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0" r:id="rId1"/>
  </p:sldMasterIdLst>
  <p:notesMasterIdLst>
    <p:notesMasterId r:id="rId28"/>
  </p:notesMasterIdLst>
  <p:handoutMasterIdLst>
    <p:handoutMasterId r:id="rId29"/>
  </p:handoutMasterIdLst>
  <p:sldIdLst>
    <p:sldId id="286" r:id="rId2"/>
    <p:sldId id="295" r:id="rId3"/>
    <p:sldId id="280" r:id="rId4"/>
    <p:sldId id="328" r:id="rId5"/>
    <p:sldId id="329" r:id="rId6"/>
    <p:sldId id="332" r:id="rId7"/>
    <p:sldId id="326" r:id="rId8"/>
    <p:sldId id="325" r:id="rId9"/>
    <p:sldId id="334" r:id="rId10"/>
    <p:sldId id="335" r:id="rId11"/>
    <p:sldId id="336" r:id="rId12"/>
    <p:sldId id="345" r:id="rId13"/>
    <p:sldId id="337" r:id="rId14"/>
    <p:sldId id="338" r:id="rId15"/>
    <p:sldId id="339" r:id="rId16"/>
    <p:sldId id="340" r:id="rId17"/>
    <p:sldId id="341" r:id="rId18"/>
    <p:sldId id="342" r:id="rId19"/>
    <p:sldId id="343" r:id="rId20"/>
    <p:sldId id="344" r:id="rId21"/>
    <p:sldId id="306" r:id="rId22"/>
    <p:sldId id="287" r:id="rId23"/>
    <p:sldId id="347" r:id="rId24"/>
    <p:sldId id="348" r:id="rId25"/>
    <p:sldId id="349" r:id="rId26"/>
    <p:sldId id="327" r:id="rId27"/>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9CC6"/>
    <a:srgbClr val="2A4F1D"/>
    <a:srgbClr val="E8584B"/>
    <a:srgbClr val="EF8D85"/>
    <a:srgbClr val="F8CBC8"/>
    <a:srgbClr val="F7C66C"/>
    <a:srgbClr val="F6F6F6"/>
    <a:srgbClr val="DBEEF7"/>
    <a:srgbClr val="FFFFFF"/>
    <a:srgbClr val="D5B4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autoAdjust="0"/>
    <p:restoredTop sz="94322" autoAdjust="0"/>
  </p:normalViewPr>
  <p:slideViewPr>
    <p:cSldViewPr snapToGrid="0">
      <p:cViewPr varScale="1">
        <p:scale>
          <a:sx n="68" d="100"/>
          <a:sy n="68" d="100"/>
        </p:scale>
        <p:origin x="684" y="6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A7456-19F5-4DA2-8025-45DCDF625B3F}" type="datetimeFigureOut">
              <a:rPr lang="zh-CN" altLang="en-US" smtClean="0"/>
              <a:t>2019/8/11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399248-ADF4-432E-B485-2E9B41829A89}" type="slidenum">
              <a:rPr lang="zh-CN" altLang="en-US" smtClean="0"/>
              <a:t>‹#›</a:t>
            </a:fld>
            <a:endParaRPr lang="zh-CN" altLang="en-US"/>
          </a:p>
        </p:txBody>
      </p:sp>
    </p:spTree>
    <p:extLst>
      <p:ext uri="{BB962C8B-B14F-4D97-AF65-F5344CB8AC3E}">
        <p14:creationId xmlns:p14="http://schemas.microsoft.com/office/powerpoint/2010/main" val="2634460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2019/8/11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191680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67538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126842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25255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199710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78743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93486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016684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65375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224610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148298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124515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427067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3054373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3775077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4012165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593119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11716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86928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90780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91582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00161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27807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37524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01674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1913421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6AAA-8956-4EE4-9DA4-76C65E592E59}" type="slidenum">
              <a:rPr lang="zh-CN" altLang="en-US" smtClean="0"/>
              <a:t>‹#›</a:t>
            </a:fld>
            <a:endParaRPr lang="zh-CN" altLang="en-US"/>
          </a:p>
        </p:txBody>
      </p:sp>
      <p:grpSp>
        <p:nvGrpSpPr>
          <p:cNvPr id="4" name="组合 3">
            <a:extLst>
              <a:ext uri="{FF2B5EF4-FFF2-40B4-BE49-F238E27FC236}">
                <a16:creationId xmlns:a16="http://schemas.microsoft.com/office/drawing/2014/main" id="{2D07FF64-7DE0-41C4-9B54-01C21F28ABB7}"/>
              </a:ext>
            </a:extLst>
          </p:cNvPr>
          <p:cNvGrpSpPr/>
          <p:nvPr userDrawn="1"/>
        </p:nvGrpSpPr>
        <p:grpSpPr>
          <a:xfrm>
            <a:off x="7730990" y="292010"/>
            <a:ext cx="5369445" cy="366939"/>
            <a:chOff x="7561173" y="6287861"/>
            <a:chExt cx="5369445" cy="366939"/>
          </a:xfrm>
        </p:grpSpPr>
        <p:sp>
          <p:nvSpPr>
            <p:cNvPr id="5" name="矩形 4">
              <a:extLst>
                <a:ext uri="{FF2B5EF4-FFF2-40B4-BE49-F238E27FC236}">
                  <a16:creationId xmlns:a16="http://schemas.microsoft.com/office/drawing/2014/main" id="{F29996DD-B2C7-4851-88D0-B6BBCE338279}"/>
                </a:ext>
              </a:extLst>
            </p:cNvPr>
            <p:cNvSpPr/>
            <p:nvPr/>
          </p:nvSpPr>
          <p:spPr>
            <a:xfrm>
              <a:off x="10098398" y="6316246"/>
              <a:ext cx="2832220" cy="338554"/>
            </a:xfrm>
            <a:prstGeom prst="rect">
              <a:avLst/>
            </a:prstGeom>
          </p:spPr>
          <p:txBody>
            <a:bodyPr wrap="square">
              <a:spAutoFit/>
            </a:bodyPr>
            <a:lstStyle/>
            <a:p>
              <a:r>
                <a:rPr lang="zh-CN" altLang="en-US" sz="1000" dirty="0">
                  <a:solidFill>
                    <a:schemeClr val="bg1">
                      <a:lumMod val="50000"/>
                    </a:schemeClr>
                  </a:solidFill>
                  <a:latin typeface="黑体"/>
                  <a:ea typeface="黑体"/>
                  <a:cs typeface="黑体"/>
                </a:rPr>
                <a:t>卓越的互联网业务平台提供商</a:t>
              </a:r>
              <a:endParaRPr lang="en-US" altLang="zh-CN" sz="1000" dirty="0">
                <a:solidFill>
                  <a:schemeClr val="bg1">
                    <a:lumMod val="50000"/>
                  </a:schemeClr>
                </a:solidFill>
                <a:latin typeface="黑体"/>
                <a:ea typeface="黑体"/>
                <a:cs typeface="黑体"/>
              </a:endParaRPr>
            </a:p>
            <a:p>
              <a:r>
                <a:rPr lang="en-US" altLang="zh-CN" sz="600" dirty="0">
                  <a:solidFill>
                    <a:schemeClr val="bg1">
                      <a:lumMod val="50000"/>
                    </a:schemeClr>
                  </a:solidFill>
                  <a:latin typeface="Arial"/>
                  <a:cs typeface="Arial"/>
                </a:rPr>
                <a:t>The Premier Provider for Online Business Solutions</a:t>
              </a:r>
              <a:endParaRPr lang="zh-CN" altLang="en-US" sz="600" dirty="0">
                <a:solidFill>
                  <a:schemeClr val="bg1">
                    <a:lumMod val="50000"/>
                  </a:schemeClr>
                </a:solidFill>
                <a:latin typeface="Arial"/>
                <a:cs typeface="Arial"/>
              </a:endParaRPr>
            </a:p>
          </p:txBody>
        </p:sp>
        <p:pic>
          <p:nvPicPr>
            <p:cNvPr id="6" name="图片 5">
              <a:extLst>
                <a:ext uri="{FF2B5EF4-FFF2-40B4-BE49-F238E27FC236}">
                  <a16:creationId xmlns:a16="http://schemas.microsoft.com/office/drawing/2014/main" id="{6E60BD13-03BF-4576-87BC-54B9192811E6}"/>
                </a:ext>
              </a:extLst>
            </p:cNvPr>
            <p:cNvPicPr>
              <a:picLocks noChangeAspect="1"/>
            </p:cNvPicPr>
            <p:nvPr/>
          </p:nvPicPr>
          <p:blipFill>
            <a:blip r:embed="rId2"/>
            <a:stretch>
              <a:fillRect/>
            </a:stretch>
          </p:blipFill>
          <p:spPr>
            <a:xfrm>
              <a:off x="7561173" y="6287861"/>
              <a:ext cx="2359622" cy="358102"/>
            </a:xfrm>
            <a:prstGeom prst="rect">
              <a:avLst/>
            </a:prstGeom>
          </p:spPr>
        </p:pic>
        <p:cxnSp>
          <p:nvCxnSpPr>
            <p:cNvPr id="7" name="直线连接符 2">
              <a:extLst>
                <a:ext uri="{FF2B5EF4-FFF2-40B4-BE49-F238E27FC236}">
                  <a16:creationId xmlns:a16="http://schemas.microsoft.com/office/drawing/2014/main" id="{E1DDFF66-EECE-4151-8AC8-F4A63B403AC0}"/>
                </a:ext>
              </a:extLst>
            </p:cNvPr>
            <p:cNvCxnSpPr>
              <a:cxnSpLocks/>
            </p:cNvCxnSpPr>
            <p:nvPr/>
          </p:nvCxnSpPr>
          <p:spPr>
            <a:xfrm>
              <a:off x="10093707" y="6297107"/>
              <a:ext cx="0" cy="286524"/>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8955926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6AAA-8956-4EE4-9DA4-76C65E592E59}" type="slidenum">
              <a:rPr lang="zh-CN" altLang="en-US" smtClean="0"/>
              <a:t>‹#›</a:t>
            </a:fld>
            <a:endParaRPr lang="zh-CN" altLang="en-US"/>
          </a:p>
        </p:txBody>
      </p:sp>
    </p:spTree>
    <p:extLst>
      <p:ext uri="{BB962C8B-B14F-4D97-AF65-F5344CB8AC3E}">
        <p14:creationId xmlns:p14="http://schemas.microsoft.com/office/powerpoint/2010/main" val="369296043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6AAA-8956-4EE4-9DA4-76C65E592E59}" type="slidenum">
              <a:rPr lang="zh-CN" altLang="en-US" smtClean="0"/>
              <a:t>‹#›</a:t>
            </a:fld>
            <a:endParaRPr lang="zh-CN" altLang="en-US"/>
          </a:p>
        </p:txBody>
      </p:sp>
      <p:grpSp>
        <p:nvGrpSpPr>
          <p:cNvPr id="4" name="组合 3">
            <a:extLst>
              <a:ext uri="{FF2B5EF4-FFF2-40B4-BE49-F238E27FC236}">
                <a16:creationId xmlns:a16="http://schemas.microsoft.com/office/drawing/2014/main" id="{EA1A8F86-4F4A-4E51-AA99-883B40585572}"/>
              </a:ext>
            </a:extLst>
          </p:cNvPr>
          <p:cNvGrpSpPr/>
          <p:nvPr userDrawn="1"/>
        </p:nvGrpSpPr>
        <p:grpSpPr>
          <a:xfrm>
            <a:off x="7730990" y="292010"/>
            <a:ext cx="5369445" cy="366939"/>
            <a:chOff x="7561173" y="6287861"/>
            <a:chExt cx="5369445" cy="366939"/>
          </a:xfrm>
        </p:grpSpPr>
        <p:sp>
          <p:nvSpPr>
            <p:cNvPr id="5" name="矩形 4">
              <a:extLst>
                <a:ext uri="{FF2B5EF4-FFF2-40B4-BE49-F238E27FC236}">
                  <a16:creationId xmlns:a16="http://schemas.microsoft.com/office/drawing/2014/main" id="{68E76AAB-22B1-4C99-B11F-7E4EF266FFE1}"/>
                </a:ext>
              </a:extLst>
            </p:cNvPr>
            <p:cNvSpPr/>
            <p:nvPr/>
          </p:nvSpPr>
          <p:spPr>
            <a:xfrm>
              <a:off x="10098398" y="6316246"/>
              <a:ext cx="2832220" cy="338554"/>
            </a:xfrm>
            <a:prstGeom prst="rect">
              <a:avLst/>
            </a:prstGeom>
          </p:spPr>
          <p:txBody>
            <a:bodyPr wrap="square">
              <a:spAutoFit/>
            </a:bodyPr>
            <a:lstStyle/>
            <a:p>
              <a:r>
                <a:rPr lang="zh-CN" altLang="en-US" sz="1000" dirty="0">
                  <a:solidFill>
                    <a:schemeClr val="bg1">
                      <a:lumMod val="50000"/>
                    </a:schemeClr>
                  </a:solidFill>
                  <a:latin typeface="黑体"/>
                  <a:ea typeface="黑体"/>
                  <a:cs typeface="黑体"/>
                </a:rPr>
                <a:t>卓越的互联网业务平台提供商</a:t>
              </a:r>
              <a:endParaRPr lang="en-US" altLang="zh-CN" sz="1000" dirty="0">
                <a:solidFill>
                  <a:schemeClr val="bg1">
                    <a:lumMod val="50000"/>
                  </a:schemeClr>
                </a:solidFill>
                <a:latin typeface="黑体"/>
                <a:ea typeface="黑体"/>
                <a:cs typeface="黑体"/>
              </a:endParaRPr>
            </a:p>
            <a:p>
              <a:r>
                <a:rPr lang="en-US" altLang="zh-CN" sz="600" dirty="0">
                  <a:solidFill>
                    <a:schemeClr val="bg1">
                      <a:lumMod val="50000"/>
                    </a:schemeClr>
                  </a:solidFill>
                  <a:latin typeface="Arial"/>
                  <a:cs typeface="Arial"/>
                </a:rPr>
                <a:t>The Premier Provider for Online Business Solutions</a:t>
              </a:r>
              <a:endParaRPr lang="zh-CN" altLang="en-US" sz="600" dirty="0">
                <a:solidFill>
                  <a:schemeClr val="bg1">
                    <a:lumMod val="50000"/>
                  </a:schemeClr>
                </a:solidFill>
                <a:latin typeface="Arial"/>
                <a:cs typeface="Arial"/>
              </a:endParaRPr>
            </a:p>
          </p:txBody>
        </p:sp>
        <p:pic>
          <p:nvPicPr>
            <p:cNvPr id="6" name="图片 5">
              <a:extLst>
                <a:ext uri="{FF2B5EF4-FFF2-40B4-BE49-F238E27FC236}">
                  <a16:creationId xmlns:a16="http://schemas.microsoft.com/office/drawing/2014/main" id="{A0D293DB-4645-4246-B7CF-D1054928C568}"/>
                </a:ext>
              </a:extLst>
            </p:cNvPr>
            <p:cNvPicPr>
              <a:picLocks noChangeAspect="1"/>
            </p:cNvPicPr>
            <p:nvPr/>
          </p:nvPicPr>
          <p:blipFill>
            <a:blip r:embed="rId5"/>
            <a:stretch>
              <a:fillRect/>
            </a:stretch>
          </p:blipFill>
          <p:spPr>
            <a:xfrm>
              <a:off x="7561173" y="6287861"/>
              <a:ext cx="2359622" cy="358102"/>
            </a:xfrm>
            <a:prstGeom prst="rect">
              <a:avLst/>
            </a:prstGeom>
          </p:spPr>
        </p:pic>
        <p:cxnSp>
          <p:nvCxnSpPr>
            <p:cNvPr id="7" name="直线连接符 2">
              <a:extLst>
                <a:ext uri="{FF2B5EF4-FFF2-40B4-BE49-F238E27FC236}">
                  <a16:creationId xmlns:a16="http://schemas.microsoft.com/office/drawing/2014/main" id="{3AE3C9B4-AF88-4C14-A7A6-BEA681E3EF6C}"/>
                </a:ext>
              </a:extLst>
            </p:cNvPr>
            <p:cNvCxnSpPr>
              <a:cxnSpLocks/>
            </p:cNvCxnSpPr>
            <p:nvPr/>
          </p:nvCxnSpPr>
          <p:spPr>
            <a:xfrm>
              <a:off x="10093707" y="6297107"/>
              <a:ext cx="0" cy="286524"/>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Lst>
  <mc:AlternateContent xmlns:mc="http://schemas.openxmlformats.org/markup-compatibility/2006" xmlns:p14="http://schemas.microsoft.com/office/powerpoint/2010/main">
    <mc:Choice Requires="p14">
      <p:transition>
        <p14:pan dir="u"/>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1.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菱形 20">
            <a:extLst>
              <a:ext uri="{FF2B5EF4-FFF2-40B4-BE49-F238E27FC236}">
                <a16:creationId xmlns:a16="http://schemas.microsoft.com/office/drawing/2014/main" id="{05A2D0FE-2D99-4784-A9F3-EE98E4314D60}"/>
              </a:ext>
            </a:extLst>
          </p:cNvPr>
          <p:cNvSpPr/>
          <p:nvPr/>
        </p:nvSpPr>
        <p:spPr>
          <a:xfrm>
            <a:off x="7223125" y="971272"/>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99C446-CD67-4B11-99FB-7784DDEC3C03}"/>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dpi="0" rotWithShape="1">
            <a:blip r:embed="rId3"/>
            <a:srcRect/>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23BFD42-63C2-4A06-896F-E7FA17644C97}"/>
              </a:ext>
            </a:extLst>
          </p:cNvPr>
          <p:cNvSpPr txBox="1"/>
          <p:nvPr/>
        </p:nvSpPr>
        <p:spPr>
          <a:xfrm>
            <a:off x="2069138" y="3592676"/>
            <a:ext cx="7851657" cy="60439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3200" dirty="0">
                <a:solidFill>
                  <a:schemeClr val="bg1">
                    <a:lumMod val="50000"/>
                  </a:schemeClr>
                </a:solidFill>
                <a:latin typeface="Century Gothic" panose="020B0502020202020204" pitchFamily="34" charset="0"/>
              </a:rPr>
              <a:t>新闻小程序第二组</a:t>
            </a:r>
            <a:endParaRPr lang="en-US" altLang="zh-CN" sz="3200" dirty="0">
              <a:solidFill>
                <a:schemeClr val="bg1">
                  <a:lumMod val="50000"/>
                </a:schemeClr>
              </a:solidFill>
              <a:latin typeface="Century Gothic" panose="020B0502020202020204" pitchFamily="34" charset="0"/>
            </a:endParaRPr>
          </a:p>
        </p:txBody>
      </p:sp>
      <p:sp>
        <p:nvSpPr>
          <p:cNvPr id="13" name="任意多边形: 形状 12">
            <a:extLst>
              <a:ext uri="{FF2B5EF4-FFF2-40B4-BE49-F238E27FC236}">
                <a16:creationId xmlns:a16="http://schemas.microsoft.com/office/drawing/2014/main" id="{DC422CE3-C057-4955-BC7E-22A351A9F6BE}"/>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9">
            <a:extLst>
              <a:ext uri="{FF2B5EF4-FFF2-40B4-BE49-F238E27FC236}">
                <a16:creationId xmlns:a16="http://schemas.microsoft.com/office/drawing/2014/main" id="{FA076802-9DD5-4D33-BC27-0A7D68935343}"/>
              </a:ext>
            </a:extLst>
          </p:cNvPr>
          <p:cNvSpPr/>
          <p:nvPr/>
        </p:nvSpPr>
        <p:spPr>
          <a:xfrm>
            <a:off x="3486150" y="1655466"/>
            <a:ext cx="5219700" cy="2000250"/>
          </a:xfrm>
          <a:custGeom>
            <a:avLst/>
            <a:gdLst>
              <a:gd name="connsiteX0" fmla="*/ 0 w 5219700"/>
              <a:gd name="connsiteY0" fmla="*/ 0 h 2000250"/>
              <a:gd name="connsiteX1" fmla="*/ 5219700 w 5219700"/>
              <a:gd name="connsiteY1" fmla="*/ 0 h 2000250"/>
              <a:gd name="connsiteX2" fmla="*/ 5219700 w 5219700"/>
              <a:gd name="connsiteY2" fmla="*/ 2000250 h 2000250"/>
              <a:gd name="connsiteX3" fmla="*/ 5153930 w 5219700"/>
              <a:gd name="connsiteY3" fmla="*/ 2000250 h 2000250"/>
              <a:gd name="connsiteX4" fmla="*/ 5153930 w 5219700"/>
              <a:gd name="connsiteY4" fmla="*/ 65770 h 2000250"/>
              <a:gd name="connsiteX5" fmla="*/ 65770 w 5219700"/>
              <a:gd name="connsiteY5" fmla="*/ 65770 h 2000250"/>
              <a:gd name="connsiteX6" fmla="*/ 65770 w 5219700"/>
              <a:gd name="connsiteY6" fmla="*/ 2000250 h 2000250"/>
              <a:gd name="connsiteX7" fmla="*/ 0 w 5219700"/>
              <a:gd name="connsiteY7" fmla="*/ 2000250 h 2000250"/>
              <a:gd name="connsiteX8" fmla="*/ 0 w 5219700"/>
              <a:gd name="connsiteY8" fmla="*/ 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2000250">
                <a:moveTo>
                  <a:pt x="0" y="0"/>
                </a:moveTo>
                <a:lnTo>
                  <a:pt x="5219700" y="0"/>
                </a:lnTo>
                <a:lnTo>
                  <a:pt x="5219700" y="2000250"/>
                </a:lnTo>
                <a:lnTo>
                  <a:pt x="5153930" y="2000250"/>
                </a:lnTo>
                <a:lnTo>
                  <a:pt x="5153930" y="65770"/>
                </a:lnTo>
                <a:lnTo>
                  <a:pt x="65770" y="65770"/>
                </a:lnTo>
                <a:lnTo>
                  <a:pt x="65770" y="2000250"/>
                </a:lnTo>
                <a:lnTo>
                  <a:pt x="0" y="2000250"/>
                </a:lnTo>
                <a:lnTo>
                  <a:pt x="0" y="0"/>
                </a:lnTo>
                <a:close/>
              </a:path>
            </a:pathLst>
          </a:custGeom>
          <a:solidFill>
            <a:srgbClr val="2962CD"/>
          </a:solidFill>
          <a:ln>
            <a:solidFill>
              <a:srgbClr val="154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a:extLst>
              <a:ext uri="{FF2B5EF4-FFF2-40B4-BE49-F238E27FC236}">
                <a16:creationId xmlns:a16="http://schemas.microsoft.com/office/drawing/2014/main" id="{C09ED340-9056-4304-AC59-7E9549A3FFB4}"/>
              </a:ext>
            </a:extLst>
          </p:cNvPr>
          <p:cNvSpPr/>
          <p:nvPr/>
        </p:nvSpPr>
        <p:spPr>
          <a:xfrm>
            <a:off x="3486150" y="3381799"/>
            <a:ext cx="5219700" cy="1339275"/>
          </a:xfrm>
          <a:custGeom>
            <a:avLst/>
            <a:gdLst>
              <a:gd name="connsiteX0" fmla="*/ 0 w 5219700"/>
              <a:gd name="connsiteY0" fmla="*/ 900843 h 1339275"/>
              <a:gd name="connsiteX1" fmla="*/ 65770 w 5219700"/>
              <a:gd name="connsiteY1" fmla="*/ 900843 h 1339275"/>
              <a:gd name="connsiteX2" fmla="*/ 65770 w 5219700"/>
              <a:gd name="connsiteY2" fmla="*/ 1273505 h 1339275"/>
              <a:gd name="connsiteX3" fmla="*/ 5153930 w 5219700"/>
              <a:gd name="connsiteY3" fmla="*/ 1273505 h 1339275"/>
              <a:gd name="connsiteX4" fmla="*/ 5153930 w 5219700"/>
              <a:gd name="connsiteY4" fmla="*/ 900843 h 1339275"/>
              <a:gd name="connsiteX5" fmla="*/ 5219700 w 5219700"/>
              <a:gd name="connsiteY5" fmla="*/ 900843 h 1339275"/>
              <a:gd name="connsiteX6" fmla="*/ 5219700 w 5219700"/>
              <a:gd name="connsiteY6" fmla="*/ 1339275 h 1339275"/>
              <a:gd name="connsiteX7" fmla="*/ 0 w 5219700"/>
              <a:gd name="connsiteY7" fmla="*/ 1339275 h 1339275"/>
              <a:gd name="connsiteX8" fmla="*/ 5153930 w 5219700"/>
              <a:gd name="connsiteY8" fmla="*/ 0 h 1339275"/>
              <a:gd name="connsiteX9" fmla="*/ 5219700 w 5219700"/>
              <a:gd name="connsiteY9" fmla="*/ 0 h 1339275"/>
              <a:gd name="connsiteX10" fmla="*/ 5219700 w 5219700"/>
              <a:gd name="connsiteY10" fmla="*/ 335974 h 1339275"/>
              <a:gd name="connsiteX11" fmla="*/ 5153930 w 5219700"/>
              <a:gd name="connsiteY11" fmla="*/ 335974 h 1339275"/>
              <a:gd name="connsiteX12" fmla="*/ 0 w 5219700"/>
              <a:gd name="connsiteY12" fmla="*/ 0 h 1339275"/>
              <a:gd name="connsiteX13" fmla="*/ 65770 w 5219700"/>
              <a:gd name="connsiteY13" fmla="*/ 0 h 1339275"/>
              <a:gd name="connsiteX14" fmla="*/ 65770 w 5219700"/>
              <a:gd name="connsiteY14" fmla="*/ 335974 h 1339275"/>
              <a:gd name="connsiteX15" fmla="*/ 0 w 5219700"/>
              <a:gd name="connsiteY15" fmla="*/ 335974 h 133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9700" h="1339275">
                <a:moveTo>
                  <a:pt x="0" y="900843"/>
                </a:moveTo>
                <a:lnTo>
                  <a:pt x="65770" y="900843"/>
                </a:lnTo>
                <a:lnTo>
                  <a:pt x="65770" y="1273505"/>
                </a:lnTo>
                <a:lnTo>
                  <a:pt x="5153930" y="1273505"/>
                </a:lnTo>
                <a:lnTo>
                  <a:pt x="5153930" y="900843"/>
                </a:lnTo>
                <a:lnTo>
                  <a:pt x="5219700" y="900843"/>
                </a:lnTo>
                <a:lnTo>
                  <a:pt x="5219700" y="1339275"/>
                </a:lnTo>
                <a:lnTo>
                  <a:pt x="0" y="1339275"/>
                </a:lnTo>
                <a:close/>
                <a:moveTo>
                  <a:pt x="5153930" y="0"/>
                </a:moveTo>
                <a:lnTo>
                  <a:pt x="5219700" y="0"/>
                </a:lnTo>
                <a:lnTo>
                  <a:pt x="5219700" y="335974"/>
                </a:lnTo>
                <a:lnTo>
                  <a:pt x="5153930" y="335974"/>
                </a:lnTo>
                <a:close/>
                <a:moveTo>
                  <a:pt x="0" y="0"/>
                </a:moveTo>
                <a:lnTo>
                  <a:pt x="65770" y="0"/>
                </a:lnTo>
                <a:lnTo>
                  <a:pt x="65770" y="335974"/>
                </a:lnTo>
                <a:lnTo>
                  <a:pt x="0" y="33597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04FEED-CF5F-42F7-A086-06587B232820}"/>
              </a:ext>
            </a:extLst>
          </p:cNvPr>
          <p:cNvSpPr txBox="1"/>
          <p:nvPr/>
        </p:nvSpPr>
        <p:spPr>
          <a:xfrm>
            <a:off x="3229290" y="2463318"/>
            <a:ext cx="5733419" cy="1107996"/>
          </a:xfrm>
          <a:prstGeom prst="rect">
            <a:avLst/>
          </a:prstGeom>
          <a:noFill/>
        </p:spPr>
        <p:txBody>
          <a:bodyPr wrap="square" rtlCol="0">
            <a:spAutoFit/>
            <a:scene3d>
              <a:camera prst="orthographicFront"/>
              <a:lightRig rig="threePt" dir="t"/>
            </a:scene3d>
            <a:sp3d contourW="12700"/>
          </a:bodyPr>
          <a:lstStyle/>
          <a:p>
            <a:pPr algn="dist"/>
            <a:r>
              <a:rPr lang="en-US" altLang="zh-CN" sz="6600" b="1" dirty="0">
                <a:solidFill>
                  <a:schemeClr val="bg1"/>
                </a:solidFill>
              </a:rPr>
              <a:t>ARD</a:t>
            </a:r>
            <a:r>
              <a:rPr lang="zh-CN" altLang="en-US" sz="6600" b="1" dirty="0">
                <a:solidFill>
                  <a:schemeClr val="bg1"/>
                </a:solidFill>
              </a:rPr>
              <a:t>实践答辩</a:t>
            </a:r>
          </a:p>
        </p:txBody>
      </p:sp>
      <p:sp>
        <p:nvSpPr>
          <p:cNvPr id="20" name="文本框 19">
            <a:extLst>
              <a:ext uri="{FF2B5EF4-FFF2-40B4-BE49-F238E27FC236}">
                <a16:creationId xmlns:a16="http://schemas.microsoft.com/office/drawing/2014/main" id="{9701E793-B17D-4A4B-B0CE-D7440DB76714}"/>
              </a:ext>
            </a:extLst>
          </p:cNvPr>
          <p:cNvSpPr txBox="1"/>
          <p:nvPr/>
        </p:nvSpPr>
        <p:spPr>
          <a:xfrm>
            <a:off x="2942127" y="4724703"/>
            <a:ext cx="6259693" cy="76655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000" dirty="0">
                <a:solidFill>
                  <a:schemeClr val="bg1">
                    <a:lumMod val="50000"/>
                  </a:schemeClr>
                </a:solidFill>
                <a:latin typeface="Century Gothic" panose="020B0502020202020204" pitchFamily="34" charset="0"/>
                <a:ea typeface="+mj-ea"/>
              </a:rPr>
              <a:t>组员：（前端</a:t>
            </a:r>
            <a:r>
              <a:rPr lang="en-US" altLang="zh-CN" sz="2000" dirty="0">
                <a:solidFill>
                  <a:schemeClr val="bg1">
                    <a:lumMod val="50000"/>
                  </a:schemeClr>
                </a:solidFill>
                <a:latin typeface="Century Gothic" panose="020B0502020202020204" pitchFamily="34" charset="0"/>
                <a:ea typeface="+mj-ea"/>
              </a:rPr>
              <a:t>)</a:t>
            </a:r>
            <a:r>
              <a:rPr lang="zh-CN" altLang="en-US" sz="2000" dirty="0">
                <a:solidFill>
                  <a:schemeClr val="bg1">
                    <a:lumMod val="50000"/>
                  </a:schemeClr>
                </a:solidFill>
                <a:latin typeface="Century Gothic" panose="020B0502020202020204" pitchFamily="34" charset="0"/>
                <a:ea typeface="+mj-ea"/>
              </a:rPr>
              <a:t>高金阳 王玮权（后端）王衍庆 吴怡</a:t>
            </a:r>
            <a:endParaRPr lang="en-US" altLang="zh-CN" sz="2000" dirty="0">
              <a:solidFill>
                <a:schemeClr val="bg1">
                  <a:lumMod val="50000"/>
                </a:schemeClr>
              </a:solidFill>
              <a:latin typeface="Century Gothic" panose="020B0502020202020204" pitchFamily="34" charset="0"/>
              <a:ea typeface="+mj-ea"/>
            </a:endParaRPr>
          </a:p>
          <a:p>
            <a:pPr algn="ctr">
              <a:lnSpc>
                <a:spcPct val="114000"/>
              </a:lnSpc>
            </a:pPr>
            <a:r>
              <a:rPr lang="zh-CN" altLang="en-US" sz="2000" dirty="0">
                <a:solidFill>
                  <a:schemeClr val="bg1">
                    <a:lumMod val="50000"/>
                  </a:schemeClr>
                </a:solidFill>
                <a:latin typeface="Century Gothic" panose="020B0502020202020204" pitchFamily="34" charset="0"/>
                <a:ea typeface="+mj-ea"/>
              </a:rPr>
              <a:t>（算法）索斐 （测试）郭巧燕、俞佳 （产品）王景</a:t>
            </a:r>
            <a:endParaRPr lang="en-US" altLang="zh-CN" sz="2000" dirty="0">
              <a:solidFill>
                <a:schemeClr val="bg1">
                  <a:lumMod val="50000"/>
                </a:schemeClr>
              </a:solidFill>
              <a:latin typeface="Century Gothic" panose="020B0502020202020204" pitchFamily="34" charset="0"/>
              <a:ea typeface="+mj-ea"/>
            </a:endParaRPr>
          </a:p>
        </p:txBody>
      </p:sp>
      <p:sp>
        <p:nvSpPr>
          <p:cNvPr id="23" name="圆角矩形 2">
            <a:extLst>
              <a:ext uri="{FF2B5EF4-FFF2-40B4-BE49-F238E27FC236}">
                <a16:creationId xmlns:a16="http://schemas.microsoft.com/office/drawing/2014/main" id="{613662F9-FEEF-496D-BA59-391998C4DD7E}"/>
              </a:ext>
            </a:extLst>
          </p:cNvPr>
          <p:cNvSpPr/>
          <p:nvPr/>
        </p:nvSpPr>
        <p:spPr>
          <a:xfrm>
            <a:off x="10708482" y="6326443"/>
            <a:ext cx="136314" cy="131040"/>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圆角矩形 15">
            <a:extLst>
              <a:ext uri="{FF2B5EF4-FFF2-40B4-BE49-F238E27FC236}">
                <a16:creationId xmlns:a16="http://schemas.microsoft.com/office/drawing/2014/main" id="{9D3395B8-0AA0-463B-BF46-FB40ADC65CEB}"/>
              </a:ext>
            </a:extLst>
          </p:cNvPr>
          <p:cNvSpPr/>
          <p:nvPr/>
        </p:nvSpPr>
        <p:spPr>
          <a:xfrm>
            <a:off x="11515986" y="6323807"/>
            <a:ext cx="113458" cy="136314"/>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a:extLst>
              <a:ext uri="{FF2B5EF4-FFF2-40B4-BE49-F238E27FC236}">
                <a16:creationId xmlns:a16="http://schemas.microsoft.com/office/drawing/2014/main" id="{F1936B86-46BB-4BDF-84FE-832F81C6F1A5}"/>
              </a:ext>
            </a:extLst>
          </p:cNvPr>
          <p:cNvSpPr/>
          <p:nvPr/>
        </p:nvSpPr>
        <p:spPr>
          <a:xfrm>
            <a:off x="5234224" y="4218999"/>
            <a:ext cx="1723550" cy="415691"/>
          </a:xfrm>
          <a:prstGeom prst="rect">
            <a:avLst/>
          </a:prstGeom>
        </p:spPr>
        <p:txBody>
          <a:bodyPr wrap="none">
            <a:spAutoFit/>
          </a:bodyPr>
          <a:lstStyle/>
          <a:p>
            <a:pPr algn="ctr">
              <a:lnSpc>
                <a:spcPct val="114000"/>
              </a:lnSpc>
            </a:pPr>
            <a:r>
              <a:rPr lang="zh-CN" altLang="en-US" sz="2000" dirty="0">
                <a:solidFill>
                  <a:schemeClr val="bg1">
                    <a:lumMod val="50000"/>
                  </a:schemeClr>
                </a:solidFill>
                <a:latin typeface="Century Gothic" panose="020B0502020202020204" pitchFamily="34" charset="0"/>
                <a:ea typeface="+mj-ea"/>
              </a:rPr>
              <a:t>汇报人：吴怡</a:t>
            </a:r>
            <a:endParaRPr lang="en-US" altLang="zh-CN" sz="2000" dirty="0">
              <a:solidFill>
                <a:schemeClr val="bg1">
                  <a:lumMod val="50000"/>
                </a:schemeClr>
              </a:solidFill>
              <a:latin typeface="Century Gothic" panose="020B0502020202020204" pitchFamily="34" charset="0"/>
              <a:ea typeface="+mj-ea"/>
            </a:endParaRPr>
          </a:p>
        </p:txBody>
      </p:sp>
      <p:grpSp>
        <p:nvGrpSpPr>
          <p:cNvPr id="8" name="组合 7">
            <a:extLst>
              <a:ext uri="{FF2B5EF4-FFF2-40B4-BE49-F238E27FC236}">
                <a16:creationId xmlns:a16="http://schemas.microsoft.com/office/drawing/2014/main" id="{F6D15277-4AF2-40CE-B358-D238363CB9CE}"/>
              </a:ext>
            </a:extLst>
          </p:cNvPr>
          <p:cNvGrpSpPr/>
          <p:nvPr/>
        </p:nvGrpSpPr>
        <p:grpSpPr>
          <a:xfrm>
            <a:off x="7561173" y="6287861"/>
            <a:ext cx="5369445" cy="366939"/>
            <a:chOff x="7561173" y="6287861"/>
            <a:chExt cx="5369445" cy="366939"/>
          </a:xfrm>
        </p:grpSpPr>
        <p:sp>
          <p:nvSpPr>
            <p:cNvPr id="28" name="矩形 27">
              <a:extLst>
                <a:ext uri="{FF2B5EF4-FFF2-40B4-BE49-F238E27FC236}">
                  <a16:creationId xmlns:a16="http://schemas.microsoft.com/office/drawing/2014/main" id="{E1721FEE-86EB-4EE7-ABED-559A421B70DD}"/>
                </a:ext>
              </a:extLst>
            </p:cNvPr>
            <p:cNvSpPr/>
            <p:nvPr/>
          </p:nvSpPr>
          <p:spPr>
            <a:xfrm>
              <a:off x="10098398" y="6316246"/>
              <a:ext cx="2832220" cy="338554"/>
            </a:xfrm>
            <a:prstGeom prst="rect">
              <a:avLst/>
            </a:prstGeom>
          </p:spPr>
          <p:txBody>
            <a:bodyPr wrap="square">
              <a:spAutoFit/>
            </a:bodyPr>
            <a:lstStyle/>
            <a:p>
              <a:r>
                <a:rPr lang="zh-CN" altLang="en-US" sz="1000" dirty="0">
                  <a:solidFill>
                    <a:schemeClr val="bg1">
                      <a:lumMod val="50000"/>
                    </a:schemeClr>
                  </a:solidFill>
                  <a:latin typeface="黑体"/>
                  <a:ea typeface="黑体"/>
                  <a:cs typeface="黑体"/>
                </a:rPr>
                <a:t>卓越的互联网业务平台提供商</a:t>
              </a:r>
              <a:endParaRPr lang="en-US" altLang="zh-CN" sz="1000" dirty="0">
                <a:solidFill>
                  <a:schemeClr val="bg1">
                    <a:lumMod val="50000"/>
                  </a:schemeClr>
                </a:solidFill>
                <a:latin typeface="黑体"/>
                <a:ea typeface="黑体"/>
                <a:cs typeface="黑体"/>
              </a:endParaRPr>
            </a:p>
            <a:p>
              <a:r>
                <a:rPr lang="en-US" altLang="zh-CN" sz="600" dirty="0">
                  <a:solidFill>
                    <a:schemeClr val="bg1">
                      <a:lumMod val="50000"/>
                    </a:schemeClr>
                  </a:solidFill>
                  <a:latin typeface="Arial"/>
                  <a:cs typeface="Arial"/>
                </a:rPr>
                <a:t>The Premier Provider for Online Business Solutions</a:t>
              </a:r>
              <a:endParaRPr lang="zh-CN" altLang="en-US" sz="600" dirty="0">
                <a:solidFill>
                  <a:schemeClr val="bg1">
                    <a:lumMod val="50000"/>
                  </a:schemeClr>
                </a:solidFill>
                <a:latin typeface="Arial"/>
                <a:cs typeface="Arial"/>
              </a:endParaRPr>
            </a:p>
          </p:txBody>
        </p:sp>
        <p:pic>
          <p:nvPicPr>
            <p:cNvPr id="29" name="图片 28">
              <a:extLst>
                <a:ext uri="{FF2B5EF4-FFF2-40B4-BE49-F238E27FC236}">
                  <a16:creationId xmlns:a16="http://schemas.microsoft.com/office/drawing/2014/main" id="{43EB1C23-493D-46EB-B2E7-12C697BB4B62}"/>
                </a:ext>
              </a:extLst>
            </p:cNvPr>
            <p:cNvPicPr>
              <a:picLocks noChangeAspect="1"/>
            </p:cNvPicPr>
            <p:nvPr/>
          </p:nvPicPr>
          <p:blipFill>
            <a:blip r:embed="rId4"/>
            <a:stretch>
              <a:fillRect/>
            </a:stretch>
          </p:blipFill>
          <p:spPr>
            <a:xfrm>
              <a:off x="7561173" y="6287861"/>
              <a:ext cx="2359622" cy="358102"/>
            </a:xfrm>
            <a:prstGeom prst="rect">
              <a:avLst/>
            </a:prstGeom>
          </p:spPr>
        </p:pic>
        <p:cxnSp>
          <p:nvCxnSpPr>
            <p:cNvPr id="30" name="直线连接符 2">
              <a:extLst>
                <a:ext uri="{FF2B5EF4-FFF2-40B4-BE49-F238E27FC236}">
                  <a16:creationId xmlns:a16="http://schemas.microsoft.com/office/drawing/2014/main" id="{8240034F-E6A3-4F17-B45C-A949B98CF11F}"/>
                </a:ext>
              </a:extLst>
            </p:cNvPr>
            <p:cNvCxnSpPr>
              <a:cxnSpLocks/>
            </p:cNvCxnSpPr>
            <p:nvPr/>
          </p:nvCxnSpPr>
          <p:spPr>
            <a:xfrm>
              <a:off x="10093707" y="6297107"/>
              <a:ext cx="0" cy="286524"/>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373240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5" grpId="0"/>
      <p:bldP spid="13" grpId="0" animBg="1"/>
      <p:bldP spid="10" grpId="0" animBg="1"/>
      <p:bldP spid="19" grpId="0" animBg="1"/>
      <p:bldP spid="4" grpId="0"/>
      <p:bldP spid="20" grpId="0"/>
      <p:bldP spid="23"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后端交互</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10</a:t>
            </a:fld>
            <a:r>
              <a:rPr lang="en-US" altLang="zh-CN" dirty="0"/>
              <a:t>/24</a:t>
            </a:r>
            <a:endParaRPr lang="zh-CN" altLang="en-US" dirty="0"/>
          </a:p>
        </p:txBody>
      </p:sp>
      <p:sp>
        <p:nvSpPr>
          <p:cNvPr id="17" name="矩形 16">
            <a:extLst>
              <a:ext uri="{FF2B5EF4-FFF2-40B4-BE49-F238E27FC236}">
                <a16:creationId xmlns:a16="http://schemas.microsoft.com/office/drawing/2014/main" id="{B13E2987-FED5-4C17-866C-6BEC4D0DFD66}"/>
              </a:ext>
            </a:extLst>
          </p:cNvPr>
          <p:cNvSpPr/>
          <p:nvPr/>
        </p:nvSpPr>
        <p:spPr>
          <a:xfrm>
            <a:off x="810373" y="1537999"/>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●接口设计与规范</a:t>
            </a:r>
            <a:r>
              <a:rPr lang="en-US" altLang="zh-CN" sz="2400" b="1" dirty="0">
                <a:solidFill>
                  <a:srgbClr val="222222"/>
                </a:solidFill>
                <a:latin typeface="Arial" panose="020B0604020202020204" pitchFamily="34" charset="0"/>
              </a:rPr>
              <a:t>(Restful)</a:t>
            </a:r>
            <a:endParaRPr lang="zh-CN" altLang="en-US" sz="2400" b="1" dirty="0">
              <a:solidFill>
                <a:srgbClr val="222222"/>
              </a:solidFill>
              <a:latin typeface="Arial" panose="020B0604020202020204" pitchFamily="34" charset="0"/>
            </a:endParaRPr>
          </a:p>
        </p:txBody>
      </p:sp>
      <p:sp>
        <p:nvSpPr>
          <p:cNvPr id="10" name="矩形 9">
            <a:extLst>
              <a:ext uri="{FF2B5EF4-FFF2-40B4-BE49-F238E27FC236}">
                <a16:creationId xmlns:a16="http://schemas.microsoft.com/office/drawing/2014/main" id="{0BC49C95-D33B-450A-ADE3-9F56A41596E4}"/>
              </a:ext>
            </a:extLst>
          </p:cNvPr>
          <p:cNvSpPr/>
          <p:nvPr/>
        </p:nvSpPr>
        <p:spPr>
          <a:xfrm>
            <a:off x="810372" y="2139410"/>
            <a:ext cx="7800227"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a:solidFill>
                  <a:srgbClr val="222222"/>
                </a:solidFill>
                <a:latin typeface="Arial" panose="020B0604020202020204" pitchFamily="34" charset="0"/>
              </a:rPr>
              <a:t>java web</a:t>
            </a:r>
            <a:r>
              <a:rPr lang="zh-CN" altLang="en-US" sz="2400" b="1" dirty="0">
                <a:solidFill>
                  <a:srgbClr val="222222"/>
                </a:solidFill>
                <a:latin typeface="Arial" panose="020B0604020202020204" pitchFamily="34" charset="0"/>
              </a:rPr>
              <a:t> </a:t>
            </a:r>
            <a:r>
              <a:rPr lang="en-US" altLang="zh-CN" sz="2400" b="1" dirty="0">
                <a:solidFill>
                  <a:srgbClr val="222222"/>
                </a:solidFill>
                <a:latin typeface="Arial" panose="020B0604020202020204" pitchFamily="34" charset="0"/>
              </a:rPr>
              <a:t>token</a:t>
            </a:r>
            <a:r>
              <a:rPr lang="zh-CN" altLang="en-US" sz="2400" b="1" dirty="0">
                <a:solidFill>
                  <a:srgbClr val="222222"/>
                </a:solidFill>
                <a:latin typeface="Arial" panose="020B0604020202020204" pitchFamily="34" charset="0"/>
              </a:rPr>
              <a:t> </a:t>
            </a:r>
            <a:r>
              <a:rPr lang="en-US" altLang="zh-CN" sz="2400" b="1" dirty="0">
                <a:solidFill>
                  <a:srgbClr val="222222"/>
                </a:solidFill>
                <a:latin typeface="Arial" panose="020B0604020202020204" pitchFamily="34" charset="0"/>
              </a:rPr>
              <a:t>(JWT)</a:t>
            </a:r>
            <a:r>
              <a:rPr lang="zh-CN" altLang="en-US" sz="2400" b="1" dirty="0">
                <a:solidFill>
                  <a:srgbClr val="222222"/>
                </a:solidFill>
                <a:latin typeface="Arial" panose="020B0604020202020204" pitchFamily="34" charset="0"/>
              </a:rPr>
              <a:t>标识唯一用户</a:t>
            </a:r>
          </a:p>
        </p:txBody>
      </p:sp>
      <p:sp>
        <p:nvSpPr>
          <p:cNvPr id="11" name="任意多边形: 形状 10">
            <a:extLst>
              <a:ext uri="{FF2B5EF4-FFF2-40B4-BE49-F238E27FC236}">
                <a16:creationId xmlns:a16="http://schemas.microsoft.com/office/drawing/2014/main" id="{140411A2-1297-435E-AC11-14217611A6D4}"/>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任意多边形: 形状 11">
            <a:extLst>
              <a:ext uri="{FF2B5EF4-FFF2-40B4-BE49-F238E27FC236}">
                <a16:creationId xmlns:a16="http://schemas.microsoft.com/office/drawing/2014/main" id="{19ACCB97-AAAF-45B9-A08E-F41111B04174}"/>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 name="文本框 17">
            <a:extLst>
              <a:ext uri="{FF2B5EF4-FFF2-40B4-BE49-F238E27FC236}">
                <a16:creationId xmlns:a16="http://schemas.microsoft.com/office/drawing/2014/main" id="{8D6667D6-3588-47DD-BF5C-49195A836686}"/>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20" name="矩形 19">
            <a:extLst>
              <a:ext uri="{FF2B5EF4-FFF2-40B4-BE49-F238E27FC236}">
                <a16:creationId xmlns:a16="http://schemas.microsoft.com/office/drawing/2014/main" id="{4B8AFE77-ADDE-4FD4-8AEC-F0004A3D3520}"/>
              </a:ext>
            </a:extLst>
          </p:cNvPr>
          <p:cNvSpPr/>
          <p:nvPr/>
        </p:nvSpPr>
        <p:spPr>
          <a:xfrm>
            <a:off x="6312310" y="1494929"/>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err="1">
                <a:solidFill>
                  <a:srgbClr val="222222"/>
                </a:solidFill>
                <a:latin typeface="Arial" panose="020B0604020202020204" pitchFamily="34" charset="0"/>
              </a:rPr>
              <a:t>Yapi</a:t>
            </a:r>
            <a:r>
              <a:rPr lang="zh-CN" altLang="en-US" sz="2400" b="1" dirty="0">
                <a:solidFill>
                  <a:srgbClr val="222222"/>
                </a:solidFill>
                <a:latin typeface="Arial" panose="020B0604020202020204" pitchFamily="34" charset="0"/>
              </a:rPr>
              <a:t>进行接口管理与规范</a:t>
            </a:r>
          </a:p>
        </p:txBody>
      </p:sp>
      <p:sp>
        <p:nvSpPr>
          <p:cNvPr id="21" name="矩形 20">
            <a:extLst>
              <a:ext uri="{FF2B5EF4-FFF2-40B4-BE49-F238E27FC236}">
                <a16:creationId xmlns:a16="http://schemas.microsoft.com/office/drawing/2014/main" id="{EE0B1BC1-9A26-42DF-9B76-5E7EC8FAD04F}"/>
              </a:ext>
            </a:extLst>
          </p:cNvPr>
          <p:cNvSpPr/>
          <p:nvPr/>
        </p:nvSpPr>
        <p:spPr>
          <a:xfrm>
            <a:off x="6312310" y="2110352"/>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err="1">
                <a:solidFill>
                  <a:srgbClr val="222222"/>
                </a:solidFill>
                <a:latin typeface="Arial" panose="020B0604020202020204" pitchFamily="34" charset="0"/>
              </a:rPr>
              <a:t>mybatis</a:t>
            </a:r>
            <a:r>
              <a:rPr lang="zh-CN" altLang="en-US" sz="2400" b="1" dirty="0">
                <a:solidFill>
                  <a:srgbClr val="222222"/>
                </a:solidFill>
                <a:latin typeface="Arial" panose="020B0604020202020204" pitchFamily="34" charset="0"/>
              </a:rPr>
              <a:t>注解式开发</a:t>
            </a:r>
          </a:p>
        </p:txBody>
      </p:sp>
      <p:sp>
        <p:nvSpPr>
          <p:cNvPr id="25" name="矩形 24">
            <a:extLst>
              <a:ext uri="{FF2B5EF4-FFF2-40B4-BE49-F238E27FC236}">
                <a16:creationId xmlns:a16="http://schemas.microsoft.com/office/drawing/2014/main" id="{A18B9B2E-424F-4436-B899-787DB2A63E9D}"/>
              </a:ext>
            </a:extLst>
          </p:cNvPr>
          <p:cNvSpPr/>
          <p:nvPr/>
        </p:nvSpPr>
        <p:spPr>
          <a:xfrm>
            <a:off x="810373" y="2721267"/>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●编写单元测试并用</a:t>
            </a:r>
            <a:r>
              <a:rPr lang="en-US" altLang="zh-CN" sz="2400" b="1" dirty="0">
                <a:solidFill>
                  <a:srgbClr val="222222"/>
                </a:solidFill>
                <a:latin typeface="Arial" panose="020B0604020202020204" pitchFamily="34" charset="0"/>
              </a:rPr>
              <a:t>Postmen</a:t>
            </a:r>
            <a:r>
              <a:rPr lang="zh-CN" altLang="en-US" sz="2400" b="1" dirty="0">
                <a:solidFill>
                  <a:srgbClr val="222222"/>
                </a:solidFill>
                <a:latin typeface="Arial" panose="020B0604020202020204" pitchFamily="34" charset="0"/>
              </a:rPr>
              <a:t>自测</a:t>
            </a:r>
            <a:endParaRPr lang="en-US" altLang="zh-CN" sz="2400"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85161723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AB55905F-7F83-4AF9-81FA-01D765DD2237}"/>
              </a:ext>
            </a:extLst>
          </p:cNvPr>
          <p:cNvPicPr>
            <a:picLocks noChangeAspect="1"/>
          </p:cNvPicPr>
          <p:nvPr/>
        </p:nvPicPr>
        <p:blipFill rotWithShape="1">
          <a:blip r:embed="rId3">
            <a:extLst>
              <a:ext uri="{28A0092B-C50C-407E-A947-70E740481C1C}">
                <a14:useLocalDpi xmlns:a14="http://schemas.microsoft.com/office/drawing/2010/main" val="0"/>
              </a:ext>
            </a:extLst>
          </a:blip>
          <a:srcRect l="-983" t="470" r="983" b="48109"/>
          <a:stretch/>
        </p:blipFill>
        <p:spPr>
          <a:xfrm>
            <a:off x="525790" y="364840"/>
            <a:ext cx="10342042" cy="6581723"/>
          </a:xfrm>
          <a:prstGeom prst="rect">
            <a:avLst/>
          </a:prstGeom>
        </p:spPr>
      </p:pic>
      <p:sp>
        <p:nvSpPr>
          <p:cNvPr id="6" name="灯片编号占位符 5"/>
          <p:cNvSpPr>
            <a:spLocks noGrp="1"/>
          </p:cNvSpPr>
          <p:nvPr>
            <p:ph type="sldNum" sz="quarter" idx="4"/>
          </p:nvPr>
        </p:nvSpPr>
        <p:spPr/>
        <p:txBody>
          <a:bodyPr/>
          <a:lstStyle/>
          <a:p>
            <a:fld id="{0FDD6AAA-8956-4EE4-9DA4-76C65E592E59}" type="slidenum">
              <a:rPr lang="zh-CN" altLang="en-US" smtClean="0"/>
              <a:t>11</a:t>
            </a:fld>
            <a:r>
              <a:rPr lang="en-US" altLang="zh-CN" dirty="0"/>
              <a:t>/24</a:t>
            </a:r>
            <a:endParaRPr lang="zh-CN" altLang="en-US" dirty="0"/>
          </a:p>
        </p:txBody>
      </p:sp>
      <p:sp>
        <p:nvSpPr>
          <p:cNvPr id="21" name="矩形 20">
            <a:extLst>
              <a:ext uri="{FF2B5EF4-FFF2-40B4-BE49-F238E27FC236}">
                <a16:creationId xmlns:a16="http://schemas.microsoft.com/office/drawing/2014/main" id="{7E81D371-7053-4093-BC6F-559B7EB5BDC3}"/>
              </a:ext>
            </a:extLst>
          </p:cNvPr>
          <p:cNvSpPr/>
          <p:nvPr/>
        </p:nvSpPr>
        <p:spPr>
          <a:xfrm>
            <a:off x="525790" y="496990"/>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●数据库表结构设计</a:t>
            </a:r>
          </a:p>
        </p:txBody>
      </p:sp>
      <p:sp>
        <p:nvSpPr>
          <p:cNvPr id="4" name="文本框 3">
            <a:extLst>
              <a:ext uri="{FF2B5EF4-FFF2-40B4-BE49-F238E27FC236}">
                <a16:creationId xmlns:a16="http://schemas.microsoft.com/office/drawing/2014/main" id="{E8F6BD29-E9FE-4064-8D8E-6F6C95B41CC5}"/>
              </a:ext>
            </a:extLst>
          </p:cNvPr>
          <p:cNvSpPr txBox="1"/>
          <p:nvPr/>
        </p:nvSpPr>
        <p:spPr>
          <a:xfrm>
            <a:off x="956603" y="2616591"/>
            <a:ext cx="2110154" cy="1200329"/>
          </a:xfrm>
          <a:prstGeom prst="rect">
            <a:avLst/>
          </a:prstGeom>
          <a:noFill/>
        </p:spPr>
        <p:txBody>
          <a:bodyPr wrap="square" rtlCol="0">
            <a:spAutoFit/>
          </a:bodyPr>
          <a:lstStyle/>
          <a:p>
            <a:r>
              <a:rPr lang="zh-CN" altLang="en-US" dirty="0"/>
              <a:t>以用户表与新闻列表关联用户浏览信息，包括点赞收藏、栏目选择等</a:t>
            </a:r>
          </a:p>
        </p:txBody>
      </p:sp>
    </p:spTree>
    <p:extLst>
      <p:ext uri="{BB962C8B-B14F-4D97-AF65-F5344CB8AC3E}">
        <p14:creationId xmlns:p14="http://schemas.microsoft.com/office/powerpoint/2010/main" val="67486565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p:txBody>
          <a:bodyPr/>
          <a:lstStyle/>
          <a:p>
            <a:fld id="{0FDD6AAA-8956-4EE4-9DA4-76C65E592E59}" type="slidenum">
              <a:rPr lang="zh-CN" altLang="en-US" smtClean="0"/>
              <a:t>12</a:t>
            </a:fld>
            <a:r>
              <a:rPr lang="en-US" altLang="zh-CN" dirty="0"/>
              <a:t>/24</a:t>
            </a:r>
            <a:endParaRPr lang="zh-CN" altLang="en-US" dirty="0"/>
          </a:p>
        </p:txBody>
      </p:sp>
      <p:pic>
        <p:nvPicPr>
          <p:cNvPr id="18" name="图片 17">
            <a:extLst>
              <a:ext uri="{FF2B5EF4-FFF2-40B4-BE49-F238E27FC236}">
                <a16:creationId xmlns:a16="http://schemas.microsoft.com/office/drawing/2014/main" id="{10E6B957-2C28-4DFE-A68E-D32F9F0CAB11}"/>
              </a:ext>
            </a:extLst>
          </p:cNvPr>
          <p:cNvPicPr>
            <a:picLocks noChangeAspect="1"/>
          </p:cNvPicPr>
          <p:nvPr/>
        </p:nvPicPr>
        <p:blipFill rotWithShape="1">
          <a:blip r:embed="rId3">
            <a:extLst>
              <a:ext uri="{28A0092B-C50C-407E-A947-70E740481C1C}">
                <a14:useLocalDpi xmlns:a14="http://schemas.microsoft.com/office/drawing/2010/main" val="0"/>
              </a:ext>
            </a:extLst>
          </a:blip>
          <a:srcRect t="53889" b="-1030"/>
          <a:stretch/>
        </p:blipFill>
        <p:spPr>
          <a:xfrm>
            <a:off x="1011758" y="136525"/>
            <a:ext cx="10342042" cy="6025124"/>
          </a:xfrm>
          <a:prstGeom prst="rect">
            <a:avLst/>
          </a:prstGeom>
        </p:spPr>
      </p:pic>
      <p:sp>
        <p:nvSpPr>
          <p:cNvPr id="2" name="文本框 1">
            <a:extLst>
              <a:ext uri="{FF2B5EF4-FFF2-40B4-BE49-F238E27FC236}">
                <a16:creationId xmlns:a16="http://schemas.microsoft.com/office/drawing/2014/main" id="{97136353-BE43-499F-8478-7ABAB9CA0EB9}"/>
              </a:ext>
            </a:extLst>
          </p:cNvPr>
          <p:cNvSpPr txBox="1"/>
          <p:nvPr/>
        </p:nvSpPr>
        <p:spPr>
          <a:xfrm>
            <a:off x="7920111" y="1659988"/>
            <a:ext cx="3433689" cy="646331"/>
          </a:xfrm>
          <a:prstGeom prst="rect">
            <a:avLst/>
          </a:prstGeom>
          <a:noFill/>
        </p:spPr>
        <p:txBody>
          <a:bodyPr wrap="square" rtlCol="0">
            <a:spAutoFit/>
          </a:bodyPr>
          <a:lstStyle/>
          <a:p>
            <a:r>
              <a:rPr lang="zh-CN" altLang="en-US" dirty="0"/>
              <a:t>以用户信息表关联用户点击记录，栏目算法信息等等内容</a:t>
            </a:r>
          </a:p>
        </p:txBody>
      </p:sp>
    </p:spTree>
    <p:extLst>
      <p:ext uri="{BB962C8B-B14F-4D97-AF65-F5344CB8AC3E}">
        <p14:creationId xmlns:p14="http://schemas.microsoft.com/office/powerpoint/2010/main" val="34497982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a:extLst>
              <a:ext uri="{FF2B5EF4-FFF2-40B4-BE49-F238E27FC236}">
                <a16:creationId xmlns:a16="http://schemas.microsoft.com/office/drawing/2014/main" id="{04AE35F4-9843-425A-9719-6155A3FB00E6}"/>
              </a:ext>
            </a:extLst>
          </p:cNvPr>
          <p:cNvSpPr/>
          <p:nvPr/>
        </p:nvSpPr>
        <p:spPr>
          <a:xfrm>
            <a:off x="881154" y="2855735"/>
            <a:ext cx="3339147" cy="789736"/>
          </a:xfrm>
          <a:prstGeom prst="ellipse">
            <a:avLst/>
          </a:prstGeom>
          <a:solidFill>
            <a:srgbClr val="F8C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算法交互</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13</a:t>
            </a:fld>
            <a:r>
              <a:rPr lang="en-US" altLang="zh-CN" dirty="0"/>
              <a:t>/24</a:t>
            </a:r>
            <a:endParaRPr lang="zh-CN" altLang="en-US" dirty="0"/>
          </a:p>
        </p:txBody>
      </p:sp>
      <p:sp>
        <p:nvSpPr>
          <p:cNvPr id="17" name="矩形 16">
            <a:extLst>
              <a:ext uri="{FF2B5EF4-FFF2-40B4-BE49-F238E27FC236}">
                <a16:creationId xmlns:a16="http://schemas.microsoft.com/office/drawing/2014/main" id="{B13E2987-FED5-4C17-866C-6BEC4D0DFD66}"/>
              </a:ext>
            </a:extLst>
          </p:cNvPr>
          <p:cNvSpPr/>
          <p:nvPr/>
        </p:nvSpPr>
        <p:spPr>
          <a:xfrm>
            <a:off x="389812" y="1201788"/>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a:solidFill>
                  <a:srgbClr val="222222"/>
                </a:solidFill>
                <a:latin typeface="Arial" panose="020B0604020202020204" pitchFamily="34" charset="0"/>
              </a:rPr>
              <a:t>Buffered Reader</a:t>
            </a:r>
            <a:endParaRPr lang="zh-CN" altLang="en-US" sz="2400" b="1" dirty="0">
              <a:solidFill>
                <a:srgbClr val="222222"/>
              </a:solidFill>
              <a:latin typeface="Arial" panose="020B0604020202020204" pitchFamily="34" charset="0"/>
            </a:endParaRPr>
          </a:p>
        </p:txBody>
      </p:sp>
      <p:sp>
        <p:nvSpPr>
          <p:cNvPr id="10" name="矩形 9">
            <a:extLst>
              <a:ext uri="{FF2B5EF4-FFF2-40B4-BE49-F238E27FC236}">
                <a16:creationId xmlns:a16="http://schemas.microsoft.com/office/drawing/2014/main" id="{39309F42-0431-4F9E-8B96-AE6A2708B681}"/>
              </a:ext>
            </a:extLst>
          </p:cNvPr>
          <p:cNvSpPr/>
          <p:nvPr/>
        </p:nvSpPr>
        <p:spPr>
          <a:xfrm>
            <a:off x="419285" y="4890909"/>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a:solidFill>
                  <a:srgbClr val="222222"/>
                </a:solidFill>
                <a:latin typeface="Arial" panose="020B0604020202020204" pitchFamily="34" charset="0"/>
              </a:rPr>
              <a:t>Streamed IO</a:t>
            </a:r>
            <a:endParaRPr lang="zh-CN" altLang="en-US" sz="2400" b="1" dirty="0">
              <a:solidFill>
                <a:srgbClr val="222222"/>
              </a:solidFill>
              <a:latin typeface="Arial" panose="020B0604020202020204" pitchFamily="34" charset="0"/>
            </a:endParaRPr>
          </a:p>
        </p:txBody>
      </p:sp>
      <p:sp>
        <p:nvSpPr>
          <p:cNvPr id="11" name="矩形 10">
            <a:extLst>
              <a:ext uri="{FF2B5EF4-FFF2-40B4-BE49-F238E27FC236}">
                <a16:creationId xmlns:a16="http://schemas.microsoft.com/office/drawing/2014/main" id="{51B17EED-81D3-42FB-B496-223B1F0EAE60}"/>
              </a:ext>
            </a:extLst>
          </p:cNvPr>
          <p:cNvSpPr/>
          <p:nvPr/>
        </p:nvSpPr>
        <p:spPr>
          <a:xfrm>
            <a:off x="4847785" y="1990842"/>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a:solidFill>
                  <a:srgbClr val="222222"/>
                </a:solidFill>
                <a:latin typeface="Arial" panose="020B0604020202020204" pitchFamily="34" charset="0"/>
              </a:rPr>
              <a:t>Python </a:t>
            </a:r>
            <a:r>
              <a:rPr lang="zh-CN" altLang="en-US" sz="2400" b="1" dirty="0">
                <a:solidFill>
                  <a:srgbClr val="222222"/>
                </a:solidFill>
                <a:latin typeface="Arial" panose="020B0604020202020204" pitchFamily="34" charset="0"/>
              </a:rPr>
              <a:t>获取系统参数</a:t>
            </a:r>
          </a:p>
        </p:txBody>
      </p:sp>
      <p:sp>
        <p:nvSpPr>
          <p:cNvPr id="12" name="矩形 11">
            <a:extLst>
              <a:ext uri="{FF2B5EF4-FFF2-40B4-BE49-F238E27FC236}">
                <a16:creationId xmlns:a16="http://schemas.microsoft.com/office/drawing/2014/main" id="{BA649991-78ED-4774-97C2-6DDF1AB94F0C}"/>
              </a:ext>
            </a:extLst>
          </p:cNvPr>
          <p:cNvSpPr/>
          <p:nvPr/>
        </p:nvSpPr>
        <p:spPr>
          <a:xfrm>
            <a:off x="5027435" y="3624017"/>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en-US" altLang="zh-CN" sz="2400" b="1" dirty="0">
                <a:solidFill>
                  <a:srgbClr val="222222"/>
                </a:solidFill>
                <a:latin typeface="Arial" panose="020B0604020202020204" pitchFamily="34" charset="0"/>
              </a:rPr>
              <a:t>Python print</a:t>
            </a:r>
            <a:r>
              <a:rPr lang="zh-CN" altLang="en-US" sz="2400" b="1" dirty="0">
                <a:solidFill>
                  <a:srgbClr val="222222"/>
                </a:solidFill>
                <a:latin typeface="Arial" panose="020B0604020202020204" pitchFamily="34" charset="0"/>
              </a:rPr>
              <a:t>结果</a:t>
            </a:r>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2" name="文本框 1">
            <a:extLst>
              <a:ext uri="{FF2B5EF4-FFF2-40B4-BE49-F238E27FC236}">
                <a16:creationId xmlns:a16="http://schemas.microsoft.com/office/drawing/2014/main" id="{36116E88-D51E-4953-B4BA-801D67A5D664}"/>
              </a:ext>
            </a:extLst>
          </p:cNvPr>
          <p:cNvSpPr txBox="1"/>
          <p:nvPr/>
        </p:nvSpPr>
        <p:spPr>
          <a:xfrm>
            <a:off x="1268841" y="2936703"/>
            <a:ext cx="2853367" cy="646331"/>
          </a:xfrm>
          <a:prstGeom prst="rect">
            <a:avLst/>
          </a:prstGeom>
          <a:noFill/>
        </p:spPr>
        <p:txBody>
          <a:bodyPr wrap="square" rtlCol="0">
            <a:spAutoFit/>
          </a:bodyPr>
          <a:lstStyle/>
          <a:p>
            <a:r>
              <a:rPr lang="zh-CN" altLang="en-US" dirty="0"/>
              <a:t>解决</a:t>
            </a:r>
            <a:r>
              <a:rPr lang="en-US" altLang="zh-CN" dirty="0"/>
              <a:t>python</a:t>
            </a:r>
            <a:r>
              <a:rPr lang="zh-CN" altLang="en-US" dirty="0"/>
              <a:t>使用第三方库</a:t>
            </a:r>
            <a:r>
              <a:rPr lang="en-US" altLang="zh-CN" dirty="0"/>
              <a:t>java</a:t>
            </a:r>
            <a:r>
              <a:rPr lang="zh-CN" altLang="en-US" dirty="0"/>
              <a:t>调用失败的问题</a:t>
            </a:r>
          </a:p>
        </p:txBody>
      </p:sp>
      <p:sp>
        <p:nvSpPr>
          <p:cNvPr id="3" name="文本框 2">
            <a:extLst>
              <a:ext uri="{FF2B5EF4-FFF2-40B4-BE49-F238E27FC236}">
                <a16:creationId xmlns:a16="http://schemas.microsoft.com/office/drawing/2014/main" id="{08EA8720-8B8F-4C0E-B862-9EBF2279C19E}"/>
              </a:ext>
            </a:extLst>
          </p:cNvPr>
          <p:cNvSpPr txBox="1"/>
          <p:nvPr/>
        </p:nvSpPr>
        <p:spPr>
          <a:xfrm>
            <a:off x="804223" y="1832248"/>
            <a:ext cx="2391507" cy="369332"/>
          </a:xfrm>
          <a:prstGeom prst="rect">
            <a:avLst/>
          </a:prstGeom>
          <a:noFill/>
        </p:spPr>
        <p:txBody>
          <a:bodyPr wrap="square" rtlCol="0">
            <a:spAutoFit/>
          </a:bodyPr>
          <a:lstStyle/>
          <a:p>
            <a:r>
              <a:rPr lang="en-US" altLang="zh-CN" dirty="0" err="1"/>
              <a:t>Cmd</a:t>
            </a:r>
            <a:r>
              <a:rPr lang="en-US" altLang="zh-CN" dirty="0"/>
              <a:t> python  xxx.py</a:t>
            </a:r>
            <a:endParaRPr lang="zh-CN" altLang="en-US" dirty="0"/>
          </a:p>
        </p:txBody>
      </p:sp>
      <p:cxnSp>
        <p:nvCxnSpPr>
          <p:cNvPr id="5" name="直接箭头连接符 4">
            <a:extLst>
              <a:ext uri="{FF2B5EF4-FFF2-40B4-BE49-F238E27FC236}">
                <a16:creationId xmlns:a16="http://schemas.microsoft.com/office/drawing/2014/main" id="{0C338E76-CA7F-4341-9BF0-5EC9F38411F2}"/>
              </a:ext>
            </a:extLst>
          </p:cNvPr>
          <p:cNvCxnSpPr/>
          <p:nvPr/>
        </p:nvCxnSpPr>
        <p:spPr>
          <a:xfrm>
            <a:off x="3337660" y="1595015"/>
            <a:ext cx="1370725" cy="380190"/>
          </a:xfrm>
          <a:prstGeom prst="straightConnector1">
            <a:avLst/>
          </a:prstGeom>
          <a:ln w="381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C04F5F9-CCAE-4765-A984-9D1E6DA3F7BD}"/>
              </a:ext>
            </a:extLst>
          </p:cNvPr>
          <p:cNvSpPr txBox="1"/>
          <p:nvPr/>
        </p:nvSpPr>
        <p:spPr>
          <a:xfrm>
            <a:off x="5445288" y="2547854"/>
            <a:ext cx="2391507" cy="369332"/>
          </a:xfrm>
          <a:prstGeom prst="rect">
            <a:avLst/>
          </a:prstGeom>
          <a:noFill/>
        </p:spPr>
        <p:txBody>
          <a:bodyPr wrap="square" rtlCol="0">
            <a:spAutoFit/>
          </a:bodyPr>
          <a:lstStyle/>
          <a:p>
            <a:r>
              <a:rPr lang="en-US" altLang="zh-CN" dirty="0" err="1"/>
              <a:t>Sys.arg</a:t>
            </a:r>
            <a:r>
              <a:rPr lang="en-US" altLang="zh-CN" dirty="0"/>
              <a:t>[1],</a:t>
            </a:r>
            <a:r>
              <a:rPr lang="en-US" altLang="zh-CN" dirty="0" err="1"/>
              <a:t>Sys.arg</a:t>
            </a:r>
            <a:r>
              <a:rPr lang="en-US" altLang="zh-CN" dirty="0"/>
              <a:t>[2]</a:t>
            </a:r>
            <a:endParaRPr lang="zh-CN" altLang="en-US" dirty="0"/>
          </a:p>
        </p:txBody>
      </p:sp>
      <p:cxnSp>
        <p:nvCxnSpPr>
          <p:cNvPr id="25" name="直接箭头连接符 24">
            <a:extLst>
              <a:ext uri="{FF2B5EF4-FFF2-40B4-BE49-F238E27FC236}">
                <a16:creationId xmlns:a16="http://schemas.microsoft.com/office/drawing/2014/main" id="{97F9BEF1-E519-43C7-B9F3-3A4E6E2D6E34}"/>
              </a:ext>
            </a:extLst>
          </p:cNvPr>
          <p:cNvCxnSpPr>
            <a:cxnSpLocks/>
          </p:cNvCxnSpPr>
          <p:nvPr/>
        </p:nvCxnSpPr>
        <p:spPr>
          <a:xfrm>
            <a:off x="6641041" y="3069235"/>
            <a:ext cx="0" cy="554782"/>
          </a:xfrm>
          <a:prstGeom prst="straightConnector1">
            <a:avLst/>
          </a:prstGeom>
          <a:ln w="381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CE70F42-8985-43F1-99C7-40F556E8039A}"/>
              </a:ext>
            </a:extLst>
          </p:cNvPr>
          <p:cNvSpPr txBox="1"/>
          <p:nvPr/>
        </p:nvSpPr>
        <p:spPr>
          <a:xfrm>
            <a:off x="5458212" y="4064313"/>
            <a:ext cx="2391507" cy="369332"/>
          </a:xfrm>
          <a:prstGeom prst="rect">
            <a:avLst/>
          </a:prstGeom>
          <a:noFill/>
        </p:spPr>
        <p:txBody>
          <a:bodyPr wrap="square" rtlCol="0">
            <a:spAutoFit/>
          </a:bodyPr>
          <a:lstStyle/>
          <a:p>
            <a:r>
              <a:rPr lang="en-US" altLang="zh-CN" dirty="0"/>
              <a:t>Print [1, 245, ………]</a:t>
            </a:r>
            <a:endParaRPr lang="zh-CN" altLang="en-US" dirty="0"/>
          </a:p>
        </p:txBody>
      </p:sp>
      <p:cxnSp>
        <p:nvCxnSpPr>
          <p:cNvPr id="27" name="直接箭头连接符 26">
            <a:extLst>
              <a:ext uri="{FF2B5EF4-FFF2-40B4-BE49-F238E27FC236}">
                <a16:creationId xmlns:a16="http://schemas.microsoft.com/office/drawing/2014/main" id="{DAC91E4E-BF30-437B-BD56-90038F4FED79}"/>
              </a:ext>
            </a:extLst>
          </p:cNvPr>
          <p:cNvCxnSpPr>
            <a:cxnSpLocks/>
          </p:cNvCxnSpPr>
          <p:nvPr/>
        </p:nvCxnSpPr>
        <p:spPr>
          <a:xfrm flipH="1">
            <a:off x="3337660" y="4493751"/>
            <a:ext cx="1370725" cy="461665"/>
          </a:xfrm>
          <a:prstGeom prst="straightConnector1">
            <a:avLst/>
          </a:prstGeom>
          <a:ln w="381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00B3A8-6BA2-4EF4-8A8B-A7B6BB0698D5}"/>
              </a:ext>
            </a:extLst>
          </p:cNvPr>
          <p:cNvSpPr txBox="1"/>
          <p:nvPr/>
        </p:nvSpPr>
        <p:spPr>
          <a:xfrm>
            <a:off x="638800" y="5424928"/>
            <a:ext cx="2391507" cy="646331"/>
          </a:xfrm>
          <a:prstGeom prst="rect">
            <a:avLst/>
          </a:prstGeom>
          <a:noFill/>
        </p:spPr>
        <p:txBody>
          <a:bodyPr wrap="square" rtlCol="0">
            <a:spAutoFit/>
          </a:bodyPr>
          <a:lstStyle/>
          <a:p>
            <a:r>
              <a:rPr lang="zh-CN" altLang="en-US" dirty="0"/>
              <a:t>获取打印结果，解析字符串得到推荐结果</a:t>
            </a:r>
          </a:p>
        </p:txBody>
      </p:sp>
      <p:sp>
        <p:nvSpPr>
          <p:cNvPr id="31" name="右大括号 30">
            <a:extLst>
              <a:ext uri="{FF2B5EF4-FFF2-40B4-BE49-F238E27FC236}">
                <a16:creationId xmlns:a16="http://schemas.microsoft.com/office/drawing/2014/main" id="{6C02C42B-A929-49AC-BFEA-175BDDCCBEDF}"/>
              </a:ext>
            </a:extLst>
          </p:cNvPr>
          <p:cNvSpPr/>
          <p:nvPr/>
        </p:nvSpPr>
        <p:spPr>
          <a:xfrm>
            <a:off x="8201465" y="1322363"/>
            <a:ext cx="618976" cy="4389120"/>
          </a:xfrm>
          <a:prstGeom prst="rightBrace">
            <a:avLst/>
          </a:prstGeom>
          <a:ln w="38100">
            <a:solidFill>
              <a:srgbClr val="0D9CC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83DF8EA6-E6E5-4FAC-9BA2-98D0C8BAC8F8}"/>
              </a:ext>
            </a:extLst>
          </p:cNvPr>
          <p:cNvSpPr txBox="1"/>
          <p:nvPr/>
        </p:nvSpPr>
        <p:spPr>
          <a:xfrm>
            <a:off x="9172187" y="2938780"/>
            <a:ext cx="2770416" cy="1200329"/>
          </a:xfrm>
          <a:prstGeom prst="rect">
            <a:avLst/>
          </a:prstGeom>
          <a:noFill/>
        </p:spPr>
        <p:txBody>
          <a:bodyPr wrap="square" rtlCol="0">
            <a:spAutoFit/>
          </a:bodyPr>
          <a:lstStyle/>
          <a:p>
            <a:r>
              <a:rPr lang="zh-CN" altLang="en-US" dirty="0"/>
              <a:t>提供简单的标准交互方式，为小程序后期接入第三方算法，形成良好算啊生态圈提供和可能</a:t>
            </a:r>
          </a:p>
        </p:txBody>
      </p:sp>
    </p:spTree>
    <p:extLst>
      <p:ext uri="{BB962C8B-B14F-4D97-AF65-F5344CB8AC3E}">
        <p14:creationId xmlns:p14="http://schemas.microsoft.com/office/powerpoint/2010/main" val="237028554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前端架构</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14</a:t>
            </a:fld>
            <a:r>
              <a:rPr lang="en-US" altLang="zh-CN" dirty="0"/>
              <a:t>/24</a:t>
            </a:r>
            <a:endParaRPr lang="zh-CN" altLang="en-US" dirty="0"/>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4" name="矩形 13">
            <a:extLst>
              <a:ext uri="{FF2B5EF4-FFF2-40B4-BE49-F238E27FC236}">
                <a16:creationId xmlns:a16="http://schemas.microsoft.com/office/drawing/2014/main" id="{14A064C0-6A1C-4840-AC1E-74F840114FEB}"/>
              </a:ext>
            </a:extLst>
          </p:cNvPr>
          <p:cNvSpPr/>
          <p:nvPr/>
        </p:nvSpPr>
        <p:spPr>
          <a:xfrm>
            <a:off x="389812" y="1201788"/>
            <a:ext cx="75476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lang="zh-CN" altLang="en-US" sz="2400" dirty="0"/>
              <a:t>参照</a:t>
            </a:r>
            <a:r>
              <a:rPr lang="en-US" altLang="zh-CN" sz="2400" dirty="0" err="1"/>
              <a:t>wmd</a:t>
            </a:r>
            <a:r>
              <a:rPr lang="zh-CN" altLang="en-US" sz="2400" dirty="0"/>
              <a:t>组内的</a:t>
            </a:r>
            <a:r>
              <a:rPr lang="en-US" altLang="zh-CN" sz="2400" dirty="0" err="1"/>
              <a:t>st_atp</a:t>
            </a:r>
            <a:r>
              <a:rPr lang="zh-CN" altLang="en-US" sz="2400" dirty="0"/>
              <a:t>项目自行搭建了项目框架</a:t>
            </a:r>
            <a:endParaRPr lang="zh-CN" altLang="en-US" sz="2400" b="1" dirty="0">
              <a:solidFill>
                <a:srgbClr val="222222"/>
              </a:solidFill>
              <a:latin typeface="Arial" panose="020B0604020202020204" pitchFamily="34" charset="0"/>
            </a:endParaRPr>
          </a:p>
        </p:txBody>
      </p:sp>
      <p:sp>
        <p:nvSpPr>
          <p:cNvPr id="5" name="矩形 4">
            <a:extLst>
              <a:ext uri="{FF2B5EF4-FFF2-40B4-BE49-F238E27FC236}">
                <a16:creationId xmlns:a16="http://schemas.microsoft.com/office/drawing/2014/main" id="{3CF92216-8886-4F8C-B5F0-D3C140DFB292}"/>
              </a:ext>
            </a:extLst>
          </p:cNvPr>
          <p:cNvSpPr/>
          <p:nvPr/>
        </p:nvSpPr>
        <p:spPr>
          <a:xfrm>
            <a:off x="288383" y="1697312"/>
            <a:ext cx="4976020" cy="5078313"/>
          </a:xfrm>
          <a:prstGeom prst="rect">
            <a:avLst/>
          </a:prstGeom>
        </p:spPr>
        <p:txBody>
          <a:bodyPr wrap="square">
            <a:spAutoFit/>
          </a:bodyPr>
          <a:lstStyle/>
          <a:p>
            <a:r>
              <a:rPr lang="en-US" altLang="zh-CN" dirty="0"/>
              <a:t>	</a:t>
            </a:r>
            <a:r>
              <a:rPr lang="zh-CN" altLang="en-US" dirty="0"/>
              <a:t>①提供了service服务层。封装了api，const和store类。在api服务中完成了对微信原生网络请求的封装，实现异步转同步，并方便集中配置网络请求和实现拦截注入。</a:t>
            </a:r>
          </a:p>
          <a:p>
            <a:r>
              <a:rPr lang="zh-CN" altLang="en-US" dirty="0"/>
              <a:t>	②整合了routes配置。</a:t>
            </a:r>
            <a:r>
              <a:rPr lang="zh-CN" altLang="en-US" b="1" dirty="0"/>
              <a:t>原生微信小程序只在app.json中提供了页面到app的注册。没有路由管理。所以重新封装了routes。主要是完成对微信原生路由跳转接口的重新封装，以及实现了路由守卫。</a:t>
            </a:r>
            <a:r>
              <a:rPr lang="zh-CN" altLang="en-US" dirty="0"/>
              <a:t>最后在路由配置中整合了路由表和访问受限页面。后续页面只需要注册到全局路由表以及访问受限路由表即可整合入路由管理。</a:t>
            </a:r>
          </a:p>
          <a:p>
            <a:r>
              <a:rPr lang="en-US" altLang="zh-CN" dirty="0"/>
              <a:t>	</a:t>
            </a:r>
            <a:r>
              <a:rPr lang="zh-CN" altLang="en-US" dirty="0"/>
              <a:t>③封装了utils工具类。 抽取和实现了业务逻辑涉及的一些通用工具函数。</a:t>
            </a:r>
          </a:p>
          <a:p>
            <a:endParaRPr lang="zh-CN" altLang="en-US" dirty="0"/>
          </a:p>
          <a:p>
            <a:r>
              <a:rPr lang="zh-CN" altLang="en-US" dirty="0"/>
              <a:t>	④各个服务与工具类在plugins中集中完成依赖注入(生成路由, 请求、store , utils等实例，并挂载到小程序app实例)。</a:t>
            </a:r>
          </a:p>
        </p:txBody>
      </p:sp>
      <p:pic>
        <p:nvPicPr>
          <p:cNvPr id="21" name="图片 20">
            <a:extLst>
              <a:ext uri="{FF2B5EF4-FFF2-40B4-BE49-F238E27FC236}">
                <a16:creationId xmlns:a16="http://schemas.microsoft.com/office/drawing/2014/main" id="{BF06F3C6-9633-4A20-8474-1103CFDF94C5}"/>
              </a:ext>
            </a:extLst>
          </p:cNvPr>
          <p:cNvPicPr>
            <a:picLocks noChangeAspect="1"/>
          </p:cNvPicPr>
          <p:nvPr/>
        </p:nvPicPr>
        <p:blipFill rotWithShape="1">
          <a:blip r:embed="rId3"/>
          <a:srcRect r="43672"/>
          <a:stretch/>
        </p:blipFill>
        <p:spPr>
          <a:xfrm>
            <a:off x="5264403" y="1909099"/>
            <a:ext cx="1950288" cy="4420638"/>
          </a:xfrm>
          <a:prstGeom prst="rect">
            <a:avLst/>
          </a:prstGeom>
        </p:spPr>
      </p:pic>
      <p:sp>
        <p:nvSpPr>
          <p:cNvPr id="22" name="文本框 21">
            <a:extLst>
              <a:ext uri="{FF2B5EF4-FFF2-40B4-BE49-F238E27FC236}">
                <a16:creationId xmlns:a16="http://schemas.microsoft.com/office/drawing/2014/main" id="{D490E67D-65E5-44BB-86F7-6FA446D76980}"/>
              </a:ext>
            </a:extLst>
          </p:cNvPr>
          <p:cNvSpPr txBox="1"/>
          <p:nvPr/>
        </p:nvSpPr>
        <p:spPr>
          <a:xfrm>
            <a:off x="7484017" y="1693678"/>
            <a:ext cx="4419600" cy="4524315"/>
          </a:xfrm>
          <a:prstGeom prst="rect">
            <a:avLst/>
          </a:prstGeom>
          <a:noFill/>
        </p:spPr>
        <p:txBody>
          <a:bodyPr wrap="square" rtlCol="0">
            <a:spAutoFit/>
          </a:bodyPr>
          <a:lstStyle/>
          <a:p>
            <a:endParaRPr lang="zh-CN" altLang="en-US" dirty="0"/>
          </a:p>
          <a:p>
            <a:r>
              <a:rPr lang="zh-CN" altLang="en-US" dirty="0"/>
              <a:t>├── </a:t>
            </a:r>
            <a:r>
              <a:rPr lang="en-US" altLang="zh-CN" dirty="0" err="1"/>
              <a:t>src</a:t>
            </a:r>
            <a:r>
              <a:rPr lang="zh-CN" altLang="en-US" dirty="0"/>
              <a:t>         // 资源目录 图片，样式，iconfont</a:t>
            </a:r>
          </a:p>
          <a:p>
            <a:r>
              <a:rPr lang="zh-CN" altLang="en-US" dirty="0"/>
              <a:t>├── components      // 全局通用组件目录</a:t>
            </a:r>
          </a:p>
          <a:p>
            <a:r>
              <a:rPr lang="zh-CN" altLang="en-US" dirty="0"/>
              <a:t>├── config          // 项目配置</a:t>
            </a:r>
          </a:p>
          <a:p>
            <a:r>
              <a:rPr lang="zh-CN" altLang="en-US" dirty="0"/>
              <a:t>├── plugins        // 插件相关</a:t>
            </a:r>
          </a:p>
          <a:p>
            <a:r>
              <a:rPr lang="en-US" altLang="zh-CN" dirty="0"/>
              <a:t>	</a:t>
            </a:r>
            <a:r>
              <a:rPr lang="zh-CN" altLang="en-US" dirty="0">
                <a:sym typeface="+mn-ea"/>
              </a:rPr>
              <a:t>└── </a:t>
            </a:r>
            <a:r>
              <a:rPr lang="en-US" altLang="zh-CN" dirty="0">
                <a:sym typeface="+mn-ea"/>
              </a:rPr>
              <a:t>inject  /* </a:t>
            </a:r>
            <a:r>
              <a:rPr lang="zh-CN" altLang="en-US" dirty="0">
                <a:sym typeface="+mn-ea"/>
              </a:rPr>
              <a:t>生成路由、请求、store 等实例，</a:t>
            </a:r>
          </a:p>
          <a:p>
            <a:r>
              <a:rPr lang="en-US" altLang="zh-CN" dirty="0">
                <a:sym typeface="+mn-ea"/>
              </a:rPr>
              <a:t>			    *</a:t>
            </a:r>
            <a:r>
              <a:rPr lang="zh-CN" altLang="en-US" dirty="0">
                <a:sym typeface="+mn-ea"/>
              </a:rPr>
              <a:t>并挂载 到</a:t>
            </a:r>
            <a:r>
              <a:rPr lang="en-US" altLang="zh-CN" dirty="0">
                <a:sym typeface="+mn-ea"/>
              </a:rPr>
              <a:t>app</a:t>
            </a:r>
            <a:r>
              <a:rPr lang="zh-CN" altLang="en-US" dirty="0">
                <a:sym typeface="+mn-ea"/>
              </a:rPr>
              <a:t>实例下</a:t>
            </a:r>
            <a:r>
              <a:rPr lang="en-US" altLang="zh-CN" dirty="0">
                <a:sym typeface="+mn-ea"/>
              </a:rPr>
              <a:t>*/</a:t>
            </a:r>
            <a:endParaRPr lang="zh-CN" altLang="en-US" dirty="0"/>
          </a:p>
          <a:p>
            <a:r>
              <a:rPr lang="zh-CN" altLang="en-US" dirty="0"/>
              <a:t>├── routes          // 路由配置</a:t>
            </a:r>
          </a:p>
          <a:p>
            <a:r>
              <a:rPr lang="zh-CN" altLang="en-US" dirty="0"/>
              <a:t>├── service         // 服务层</a:t>
            </a:r>
          </a:p>
          <a:p>
            <a:r>
              <a:rPr lang="en-US" altLang="zh-CN" dirty="0"/>
              <a:t>	├── </a:t>
            </a:r>
            <a:r>
              <a:rPr lang="en-US" altLang="zh-CN" dirty="0" err="1"/>
              <a:t>api</a:t>
            </a:r>
            <a:r>
              <a:rPr lang="en-US" altLang="zh-CN" dirty="0"/>
              <a:t>             // </a:t>
            </a:r>
            <a:r>
              <a:rPr lang="zh-CN" altLang="en-US" dirty="0"/>
              <a:t>请求服务封装</a:t>
            </a:r>
            <a:endParaRPr lang="en-US" altLang="zh-CN" dirty="0"/>
          </a:p>
          <a:p>
            <a:r>
              <a:rPr lang="zh-CN" altLang="en-US" dirty="0"/>
              <a:t>    </a:t>
            </a:r>
            <a:r>
              <a:rPr lang="en-US" altLang="zh-CN" dirty="0"/>
              <a:t>	</a:t>
            </a:r>
            <a:r>
              <a:rPr lang="zh-CN" altLang="en-US" dirty="0"/>
              <a:t>├──</a:t>
            </a:r>
            <a:r>
              <a:rPr lang="en-US" altLang="zh-CN" dirty="0"/>
              <a:t>const</a:t>
            </a:r>
            <a:r>
              <a:rPr lang="zh-CN" altLang="en-US" dirty="0"/>
              <a:t>         // 常量管理</a:t>
            </a:r>
          </a:p>
          <a:p>
            <a:r>
              <a:rPr lang="zh-CN" altLang="en-US" dirty="0"/>
              <a:t>    </a:t>
            </a:r>
            <a:r>
              <a:rPr lang="en-US" altLang="zh-CN" dirty="0"/>
              <a:t>	</a:t>
            </a:r>
            <a:r>
              <a:rPr lang="zh-CN" altLang="en-US" dirty="0"/>
              <a:t>└── </a:t>
            </a:r>
            <a:r>
              <a:rPr lang="en-US" altLang="zh-CN" dirty="0"/>
              <a:t>store         // </a:t>
            </a:r>
            <a:r>
              <a:rPr lang="zh-CN" altLang="en-US" dirty="0"/>
              <a:t>全局状态管理</a:t>
            </a:r>
          </a:p>
          <a:p>
            <a:r>
              <a:rPr lang="zh-CN" altLang="en-US" dirty="0"/>
              <a:t>├── utils           // 工具类</a:t>
            </a:r>
          </a:p>
          <a:p>
            <a:r>
              <a:rPr lang="zh-CN" altLang="en-US" dirty="0"/>
              <a:t>└──  </a:t>
            </a:r>
            <a:r>
              <a:rPr lang="en-US" altLang="zh-CN" dirty="0"/>
              <a:t>pages</a:t>
            </a:r>
            <a:r>
              <a:rPr lang="zh-CN" altLang="en-US" dirty="0"/>
              <a:t>         // 视图层</a:t>
            </a:r>
          </a:p>
        </p:txBody>
      </p:sp>
    </p:spTree>
    <p:extLst>
      <p:ext uri="{BB962C8B-B14F-4D97-AF65-F5344CB8AC3E}">
        <p14:creationId xmlns:p14="http://schemas.microsoft.com/office/powerpoint/2010/main" val="140835011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前端组件</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15</a:t>
            </a:fld>
            <a:r>
              <a:rPr lang="en-US" altLang="zh-CN" dirty="0"/>
              <a:t>/24</a:t>
            </a:r>
            <a:endParaRPr lang="zh-CN" altLang="en-US" dirty="0"/>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4" name="矩形 13">
            <a:extLst>
              <a:ext uri="{FF2B5EF4-FFF2-40B4-BE49-F238E27FC236}">
                <a16:creationId xmlns:a16="http://schemas.microsoft.com/office/drawing/2014/main" id="{14A064C0-6A1C-4840-AC1E-74F840114FEB}"/>
              </a:ext>
            </a:extLst>
          </p:cNvPr>
          <p:cNvSpPr/>
          <p:nvPr/>
        </p:nvSpPr>
        <p:spPr>
          <a:xfrm>
            <a:off x="389812" y="1201788"/>
            <a:ext cx="75476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●更细粒度的组件划分</a:t>
            </a:r>
          </a:p>
        </p:txBody>
      </p:sp>
      <p:sp>
        <p:nvSpPr>
          <p:cNvPr id="15" name="Lorem Ipsum">
            <a:extLst>
              <a:ext uri="{FF2B5EF4-FFF2-40B4-BE49-F238E27FC236}">
                <a16:creationId xmlns:a16="http://schemas.microsoft.com/office/drawing/2014/main" id="{06273E98-5B5B-448E-BFC5-02B8A397682A}"/>
              </a:ext>
            </a:extLst>
          </p:cNvPr>
          <p:cNvSpPr/>
          <p:nvPr/>
        </p:nvSpPr>
        <p:spPr bwMode="auto">
          <a:xfrm>
            <a:off x="187393" y="1909099"/>
            <a:ext cx="4356933" cy="301434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针对原型页面的完整流程，抽离出可复用模块并封装成符合原型要求的可用组件。</a:t>
            </a:r>
          </a:p>
          <a:p>
            <a:pPr marL="171450" indent="-171450">
              <a:lnSpc>
                <a:spcPct val="120000"/>
              </a:lnSpc>
              <a:buFont typeface="Arial" panose="020B0604020202020204"/>
              <a:buChar char="•"/>
            </a:pPr>
            <a:endParaRPr lang="zh-CN" altLang="en-US" sz="1600"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抽离出工具组件如自定义导航栏，</a:t>
            </a:r>
            <a:r>
              <a:rPr lang="zh-CN" altLang="en-US" sz="1600" b="1" dirty="0">
                <a:solidFill>
                  <a:schemeClr val="tx1"/>
                </a:solidFill>
                <a:latin typeface="Heiti SC Light"/>
                <a:ea typeface="Heiti SC Light"/>
                <a:cs typeface="Heiti SC Light"/>
              </a:rPr>
              <a:t>带菜单按钮的顶部tabbar</a:t>
            </a:r>
            <a:r>
              <a:rPr lang="zh-CN" altLang="en-US" sz="1600" dirty="0">
                <a:solidFill>
                  <a:schemeClr val="tx1"/>
                </a:solidFill>
                <a:latin typeface="Heiti SC Light"/>
                <a:ea typeface="Heiti SC Light"/>
                <a:cs typeface="Heiti SC Light"/>
              </a:rPr>
              <a:t>, </a:t>
            </a:r>
            <a:r>
              <a:rPr lang="zh-CN" altLang="en-US" sz="1600" b="1" dirty="0">
                <a:solidFill>
                  <a:schemeClr val="tx1"/>
                </a:solidFill>
                <a:latin typeface="Heiti SC Light"/>
                <a:ea typeface="Heiti SC Light"/>
                <a:cs typeface="Heiti SC Light"/>
              </a:rPr>
              <a:t>含历史记录功能的searchbar</a:t>
            </a:r>
            <a:r>
              <a:rPr lang="zh-CN" altLang="en-US" sz="1600" dirty="0">
                <a:solidFill>
                  <a:schemeClr val="tx1"/>
                </a:solidFill>
                <a:latin typeface="Heiti SC Light"/>
                <a:ea typeface="Heiti SC Light"/>
                <a:cs typeface="Heiti SC Light"/>
              </a:rPr>
              <a:t>, </a:t>
            </a:r>
            <a:r>
              <a:rPr lang="zh-CN" altLang="en-US" sz="1600" b="1" dirty="0">
                <a:solidFill>
                  <a:schemeClr val="tx1"/>
                </a:solidFill>
                <a:latin typeface="Heiti SC Light"/>
                <a:ea typeface="Heiti SC Light"/>
                <a:cs typeface="Heiti SC Light"/>
              </a:rPr>
              <a:t>支持拖拽排序的列表控件</a:t>
            </a:r>
            <a:r>
              <a:rPr lang="zh-CN" altLang="en-US" sz="1600" dirty="0">
                <a:solidFill>
                  <a:schemeClr val="tx1"/>
                </a:solidFill>
                <a:latin typeface="Heiti SC Light"/>
                <a:ea typeface="Heiti SC Light"/>
                <a:cs typeface="Heiti SC Light"/>
              </a:rPr>
              <a:t>, </a:t>
            </a:r>
            <a:r>
              <a:rPr lang="zh-CN" altLang="en-US" sz="1600" b="1" dirty="0">
                <a:solidFill>
                  <a:schemeClr val="tx1"/>
                </a:solidFill>
                <a:latin typeface="Heiti SC Light"/>
                <a:ea typeface="Heiti SC Light"/>
                <a:cs typeface="Heiti SC Light"/>
              </a:rPr>
              <a:t>支持下拉与上滑加载的scroll-view等。</a:t>
            </a:r>
          </a:p>
          <a:p>
            <a:pPr marL="171450" indent="-171450">
              <a:lnSpc>
                <a:spcPct val="120000"/>
              </a:lnSpc>
              <a:buFont typeface="Arial" panose="020B0604020202020204"/>
              <a:buChar char="•"/>
            </a:pPr>
            <a:endParaRPr lang="zh-CN" altLang="en-US" sz="1600"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业务组件如新闻缩略模块，新闻详情，评论缩略，算法缩略等</a:t>
            </a:r>
          </a:p>
        </p:txBody>
      </p:sp>
      <p:sp>
        <p:nvSpPr>
          <p:cNvPr id="17" name="矩形 16">
            <a:extLst>
              <a:ext uri="{FF2B5EF4-FFF2-40B4-BE49-F238E27FC236}">
                <a16:creationId xmlns:a16="http://schemas.microsoft.com/office/drawing/2014/main" id="{34532DB9-56F2-426D-BE93-8943C0B31307}"/>
              </a:ext>
            </a:extLst>
          </p:cNvPr>
          <p:cNvSpPr/>
          <p:nvPr/>
        </p:nvSpPr>
        <p:spPr>
          <a:xfrm>
            <a:off x="2365859" y="1201788"/>
            <a:ext cx="7547688" cy="461665"/>
          </a:xfrm>
          <a:prstGeom prst="rect">
            <a:avLst/>
          </a:prstGeom>
        </p:spPr>
        <p:txBody>
          <a:bodyPr wrap="square">
            <a:spAutoFit/>
          </a:bodyPr>
          <a:lstStyle/>
          <a:p>
            <a:pPr algn="ctr"/>
            <a:r>
              <a:rPr lang="zh-CN" altLang="en-US" sz="2400" b="1" dirty="0">
                <a:solidFill>
                  <a:srgbClr val="222222"/>
                </a:solidFill>
                <a:latin typeface="Arial" panose="020B0604020202020204" pitchFamily="34" charset="0"/>
              </a:rPr>
              <a:t>●第三方插件的引入</a:t>
            </a:r>
          </a:p>
        </p:txBody>
      </p:sp>
      <p:sp>
        <p:nvSpPr>
          <p:cNvPr id="21" name="Lorem Ipsum">
            <a:extLst>
              <a:ext uri="{FF2B5EF4-FFF2-40B4-BE49-F238E27FC236}">
                <a16:creationId xmlns:a16="http://schemas.microsoft.com/office/drawing/2014/main" id="{6DBBF7F5-63C2-44D3-B10C-33474D1E77C6}"/>
              </a:ext>
            </a:extLst>
          </p:cNvPr>
          <p:cNvSpPr/>
          <p:nvPr/>
        </p:nvSpPr>
        <p:spPr bwMode="auto">
          <a:xfrm>
            <a:off x="4826630" y="1483721"/>
            <a:ext cx="2626145" cy="3590114"/>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nSpc>
                <a:spcPct val="120000"/>
              </a:lnSpc>
              <a:buFont typeface="Arial" panose="020B0604020202020204"/>
              <a:buChar char="•"/>
            </a:pPr>
            <a:endParaRPr lang="zh-CN" altLang="en-US" sz="1600"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从开源社区以及第三方库引入部分组件，并针对原型适配进行重新封装与调整。</a:t>
            </a:r>
          </a:p>
          <a:p>
            <a:pPr marL="171450" indent="-171450">
              <a:lnSpc>
                <a:spcPct val="120000"/>
              </a:lnSpc>
              <a:buFont typeface="Arial" panose="020B0604020202020204"/>
              <a:buChar char="•"/>
            </a:pPr>
            <a:endParaRPr lang="zh-CN" altLang="en-US" sz="1600"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主要是引入和修改了</a:t>
            </a:r>
            <a:r>
              <a:rPr lang="zh-CN" altLang="en-US" sz="1600" b="1" dirty="0">
                <a:solidFill>
                  <a:schemeClr val="tx1"/>
                </a:solidFill>
                <a:latin typeface="Heiti SC Light"/>
                <a:ea typeface="Heiti SC Light"/>
                <a:cs typeface="Heiti SC Light"/>
              </a:rPr>
              <a:t>iviews的微信插件库</a:t>
            </a:r>
            <a:r>
              <a:rPr lang="zh-CN" altLang="en-US" sz="1600" dirty="0">
                <a:solidFill>
                  <a:schemeClr val="tx1"/>
                </a:solidFill>
                <a:latin typeface="Heiti SC Light"/>
                <a:ea typeface="Heiti SC Light"/>
                <a:cs typeface="Heiti SC Light"/>
              </a:rPr>
              <a:t>，整合了</a:t>
            </a:r>
            <a:r>
              <a:rPr lang="zh-CN" altLang="en-US" sz="1600" b="1" dirty="0">
                <a:solidFill>
                  <a:schemeClr val="tx1"/>
                </a:solidFill>
                <a:latin typeface="Heiti SC Light"/>
                <a:ea typeface="Heiti SC Light"/>
                <a:cs typeface="Heiti SC Light"/>
              </a:rPr>
              <a:t>开源社区的一些开源控件</a:t>
            </a:r>
            <a:r>
              <a:rPr lang="zh-CN" altLang="en-US" sz="1600" dirty="0">
                <a:solidFill>
                  <a:schemeClr val="tx1"/>
                </a:solidFill>
                <a:latin typeface="Heiti SC Light"/>
                <a:ea typeface="Heiti SC Light"/>
                <a:cs typeface="Heiti SC Light"/>
              </a:rPr>
              <a:t>，</a:t>
            </a:r>
            <a:r>
              <a:rPr lang="zh-CN" altLang="en-US" sz="1600" b="1" dirty="0">
                <a:solidFill>
                  <a:schemeClr val="tx1"/>
                </a:solidFill>
                <a:latin typeface="Heiti SC Light"/>
                <a:ea typeface="Heiti SC Light"/>
                <a:cs typeface="Heiti SC Light"/>
              </a:rPr>
              <a:t>对微信原生的movable-area,scroll-view等控件进行了封装</a:t>
            </a:r>
            <a:r>
              <a:rPr lang="zh-CN" altLang="en-US" sz="1600" dirty="0">
                <a:solidFill>
                  <a:schemeClr val="tx1"/>
                </a:solidFill>
                <a:latin typeface="Heiti SC Light"/>
                <a:ea typeface="Heiti SC Light"/>
                <a:cs typeface="Heiti SC Light"/>
              </a:rPr>
              <a:t>等)</a:t>
            </a:r>
          </a:p>
        </p:txBody>
      </p:sp>
      <p:sp>
        <p:nvSpPr>
          <p:cNvPr id="7" name="矩形 6">
            <a:extLst>
              <a:ext uri="{FF2B5EF4-FFF2-40B4-BE49-F238E27FC236}">
                <a16:creationId xmlns:a16="http://schemas.microsoft.com/office/drawing/2014/main" id="{D4396744-5E8E-4F26-B466-4C5208BF5242}"/>
              </a:ext>
            </a:extLst>
          </p:cNvPr>
          <p:cNvSpPr/>
          <p:nvPr/>
        </p:nvSpPr>
        <p:spPr>
          <a:xfrm>
            <a:off x="6148906" y="1047504"/>
            <a:ext cx="6520378" cy="523220"/>
          </a:xfrm>
          <a:prstGeom prst="rect">
            <a:avLst/>
          </a:prstGeom>
        </p:spPr>
        <p:txBody>
          <a:bodyPr wrap="square">
            <a:spAutoFit/>
          </a:bodyPr>
          <a:lstStyle/>
          <a:p>
            <a:pPr algn="ctr"/>
            <a:r>
              <a:rPr lang="zh-CN" altLang="en-US" sz="2400" b="1" dirty="0">
                <a:solidFill>
                  <a:srgbClr val="222222"/>
                </a:solidFill>
                <a:latin typeface="Arial" panose="020B0604020202020204" pitchFamily="34" charset="0"/>
              </a:rPr>
              <a:t>●原生小程序的</a:t>
            </a:r>
            <a:r>
              <a:rPr kumimoji="1" lang="zh-CN" altLang="en-US" sz="2800" b="1" dirty="0">
                <a:ln/>
                <a:solidFill>
                  <a:schemeClr val="accent1"/>
                </a:solidFill>
                <a:effectLst>
                  <a:outerShdw blurRad="38100" dist="25400" dir="5400000" algn="ctr" rotWithShape="0">
                    <a:srgbClr val="6E747A">
                      <a:alpha val="43000"/>
                    </a:srgbClr>
                  </a:outerShdw>
                </a:effectLst>
                <a:latin typeface="Heiti SC Light"/>
                <a:ea typeface="Heiti SC Light"/>
                <a:cs typeface="Heiti SC Light"/>
              </a:rPr>
              <a:t>踩坑</a:t>
            </a:r>
          </a:p>
        </p:txBody>
      </p:sp>
      <p:sp>
        <p:nvSpPr>
          <p:cNvPr id="22" name="Lorem Ipsum">
            <a:extLst>
              <a:ext uri="{FF2B5EF4-FFF2-40B4-BE49-F238E27FC236}">
                <a16:creationId xmlns:a16="http://schemas.microsoft.com/office/drawing/2014/main" id="{A460FED4-4EC5-4280-944F-52BB56F3D825}"/>
              </a:ext>
            </a:extLst>
          </p:cNvPr>
          <p:cNvSpPr/>
          <p:nvPr/>
        </p:nvSpPr>
        <p:spPr bwMode="auto">
          <a:xfrm>
            <a:off x="7937500" y="1711690"/>
            <a:ext cx="4067107" cy="4771976"/>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1.</a:t>
            </a:r>
            <a:r>
              <a:rPr lang="zh-CN" altLang="en-US" sz="1600" b="1" dirty="0">
                <a:solidFill>
                  <a:schemeClr val="tx1"/>
                </a:solidFill>
                <a:latin typeface="Heiti SC Light"/>
                <a:ea typeface="Heiti SC Light"/>
                <a:cs typeface="Heiti SC Light"/>
              </a:rPr>
              <a:t>引入缓冲页面，</a:t>
            </a:r>
            <a:r>
              <a:rPr lang="zh-CN" altLang="en-US" sz="1600" dirty="0">
                <a:solidFill>
                  <a:schemeClr val="tx1"/>
                </a:solidFill>
                <a:latin typeface="Heiti SC Light"/>
                <a:ea typeface="Heiti SC Light"/>
                <a:cs typeface="Heiti SC Light"/>
              </a:rPr>
              <a:t>解决了小程序APP的OnLaunch生命周期与首页页面的OnLoad生命周期同时进行，导致页面完成载入后需要全局数据却没有载入的问题。</a:t>
            </a: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2.</a:t>
            </a:r>
            <a:r>
              <a:rPr lang="zh-CN" altLang="en-US" sz="1600" b="1" dirty="0">
                <a:solidFill>
                  <a:schemeClr val="tx1"/>
                </a:solidFill>
                <a:latin typeface="Heiti SC Light"/>
                <a:ea typeface="Heiti SC Light"/>
                <a:cs typeface="Heiti SC Light"/>
              </a:rPr>
              <a:t>用promise对微信原生请求接口进行了封装。</a:t>
            </a:r>
            <a:r>
              <a:rPr lang="zh-CN" altLang="en-US" sz="1600" dirty="0">
                <a:solidFill>
                  <a:schemeClr val="tx1"/>
                </a:solidFill>
                <a:latin typeface="Heiti SC Light"/>
                <a:ea typeface="Heiti SC Light"/>
                <a:cs typeface="Heiti SC Light"/>
              </a:rPr>
              <a:t>解决了wx.request异步请求问题，实现异步转同步，以及请求的集中拦截与配置。</a:t>
            </a: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3.在各个工具与服务类中</a:t>
            </a:r>
            <a:r>
              <a:rPr lang="zh-CN" altLang="en-US" sz="1600" b="1" dirty="0">
                <a:solidFill>
                  <a:schemeClr val="tx1"/>
                </a:solidFill>
                <a:latin typeface="Heiti SC Light"/>
                <a:ea typeface="Heiti SC Light"/>
                <a:cs typeface="Heiti SC Light"/>
              </a:rPr>
              <a:t>提供了app实例反注入接口</a:t>
            </a:r>
            <a:r>
              <a:rPr lang="zh-CN" altLang="en-US" sz="1600" dirty="0">
                <a:solidFill>
                  <a:schemeClr val="tx1"/>
                </a:solidFill>
                <a:latin typeface="Heiti SC Light"/>
                <a:ea typeface="Heiti SC Light"/>
                <a:cs typeface="Heiti SC Light"/>
              </a:rPr>
              <a:t>。（</a:t>
            </a:r>
            <a:r>
              <a:rPr lang="zh-CN" altLang="en-US" sz="1600" b="1" dirty="0">
                <a:solidFill>
                  <a:schemeClr val="tx1"/>
                </a:solidFill>
                <a:latin typeface="Heiti SC Light"/>
                <a:ea typeface="Heiti SC Light"/>
                <a:cs typeface="Heiti SC Light"/>
              </a:rPr>
              <a:t>在非微信小程序原生目录结构下(非注册页面下)自定义的js文件中，小程序的getApp无效，无法获取到app实例。）</a:t>
            </a:r>
            <a:r>
              <a:rPr lang="zh-CN" altLang="en-US" sz="1600" dirty="0">
                <a:solidFill>
                  <a:schemeClr val="tx1"/>
                </a:solidFill>
                <a:latin typeface="Heiti SC Light"/>
                <a:ea typeface="Heiti SC Light"/>
                <a:cs typeface="Heiti SC Light"/>
              </a:rPr>
              <a:t>在依赖注入前，通过传参将小程序实例反注入到服务类中，使自定义js中的app指向小程序实例,从而能获取到小程序运行过程中的数据以及调用实例方法。</a:t>
            </a:r>
          </a:p>
        </p:txBody>
      </p:sp>
    </p:spTree>
    <p:extLst>
      <p:ext uri="{BB962C8B-B14F-4D97-AF65-F5344CB8AC3E}">
        <p14:creationId xmlns:p14="http://schemas.microsoft.com/office/powerpoint/2010/main" val="223877581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724644" cy="787907"/>
            <a:chOff x="7318011" y="1456480"/>
            <a:chExt cx="5724644"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5724644"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前端</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16</a:t>
            </a:fld>
            <a:r>
              <a:rPr lang="en-US" altLang="zh-CN" dirty="0"/>
              <a:t>/24</a:t>
            </a:r>
            <a:endParaRPr lang="zh-CN" altLang="en-US" dirty="0"/>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4" name="矩形 13">
            <a:extLst>
              <a:ext uri="{FF2B5EF4-FFF2-40B4-BE49-F238E27FC236}">
                <a16:creationId xmlns:a16="http://schemas.microsoft.com/office/drawing/2014/main" id="{14A064C0-6A1C-4840-AC1E-74F840114FEB}"/>
              </a:ext>
            </a:extLst>
          </p:cNvPr>
          <p:cNvSpPr/>
          <p:nvPr/>
        </p:nvSpPr>
        <p:spPr>
          <a:xfrm>
            <a:off x="881155" y="1371507"/>
            <a:ext cx="75476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a:t>
            </a:r>
            <a:r>
              <a:rPr kumimoji="1" lang="zh-CN" altLang="en-US" sz="2400" dirty="0">
                <a:solidFill>
                  <a:srgbClr val="09397D"/>
                </a:solidFill>
                <a:latin typeface="Heiti SC Light"/>
                <a:ea typeface="Heiti SC Light"/>
                <a:cs typeface="Heiti SC Light"/>
              </a:rPr>
              <a:t>对原型流程的改动及建议</a:t>
            </a:r>
            <a:endParaRPr lang="zh-CN" altLang="en-US" sz="2400" b="1" dirty="0">
              <a:solidFill>
                <a:srgbClr val="222222"/>
              </a:solidFill>
              <a:latin typeface="Arial" panose="020B0604020202020204" pitchFamily="34" charset="0"/>
            </a:endParaRPr>
          </a:p>
        </p:txBody>
      </p:sp>
      <p:sp>
        <p:nvSpPr>
          <p:cNvPr id="10" name="Lorem Ipsum">
            <a:extLst>
              <a:ext uri="{FF2B5EF4-FFF2-40B4-BE49-F238E27FC236}">
                <a16:creationId xmlns:a16="http://schemas.microsoft.com/office/drawing/2014/main" id="{F9B90618-8666-4E3E-B6EF-5221153BBEB0}"/>
              </a:ext>
            </a:extLst>
          </p:cNvPr>
          <p:cNvSpPr/>
          <p:nvPr/>
        </p:nvSpPr>
        <p:spPr bwMode="auto">
          <a:xfrm>
            <a:off x="881155" y="2129918"/>
            <a:ext cx="9388260" cy="28576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① 基础库 1.4.0 后，</a:t>
            </a:r>
            <a:r>
              <a:rPr lang="zh-CN" altLang="en-US" sz="1600" dirty="0">
                <a:solidFill>
                  <a:srgbClr val="2D970C"/>
                </a:solidFill>
                <a:latin typeface="Heiti SC Light"/>
                <a:ea typeface="Heiti SC Light"/>
                <a:cs typeface="Heiti SC Light"/>
              </a:rPr>
              <a:t>小程序官方已开始支持</a:t>
            </a:r>
            <a:r>
              <a:rPr lang="zh-CN" altLang="en-US" sz="1600" b="1" dirty="0">
                <a:solidFill>
                  <a:srgbClr val="2D970C"/>
                </a:solidFill>
                <a:latin typeface="Heiti SC Light"/>
                <a:ea typeface="Heiti SC Light"/>
                <a:cs typeface="Heiti SC Light"/>
              </a:rPr>
              <a:t>开放能力open-data</a:t>
            </a:r>
            <a:r>
              <a:rPr lang="zh-CN" altLang="en-US" sz="1600" dirty="0">
                <a:solidFill>
                  <a:srgbClr val="2D970C"/>
                </a:solidFill>
                <a:latin typeface="Heiti SC Light"/>
                <a:ea typeface="Heiti SC Light"/>
                <a:cs typeface="Heiti SC Light"/>
              </a:rPr>
              <a:t>。</a:t>
            </a:r>
            <a:r>
              <a:rPr lang="zh-CN" altLang="en-US" sz="1600" dirty="0">
                <a:solidFill>
                  <a:schemeClr val="tx1"/>
                </a:solidFill>
                <a:latin typeface="Heiti SC Light"/>
                <a:ea typeface="Heiti SC Light"/>
                <a:cs typeface="Heiti SC Light"/>
              </a:rPr>
              <a:t> 现在不需要授权也可以事先获取部分公开用户信息(头像以及昵称)</a:t>
            </a:r>
          </a:p>
          <a:p>
            <a:pPr marL="171450" indent="-171450">
              <a:lnSpc>
                <a:spcPct val="120000"/>
              </a:lnSpc>
              <a:buFont typeface="Arial" panose="020B0604020202020204"/>
              <a:buChar char="•"/>
            </a:pPr>
            <a:endParaRPr lang="zh-CN" altLang="en-US" sz="1600" b="1"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②项目业务其实没有内置用户系统（均以微信账号登陆，按微信账号唯一识别用户），因此</a:t>
            </a:r>
            <a:r>
              <a:rPr lang="zh-CN" altLang="en-US" sz="1600" b="1" dirty="0">
                <a:solidFill>
                  <a:schemeClr val="tx1"/>
                </a:solidFill>
                <a:latin typeface="Heiti SC Light"/>
                <a:ea typeface="Heiti SC Light"/>
                <a:cs typeface="Heiti SC Light"/>
              </a:rPr>
              <a:t>将【登陆】按钮文本信息改为【授权】，使流程提示更为清晰明确。</a:t>
            </a:r>
            <a:endParaRPr lang="zh-CN" altLang="en-US" sz="1600" dirty="0">
              <a:solidFill>
                <a:schemeClr val="tx1"/>
              </a:solidFill>
              <a:latin typeface="Heiti SC Light"/>
              <a:ea typeface="Heiti SC Light"/>
              <a:cs typeface="Heiti SC Light"/>
            </a:endParaRPr>
          </a:p>
          <a:p>
            <a:pPr marL="171450" indent="-171450">
              <a:lnSpc>
                <a:spcPct val="120000"/>
              </a:lnSpc>
              <a:buFont typeface="Arial" panose="020B0604020202020204"/>
              <a:buChar char="•"/>
            </a:pPr>
            <a:r>
              <a:rPr lang="zh-CN" altLang="en-US" sz="1600" dirty="0">
                <a:solidFill>
                  <a:schemeClr val="tx1"/>
                </a:solidFill>
                <a:latin typeface="Heiti SC Light"/>
                <a:ea typeface="Heiti SC Light"/>
                <a:cs typeface="Heiti SC Light"/>
              </a:rPr>
              <a:t>同时，</a:t>
            </a:r>
            <a:r>
              <a:rPr lang="zh-CN" altLang="en-US" sz="1600" b="1" dirty="0">
                <a:solidFill>
                  <a:schemeClr val="tx1"/>
                </a:solidFill>
                <a:latin typeface="Heiti SC Light"/>
                <a:ea typeface="Heiti SC Light"/>
                <a:cs typeface="Heiti SC Light"/>
              </a:rPr>
              <a:t>在微信小程序启动时就静默调用wxlogin以及后端login接口。</a:t>
            </a:r>
            <a:r>
              <a:rPr lang="zh-CN" altLang="en-US" sz="1600" b="1" dirty="0">
                <a:solidFill>
                  <a:srgbClr val="C00000"/>
                </a:solidFill>
                <a:latin typeface="Heiti SC Light"/>
                <a:ea typeface="Heiti SC Light"/>
                <a:cs typeface="Heiti SC Light"/>
              </a:rPr>
              <a:t>在授权前即可采集、记录用户动作，将用户偏好信息入库并进行用户画像。在授权后再开放评论、收藏与点赞接口，以此达到吸纳更多惰性用户入驻的目的</a:t>
            </a:r>
            <a:r>
              <a:rPr lang="zh-CN" altLang="en-US" sz="1200" b="1" dirty="0">
                <a:solidFill>
                  <a:srgbClr val="C00000"/>
                </a:solidFill>
                <a:latin typeface="Heiti SC Light"/>
                <a:ea typeface="Heiti SC Light"/>
                <a:cs typeface="Heiti SC Light"/>
              </a:rPr>
              <a:t>。</a:t>
            </a:r>
            <a:endParaRPr lang="en-US" altLang="zh-CN" sz="1200" b="1" dirty="0">
              <a:solidFill>
                <a:srgbClr val="C00000"/>
              </a:solidFill>
              <a:latin typeface="Heiti SC Light"/>
              <a:ea typeface="Heiti SC Light"/>
              <a:cs typeface="Heiti SC Light"/>
            </a:endParaRPr>
          </a:p>
          <a:p>
            <a:pPr marL="171450" indent="-171450">
              <a:lnSpc>
                <a:spcPct val="120000"/>
              </a:lnSpc>
              <a:buFont typeface="Arial" panose="020B0604020202020204"/>
              <a:buChar char="•"/>
            </a:pPr>
            <a:r>
              <a:rPr lang="zh-CN" altLang="en-US" sz="1200" dirty="0"/>
              <a:t>③细节变动：在首页新闻列表页面，下拉刷新后，在上次看到的位置增加了</a:t>
            </a:r>
            <a:r>
              <a:rPr lang="en-US" altLang="zh-CN" sz="1200" dirty="0"/>
              <a:t>【</a:t>
            </a:r>
            <a:r>
              <a:rPr lang="zh-CN" altLang="en-US" sz="1200" dirty="0"/>
              <a:t>上次看到这里</a:t>
            </a:r>
            <a:r>
              <a:rPr lang="en-US" altLang="zh-CN" sz="1200" dirty="0"/>
              <a:t>】</a:t>
            </a:r>
            <a:r>
              <a:rPr lang="zh-CN" altLang="en-US" sz="1200" dirty="0"/>
              <a:t>标记部件，使界面更加人性化，更</a:t>
            </a:r>
          </a:p>
          <a:p>
            <a:pPr marL="171450" indent="-171450">
              <a:lnSpc>
                <a:spcPct val="120000"/>
              </a:lnSpc>
              <a:buFont typeface="Arial" panose="020B0604020202020204"/>
              <a:buChar char="•"/>
            </a:pPr>
            <a:endParaRPr lang="zh-CN" altLang="en-US" sz="1200" b="1" dirty="0">
              <a:solidFill>
                <a:srgbClr val="C00000"/>
              </a:solidFill>
              <a:latin typeface="Heiti SC Light"/>
              <a:ea typeface="Heiti SC Light"/>
              <a:cs typeface="Heiti SC Light"/>
            </a:endParaRPr>
          </a:p>
        </p:txBody>
      </p:sp>
      <p:sp>
        <p:nvSpPr>
          <p:cNvPr id="2" name="矩形 1">
            <a:extLst>
              <a:ext uri="{FF2B5EF4-FFF2-40B4-BE49-F238E27FC236}">
                <a16:creationId xmlns:a16="http://schemas.microsoft.com/office/drawing/2014/main" id="{4D292103-AE27-4954-B9EA-4DA50700BA5C}"/>
              </a:ext>
            </a:extLst>
          </p:cNvPr>
          <p:cNvSpPr/>
          <p:nvPr/>
        </p:nvSpPr>
        <p:spPr>
          <a:xfrm>
            <a:off x="994117" y="4822604"/>
            <a:ext cx="6096000" cy="923330"/>
          </a:xfrm>
          <a:prstGeom prst="rect">
            <a:avLst/>
          </a:prstGeom>
        </p:spPr>
        <p:txBody>
          <a:bodyPr>
            <a:spAutoFit/>
          </a:bodyPr>
          <a:lstStyle/>
          <a:p>
            <a:r>
              <a:rPr lang="zh-CN" altLang="en-US" dirty="0"/>
              <a:t>③细节变动：在首页新闻列表页面，下拉刷新后，在上次看到的位置增加了</a:t>
            </a:r>
            <a:r>
              <a:rPr lang="en-US" altLang="zh-CN" dirty="0"/>
              <a:t>【</a:t>
            </a:r>
            <a:r>
              <a:rPr lang="zh-CN" altLang="en-US" dirty="0"/>
              <a:t>上次看到这里</a:t>
            </a:r>
            <a:r>
              <a:rPr lang="en-US" altLang="zh-CN" dirty="0"/>
              <a:t>】</a:t>
            </a:r>
            <a:r>
              <a:rPr lang="zh-CN" altLang="en-US" dirty="0"/>
              <a:t>标记部件，使界面更加人性化，更贴合时下主流新闻</a:t>
            </a:r>
            <a:r>
              <a:rPr lang="en-US" altLang="zh-CN" dirty="0"/>
              <a:t>APP</a:t>
            </a:r>
            <a:r>
              <a:rPr lang="zh-CN" altLang="en-US" dirty="0"/>
              <a:t>功能 </a:t>
            </a:r>
          </a:p>
        </p:txBody>
      </p:sp>
    </p:spTree>
    <p:extLst>
      <p:ext uri="{BB962C8B-B14F-4D97-AF65-F5344CB8AC3E}">
        <p14:creationId xmlns:p14="http://schemas.microsoft.com/office/powerpoint/2010/main" val="330410014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9D6FC490-64EA-431F-9AC2-AC521B2E63C3}"/>
              </a:ext>
            </a:extLst>
          </p:cNvPr>
          <p:cNvPicPr>
            <a:picLocks noChangeAspect="1"/>
          </p:cNvPicPr>
          <p:nvPr/>
        </p:nvPicPr>
        <p:blipFill>
          <a:blip r:embed="rId3"/>
          <a:stretch>
            <a:fillRect/>
          </a:stretch>
        </p:blipFill>
        <p:spPr>
          <a:xfrm>
            <a:off x="3973438" y="3813451"/>
            <a:ext cx="4600918" cy="2020300"/>
          </a:xfrm>
          <a:prstGeom prst="rect">
            <a:avLst/>
          </a:prstGeom>
        </p:spPr>
      </p:pic>
      <p:cxnSp>
        <p:nvCxnSpPr>
          <p:cNvPr id="8" name="直接连接符 7">
            <a:extLst>
              <a:ext uri="{FF2B5EF4-FFF2-40B4-BE49-F238E27FC236}">
                <a16:creationId xmlns:a16="http://schemas.microsoft.com/office/drawing/2014/main" id="{A2281CDF-E0B2-4D3C-826A-F3C30FEA5857}"/>
              </a:ext>
            </a:extLst>
          </p:cNvPr>
          <p:cNvCxnSpPr>
            <a:stCxn id="13" idx="6"/>
            <a:endCxn id="30" idx="1"/>
          </p:cNvCxnSpPr>
          <p:nvPr/>
        </p:nvCxnSpPr>
        <p:spPr>
          <a:xfrm>
            <a:off x="1817806" y="2390225"/>
            <a:ext cx="7490620" cy="14795"/>
          </a:xfrm>
          <a:prstGeom prst="line">
            <a:avLst/>
          </a:prstGeom>
          <a:ln w="28575">
            <a:solidFill>
              <a:schemeClr val="accent4">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519460" cy="787907"/>
            <a:chOff x="7318011" y="1456480"/>
            <a:chExt cx="5519460"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算法</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17</a:t>
            </a:fld>
            <a:r>
              <a:rPr lang="en-US" altLang="zh-CN" dirty="0"/>
              <a:t>/24</a:t>
            </a:r>
            <a:endParaRPr lang="zh-CN" altLang="en-US" dirty="0"/>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0" name="矩形 9">
            <a:extLst>
              <a:ext uri="{FF2B5EF4-FFF2-40B4-BE49-F238E27FC236}">
                <a16:creationId xmlns:a16="http://schemas.microsoft.com/office/drawing/2014/main" id="{F58269C0-F43C-4DD7-92CD-950BF111D3FD}"/>
              </a:ext>
            </a:extLst>
          </p:cNvPr>
          <p:cNvSpPr/>
          <p:nvPr/>
        </p:nvSpPr>
        <p:spPr>
          <a:xfrm>
            <a:off x="389812" y="1201788"/>
            <a:ext cx="75476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●热点新闻推荐（</a:t>
            </a:r>
            <a:r>
              <a:rPr lang="en-US" altLang="zh-CN" sz="2400" b="1" dirty="0">
                <a:solidFill>
                  <a:srgbClr val="222222"/>
                </a:solidFill>
                <a:latin typeface="Arial" panose="020B0604020202020204" pitchFamily="34" charset="0"/>
              </a:rPr>
              <a:t>Hot News Recommendation</a:t>
            </a:r>
            <a:r>
              <a:rPr lang="zh-CN" altLang="en-US" sz="2400" b="1" dirty="0">
                <a:solidFill>
                  <a:srgbClr val="222222"/>
                </a:solidFill>
                <a:latin typeface="Arial" panose="020B0604020202020204" pitchFamily="34" charset="0"/>
              </a:rPr>
              <a:t>）</a:t>
            </a:r>
          </a:p>
        </p:txBody>
      </p:sp>
      <p:sp>
        <p:nvSpPr>
          <p:cNvPr id="11" name="文本框 10">
            <a:extLst>
              <a:ext uri="{FF2B5EF4-FFF2-40B4-BE49-F238E27FC236}">
                <a16:creationId xmlns:a16="http://schemas.microsoft.com/office/drawing/2014/main" id="{2134CA33-F36E-46D5-A937-352951A35ABA}"/>
              </a:ext>
            </a:extLst>
          </p:cNvPr>
          <p:cNvSpPr txBox="1"/>
          <p:nvPr/>
        </p:nvSpPr>
        <p:spPr>
          <a:xfrm>
            <a:off x="4210493" y="2360428"/>
            <a:ext cx="2158409" cy="815608"/>
          </a:xfrm>
          <a:prstGeom prst="rect">
            <a:avLst/>
          </a:prstGeom>
          <a:noFill/>
        </p:spPr>
        <p:txBody>
          <a:bodyPr wrap="square" rtlCol="0">
            <a:spAutoFit/>
          </a:bodyPr>
          <a:lstStyle/>
          <a:p>
            <a:r>
              <a:rPr lang="zh-CN" altLang="en-US" b="1" dirty="0">
                <a:solidFill>
                  <a:schemeClr val="bg1"/>
                </a:solidFill>
                <a:latin typeface="Heiti SC Light"/>
                <a:ea typeface="Heiti SC Light"/>
                <a:cs typeface="Heiti SC Light"/>
              </a:rPr>
              <a:t>热点新闻推荐</a:t>
            </a:r>
            <a:r>
              <a:rPr lang="zh-CN" altLang="en-US" sz="1100" b="1" dirty="0">
                <a:solidFill>
                  <a:schemeClr val="bg1"/>
                </a:solidFill>
                <a:latin typeface="Heiti SC Light"/>
                <a:ea typeface="Heiti SC Light"/>
                <a:cs typeface="Heiti SC Light"/>
              </a:rPr>
              <a:t>（</a:t>
            </a:r>
            <a:r>
              <a:rPr lang="en-US" altLang="zh-CN" sz="1100" b="1" dirty="0">
                <a:solidFill>
                  <a:schemeClr val="bg1"/>
                </a:solidFill>
                <a:latin typeface="Heiti SC Light"/>
                <a:ea typeface="Heiti SC Light"/>
                <a:cs typeface="Heiti SC Light"/>
              </a:rPr>
              <a:t>Hot News Recommendation</a:t>
            </a:r>
            <a:r>
              <a:rPr lang="zh-CN" altLang="en-US" sz="1100" b="1" dirty="0">
                <a:solidFill>
                  <a:schemeClr val="bg1"/>
                </a:solidFill>
                <a:latin typeface="Heiti SC Light"/>
                <a:ea typeface="Heiti SC Light"/>
                <a:cs typeface="Heiti SC Light"/>
              </a:rPr>
              <a:t>）</a:t>
            </a:r>
            <a:endParaRPr lang="en-US" altLang="zh-CN" sz="1100" b="1" dirty="0">
              <a:solidFill>
                <a:schemeClr val="bg1"/>
              </a:solidFill>
              <a:latin typeface="Heiti SC Light"/>
              <a:ea typeface="Heiti SC Light"/>
              <a:cs typeface="Heiti SC Light"/>
            </a:endParaRPr>
          </a:p>
          <a:p>
            <a:endParaRPr lang="zh-CN" altLang="en-US" dirty="0"/>
          </a:p>
        </p:txBody>
      </p:sp>
      <p:grpSp>
        <p:nvGrpSpPr>
          <p:cNvPr id="12" name="组合 11">
            <a:extLst>
              <a:ext uri="{FF2B5EF4-FFF2-40B4-BE49-F238E27FC236}">
                <a16:creationId xmlns:a16="http://schemas.microsoft.com/office/drawing/2014/main" id="{F29BAEF3-2E0D-43C1-8A5B-A740B7252E14}"/>
              </a:ext>
            </a:extLst>
          </p:cNvPr>
          <p:cNvGrpSpPr/>
          <p:nvPr/>
        </p:nvGrpSpPr>
        <p:grpSpPr>
          <a:xfrm>
            <a:off x="1166931" y="2064152"/>
            <a:ext cx="650875" cy="652145"/>
            <a:chOff x="3437020" y="1033173"/>
            <a:chExt cx="863676" cy="865577"/>
          </a:xfrm>
          <a:solidFill>
            <a:schemeClr val="tx2">
              <a:lumMod val="75000"/>
            </a:schemeClr>
          </a:solidFill>
        </p:grpSpPr>
        <p:sp>
          <p:nvSpPr>
            <p:cNvPr id="13" name="椭圆 18">
              <a:extLst>
                <a:ext uri="{FF2B5EF4-FFF2-40B4-BE49-F238E27FC236}">
                  <a16:creationId xmlns:a16="http://schemas.microsoft.com/office/drawing/2014/main" id="{27177D25-F9C1-4DBC-98D1-598A707FBCCB}"/>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15" name="图片 14">
              <a:extLst>
                <a:ext uri="{FF2B5EF4-FFF2-40B4-BE49-F238E27FC236}">
                  <a16:creationId xmlns:a16="http://schemas.microsoft.com/office/drawing/2014/main" id="{15A48344-8397-4C8E-B5A2-6F1FBCE07D65}"/>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grpSp>
        <p:nvGrpSpPr>
          <p:cNvPr id="17" name="组合 16">
            <a:extLst>
              <a:ext uri="{FF2B5EF4-FFF2-40B4-BE49-F238E27FC236}">
                <a16:creationId xmlns:a16="http://schemas.microsoft.com/office/drawing/2014/main" id="{2F4F8CE5-BC91-40B9-8754-44900B2D9848}"/>
              </a:ext>
            </a:extLst>
          </p:cNvPr>
          <p:cNvGrpSpPr/>
          <p:nvPr/>
        </p:nvGrpSpPr>
        <p:grpSpPr>
          <a:xfrm>
            <a:off x="3907581" y="2064152"/>
            <a:ext cx="650875" cy="652145"/>
            <a:chOff x="3437020" y="2074814"/>
            <a:chExt cx="863676" cy="865577"/>
          </a:xfrm>
          <a:solidFill>
            <a:schemeClr val="tx2">
              <a:lumMod val="75000"/>
            </a:schemeClr>
          </a:solidFill>
        </p:grpSpPr>
        <p:sp>
          <p:nvSpPr>
            <p:cNvPr id="21" name="椭圆 19">
              <a:extLst>
                <a:ext uri="{FF2B5EF4-FFF2-40B4-BE49-F238E27FC236}">
                  <a16:creationId xmlns:a16="http://schemas.microsoft.com/office/drawing/2014/main" id="{EFAFF515-BEB0-4EF1-A53A-C6C63D6F502A}"/>
                </a:ext>
              </a:extLst>
            </p:cNvPr>
            <p:cNvSpPr>
              <a:spLocks noChangeArrowheads="1"/>
            </p:cNvSpPr>
            <p:nvPr/>
          </p:nvSpPr>
          <p:spPr bwMode="auto">
            <a:xfrm>
              <a:off x="3437020" y="2074814"/>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22" name="图片 21">
              <a:extLst>
                <a:ext uri="{FF2B5EF4-FFF2-40B4-BE49-F238E27FC236}">
                  <a16:creationId xmlns:a16="http://schemas.microsoft.com/office/drawing/2014/main" id="{E541E843-1A48-4C92-B242-AB3205D05C42}"/>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a:grpFill/>
          </p:spPr>
        </p:pic>
      </p:grpSp>
      <p:grpSp>
        <p:nvGrpSpPr>
          <p:cNvPr id="25" name="组合 24">
            <a:extLst>
              <a:ext uri="{FF2B5EF4-FFF2-40B4-BE49-F238E27FC236}">
                <a16:creationId xmlns:a16="http://schemas.microsoft.com/office/drawing/2014/main" id="{9C827068-8AC4-454E-B58B-1C4F138E14C2}"/>
              </a:ext>
            </a:extLst>
          </p:cNvPr>
          <p:cNvGrpSpPr/>
          <p:nvPr/>
        </p:nvGrpSpPr>
        <p:grpSpPr>
          <a:xfrm>
            <a:off x="6527302" y="2064152"/>
            <a:ext cx="650875" cy="652145"/>
            <a:chOff x="3437020" y="1033173"/>
            <a:chExt cx="863676" cy="865577"/>
          </a:xfrm>
          <a:solidFill>
            <a:schemeClr val="tx2">
              <a:lumMod val="75000"/>
            </a:schemeClr>
          </a:solidFill>
        </p:grpSpPr>
        <p:sp>
          <p:nvSpPr>
            <p:cNvPr id="26" name="椭圆 18">
              <a:extLst>
                <a:ext uri="{FF2B5EF4-FFF2-40B4-BE49-F238E27FC236}">
                  <a16:creationId xmlns:a16="http://schemas.microsoft.com/office/drawing/2014/main" id="{71BAAB26-73AD-4F81-B002-AFFCA6B9EBD7}"/>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27" name="图片 26">
              <a:extLst>
                <a:ext uri="{FF2B5EF4-FFF2-40B4-BE49-F238E27FC236}">
                  <a16:creationId xmlns:a16="http://schemas.microsoft.com/office/drawing/2014/main" id="{1B21D3AF-9E8F-4675-852D-2FD601DDAF1E}"/>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grpSp>
        <p:nvGrpSpPr>
          <p:cNvPr id="28" name="组合 27">
            <a:extLst>
              <a:ext uri="{FF2B5EF4-FFF2-40B4-BE49-F238E27FC236}">
                <a16:creationId xmlns:a16="http://schemas.microsoft.com/office/drawing/2014/main" id="{14EDEB32-2E0C-4B36-86C3-8A4F6AB7BE84}"/>
              </a:ext>
            </a:extLst>
          </p:cNvPr>
          <p:cNvGrpSpPr/>
          <p:nvPr/>
        </p:nvGrpSpPr>
        <p:grpSpPr>
          <a:xfrm>
            <a:off x="9188346" y="2064152"/>
            <a:ext cx="650875" cy="652145"/>
            <a:chOff x="3437020" y="2074814"/>
            <a:chExt cx="863676" cy="865577"/>
          </a:xfrm>
          <a:solidFill>
            <a:schemeClr val="tx2">
              <a:lumMod val="75000"/>
            </a:schemeClr>
          </a:solidFill>
        </p:grpSpPr>
        <p:sp>
          <p:nvSpPr>
            <p:cNvPr id="29" name="椭圆 19">
              <a:extLst>
                <a:ext uri="{FF2B5EF4-FFF2-40B4-BE49-F238E27FC236}">
                  <a16:creationId xmlns:a16="http://schemas.microsoft.com/office/drawing/2014/main" id="{6ECC1BCC-74B2-4500-9B77-B04140B36B96}"/>
                </a:ext>
              </a:extLst>
            </p:cNvPr>
            <p:cNvSpPr>
              <a:spLocks noChangeArrowheads="1"/>
            </p:cNvSpPr>
            <p:nvPr/>
          </p:nvSpPr>
          <p:spPr bwMode="auto">
            <a:xfrm>
              <a:off x="3437020" y="2074814"/>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30" name="图片 29">
              <a:extLst>
                <a:ext uri="{FF2B5EF4-FFF2-40B4-BE49-F238E27FC236}">
                  <a16:creationId xmlns:a16="http://schemas.microsoft.com/office/drawing/2014/main" id="{F57CB602-8528-46C7-9CFF-9D7F7F0D4E87}"/>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a:grpFill/>
          </p:spPr>
        </p:pic>
      </p:grpSp>
      <p:sp>
        <p:nvSpPr>
          <p:cNvPr id="2" name="矩形 1">
            <a:extLst>
              <a:ext uri="{FF2B5EF4-FFF2-40B4-BE49-F238E27FC236}">
                <a16:creationId xmlns:a16="http://schemas.microsoft.com/office/drawing/2014/main" id="{58E7A880-09EC-4D81-82B6-EA42ACE1EBB0}"/>
              </a:ext>
            </a:extLst>
          </p:cNvPr>
          <p:cNvSpPr/>
          <p:nvPr/>
        </p:nvSpPr>
        <p:spPr>
          <a:xfrm>
            <a:off x="706628" y="2789863"/>
            <a:ext cx="1723549" cy="276999"/>
          </a:xfrm>
          <a:prstGeom prst="rect">
            <a:avLst/>
          </a:prstGeom>
        </p:spPr>
        <p:txBody>
          <a:bodyPr wrap="none">
            <a:spAutoFit/>
          </a:bodyPr>
          <a:lstStyle/>
          <a:p>
            <a:r>
              <a:rPr lang="zh-CN" altLang="en-US" sz="1200" b="1" dirty="0">
                <a:solidFill>
                  <a:schemeClr val="tx2">
                    <a:lumMod val="75000"/>
                  </a:schemeClr>
                </a:solidFill>
              </a:rPr>
              <a:t>从新闻库获取数据信息</a:t>
            </a:r>
          </a:p>
        </p:txBody>
      </p:sp>
      <p:sp>
        <p:nvSpPr>
          <p:cNvPr id="3" name="矩形 2">
            <a:extLst>
              <a:ext uri="{FF2B5EF4-FFF2-40B4-BE49-F238E27FC236}">
                <a16:creationId xmlns:a16="http://schemas.microsoft.com/office/drawing/2014/main" id="{1DBA14E0-3DBC-4F6D-8205-99F64A727F11}"/>
              </a:ext>
            </a:extLst>
          </p:cNvPr>
          <p:cNvSpPr/>
          <p:nvPr/>
        </p:nvSpPr>
        <p:spPr>
          <a:xfrm>
            <a:off x="3024855" y="2799687"/>
            <a:ext cx="2686050" cy="461665"/>
          </a:xfrm>
          <a:prstGeom prst="rect">
            <a:avLst/>
          </a:prstGeom>
        </p:spPr>
        <p:txBody>
          <a:bodyPr wrap="square">
            <a:spAutoFit/>
          </a:bodyPr>
          <a:lstStyle/>
          <a:p>
            <a:r>
              <a:rPr lang="zh-CN" altLang="en-US" sz="1200" b="1" dirty="0">
                <a:solidFill>
                  <a:schemeClr val="tx2">
                    <a:lumMod val="75000"/>
                  </a:schemeClr>
                </a:solidFill>
              </a:rPr>
              <a:t>提取每条新闻的“新闻浏览量</a:t>
            </a:r>
            <a:r>
              <a:rPr lang="en-US" altLang="zh-CN" sz="1200" b="1" dirty="0">
                <a:solidFill>
                  <a:schemeClr val="tx2">
                    <a:lumMod val="75000"/>
                  </a:schemeClr>
                </a:solidFill>
              </a:rPr>
              <a:t>”</a:t>
            </a:r>
            <a:r>
              <a:rPr lang="zh-CN" altLang="en-US" sz="1200" b="1" dirty="0">
                <a:solidFill>
                  <a:schemeClr val="tx2">
                    <a:lumMod val="75000"/>
                  </a:schemeClr>
                </a:solidFill>
              </a:rPr>
              <a:t>及“新闻发布到现在的时间间隔</a:t>
            </a:r>
            <a:r>
              <a:rPr lang="en-US" altLang="zh-CN" sz="1200" b="1" dirty="0">
                <a:solidFill>
                  <a:schemeClr val="tx2">
                    <a:lumMod val="75000"/>
                  </a:schemeClr>
                </a:solidFill>
              </a:rPr>
              <a:t>”</a:t>
            </a:r>
            <a:r>
              <a:rPr lang="zh-CN" altLang="en-US" sz="1200" b="1" dirty="0">
                <a:solidFill>
                  <a:schemeClr val="tx2">
                    <a:lumMod val="75000"/>
                  </a:schemeClr>
                </a:solidFill>
              </a:rPr>
              <a:t>信息</a:t>
            </a:r>
            <a:endParaRPr lang="zh-CN" altLang="en-US" sz="1200" dirty="0"/>
          </a:p>
        </p:txBody>
      </p:sp>
      <p:sp>
        <p:nvSpPr>
          <p:cNvPr id="4" name="矩形 3">
            <a:extLst>
              <a:ext uri="{FF2B5EF4-FFF2-40B4-BE49-F238E27FC236}">
                <a16:creationId xmlns:a16="http://schemas.microsoft.com/office/drawing/2014/main" id="{280A71B2-447D-40DB-871F-FAF4D98E053A}"/>
              </a:ext>
            </a:extLst>
          </p:cNvPr>
          <p:cNvSpPr/>
          <p:nvPr/>
        </p:nvSpPr>
        <p:spPr>
          <a:xfrm>
            <a:off x="6117322" y="2777642"/>
            <a:ext cx="1680443" cy="461665"/>
          </a:xfrm>
          <a:prstGeom prst="rect">
            <a:avLst/>
          </a:prstGeom>
        </p:spPr>
        <p:txBody>
          <a:bodyPr wrap="square">
            <a:spAutoFit/>
          </a:bodyPr>
          <a:lstStyle/>
          <a:p>
            <a:r>
              <a:rPr lang="zh-CN" altLang="en-US" sz="1200" b="1" dirty="0">
                <a:solidFill>
                  <a:schemeClr val="tx2">
                    <a:lumMod val="75000"/>
                  </a:schemeClr>
                </a:solidFill>
              </a:rPr>
              <a:t>运用</a:t>
            </a:r>
            <a:r>
              <a:rPr lang="en-US" altLang="zh-CN" sz="1200" b="1" dirty="0">
                <a:solidFill>
                  <a:schemeClr val="tx2">
                    <a:lumMod val="75000"/>
                  </a:schemeClr>
                </a:solidFill>
              </a:rPr>
              <a:t>hacker news</a:t>
            </a:r>
            <a:r>
              <a:rPr lang="zh-CN" altLang="en-US" sz="1200" b="1" dirty="0">
                <a:solidFill>
                  <a:schemeClr val="tx2">
                    <a:lumMod val="75000"/>
                  </a:schemeClr>
                </a:solidFill>
              </a:rPr>
              <a:t>的排名算法计算热度</a:t>
            </a:r>
          </a:p>
        </p:txBody>
      </p:sp>
      <p:sp>
        <p:nvSpPr>
          <p:cNvPr id="5" name="矩形 4">
            <a:extLst>
              <a:ext uri="{FF2B5EF4-FFF2-40B4-BE49-F238E27FC236}">
                <a16:creationId xmlns:a16="http://schemas.microsoft.com/office/drawing/2014/main" id="{9C00A2E9-C4F2-482A-8704-1473DF27D914}"/>
              </a:ext>
            </a:extLst>
          </p:cNvPr>
          <p:cNvSpPr/>
          <p:nvPr/>
        </p:nvSpPr>
        <p:spPr>
          <a:xfrm>
            <a:off x="8610600" y="2812022"/>
            <a:ext cx="2231213" cy="461665"/>
          </a:xfrm>
          <a:prstGeom prst="rect">
            <a:avLst/>
          </a:prstGeom>
        </p:spPr>
        <p:txBody>
          <a:bodyPr wrap="square">
            <a:spAutoFit/>
          </a:bodyPr>
          <a:lstStyle/>
          <a:p>
            <a:r>
              <a:rPr lang="zh-CN" altLang="en-US" sz="1200" b="1" dirty="0">
                <a:solidFill>
                  <a:schemeClr val="tx2">
                    <a:lumMod val="75000"/>
                  </a:schemeClr>
                </a:solidFill>
              </a:rPr>
              <a:t>按照热度高低为用户推送热度排名前十的新闻</a:t>
            </a:r>
            <a:endParaRPr lang="zh-CN" altLang="en-US" sz="1200" dirty="0"/>
          </a:p>
        </p:txBody>
      </p:sp>
      <p:pic>
        <p:nvPicPr>
          <p:cNvPr id="31" name="图片 30">
            <a:extLst>
              <a:ext uri="{FF2B5EF4-FFF2-40B4-BE49-F238E27FC236}">
                <a16:creationId xmlns:a16="http://schemas.microsoft.com/office/drawing/2014/main" id="{C1E7284B-7375-4955-BDD8-4955B90DF85C}"/>
              </a:ext>
            </a:extLst>
          </p:cNvPr>
          <p:cNvPicPr>
            <a:picLocks noChangeAspect="1"/>
          </p:cNvPicPr>
          <p:nvPr/>
        </p:nvPicPr>
        <p:blipFill>
          <a:blip r:embed="rId6"/>
          <a:stretch>
            <a:fillRect/>
          </a:stretch>
        </p:blipFill>
        <p:spPr>
          <a:xfrm>
            <a:off x="1817806" y="3355662"/>
            <a:ext cx="1876190" cy="609524"/>
          </a:xfrm>
          <a:prstGeom prst="rect">
            <a:avLst/>
          </a:prstGeom>
        </p:spPr>
      </p:pic>
      <p:sp>
        <p:nvSpPr>
          <p:cNvPr id="32" name="文本框 31">
            <a:extLst>
              <a:ext uri="{FF2B5EF4-FFF2-40B4-BE49-F238E27FC236}">
                <a16:creationId xmlns:a16="http://schemas.microsoft.com/office/drawing/2014/main" id="{DC4E53D6-A3B4-44B4-AA42-A0ACB696833D}"/>
              </a:ext>
            </a:extLst>
          </p:cNvPr>
          <p:cNvSpPr txBox="1"/>
          <p:nvPr/>
        </p:nvSpPr>
        <p:spPr>
          <a:xfrm>
            <a:off x="535194" y="3444119"/>
            <a:ext cx="1296847" cy="369332"/>
          </a:xfrm>
          <a:prstGeom prst="rect">
            <a:avLst/>
          </a:prstGeom>
          <a:noFill/>
        </p:spPr>
        <p:txBody>
          <a:bodyPr wrap="square" rtlCol="0">
            <a:spAutoFit/>
          </a:bodyPr>
          <a:lstStyle/>
          <a:p>
            <a:r>
              <a:rPr lang="zh-CN" altLang="en-US" dirty="0"/>
              <a:t>计算公式：</a:t>
            </a:r>
          </a:p>
        </p:txBody>
      </p:sp>
      <p:sp>
        <p:nvSpPr>
          <p:cNvPr id="33" name="矩形 32">
            <a:extLst>
              <a:ext uri="{FF2B5EF4-FFF2-40B4-BE49-F238E27FC236}">
                <a16:creationId xmlns:a16="http://schemas.microsoft.com/office/drawing/2014/main" id="{DCE54562-7FDD-4229-BFB8-CE0B4D0A0A56}"/>
              </a:ext>
            </a:extLst>
          </p:cNvPr>
          <p:cNvSpPr/>
          <p:nvPr/>
        </p:nvSpPr>
        <p:spPr>
          <a:xfrm>
            <a:off x="419285" y="4254108"/>
            <a:ext cx="4572000" cy="1323439"/>
          </a:xfrm>
          <a:prstGeom prst="rect">
            <a:avLst/>
          </a:prstGeom>
        </p:spPr>
        <p:txBody>
          <a:bodyPr>
            <a:spAutoFit/>
          </a:bodyPr>
          <a:lstStyle/>
          <a:p>
            <a:pPr marL="285750" indent="-285750">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P:</a:t>
            </a:r>
            <a:r>
              <a:rPr lang="zh-CN" altLang="en-US" sz="1600" dirty="0">
                <a:latin typeface="Microsoft YaHei" panose="020B0503020204020204" pitchFamily="34" charset="-122"/>
                <a:ea typeface="Microsoft YaHei" panose="020B0503020204020204" pitchFamily="34" charset="-122"/>
              </a:rPr>
              <a:t>浏览数</a:t>
            </a:r>
            <a:r>
              <a:rPr lang="en-US" altLang="zh-CN" sz="1600" dirty="0">
                <a:latin typeface="Microsoft YaHei" panose="020B0503020204020204" pitchFamily="34" charset="-122"/>
                <a:ea typeface="Microsoft YaHei" panose="020B0503020204020204" pitchFamily="34" charset="-122"/>
              </a:rPr>
              <a:t>,-1</a:t>
            </a:r>
            <a:r>
              <a:rPr lang="zh-CN" altLang="en-US" sz="1600" dirty="0">
                <a:latin typeface="Microsoft YaHei" panose="020B0503020204020204" pitchFamily="34" charset="-122"/>
                <a:ea typeface="Microsoft YaHei" panose="020B0503020204020204" pitchFamily="34" charset="-122"/>
              </a:rPr>
              <a:t>是把自己浏览的过滤掉</a:t>
            </a:r>
          </a:p>
          <a:p>
            <a:pPr marL="285750" indent="-285750">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T:</a:t>
            </a:r>
            <a:r>
              <a:rPr lang="zh-CN" altLang="en-US" sz="1600" dirty="0">
                <a:latin typeface="Microsoft YaHei" panose="020B0503020204020204" pitchFamily="34" charset="-122"/>
                <a:ea typeface="Microsoft YaHei" panose="020B0503020204020204" pitchFamily="34" charset="-122"/>
              </a:rPr>
              <a:t>发布到现在的时间间隔</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单位小时</a:t>
            </a:r>
            <a:r>
              <a:rPr lang="en-US" altLang="zh-CN" sz="1600" dirty="0">
                <a:latin typeface="Microsoft YaHei" panose="020B0503020204020204" pitchFamily="34" charset="-122"/>
                <a:ea typeface="Microsoft YaHei" panose="020B0503020204020204" pitchFamily="34" charset="-122"/>
              </a:rPr>
              <a:t>,+2</a:t>
            </a:r>
            <a:r>
              <a:rPr lang="zh-CN" altLang="en-US" sz="1600" dirty="0">
                <a:latin typeface="Microsoft YaHei" panose="020B0503020204020204" pitchFamily="34" charset="-122"/>
                <a:ea typeface="Microsoft YaHei" panose="020B0503020204020204" pitchFamily="34" charset="-122"/>
              </a:rPr>
              <a:t>防止除数太小</a:t>
            </a:r>
          </a:p>
          <a:p>
            <a:pPr marL="285750" indent="-285750">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G:</a:t>
            </a:r>
            <a:r>
              <a:rPr lang="zh-CN" altLang="en-US" sz="1600" dirty="0">
                <a:latin typeface="Microsoft YaHei" panose="020B0503020204020204" pitchFamily="34" charset="-122"/>
                <a:ea typeface="Microsoft YaHei" panose="020B0503020204020204" pitchFamily="34" charset="-122"/>
              </a:rPr>
              <a:t>重力加速度</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它的数值大小决定了排名随时间下降的速度快慢</a:t>
            </a:r>
            <a:endParaRPr lang="zh-CN" altLang="en-US" sz="1600" b="0" i="0" dirty="0">
              <a:effectLst/>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148EA84E-5809-4859-942C-33A5221030EF}"/>
              </a:ext>
            </a:extLst>
          </p:cNvPr>
          <p:cNvSpPr>
            <a:spLocks noChangeArrowheads="1"/>
          </p:cNvSpPr>
          <p:nvPr/>
        </p:nvSpPr>
        <p:spPr bwMode="auto">
          <a:xfrm>
            <a:off x="8263007" y="3626615"/>
            <a:ext cx="3641949" cy="25449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1435" tIns="25717" rIns="51435" bIns="25717">
            <a:spAutoFit/>
          </a:bodyPr>
          <a:lstStyle/>
          <a:p>
            <a:r>
              <a:rPr lang="en-US" altLang="zh-CN" dirty="0"/>
              <a:t>1.</a:t>
            </a:r>
            <a:r>
              <a:rPr lang="zh-CN" altLang="en-US" dirty="0"/>
              <a:t>当</a:t>
            </a:r>
            <a:r>
              <a:rPr lang="en-US" altLang="zh-CN" dirty="0"/>
              <a:t>T</a:t>
            </a:r>
            <a:r>
              <a:rPr lang="zh-CN" altLang="en-US" dirty="0"/>
              <a:t>增加时新闻得分会下降，这就是说越老的新闻热度越低</a:t>
            </a:r>
            <a:r>
              <a:rPr lang="en-US" altLang="zh-CN" dirty="0"/>
              <a:t>—</a:t>
            </a:r>
            <a:r>
              <a:rPr lang="zh-CN" altLang="en-US" dirty="0"/>
              <a:t>热度随时间衰减</a:t>
            </a:r>
            <a:endParaRPr lang="en-US" altLang="zh-CN" dirty="0"/>
          </a:p>
          <a:p>
            <a:r>
              <a:rPr lang="en-US" altLang="zh-CN" dirty="0"/>
              <a:t>2.</a:t>
            </a:r>
            <a:r>
              <a:rPr lang="zh-CN" altLang="en-US" dirty="0"/>
              <a:t>当</a:t>
            </a:r>
            <a:r>
              <a:rPr lang="en-US" altLang="zh-CN" dirty="0"/>
              <a:t>T</a:t>
            </a:r>
            <a:r>
              <a:rPr lang="zh-CN" altLang="en-US" dirty="0"/>
              <a:t>一样时，浏览的次数越多，新闻得分越高，也就是说浏览次数越多的新闻热度越大</a:t>
            </a:r>
            <a:endParaRPr lang="en-US" altLang="zh-CN" dirty="0"/>
          </a:p>
          <a:p>
            <a:r>
              <a:rPr lang="en-US" altLang="zh-CN" dirty="0"/>
              <a:t>3.</a:t>
            </a:r>
            <a:r>
              <a:rPr lang="zh-CN" altLang="en-US" dirty="0"/>
              <a:t>当</a:t>
            </a:r>
            <a:r>
              <a:rPr lang="en-US" altLang="zh-CN" dirty="0"/>
              <a:t>T</a:t>
            </a:r>
            <a:r>
              <a:rPr lang="zh-CN" altLang="en-US" dirty="0"/>
              <a:t>，浏览量一样时，比重越大，得分下降的越快</a:t>
            </a:r>
            <a:endParaRPr lang="en-US" altLang="zh-CN" dirty="0"/>
          </a:p>
          <a:p>
            <a:endParaRPr lang="en-US" altLang="zh-CN" dirty="0"/>
          </a:p>
        </p:txBody>
      </p:sp>
    </p:spTree>
    <p:extLst>
      <p:ext uri="{BB962C8B-B14F-4D97-AF65-F5344CB8AC3E}">
        <p14:creationId xmlns:p14="http://schemas.microsoft.com/office/powerpoint/2010/main" val="25533307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519460" cy="787907"/>
            <a:chOff x="7318011" y="1456480"/>
            <a:chExt cx="5519460"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算法</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18</a:t>
            </a:fld>
            <a:r>
              <a:rPr lang="en-US" altLang="zh-CN" dirty="0"/>
              <a:t>/24</a:t>
            </a:r>
            <a:endParaRPr lang="zh-CN" altLang="en-US" dirty="0"/>
          </a:p>
        </p:txBody>
      </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0" name="矩形 9">
            <a:extLst>
              <a:ext uri="{FF2B5EF4-FFF2-40B4-BE49-F238E27FC236}">
                <a16:creationId xmlns:a16="http://schemas.microsoft.com/office/drawing/2014/main" id="{F58269C0-F43C-4DD7-92CD-950BF111D3FD}"/>
              </a:ext>
            </a:extLst>
          </p:cNvPr>
          <p:cNvSpPr/>
          <p:nvPr/>
        </p:nvSpPr>
        <p:spPr>
          <a:xfrm>
            <a:off x="389812" y="1201788"/>
            <a:ext cx="96685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●基于内容相似度的推荐（</a:t>
            </a:r>
            <a:r>
              <a:rPr lang="en-US" altLang="zh-CN" sz="2400" b="1" dirty="0">
                <a:solidFill>
                  <a:srgbClr val="222222"/>
                </a:solidFill>
                <a:latin typeface="Arial" panose="020B0604020202020204" pitchFamily="34" charset="0"/>
              </a:rPr>
              <a:t>Content-based Recommendation</a:t>
            </a:r>
            <a:r>
              <a:rPr lang="zh-CN" altLang="en-US" sz="2400" b="1" dirty="0">
                <a:solidFill>
                  <a:srgbClr val="222222"/>
                </a:solidFill>
                <a:latin typeface="Arial" panose="020B0604020202020204" pitchFamily="34" charset="0"/>
              </a:rPr>
              <a:t>）</a:t>
            </a:r>
          </a:p>
        </p:txBody>
      </p:sp>
      <p:cxnSp>
        <p:nvCxnSpPr>
          <p:cNvPr id="36" name="直接连接符 35">
            <a:extLst>
              <a:ext uri="{FF2B5EF4-FFF2-40B4-BE49-F238E27FC236}">
                <a16:creationId xmlns:a16="http://schemas.microsoft.com/office/drawing/2014/main" id="{6D5ED627-28B1-4E80-9AF3-40A0C0769B14}"/>
              </a:ext>
            </a:extLst>
          </p:cNvPr>
          <p:cNvCxnSpPr>
            <a:cxnSpLocks/>
            <a:stCxn id="39" idx="2"/>
            <a:endCxn id="45" idx="2"/>
          </p:cNvCxnSpPr>
          <p:nvPr/>
        </p:nvCxnSpPr>
        <p:spPr>
          <a:xfrm>
            <a:off x="1166931" y="2252710"/>
            <a:ext cx="8242459" cy="0"/>
          </a:xfrm>
          <a:prstGeom prst="line">
            <a:avLst/>
          </a:prstGeom>
          <a:ln w="28575">
            <a:solidFill>
              <a:schemeClr val="accent4">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558429C-EA74-427A-9C27-08D4EA10145B}"/>
              </a:ext>
            </a:extLst>
          </p:cNvPr>
          <p:cNvSpPr txBox="1"/>
          <p:nvPr/>
        </p:nvSpPr>
        <p:spPr>
          <a:xfrm>
            <a:off x="4210493" y="2360428"/>
            <a:ext cx="2158409" cy="815608"/>
          </a:xfrm>
          <a:prstGeom prst="rect">
            <a:avLst/>
          </a:prstGeom>
          <a:noFill/>
        </p:spPr>
        <p:txBody>
          <a:bodyPr wrap="square" rtlCol="0">
            <a:spAutoFit/>
          </a:bodyPr>
          <a:lstStyle/>
          <a:p>
            <a:r>
              <a:rPr lang="zh-CN" altLang="en-US" b="1" dirty="0">
                <a:solidFill>
                  <a:schemeClr val="bg1"/>
                </a:solidFill>
                <a:latin typeface="Heiti SC Light"/>
                <a:ea typeface="Heiti SC Light"/>
                <a:cs typeface="Heiti SC Light"/>
              </a:rPr>
              <a:t>热点新闻推荐</a:t>
            </a:r>
            <a:r>
              <a:rPr lang="zh-CN" altLang="en-US" sz="1100" b="1" dirty="0">
                <a:solidFill>
                  <a:schemeClr val="bg1"/>
                </a:solidFill>
                <a:latin typeface="Heiti SC Light"/>
                <a:ea typeface="Heiti SC Light"/>
                <a:cs typeface="Heiti SC Light"/>
              </a:rPr>
              <a:t>（</a:t>
            </a:r>
            <a:r>
              <a:rPr lang="en-US" altLang="zh-CN" sz="1100" b="1" dirty="0">
                <a:solidFill>
                  <a:schemeClr val="bg1"/>
                </a:solidFill>
                <a:latin typeface="Heiti SC Light"/>
                <a:ea typeface="Heiti SC Light"/>
                <a:cs typeface="Heiti SC Light"/>
              </a:rPr>
              <a:t>Hot News Recommendation</a:t>
            </a:r>
            <a:r>
              <a:rPr lang="zh-CN" altLang="en-US" sz="1100" b="1" dirty="0">
                <a:solidFill>
                  <a:schemeClr val="bg1"/>
                </a:solidFill>
                <a:latin typeface="Heiti SC Light"/>
                <a:ea typeface="Heiti SC Light"/>
                <a:cs typeface="Heiti SC Light"/>
              </a:rPr>
              <a:t>）</a:t>
            </a:r>
            <a:endParaRPr lang="en-US" altLang="zh-CN" sz="1100" b="1" dirty="0">
              <a:solidFill>
                <a:schemeClr val="bg1"/>
              </a:solidFill>
              <a:latin typeface="Heiti SC Light"/>
              <a:ea typeface="Heiti SC Light"/>
              <a:cs typeface="Heiti SC Light"/>
            </a:endParaRPr>
          </a:p>
          <a:p>
            <a:endParaRPr lang="zh-CN" altLang="en-US" dirty="0"/>
          </a:p>
        </p:txBody>
      </p:sp>
      <p:grpSp>
        <p:nvGrpSpPr>
          <p:cNvPr id="38" name="组合 37">
            <a:extLst>
              <a:ext uri="{FF2B5EF4-FFF2-40B4-BE49-F238E27FC236}">
                <a16:creationId xmlns:a16="http://schemas.microsoft.com/office/drawing/2014/main" id="{1BCC0436-E4A7-4C5A-B371-2FA3DD851609}"/>
              </a:ext>
            </a:extLst>
          </p:cNvPr>
          <p:cNvGrpSpPr/>
          <p:nvPr/>
        </p:nvGrpSpPr>
        <p:grpSpPr>
          <a:xfrm>
            <a:off x="1166931" y="1926637"/>
            <a:ext cx="650875" cy="652145"/>
            <a:chOff x="3437020" y="1033173"/>
            <a:chExt cx="863676" cy="865577"/>
          </a:xfrm>
          <a:solidFill>
            <a:schemeClr val="tx2">
              <a:lumMod val="75000"/>
            </a:schemeClr>
          </a:solidFill>
        </p:grpSpPr>
        <p:sp>
          <p:nvSpPr>
            <p:cNvPr id="39" name="椭圆 18">
              <a:extLst>
                <a:ext uri="{FF2B5EF4-FFF2-40B4-BE49-F238E27FC236}">
                  <a16:creationId xmlns:a16="http://schemas.microsoft.com/office/drawing/2014/main" id="{544AF566-2D6C-4029-89EF-74180BCE48F8}"/>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0" name="图片 39">
              <a:extLst>
                <a:ext uri="{FF2B5EF4-FFF2-40B4-BE49-F238E27FC236}">
                  <a16:creationId xmlns:a16="http://schemas.microsoft.com/office/drawing/2014/main" id="{C81C2403-4C55-400D-9921-CF39C6240406}"/>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grpSp>
        <p:nvGrpSpPr>
          <p:cNvPr id="41" name="组合 40">
            <a:extLst>
              <a:ext uri="{FF2B5EF4-FFF2-40B4-BE49-F238E27FC236}">
                <a16:creationId xmlns:a16="http://schemas.microsoft.com/office/drawing/2014/main" id="{018036E6-A401-480F-979C-B9DF8955F2C7}"/>
              </a:ext>
            </a:extLst>
          </p:cNvPr>
          <p:cNvGrpSpPr/>
          <p:nvPr/>
        </p:nvGrpSpPr>
        <p:grpSpPr>
          <a:xfrm>
            <a:off x="5408612" y="1909099"/>
            <a:ext cx="650875" cy="652145"/>
            <a:chOff x="3437020" y="2074814"/>
            <a:chExt cx="863676" cy="865577"/>
          </a:xfrm>
          <a:solidFill>
            <a:schemeClr val="tx2">
              <a:lumMod val="75000"/>
            </a:schemeClr>
          </a:solidFill>
        </p:grpSpPr>
        <p:sp>
          <p:nvSpPr>
            <p:cNvPr id="42" name="椭圆 19">
              <a:extLst>
                <a:ext uri="{FF2B5EF4-FFF2-40B4-BE49-F238E27FC236}">
                  <a16:creationId xmlns:a16="http://schemas.microsoft.com/office/drawing/2014/main" id="{7EB8A71B-4AFA-4ABE-8BE3-E0F55423AD08}"/>
                </a:ext>
              </a:extLst>
            </p:cNvPr>
            <p:cNvSpPr>
              <a:spLocks noChangeArrowheads="1"/>
            </p:cNvSpPr>
            <p:nvPr/>
          </p:nvSpPr>
          <p:spPr bwMode="auto">
            <a:xfrm>
              <a:off x="3437020" y="2074814"/>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3" name="图片 42">
              <a:extLst>
                <a:ext uri="{FF2B5EF4-FFF2-40B4-BE49-F238E27FC236}">
                  <a16:creationId xmlns:a16="http://schemas.microsoft.com/office/drawing/2014/main" id="{5A82412F-38F7-4DC5-A185-C6345301E18D}"/>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a:grpFill/>
          </p:spPr>
        </p:pic>
      </p:grpSp>
      <p:grpSp>
        <p:nvGrpSpPr>
          <p:cNvPr id="44" name="组合 43">
            <a:extLst>
              <a:ext uri="{FF2B5EF4-FFF2-40B4-BE49-F238E27FC236}">
                <a16:creationId xmlns:a16="http://schemas.microsoft.com/office/drawing/2014/main" id="{41447086-BC3F-40B8-AEC9-818260B13548}"/>
              </a:ext>
            </a:extLst>
          </p:cNvPr>
          <p:cNvGrpSpPr/>
          <p:nvPr/>
        </p:nvGrpSpPr>
        <p:grpSpPr>
          <a:xfrm>
            <a:off x="9409390" y="1926637"/>
            <a:ext cx="650875" cy="652145"/>
            <a:chOff x="3437020" y="1033173"/>
            <a:chExt cx="863676" cy="865577"/>
          </a:xfrm>
          <a:solidFill>
            <a:schemeClr val="tx2">
              <a:lumMod val="75000"/>
            </a:schemeClr>
          </a:solidFill>
        </p:grpSpPr>
        <p:sp>
          <p:nvSpPr>
            <p:cNvPr id="45" name="椭圆 18">
              <a:extLst>
                <a:ext uri="{FF2B5EF4-FFF2-40B4-BE49-F238E27FC236}">
                  <a16:creationId xmlns:a16="http://schemas.microsoft.com/office/drawing/2014/main" id="{40328B38-A82E-4CF9-8091-8CD64702660D}"/>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6" name="图片 45">
              <a:extLst>
                <a:ext uri="{FF2B5EF4-FFF2-40B4-BE49-F238E27FC236}">
                  <a16:creationId xmlns:a16="http://schemas.microsoft.com/office/drawing/2014/main" id="{F6F6268E-4BA5-4BF2-87E9-6CC455DB3D12}"/>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sp>
        <p:nvSpPr>
          <p:cNvPr id="50" name="矩形 49">
            <a:extLst>
              <a:ext uri="{FF2B5EF4-FFF2-40B4-BE49-F238E27FC236}">
                <a16:creationId xmlns:a16="http://schemas.microsoft.com/office/drawing/2014/main" id="{A9F64F6F-1D1D-46F4-8850-C5E1D382CFED}"/>
              </a:ext>
            </a:extLst>
          </p:cNvPr>
          <p:cNvSpPr/>
          <p:nvPr/>
        </p:nvSpPr>
        <p:spPr>
          <a:xfrm>
            <a:off x="706628" y="2789863"/>
            <a:ext cx="2954655" cy="516423"/>
          </a:xfrm>
          <a:prstGeom prst="rect">
            <a:avLst/>
          </a:prstGeom>
        </p:spPr>
        <p:txBody>
          <a:bodyPr wrap="none">
            <a:spAutoFit/>
          </a:bodyPr>
          <a:lstStyle/>
          <a:p>
            <a:pPr>
              <a:lnSpc>
                <a:spcPct val="120000"/>
              </a:lnSpc>
            </a:pPr>
            <a:r>
              <a:rPr lang="zh-CN" altLang="en-US" sz="1200" b="1" dirty="0">
                <a:solidFill>
                  <a:schemeClr val="tx2">
                    <a:lumMod val="75000"/>
                  </a:schemeClr>
                </a:solidFill>
              </a:rPr>
              <a:t>获取新闻库信息，提取中文分词，停用词</a:t>
            </a:r>
            <a:endParaRPr lang="en-US" altLang="zh-CN" sz="1200" b="1" dirty="0">
              <a:solidFill>
                <a:schemeClr val="tx2">
                  <a:lumMod val="75000"/>
                </a:schemeClr>
              </a:solidFill>
            </a:endParaRPr>
          </a:p>
          <a:p>
            <a:pPr>
              <a:lnSpc>
                <a:spcPct val="120000"/>
              </a:lnSpc>
            </a:pPr>
            <a:r>
              <a:rPr lang="zh-CN" altLang="en-US" sz="1200" b="1" dirty="0">
                <a:solidFill>
                  <a:schemeClr val="tx2">
                    <a:lumMod val="75000"/>
                  </a:schemeClr>
                </a:solidFill>
              </a:rPr>
              <a:t>过滤，计算</a:t>
            </a:r>
            <a:r>
              <a:rPr lang="en-US" altLang="zh-CN" sz="1200" b="1" dirty="0">
                <a:solidFill>
                  <a:schemeClr val="tx2">
                    <a:lumMod val="75000"/>
                  </a:schemeClr>
                </a:solidFill>
              </a:rPr>
              <a:t>TI-IDF,</a:t>
            </a:r>
            <a:r>
              <a:rPr lang="zh-CN" altLang="en-US" sz="1200" b="1" dirty="0">
                <a:solidFill>
                  <a:schemeClr val="tx2">
                    <a:lumMod val="75000"/>
                  </a:schemeClr>
                </a:solidFill>
              </a:rPr>
              <a:t>生成词频向量</a:t>
            </a:r>
          </a:p>
        </p:txBody>
      </p:sp>
      <p:sp>
        <p:nvSpPr>
          <p:cNvPr id="51" name="矩形 50">
            <a:extLst>
              <a:ext uri="{FF2B5EF4-FFF2-40B4-BE49-F238E27FC236}">
                <a16:creationId xmlns:a16="http://schemas.microsoft.com/office/drawing/2014/main" id="{5C6E03D8-20B3-4EBD-8C23-1D30980F4ED3}"/>
              </a:ext>
            </a:extLst>
          </p:cNvPr>
          <p:cNvSpPr/>
          <p:nvPr/>
        </p:nvSpPr>
        <p:spPr>
          <a:xfrm>
            <a:off x="4306699" y="2810282"/>
            <a:ext cx="2686050" cy="461665"/>
          </a:xfrm>
          <a:prstGeom prst="rect">
            <a:avLst/>
          </a:prstGeom>
        </p:spPr>
        <p:txBody>
          <a:bodyPr wrap="square">
            <a:spAutoFit/>
          </a:bodyPr>
          <a:lstStyle/>
          <a:p>
            <a:r>
              <a:rPr lang="zh-CN" altLang="en-US" sz="1200" b="1" dirty="0">
                <a:solidFill>
                  <a:schemeClr val="tx2">
                    <a:lumMod val="75000"/>
                  </a:schemeClr>
                </a:solidFill>
              </a:rPr>
              <a:t>计算词频向量余弦相似度，列出相似矩阵</a:t>
            </a:r>
            <a:r>
              <a:rPr lang="en-US" altLang="zh-CN" sz="1200" b="1" dirty="0">
                <a:solidFill>
                  <a:schemeClr val="tx2">
                    <a:lumMod val="75000"/>
                  </a:schemeClr>
                </a:solidFill>
              </a:rPr>
              <a:t>,</a:t>
            </a:r>
            <a:r>
              <a:rPr lang="zh-CN" altLang="en-US" sz="1200" b="1" dirty="0">
                <a:solidFill>
                  <a:schemeClr val="tx2">
                    <a:lumMod val="75000"/>
                  </a:schemeClr>
                </a:solidFill>
              </a:rPr>
              <a:t>由此得到新闻的两两相似度</a:t>
            </a:r>
          </a:p>
        </p:txBody>
      </p:sp>
      <p:sp>
        <p:nvSpPr>
          <p:cNvPr id="52" name="矩形 51">
            <a:extLst>
              <a:ext uri="{FF2B5EF4-FFF2-40B4-BE49-F238E27FC236}">
                <a16:creationId xmlns:a16="http://schemas.microsoft.com/office/drawing/2014/main" id="{DBF8F9E7-1C46-4B84-8375-9668D02C9432}"/>
              </a:ext>
            </a:extLst>
          </p:cNvPr>
          <p:cNvSpPr/>
          <p:nvPr/>
        </p:nvSpPr>
        <p:spPr>
          <a:xfrm>
            <a:off x="8073000" y="2779143"/>
            <a:ext cx="3511619" cy="461665"/>
          </a:xfrm>
          <a:prstGeom prst="rect">
            <a:avLst/>
          </a:prstGeom>
        </p:spPr>
        <p:txBody>
          <a:bodyPr wrap="square">
            <a:spAutoFit/>
          </a:bodyPr>
          <a:lstStyle/>
          <a:p>
            <a:r>
              <a:rPr lang="zh-CN" altLang="en-US" sz="1200" b="1" dirty="0">
                <a:solidFill>
                  <a:schemeClr val="tx2">
                    <a:lumMod val="75000"/>
                  </a:schemeClr>
                </a:solidFill>
              </a:rPr>
              <a:t>用户的每一条浏览新闻匹配十条相似新闻，根据用户浏览新闻的时间计算权重匹配推荐新闻数</a:t>
            </a:r>
          </a:p>
        </p:txBody>
      </p:sp>
      <p:sp>
        <p:nvSpPr>
          <p:cNvPr id="69" name="文本框 68">
            <a:extLst>
              <a:ext uri="{FF2B5EF4-FFF2-40B4-BE49-F238E27FC236}">
                <a16:creationId xmlns:a16="http://schemas.microsoft.com/office/drawing/2014/main" id="{9D982F63-DB71-4517-A394-74ED2C60981A}"/>
              </a:ext>
            </a:extLst>
          </p:cNvPr>
          <p:cNvSpPr txBox="1"/>
          <p:nvPr/>
        </p:nvSpPr>
        <p:spPr>
          <a:xfrm>
            <a:off x="881155" y="3517367"/>
            <a:ext cx="2860158" cy="276999"/>
          </a:xfrm>
          <a:prstGeom prst="rect">
            <a:avLst/>
          </a:prstGeom>
          <a:noFill/>
        </p:spPr>
        <p:txBody>
          <a:bodyPr wrap="square" rtlCol="0">
            <a:spAutoFit/>
          </a:bodyPr>
          <a:lstStyle/>
          <a:p>
            <a:r>
              <a:rPr lang="en-US" altLang="zh-CN" sz="1200" b="1" dirty="0"/>
              <a:t>1</a:t>
            </a:r>
            <a:r>
              <a:rPr lang="zh-CN" altLang="en-US" sz="1200" b="1" dirty="0"/>
              <a:t>、分词前，取得内容数据</a:t>
            </a:r>
          </a:p>
        </p:txBody>
      </p:sp>
      <p:pic>
        <p:nvPicPr>
          <p:cNvPr id="70" name="图片 69">
            <a:extLst>
              <a:ext uri="{FF2B5EF4-FFF2-40B4-BE49-F238E27FC236}">
                <a16:creationId xmlns:a16="http://schemas.microsoft.com/office/drawing/2014/main" id="{C61E709A-8D86-48FB-BF94-272AE85E030B}"/>
              </a:ext>
            </a:extLst>
          </p:cNvPr>
          <p:cNvPicPr>
            <a:picLocks noChangeAspect="1"/>
          </p:cNvPicPr>
          <p:nvPr/>
        </p:nvPicPr>
        <p:blipFill>
          <a:blip r:embed="rId5"/>
          <a:stretch>
            <a:fillRect/>
          </a:stretch>
        </p:blipFill>
        <p:spPr>
          <a:xfrm>
            <a:off x="790097" y="3847518"/>
            <a:ext cx="2619048" cy="400000"/>
          </a:xfrm>
          <a:prstGeom prst="rect">
            <a:avLst/>
          </a:prstGeom>
        </p:spPr>
      </p:pic>
      <p:sp>
        <p:nvSpPr>
          <p:cNvPr id="71" name="文本框 70">
            <a:extLst>
              <a:ext uri="{FF2B5EF4-FFF2-40B4-BE49-F238E27FC236}">
                <a16:creationId xmlns:a16="http://schemas.microsoft.com/office/drawing/2014/main" id="{0F530769-08F9-4D45-8F9E-7C939E5A17E3}"/>
              </a:ext>
            </a:extLst>
          </p:cNvPr>
          <p:cNvSpPr txBox="1"/>
          <p:nvPr/>
        </p:nvSpPr>
        <p:spPr>
          <a:xfrm>
            <a:off x="881155" y="4335598"/>
            <a:ext cx="2860158" cy="276999"/>
          </a:xfrm>
          <a:prstGeom prst="rect">
            <a:avLst/>
          </a:prstGeom>
          <a:noFill/>
        </p:spPr>
        <p:txBody>
          <a:bodyPr wrap="square" rtlCol="0">
            <a:spAutoFit/>
          </a:bodyPr>
          <a:lstStyle/>
          <a:p>
            <a:r>
              <a:rPr lang="en-US" altLang="zh-CN" sz="1200" b="1" dirty="0"/>
              <a:t>2</a:t>
            </a:r>
            <a:r>
              <a:rPr lang="zh-CN" altLang="en-US" sz="1200" b="1" dirty="0"/>
              <a:t>、使用</a:t>
            </a:r>
            <a:r>
              <a:rPr lang="en-US" altLang="zh-CN" sz="1200" b="1" dirty="0" err="1"/>
              <a:t>jieba</a:t>
            </a:r>
            <a:r>
              <a:rPr lang="zh-CN" altLang="en-US" sz="1200" b="1" dirty="0"/>
              <a:t>提取中文分词</a:t>
            </a:r>
          </a:p>
        </p:txBody>
      </p:sp>
      <p:pic>
        <p:nvPicPr>
          <p:cNvPr id="72" name="图片 71">
            <a:extLst>
              <a:ext uri="{FF2B5EF4-FFF2-40B4-BE49-F238E27FC236}">
                <a16:creationId xmlns:a16="http://schemas.microsoft.com/office/drawing/2014/main" id="{D299B1CB-056D-4F6F-8B1C-575BC19E052B}"/>
              </a:ext>
            </a:extLst>
          </p:cNvPr>
          <p:cNvPicPr>
            <a:picLocks noChangeAspect="1"/>
          </p:cNvPicPr>
          <p:nvPr/>
        </p:nvPicPr>
        <p:blipFill>
          <a:blip r:embed="rId6"/>
          <a:stretch>
            <a:fillRect/>
          </a:stretch>
        </p:blipFill>
        <p:spPr>
          <a:xfrm>
            <a:off x="790097" y="4770662"/>
            <a:ext cx="3868510" cy="428822"/>
          </a:xfrm>
          <a:prstGeom prst="rect">
            <a:avLst/>
          </a:prstGeom>
        </p:spPr>
      </p:pic>
      <p:sp>
        <p:nvSpPr>
          <p:cNvPr id="73" name="文本框 72">
            <a:extLst>
              <a:ext uri="{FF2B5EF4-FFF2-40B4-BE49-F238E27FC236}">
                <a16:creationId xmlns:a16="http://schemas.microsoft.com/office/drawing/2014/main" id="{10B40321-DBC5-4F42-BD85-F43E169E8169}"/>
              </a:ext>
            </a:extLst>
          </p:cNvPr>
          <p:cNvSpPr txBox="1"/>
          <p:nvPr/>
        </p:nvSpPr>
        <p:spPr>
          <a:xfrm>
            <a:off x="881155" y="5324540"/>
            <a:ext cx="3637471" cy="276999"/>
          </a:xfrm>
          <a:prstGeom prst="rect">
            <a:avLst/>
          </a:prstGeom>
          <a:noFill/>
        </p:spPr>
        <p:txBody>
          <a:bodyPr wrap="square" rtlCol="0">
            <a:spAutoFit/>
          </a:bodyPr>
          <a:lstStyle/>
          <a:p>
            <a:r>
              <a:rPr lang="en-US" altLang="zh-CN" sz="1200" b="1" dirty="0"/>
              <a:t>3</a:t>
            </a:r>
            <a:r>
              <a:rPr lang="zh-CN" altLang="en-US" sz="1200" b="1" dirty="0"/>
              <a:t>、读取停用词表，过滤“的”，“了”等停用词</a:t>
            </a:r>
          </a:p>
        </p:txBody>
      </p:sp>
      <p:pic>
        <p:nvPicPr>
          <p:cNvPr id="75" name="图片 74">
            <a:extLst>
              <a:ext uri="{FF2B5EF4-FFF2-40B4-BE49-F238E27FC236}">
                <a16:creationId xmlns:a16="http://schemas.microsoft.com/office/drawing/2014/main" id="{4229E68D-76EC-4E15-93F8-D9E0D3C2DD9B}"/>
              </a:ext>
            </a:extLst>
          </p:cNvPr>
          <p:cNvPicPr>
            <a:picLocks noChangeAspect="1"/>
          </p:cNvPicPr>
          <p:nvPr/>
        </p:nvPicPr>
        <p:blipFill>
          <a:blip r:embed="rId7"/>
          <a:stretch>
            <a:fillRect/>
          </a:stretch>
        </p:blipFill>
        <p:spPr>
          <a:xfrm>
            <a:off x="790097" y="5656212"/>
            <a:ext cx="3628571" cy="380952"/>
          </a:xfrm>
          <a:prstGeom prst="rect">
            <a:avLst/>
          </a:prstGeom>
        </p:spPr>
      </p:pic>
      <p:sp>
        <p:nvSpPr>
          <p:cNvPr id="76" name="文本框 75">
            <a:extLst>
              <a:ext uri="{FF2B5EF4-FFF2-40B4-BE49-F238E27FC236}">
                <a16:creationId xmlns:a16="http://schemas.microsoft.com/office/drawing/2014/main" id="{26192DE2-ECDD-43F2-BBFA-0E5FBBE0B6D3}"/>
              </a:ext>
            </a:extLst>
          </p:cNvPr>
          <p:cNvSpPr txBox="1"/>
          <p:nvPr/>
        </p:nvSpPr>
        <p:spPr>
          <a:xfrm>
            <a:off x="6898862" y="3559639"/>
            <a:ext cx="2052084" cy="461665"/>
          </a:xfrm>
          <a:prstGeom prst="rect">
            <a:avLst/>
          </a:prstGeom>
          <a:noFill/>
        </p:spPr>
        <p:txBody>
          <a:bodyPr wrap="square" rtlCol="0">
            <a:spAutoFit/>
          </a:bodyPr>
          <a:lstStyle/>
          <a:p>
            <a:r>
              <a:rPr lang="en-US" altLang="zh-CN" sz="1200" b="1"/>
              <a:t>1.</a:t>
            </a:r>
            <a:r>
              <a:rPr lang="zh-CN" altLang="en-US" sz="1200" b="1"/>
              <a:t>计算每个词的</a:t>
            </a:r>
            <a:r>
              <a:rPr lang="en-US" altLang="zh-CN" sz="1200" b="1"/>
              <a:t>TFIDF</a:t>
            </a:r>
            <a:r>
              <a:rPr lang="zh-CN" altLang="en-US" sz="1200" b="1"/>
              <a:t>值，提取关键词，生成词频向量</a:t>
            </a:r>
            <a:endParaRPr lang="zh-CN" altLang="en-US" sz="1200" b="1" dirty="0"/>
          </a:p>
        </p:txBody>
      </p:sp>
      <p:pic>
        <p:nvPicPr>
          <p:cNvPr id="77" name="图片 76">
            <a:extLst>
              <a:ext uri="{FF2B5EF4-FFF2-40B4-BE49-F238E27FC236}">
                <a16:creationId xmlns:a16="http://schemas.microsoft.com/office/drawing/2014/main" id="{F8D704BD-711E-417D-9105-7880772F8730}"/>
              </a:ext>
            </a:extLst>
          </p:cNvPr>
          <p:cNvPicPr>
            <a:picLocks noChangeAspect="1"/>
          </p:cNvPicPr>
          <p:nvPr/>
        </p:nvPicPr>
        <p:blipFill>
          <a:blip r:embed="rId8"/>
          <a:stretch>
            <a:fillRect/>
          </a:stretch>
        </p:blipFill>
        <p:spPr>
          <a:xfrm>
            <a:off x="9102069" y="3517367"/>
            <a:ext cx="2128184" cy="630056"/>
          </a:xfrm>
          <a:prstGeom prst="rect">
            <a:avLst/>
          </a:prstGeom>
        </p:spPr>
      </p:pic>
      <p:sp>
        <p:nvSpPr>
          <p:cNvPr id="78" name="文本框 77">
            <a:extLst>
              <a:ext uri="{FF2B5EF4-FFF2-40B4-BE49-F238E27FC236}">
                <a16:creationId xmlns:a16="http://schemas.microsoft.com/office/drawing/2014/main" id="{D9753395-00DE-485C-B8BE-F6F8E6362073}"/>
              </a:ext>
            </a:extLst>
          </p:cNvPr>
          <p:cNvSpPr txBox="1"/>
          <p:nvPr/>
        </p:nvSpPr>
        <p:spPr>
          <a:xfrm>
            <a:off x="6898862" y="4308996"/>
            <a:ext cx="2349795" cy="461665"/>
          </a:xfrm>
          <a:prstGeom prst="rect">
            <a:avLst/>
          </a:prstGeom>
          <a:noFill/>
        </p:spPr>
        <p:txBody>
          <a:bodyPr wrap="square" rtlCol="0">
            <a:spAutoFit/>
          </a:bodyPr>
          <a:lstStyle/>
          <a:p>
            <a:r>
              <a:rPr lang="en-US" altLang="zh-CN" sz="1200" b="1" dirty="0"/>
              <a:t>2.</a:t>
            </a:r>
            <a:r>
              <a:rPr lang="zh-CN" altLang="en-US" sz="1200" b="1" dirty="0"/>
              <a:t>计算余弦相似度：夹角越小，则代表两篇文章内容越相似</a:t>
            </a:r>
          </a:p>
        </p:txBody>
      </p:sp>
      <p:pic>
        <p:nvPicPr>
          <p:cNvPr id="79" name="图片 78">
            <a:extLst>
              <a:ext uri="{FF2B5EF4-FFF2-40B4-BE49-F238E27FC236}">
                <a16:creationId xmlns:a16="http://schemas.microsoft.com/office/drawing/2014/main" id="{CE19A64F-CDD3-415A-A570-BC437291EBEC}"/>
              </a:ext>
            </a:extLst>
          </p:cNvPr>
          <p:cNvPicPr>
            <a:picLocks noChangeAspect="1"/>
          </p:cNvPicPr>
          <p:nvPr/>
        </p:nvPicPr>
        <p:blipFill>
          <a:blip r:embed="rId9"/>
          <a:stretch>
            <a:fillRect/>
          </a:stretch>
        </p:blipFill>
        <p:spPr>
          <a:xfrm>
            <a:off x="9054533" y="4247518"/>
            <a:ext cx="838306" cy="599158"/>
          </a:xfrm>
          <a:prstGeom prst="rect">
            <a:avLst/>
          </a:prstGeom>
        </p:spPr>
      </p:pic>
      <p:pic>
        <p:nvPicPr>
          <p:cNvPr id="80" name="图片 79">
            <a:extLst>
              <a:ext uri="{FF2B5EF4-FFF2-40B4-BE49-F238E27FC236}">
                <a16:creationId xmlns:a16="http://schemas.microsoft.com/office/drawing/2014/main" id="{4B95DA1D-8EC6-496A-A4C5-B358811CC429}"/>
              </a:ext>
            </a:extLst>
          </p:cNvPr>
          <p:cNvPicPr>
            <a:picLocks noChangeAspect="1"/>
          </p:cNvPicPr>
          <p:nvPr/>
        </p:nvPicPr>
        <p:blipFill>
          <a:blip r:embed="rId10"/>
          <a:stretch>
            <a:fillRect/>
          </a:stretch>
        </p:blipFill>
        <p:spPr>
          <a:xfrm>
            <a:off x="10182309" y="4308996"/>
            <a:ext cx="1047944" cy="750380"/>
          </a:xfrm>
          <a:prstGeom prst="rect">
            <a:avLst/>
          </a:prstGeom>
        </p:spPr>
      </p:pic>
      <p:sp>
        <p:nvSpPr>
          <p:cNvPr id="81" name="文本框 80">
            <a:extLst>
              <a:ext uri="{FF2B5EF4-FFF2-40B4-BE49-F238E27FC236}">
                <a16:creationId xmlns:a16="http://schemas.microsoft.com/office/drawing/2014/main" id="{89454291-4D5F-4754-A087-C2FC15B12DE6}"/>
              </a:ext>
            </a:extLst>
          </p:cNvPr>
          <p:cNvSpPr txBox="1"/>
          <p:nvPr/>
        </p:nvSpPr>
        <p:spPr>
          <a:xfrm>
            <a:off x="6955033" y="5199484"/>
            <a:ext cx="2147036" cy="461665"/>
          </a:xfrm>
          <a:prstGeom prst="rect">
            <a:avLst/>
          </a:prstGeom>
          <a:noFill/>
        </p:spPr>
        <p:txBody>
          <a:bodyPr wrap="square" rtlCol="0">
            <a:spAutoFit/>
          </a:bodyPr>
          <a:lstStyle/>
          <a:p>
            <a:r>
              <a:rPr lang="en-US" altLang="zh-CN" sz="1200" b="1" dirty="0"/>
              <a:t>3.</a:t>
            </a:r>
            <a:r>
              <a:rPr lang="zh-CN" altLang="en-US" sz="1200" b="1" dirty="0"/>
              <a:t>通过与余弦相似度计算出相似矩阵</a:t>
            </a:r>
          </a:p>
        </p:txBody>
      </p:sp>
      <p:pic>
        <p:nvPicPr>
          <p:cNvPr id="82" name="图片 81">
            <a:extLst>
              <a:ext uri="{FF2B5EF4-FFF2-40B4-BE49-F238E27FC236}">
                <a16:creationId xmlns:a16="http://schemas.microsoft.com/office/drawing/2014/main" id="{EC659707-55F5-42A7-822B-F624C0FC1D28}"/>
              </a:ext>
            </a:extLst>
          </p:cNvPr>
          <p:cNvPicPr>
            <a:picLocks noChangeAspect="1"/>
          </p:cNvPicPr>
          <p:nvPr/>
        </p:nvPicPr>
        <p:blipFill>
          <a:blip r:embed="rId11"/>
          <a:stretch>
            <a:fillRect/>
          </a:stretch>
        </p:blipFill>
        <p:spPr>
          <a:xfrm>
            <a:off x="9054533" y="5162416"/>
            <a:ext cx="2782082" cy="649622"/>
          </a:xfrm>
          <a:prstGeom prst="rect">
            <a:avLst/>
          </a:prstGeom>
        </p:spPr>
      </p:pic>
      <p:sp>
        <p:nvSpPr>
          <p:cNvPr id="83" name="文本框 82">
            <a:extLst>
              <a:ext uri="{FF2B5EF4-FFF2-40B4-BE49-F238E27FC236}">
                <a16:creationId xmlns:a16="http://schemas.microsoft.com/office/drawing/2014/main" id="{7225FDB7-1BAF-43F2-84D5-5A2D12A4488D}"/>
              </a:ext>
            </a:extLst>
          </p:cNvPr>
          <p:cNvSpPr txBox="1"/>
          <p:nvPr/>
        </p:nvSpPr>
        <p:spPr>
          <a:xfrm>
            <a:off x="6993884" y="5892581"/>
            <a:ext cx="3978916" cy="461665"/>
          </a:xfrm>
          <a:prstGeom prst="rect">
            <a:avLst/>
          </a:prstGeom>
          <a:noFill/>
        </p:spPr>
        <p:txBody>
          <a:bodyPr wrap="square" rtlCol="0">
            <a:spAutoFit/>
          </a:bodyPr>
          <a:lstStyle/>
          <a:p>
            <a:r>
              <a:rPr lang="en-US" altLang="zh-CN" sz="1200" b="1" dirty="0"/>
              <a:t>4.</a:t>
            </a:r>
            <a:r>
              <a:rPr lang="zh-CN" altLang="en-US" sz="1200" b="1" dirty="0"/>
              <a:t>将用户的浏览信息对照相似矩阵查找出相似度高的新闻进行推送，每条浏览记录匹配十条相似新闻。</a:t>
            </a:r>
          </a:p>
        </p:txBody>
      </p:sp>
    </p:spTree>
    <p:extLst>
      <p:ext uri="{BB962C8B-B14F-4D97-AF65-F5344CB8AC3E}">
        <p14:creationId xmlns:p14="http://schemas.microsoft.com/office/powerpoint/2010/main" val="344685071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519460" cy="787907"/>
            <a:chOff x="7318011" y="1456480"/>
            <a:chExt cx="5519460"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算法</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grpSp>
        <p:nvGrpSpPr>
          <p:cNvPr id="47" name="组合 46">
            <a:extLst>
              <a:ext uri="{FF2B5EF4-FFF2-40B4-BE49-F238E27FC236}">
                <a16:creationId xmlns:a16="http://schemas.microsoft.com/office/drawing/2014/main" id="{25D4DCA0-E3AD-4FB5-BC05-C866565FDD33}"/>
              </a:ext>
            </a:extLst>
          </p:cNvPr>
          <p:cNvGrpSpPr/>
          <p:nvPr/>
        </p:nvGrpSpPr>
        <p:grpSpPr>
          <a:xfrm>
            <a:off x="1611680" y="3437829"/>
            <a:ext cx="8043011" cy="947874"/>
            <a:chOff x="406106" y="2780610"/>
            <a:chExt cx="12690623" cy="1685108"/>
          </a:xfrm>
        </p:grpSpPr>
        <p:sp>
          <p:nvSpPr>
            <p:cNvPr id="48" name="椭圆 47">
              <a:extLst>
                <a:ext uri="{FF2B5EF4-FFF2-40B4-BE49-F238E27FC236}">
                  <a16:creationId xmlns:a16="http://schemas.microsoft.com/office/drawing/2014/main" id="{6C8583A6-A200-43F4-8365-5128E0C66B73}"/>
                </a:ext>
              </a:extLst>
            </p:cNvPr>
            <p:cNvSpPr/>
            <p:nvPr/>
          </p:nvSpPr>
          <p:spPr>
            <a:xfrm>
              <a:off x="406106" y="2912740"/>
              <a:ext cx="1320868" cy="140553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避免重复推荐</a:t>
              </a:r>
              <a:endParaRPr lang="zh-TW" altLang="zh-CN" sz="900" dirty="0">
                <a:latin typeface="微软雅黑" panose="020B0503020204020204" pitchFamily="34" charset="-122"/>
                <a:ea typeface="微软雅黑" panose="020B0503020204020204" pitchFamily="34" charset="-122"/>
              </a:endParaRPr>
            </a:p>
          </p:txBody>
        </p:sp>
        <p:sp>
          <p:nvSpPr>
            <p:cNvPr id="49" name="虚尾箭头 7">
              <a:extLst>
                <a:ext uri="{FF2B5EF4-FFF2-40B4-BE49-F238E27FC236}">
                  <a16:creationId xmlns:a16="http://schemas.microsoft.com/office/drawing/2014/main" id="{E307F499-F324-4068-8659-3A8FD07BCDFA}"/>
                </a:ext>
              </a:extLst>
            </p:cNvPr>
            <p:cNvSpPr/>
            <p:nvPr/>
          </p:nvSpPr>
          <p:spPr>
            <a:xfrm>
              <a:off x="1975572" y="3538094"/>
              <a:ext cx="1750336" cy="355166"/>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3" name="椭圆 52">
              <a:extLst>
                <a:ext uri="{FF2B5EF4-FFF2-40B4-BE49-F238E27FC236}">
                  <a16:creationId xmlns:a16="http://schemas.microsoft.com/office/drawing/2014/main" id="{0A584E1F-19AF-44F7-8D09-C71F248E6CA4}"/>
                </a:ext>
              </a:extLst>
            </p:cNvPr>
            <p:cNvSpPr/>
            <p:nvPr/>
          </p:nvSpPr>
          <p:spPr>
            <a:xfrm>
              <a:off x="4036601" y="2897419"/>
              <a:ext cx="1301141" cy="156829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浏览时间</a:t>
              </a:r>
              <a:endParaRPr lang="zh-TW" altLang="zh-CN" sz="900" dirty="0">
                <a:latin typeface="微软雅黑" panose="020B0503020204020204" pitchFamily="34" charset="-122"/>
                <a:ea typeface="微软雅黑" panose="020B0503020204020204" pitchFamily="34" charset="-122"/>
              </a:endParaRPr>
            </a:p>
          </p:txBody>
        </p:sp>
        <p:sp>
          <p:nvSpPr>
            <p:cNvPr id="54" name="椭圆 53">
              <a:extLst>
                <a:ext uri="{FF2B5EF4-FFF2-40B4-BE49-F238E27FC236}">
                  <a16:creationId xmlns:a16="http://schemas.microsoft.com/office/drawing/2014/main" id="{BA9C6D23-A114-4B05-A162-2C962AEA1811}"/>
                </a:ext>
              </a:extLst>
            </p:cNvPr>
            <p:cNvSpPr/>
            <p:nvPr/>
          </p:nvSpPr>
          <p:spPr>
            <a:xfrm>
              <a:off x="11604866" y="2780610"/>
              <a:ext cx="1491863" cy="153766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推送新闻数目不够</a:t>
              </a:r>
              <a:endParaRPr lang="zh-TW" altLang="zh-CN" sz="900" dirty="0">
                <a:latin typeface="微软雅黑" panose="020B0503020204020204" pitchFamily="34" charset="-122"/>
                <a:ea typeface="微软雅黑" panose="020B0503020204020204" pitchFamily="34" charset="-122"/>
              </a:endParaRPr>
            </a:p>
          </p:txBody>
        </p:sp>
      </p:grpSp>
      <p:grpSp>
        <p:nvGrpSpPr>
          <p:cNvPr id="55" name="组合 54">
            <a:extLst>
              <a:ext uri="{FF2B5EF4-FFF2-40B4-BE49-F238E27FC236}">
                <a16:creationId xmlns:a16="http://schemas.microsoft.com/office/drawing/2014/main" id="{ED991956-FF7F-405A-A534-19F9C4FF1394}"/>
              </a:ext>
            </a:extLst>
          </p:cNvPr>
          <p:cNvGrpSpPr/>
          <p:nvPr/>
        </p:nvGrpSpPr>
        <p:grpSpPr>
          <a:xfrm>
            <a:off x="2510828" y="2246677"/>
            <a:ext cx="1794987" cy="1041968"/>
            <a:chOff x="895845" y="1030514"/>
            <a:chExt cx="3191088" cy="1852386"/>
          </a:xfrm>
        </p:grpSpPr>
        <p:sp>
          <p:nvSpPr>
            <p:cNvPr id="56" name="椭圆 55">
              <a:extLst>
                <a:ext uri="{FF2B5EF4-FFF2-40B4-BE49-F238E27FC236}">
                  <a16:creationId xmlns:a16="http://schemas.microsoft.com/office/drawing/2014/main" id="{E1E7A02E-AA85-47E8-973F-ED6657C2EBAF}"/>
                </a:ext>
              </a:extLst>
            </p:cNvPr>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48174D96-1751-4C66-806F-310CAFC27A12}"/>
                </a:ext>
              </a:extLst>
            </p:cNvPr>
            <p:cNvCxnSpPr>
              <a:stCxn id="56"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文本框 3">
              <a:extLst>
                <a:ext uri="{FF2B5EF4-FFF2-40B4-BE49-F238E27FC236}">
                  <a16:creationId xmlns:a16="http://schemas.microsoft.com/office/drawing/2014/main" id="{EE81A28F-E7DC-4137-A1C7-9E86DB691225}"/>
                </a:ext>
              </a:extLst>
            </p:cNvPr>
            <p:cNvSpPr txBox="1"/>
            <p:nvPr/>
          </p:nvSpPr>
          <p:spPr>
            <a:xfrm>
              <a:off x="1022846" y="1054578"/>
              <a:ext cx="3064087" cy="1477327"/>
            </a:xfrm>
            <a:prstGeom prst="rect">
              <a:avLst/>
            </a:prstGeom>
            <a:noFill/>
          </p:spPr>
          <p:txBody>
            <a:bodyPr wrap="none" rtlCol="0">
              <a:spAutoFit/>
            </a:bodyPr>
            <a:lstStyle/>
            <a:p>
              <a:r>
                <a:rPr lang="zh-CN" altLang="en-US" sz="1200" b="1" dirty="0"/>
                <a:t>为避免重复推荐，</a:t>
              </a:r>
              <a:endParaRPr lang="en-US" altLang="zh-CN" sz="1200" b="1" dirty="0"/>
            </a:p>
            <a:p>
              <a:r>
                <a:rPr lang="zh-CN" altLang="en-US" sz="1200" b="1" dirty="0"/>
                <a:t>滤除用户已看过新闻，</a:t>
              </a:r>
              <a:endParaRPr lang="en-US" altLang="zh-CN" sz="1200" b="1" dirty="0"/>
            </a:p>
            <a:p>
              <a:r>
                <a:rPr lang="zh-CN" altLang="en-US" sz="1200" b="1" dirty="0"/>
                <a:t>每次刷新页面后，</a:t>
              </a:r>
              <a:endParaRPr lang="en-US" altLang="zh-CN" sz="1200" b="1" dirty="0"/>
            </a:p>
            <a:p>
              <a:r>
                <a:rPr lang="zh-CN" altLang="en-US" sz="1200" b="1" dirty="0"/>
                <a:t>重新匹配未推荐过新闻</a:t>
              </a:r>
            </a:p>
          </p:txBody>
        </p:sp>
      </p:grpSp>
      <p:sp>
        <p:nvSpPr>
          <p:cNvPr id="59" name="文本框 3">
            <a:extLst>
              <a:ext uri="{FF2B5EF4-FFF2-40B4-BE49-F238E27FC236}">
                <a16:creationId xmlns:a16="http://schemas.microsoft.com/office/drawing/2014/main" id="{0D21A63E-0132-43E6-99DD-6FE1F0B6BEBC}"/>
              </a:ext>
            </a:extLst>
          </p:cNvPr>
          <p:cNvSpPr txBox="1"/>
          <p:nvPr/>
        </p:nvSpPr>
        <p:spPr>
          <a:xfrm>
            <a:off x="1252478" y="4474144"/>
            <a:ext cx="2455201" cy="815608"/>
          </a:xfrm>
          <a:prstGeom prst="rect">
            <a:avLst/>
          </a:prstGeom>
          <a:noFill/>
        </p:spPr>
        <p:txBody>
          <a:bodyPr wrap="square" rtlCol="0">
            <a:spAutoFit/>
          </a:bodyPr>
          <a:lstStyle/>
          <a:p>
            <a:pPr algn="r"/>
            <a:endParaRPr lang="en-US" altLang="zh-CN" sz="1100" b="1" dirty="0"/>
          </a:p>
          <a:p>
            <a:pPr algn="r"/>
            <a:r>
              <a:rPr lang="zh-CN" altLang="en-US" sz="1200" b="1" dirty="0"/>
              <a:t>去除相似度过高</a:t>
            </a:r>
            <a:r>
              <a:rPr lang="en-US" altLang="zh-CN" sz="1200" b="1" dirty="0"/>
              <a:t>(&gt;0.999)</a:t>
            </a:r>
            <a:r>
              <a:rPr lang="zh-CN" altLang="en-US" sz="1200" b="1" dirty="0"/>
              <a:t>的新闻</a:t>
            </a:r>
            <a:r>
              <a:rPr lang="zh-CN" altLang="en-US" sz="1100" b="1" dirty="0"/>
              <a:t>，</a:t>
            </a:r>
            <a:r>
              <a:rPr lang="zh-CN" altLang="en-US" sz="1200" b="1" dirty="0"/>
              <a:t>相似度过高则代表无实质性新内容。</a:t>
            </a:r>
            <a:endPar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0" name="组合 59">
            <a:extLst>
              <a:ext uri="{FF2B5EF4-FFF2-40B4-BE49-F238E27FC236}">
                <a16:creationId xmlns:a16="http://schemas.microsoft.com/office/drawing/2014/main" id="{8050EC03-14D2-487E-8EF8-A87AF1F27267}"/>
              </a:ext>
            </a:extLst>
          </p:cNvPr>
          <p:cNvGrpSpPr/>
          <p:nvPr/>
        </p:nvGrpSpPr>
        <p:grpSpPr>
          <a:xfrm>
            <a:off x="4950865" y="1969752"/>
            <a:ext cx="256169" cy="1354611"/>
            <a:chOff x="895845" y="1030514"/>
            <a:chExt cx="455412" cy="1852386"/>
          </a:xfrm>
        </p:grpSpPr>
        <p:sp>
          <p:nvSpPr>
            <p:cNvPr id="61" name="椭圆 60">
              <a:extLst>
                <a:ext uri="{FF2B5EF4-FFF2-40B4-BE49-F238E27FC236}">
                  <a16:creationId xmlns:a16="http://schemas.microsoft.com/office/drawing/2014/main" id="{49182E2F-0C4F-4BBC-B26A-21E76952F4E8}"/>
                </a:ext>
              </a:extLst>
            </p:cNvPr>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2" name="直接连接符 61">
              <a:extLst>
                <a:ext uri="{FF2B5EF4-FFF2-40B4-BE49-F238E27FC236}">
                  <a16:creationId xmlns:a16="http://schemas.microsoft.com/office/drawing/2014/main" id="{8888E6A6-883D-45FB-97EE-8B9F14FAB51C}"/>
                </a:ext>
              </a:extLst>
            </p:cNvPr>
            <p:cNvCxnSpPr>
              <a:stCxn id="61"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3" name="文本框 3">
              <a:extLst>
                <a:ext uri="{FF2B5EF4-FFF2-40B4-BE49-F238E27FC236}">
                  <a16:creationId xmlns:a16="http://schemas.microsoft.com/office/drawing/2014/main" id="{13373393-A6EE-4AE1-92E9-53620D63638F}"/>
                </a:ext>
              </a:extLst>
            </p:cNvPr>
            <p:cNvSpPr txBox="1"/>
            <p:nvPr/>
          </p:nvSpPr>
          <p:spPr>
            <a:xfrm>
              <a:off x="1022846" y="1054578"/>
              <a:ext cx="328411" cy="471923"/>
            </a:xfrm>
            <a:prstGeom prst="rect">
              <a:avLst/>
            </a:prstGeom>
            <a:noFill/>
          </p:spPr>
          <p:txBody>
            <a:bodyPr wrap="none" rtlCol="0">
              <a:spAutoFit/>
            </a:bodyPr>
            <a:lstStyle/>
            <a:p>
              <a:pPr algn="l"/>
              <a:endParaRPr lang="en-US" altLang="zh-CN" sz="11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4" name="组合 63">
            <a:extLst>
              <a:ext uri="{FF2B5EF4-FFF2-40B4-BE49-F238E27FC236}">
                <a16:creationId xmlns:a16="http://schemas.microsoft.com/office/drawing/2014/main" id="{286CE5AA-A099-4A07-8EAC-1BD606624BE2}"/>
              </a:ext>
            </a:extLst>
          </p:cNvPr>
          <p:cNvGrpSpPr/>
          <p:nvPr/>
        </p:nvGrpSpPr>
        <p:grpSpPr>
          <a:xfrm>
            <a:off x="5904938" y="4365011"/>
            <a:ext cx="71438" cy="813885"/>
            <a:chOff x="4526459" y="4214343"/>
            <a:chExt cx="127000" cy="1446905"/>
          </a:xfrm>
        </p:grpSpPr>
        <p:sp>
          <p:nvSpPr>
            <p:cNvPr id="65" name="椭圆 64">
              <a:extLst>
                <a:ext uri="{FF2B5EF4-FFF2-40B4-BE49-F238E27FC236}">
                  <a16:creationId xmlns:a16="http://schemas.microsoft.com/office/drawing/2014/main" id="{9756E819-92FE-4649-A4A0-966BB52FFC81}"/>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6171DD34-1DE8-43AB-8A08-D545F15C7D12}"/>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7" name="等腰三角形 66">
            <a:extLst>
              <a:ext uri="{FF2B5EF4-FFF2-40B4-BE49-F238E27FC236}">
                <a16:creationId xmlns:a16="http://schemas.microsoft.com/office/drawing/2014/main" id="{85E6C354-75A6-4F1E-B5D2-6DEABB2B02B0}"/>
              </a:ext>
            </a:extLst>
          </p:cNvPr>
          <p:cNvSpPr>
            <a:spLocks noChangeArrowheads="1"/>
          </p:cNvSpPr>
          <p:nvPr/>
        </p:nvSpPr>
        <p:spPr bwMode="auto">
          <a:xfrm rot="5400000">
            <a:off x="1239667" y="1485818"/>
            <a:ext cx="435869" cy="376189"/>
          </a:xfrm>
          <a:prstGeom prst="triangle">
            <a:avLst>
              <a:gd name="adj" fmla="val 50000"/>
            </a:avLst>
          </a:prstGeom>
          <a:solidFill>
            <a:schemeClr val="tx2">
              <a:lumMod val="75000"/>
            </a:schemeClr>
          </a:solidFill>
          <a:ln>
            <a:noFill/>
          </a:ln>
        </p:spPr>
        <p:txBody>
          <a:bodyPr lIns="68578" tIns="34289" rIns="68578" bIns="34289" anchor="ctr"/>
          <a:lstStyle/>
          <a:p>
            <a:pPr algn="ctr">
              <a:spcBef>
                <a:spcPct val="0"/>
              </a:spcBef>
              <a:buFont typeface="Arial" panose="020B0604020202090204" pitchFamily="34" charset="0"/>
              <a:buNone/>
            </a:pPr>
            <a:endParaRPr lang="zh-CN" altLang="zh-CN" sz="135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67">
            <a:extLst>
              <a:ext uri="{FF2B5EF4-FFF2-40B4-BE49-F238E27FC236}">
                <a16:creationId xmlns:a16="http://schemas.microsoft.com/office/drawing/2014/main" id="{2FBB43EB-97B1-4E24-BABF-66F2E6E97CC7}"/>
              </a:ext>
            </a:extLst>
          </p:cNvPr>
          <p:cNvSpPr/>
          <p:nvPr/>
        </p:nvSpPr>
        <p:spPr>
          <a:xfrm>
            <a:off x="1830012" y="1428704"/>
            <a:ext cx="2339102" cy="523220"/>
          </a:xfrm>
          <a:prstGeom prst="rect">
            <a:avLst/>
          </a:prstGeom>
        </p:spPr>
        <p:txBody>
          <a:bodyPr wrap="none">
            <a:spAutoFit/>
          </a:bodyPr>
          <a:lstStyle/>
          <a:p>
            <a:pPr defTabSz="342900">
              <a:spcBef>
                <a:spcPct val="20000"/>
              </a:spcBef>
            </a:pPr>
            <a:r>
              <a:rPr lang="zh-CN" altLang="en-US" sz="2800" b="1" dirty="0">
                <a:solidFill>
                  <a:schemeClr val="tx2">
                    <a:lumMod val="75000"/>
                  </a:schemeClr>
                </a:solidFill>
                <a:latin typeface="Arial" panose="020B0604020202090204" pitchFamily="34" charset="0"/>
                <a:ea typeface="微软雅黑" panose="020B0503020204020204" pitchFamily="34" charset="-122"/>
                <a:sym typeface="Calibri" panose="020F0502020204030204" pitchFamily="34" charset="0"/>
              </a:rPr>
              <a:t>相关技术完善</a:t>
            </a:r>
          </a:p>
        </p:txBody>
      </p:sp>
      <p:sp>
        <p:nvSpPr>
          <p:cNvPr id="74" name="文本框 73">
            <a:extLst>
              <a:ext uri="{FF2B5EF4-FFF2-40B4-BE49-F238E27FC236}">
                <a16:creationId xmlns:a16="http://schemas.microsoft.com/office/drawing/2014/main" id="{1F0A703D-2225-4C31-83FF-971A8AC8839E}"/>
              </a:ext>
            </a:extLst>
          </p:cNvPr>
          <p:cNvSpPr txBox="1"/>
          <p:nvPr/>
        </p:nvSpPr>
        <p:spPr>
          <a:xfrm>
            <a:off x="5090032" y="2029152"/>
            <a:ext cx="1280441" cy="1569660"/>
          </a:xfrm>
          <a:prstGeom prst="rect">
            <a:avLst/>
          </a:prstGeom>
          <a:noFill/>
        </p:spPr>
        <p:txBody>
          <a:bodyPr wrap="square" rtlCol="0">
            <a:spAutoFit/>
          </a:bodyPr>
          <a:lstStyle/>
          <a:p>
            <a:r>
              <a:rPr lang="zh-CN" altLang="en-US" sz="1200" b="1" dirty="0"/>
              <a:t>根据用户浏览该新闻的时间计算权重匹配推荐新闻数，浏览时间越长代表感兴趣程度越大，推送相似数目比例越大。</a:t>
            </a:r>
            <a:endParaRPr lang="zh-CN" altLang="en-US" dirty="0"/>
          </a:p>
        </p:txBody>
      </p:sp>
      <p:sp>
        <p:nvSpPr>
          <p:cNvPr id="84" name="文本框 83">
            <a:extLst>
              <a:ext uri="{FF2B5EF4-FFF2-40B4-BE49-F238E27FC236}">
                <a16:creationId xmlns:a16="http://schemas.microsoft.com/office/drawing/2014/main" id="{549C248A-614D-4215-AE7F-595E47457EA7}"/>
              </a:ext>
            </a:extLst>
          </p:cNvPr>
          <p:cNvSpPr txBox="1"/>
          <p:nvPr/>
        </p:nvSpPr>
        <p:spPr>
          <a:xfrm>
            <a:off x="4697952" y="4433294"/>
            <a:ext cx="1118757" cy="1200329"/>
          </a:xfrm>
          <a:prstGeom prst="rect">
            <a:avLst/>
          </a:prstGeom>
          <a:noFill/>
        </p:spPr>
        <p:txBody>
          <a:bodyPr wrap="square" rtlCol="0">
            <a:spAutoFit/>
          </a:bodyPr>
          <a:lstStyle/>
          <a:p>
            <a:r>
              <a:rPr lang="zh-CN" altLang="en-US" sz="1200" b="1" dirty="0"/>
              <a:t>筛除用户浏览时间过短的浏览记录，避免点错或点击后无兴趣等这些无效浏览记录。</a:t>
            </a:r>
          </a:p>
        </p:txBody>
      </p:sp>
      <p:sp>
        <p:nvSpPr>
          <p:cNvPr id="85" name="椭圆 84">
            <a:extLst>
              <a:ext uri="{FF2B5EF4-FFF2-40B4-BE49-F238E27FC236}">
                <a16:creationId xmlns:a16="http://schemas.microsoft.com/office/drawing/2014/main" id="{D76BBFDA-E795-4CD8-9D44-C1B8F0C24991}"/>
              </a:ext>
            </a:extLst>
          </p:cNvPr>
          <p:cNvSpPr/>
          <p:nvPr/>
        </p:nvSpPr>
        <p:spPr>
          <a:xfrm>
            <a:off x="6468157" y="3520767"/>
            <a:ext cx="945507" cy="86493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筛选</a:t>
            </a:r>
            <a:endParaRPr lang="zh-TW" altLang="zh-CN" sz="900" dirty="0">
              <a:latin typeface="微软雅黑" panose="020B0503020204020204" pitchFamily="34" charset="-122"/>
              <a:ea typeface="微软雅黑" panose="020B0503020204020204" pitchFamily="34" charset="-122"/>
            </a:endParaRPr>
          </a:p>
        </p:txBody>
      </p:sp>
      <p:grpSp>
        <p:nvGrpSpPr>
          <p:cNvPr id="86" name="组合 85">
            <a:extLst>
              <a:ext uri="{FF2B5EF4-FFF2-40B4-BE49-F238E27FC236}">
                <a16:creationId xmlns:a16="http://schemas.microsoft.com/office/drawing/2014/main" id="{332CE230-0F39-413F-B94D-3D5899B23BF6}"/>
              </a:ext>
            </a:extLst>
          </p:cNvPr>
          <p:cNvGrpSpPr/>
          <p:nvPr/>
        </p:nvGrpSpPr>
        <p:grpSpPr>
          <a:xfrm>
            <a:off x="3748415" y="4361115"/>
            <a:ext cx="71438" cy="813885"/>
            <a:chOff x="4526459" y="4214343"/>
            <a:chExt cx="127000" cy="1446905"/>
          </a:xfrm>
        </p:grpSpPr>
        <p:sp>
          <p:nvSpPr>
            <p:cNvPr id="87" name="椭圆 86">
              <a:extLst>
                <a:ext uri="{FF2B5EF4-FFF2-40B4-BE49-F238E27FC236}">
                  <a16:creationId xmlns:a16="http://schemas.microsoft.com/office/drawing/2014/main" id="{C2D9F420-4628-40AE-BC69-82DBF2259EC8}"/>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8" name="直接连接符 87">
              <a:extLst>
                <a:ext uri="{FF2B5EF4-FFF2-40B4-BE49-F238E27FC236}">
                  <a16:creationId xmlns:a16="http://schemas.microsoft.com/office/drawing/2014/main" id="{3E38AB4A-D0CC-449B-ADF3-874E4132C21A}"/>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9" name="虚尾箭头 56">
            <a:extLst>
              <a:ext uri="{FF2B5EF4-FFF2-40B4-BE49-F238E27FC236}">
                <a16:creationId xmlns:a16="http://schemas.microsoft.com/office/drawing/2014/main" id="{6EE5A9BE-8B15-4E76-9D2B-18A359D1EF63}"/>
              </a:ext>
            </a:extLst>
          </p:cNvPr>
          <p:cNvSpPr/>
          <p:nvPr/>
        </p:nvSpPr>
        <p:spPr>
          <a:xfrm>
            <a:off x="7578122" y="3875811"/>
            <a:ext cx="1028619" cy="168662"/>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90" name="组合 89">
            <a:extLst>
              <a:ext uri="{FF2B5EF4-FFF2-40B4-BE49-F238E27FC236}">
                <a16:creationId xmlns:a16="http://schemas.microsoft.com/office/drawing/2014/main" id="{9A7A2806-64D8-4B8D-BB60-BF806C0A7BD8}"/>
              </a:ext>
            </a:extLst>
          </p:cNvPr>
          <p:cNvGrpSpPr/>
          <p:nvPr/>
        </p:nvGrpSpPr>
        <p:grpSpPr>
          <a:xfrm>
            <a:off x="9254003" y="4412279"/>
            <a:ext cx="71438" cy="1453278"/>
            <a:chOff x="4526459" y="4214343"/>
            <a:chExt cx="127000" cy="1446905"/>
          </a:xfrm>
        </p:grpSpPr>
        <p:sp>
          <p:nvSpPr>
            <p:cNvPr id="91" name="椭圆 90">
              <a:extLst>
                <a:ext uri="{FF2B5EF4-FFF2-40B4-BE49-F238E27FC236}">
                  <a16:creationId xmlns:a16="http://schemas.microsoft.com/office/drawing/2014/main" id="{A747CC4D-8740-4147-8E6F-2B135A2152DA}"/>
                </a:ext>
              </a:extLst>
            </p:cNvPr>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2" name="直接连接符 91">
              <a:extLst>
                <a:ext uri="{FF2B5EF4-FFF2-40B4-BE49-F238E27FC236}">
                  <a16:creationId xmlns:a16="http://schemas.microsoft.com/office/drawing/2014/main" id="{6C11ACDB-63CE-4B4F-96B6-355C3CE47903}"/>
                </a:ext>
              </a:extLst>
            </p:cNvPr>
            <p:cNvCxnSpPr/>
            <p:nvPr/>
          </p:nvCxnSpPr>
          <p:spPr>
            <a:xfrm>
              <a:off x="4586152" y="4338634"/>
              <a:ext cx="0" cy="132261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BF316193-7254-4B93-8286-0630D048869B}"/>
              </a:ext>
            </a:extLst>
          </p:cNvPr>
          <p:cNvSpPr txBox="1"/>
          <p:nvPr/>
        </p:nvSpPr>
        <p:spPr>
          <a:xfrm>
            <a:off x="7733794" y="2174268"/>
            <a:ext cx="1118757" cy="1384995"/>
          </a:xfrm>
          <a:prstGeom prst="rect">
            <a:avLst/>
          </a:prstGeom>
          <a:noFill/>
        </p:spPr>
        <p:txBody>
          <a:bodyPr wrap="square" rtlCol="0">
            <a:spAutoFit/>
          </a:bodyPr>
          <a:lstStyle/>
          <a:p>
            <a:r>
              <a:rPr lang="zh-CN" altLang="en-US" sz="1200" b="1" dirty="0"/>
              <a:t>根据板块筛选新闻，推荐模块以所有类型新闻为基础推送，其他模块推送对应模块的新闻</a:t>
            </a:r>
          </a:p>
        </p:txBody>
      </p:sp>
      <p:sp>
        <p:nvSpPr>
          <p:cNvPr id="94" name="虚尾箭头 61">
            <a:extLst>
              <a:ext uri="{FF2B5EF4-FFF2-40B4-BE49-F238E27FC236}">
                <a16:creationId xmlns:a16="http://schemas.microsoft.com/office/drawing/2014/main" id="{5C9FB3BF-F5FC-4471-BB01-658E572E9049}"/>
              </a:ext>
            </a:extLst>
          </p:cNvPr>
          <p:cNvSpPr/>
          <p:nvPr/>
        </p:nvSpPr>
        <p:spPr>
          <a:xfrm>
            <a:off x="5147635" y="3863683"/>
            <a:ext cx="1028619" cy="168662"/>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95" name="虚尾箭头 62">
            <a:extLst>
              <a:ext uri="{FF2B5EF4-FFF2-40B4-BE49-F238E27FC236}">
                <a16:creationId xmlns:a16="http://schemas.microsoft.com/office/drawing/2014/main" id="{E4BF9C92-4ADA-461F-B1FA-1A45832F232E}"/>
              </a:ext>
            </a:extLst>
          </p:cNvPr>
          <p:cNvSpPr/>
          <p:nvPr/>
        </p:nvSpPr>
        <p:spPr>
          <a:xfrm>
            <a:off x="9654691" y="3839631"/>
            <a:ext cx="758816" cy="168662"/>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96" name="组合 95">
            <a:extLst>
              <a:ext uri="{FF2B5EF4-FFF2-40B4-BE49-F238E27FC236}">
                <a16:creationId xmlns:a16="http://schemas.microsoft.com/office/drawing/2014/main" id="{2842BE4F-BC5A-462D-84C0-6DFDDCC7D859}"/>
              </a:ext>
            </a:extLst>
          </p:cNvPr>
          <p:cNvGrpSpPr/>
          <p:nvPr/>
        </p:nvGrpSpPr>
        <p:grpSpPr>
          <a:xfrm>
            <a:off x="7595631" y="2335337"/>
            <a:ext cx="256169" cy="1041968"/>
            <a:chOff x="895845" y="1030514"/>
            <a:chExt cx="455412" cy="1852386"/>
          </a:xfrm>
        </p:grpSpPr>
        <p:sp>
          <p:nvSpPr>
            <p:cNvPr id="97" name="椭圆 96">
              <a:extLst>
                <a:ext uri="{FF2B5EF4-FFF2-40B4-BE49-F238E27FC236}">
                  <a16:creationId xmlns:a16="http://schemas.microsoft.com/office/drawing/2014/main" id="{6B180FC4-2DB5-494E-A873-DE35D5BFC9BE}"/>
                </a:ext>
              </a:extLst>
            </p:cNvPr>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8" name="直接连接符 97">
              <a:extLst>
                <a:ext uri="{FF2B5EF4-FFF2-40B4-BE49-F238E27FC236}">
                  <a16:creationId xmlns:a16="http://schemas.microsoft.com/office/drawing/2014/main" id="{2BC33781-8862-4896-94BB-C6B88612EE6C}"/>
                </a:ext>
              </a:extLst>
            </p:cNvPr>
            <p:cNvCxnSpPr>
              <a:stCxn id="97" idx="0"/>
            </p:cNvCxnSpPr>
            <p:nvPr/>
          </p:nvCxnSpPr>
          <p:spPr>
            <a:xfrm flipV="1">
              <a:off x="959345" y="1030514"/>
              <a:ext cx="0" cy="172538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9" name="文本框 3">
              <a:extLst>
                <a:ext uri="{FF2B5EF4-FFF2-40B4-BE49-F238E27FC236}">
                  <a16:creationId xmlns:a16="http://schemas.microsoft.com/office/drawing/2014/main" id="{BF881ED3-E3DF-46EE-9D74-047E912B3C80}"/>
                </a:ext>
              </a:extLst>
            </p:cNvPr>
            <p:cNvSpPr txBox="1"/>
            <p:nvPr/>
          </p:nvSpPr>
          <p:spPr>
            <a:xfrm>
              <a:off x="1022846" y="1054578"/>
              <a:ext cx="328411" cy="471923"/>
            </a:xfrm>
            <a:prstGeom prst="rect">
              <a:avLst/>
            </a:prstGeom>
            <a:noFill/>
          </p:spPr>
          <p:txBody>
            <a:bodyPr wrap="none" rtlCol="0">
              <a:spAutoFit/>
            </a:bodyPr>
            <a:lstStyle/>
            <a:p>
              <a:pPr algn="l"/>
              <a:endParaRPr lang="en-US" altLang="zh-CN" sz="11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1" name="文本框 3">
            <a:extLst>
              <a:ext uri="{FF2B5EF4-FFF2-40B4-BE49-F238E27FC236}">
                <a16:creationId xmlns:a16="http://schemas.microsoft.com/office/drawing/2014/main" id="{0CB4682E-EE80-4F93-A652-F555780287D6}"/>
              </a:ext>
            </a:extLst>
          </p:cNvPr>
          <p:cNvSpPr txBox="1"/>
          <p:nvPr/>
        </p:nvSpPr>
        <p:spPr>
          <a:xfrm>
            <a:off x="9447248" y="4474144"/>
            <a:ext cx="802629" cy="1384995"/>
          </a:xfrm>
          <a:prstGeom prst="rect">
            <a:avLst/>
          </a:prstGeom>
          <a:noFill/>
        </p:spPr>
        <p:txBody>
          <a:bodyPr wrap="square" rtlCol="0">
            <a:spAutoFit/>
          </a:bodyPr>
          <a:lstStyle/>
          <a:p>
            <a:r>
              <a:rPr lang="zh-CN" altLang="en-US" sz="1200" b="1" dirty="0"/>
              <a:t>进行内容相似推荐时，相似度新闻数目不够时，以热度新闻补充</a:t>
            </a:r>
          </a:p>
        </p:txBody>
      </p:sp>
    </p:spTree>
    <p:extLst>
      <p:ext uri="{BB962C8B-B14F-4D97-AF65-F5344CB8AC3E}">
        <p14:creationId xmlns:p14="http://schemas.microsoft.com/office/powerpoint/2010/main" val="331895454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500"/>
                                        <p:tgtEl>
                                          <p:spTgt spid="47"/>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400"/>
                                        <p:tgtEl>
                                          <p:spTgt spid="55"/>
                                        </p:tgtEl>
                                      </p:cBhvr>
                                    </p:animEffect>
                                  </p:childTnLst>
                                </p:cTn>
                              </p:par>
                            </p:childTnLst>
                          </p:cTn>
                        </p:par>
                        <p:par>
                          <p:cTn id="12" fill="hold">
                            <p:stCondLst>
                              <p:cond delay="1900"/>
                            </p:stCondLst>
                            <p:childTnLst>
                              <p:par>
                                <p:cTn id="13" presetID="22" presetClass="entr" presetSubtype="4"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down)">
                                      <p:cBhvr>
                                        <p:cTn id="15" dur="400"/>
                                        <p:tgtEl>
                                          <p:spTgt spid="60"/>
                                        </p:tgtEl>
                                      </p:cBhvr>
                                    </p:animEffect>
                                  </p:childTnLst>
                                </p:cTn>
                              </p:par>
                            </p:childTnLst>
                          </p:cTn>
                        </p:par>
                        <p:par>
                          <p:cTn id="16" fill="hold">
                            <p:stCondLst>
                              <p:cond delay="2300"/>
                            </p:stCondLst>
                            <p:childTnLst>
                              <p:par>
                                <p:cTn id="17" presetID="22" presetClass="entr" presetSubtype="1"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up)">
                                      <p:cBhvr>
                                        <p:cTn id="19" dur="400"/>
                                        <p:tgtEl>
                                          <p:spTgt spid="64"/>
                                        </p:tgtEl>
                                      </p:cBhvr>
                                    </p:animEffect>
                                  </p:childTnLst>
                                </p:cTn>
                              </p:par>
                            </p:childTnLst>
                          </p:cTn>
                        </p:par>
                        <p:par>
                          <p:cTn id="20" fill="hold">
                            <p:stCondLst>
                              <p:cond delay="2700"/>
                            </p:stCondLst>
                            <p:childTnLst>
                              <p:par>
                                <p:cTn id="21" presetID="2" presetClass="entr" presetSubtype="8"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0-#ppt_w/2"/>
                                          </p:val>
                                        </p:tav>
                                        <p:tav tm="100000">
                                          <p:val>
                                            <p:strVal val="#ppt_x"/>
                                          </p:val>
                                        </p:tav>
                                      </p:tavLst>
                                    </p:anim>
                                    <p:anim calcmode="lin" valueType="num">
                                      <p:cBhvr additive="base">
                                        <p:cTn id="24" dur="500" fill="hold"/>
                                        <p:tgtEl>
                                          <p:spTgt spid="67"/>
                                        </p:tgtEl>
                                        <p:attrNameLst>
                                          <p:attrName>ppt_y</p:attrName>
                                        </p:attrNameLst>
                                      </p:cBhvr>
                                      <p:tavLst>
                                        <p:tav tm="0">
                                          <p:val>
                                            <p:strVal val="#ppt_y"/>
                                          </p:val>
                                        </p:tav>
                                        <p:tav tm="100000">
                                          <p:val>
                                            <p:strVal val="#ppt_y"/>
                                          </p:val>
                                        </p:tav>
                                      </p:tavLst>
                                    </p:anim>
                                  </p:childTnLst>
                                </p:cTn>
                              </p:par>
                            </p:childTnLst>
                          </p:cTn>
                        </p:par>
                        <p:par>
                          <p:cTn id="25" fill="hold">
                            <p:stCondLst>
                              <p:cond delay="3200"/>
                            </p:stCondLst>
                            <p:childTnLst>
                              <p:par>
                                <p:cTn id="26" presetID="22" presetClass="entr" presetSubtype="1"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wipe(up)">
                                      <p:cBhvr>
                                        <p:cTn id="28" dur="400"/>
                                        <p:tgtEl>
                                          <p:spTgt spid="86"/>
                                        </p:tgtEl>
                                      </p:cBhvr>
                                    </p:animEffect>
                                  </p:childTnLst>
                                </p:cTn>
                              </p:par>
                            </p:childTnLst>
                          </p:cTn>
                        </p:par>
                        <p:par>
                          <p:cTn id="29" fill="hold">
                            <p:stCondLst>
                              <p:cond delay="3600"/>
                            </p:stCondLst>
                            <p:childTnLst>
                              <p:par>
                                <p:cTn id="30" presetID="22" presetClass="entr" presetSubtype="1"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up)">
                                      <p:cBhvr>
                                        <p:cTn id="32" dur="400"/>
                                        <p:tgtEl>
                                          <p:spTgt spid="90"/>
                                        </p:tgtEl>
                                      </p:cBhvr>
                                    </p:animEffect>
                                  </p:childTnLst>
                                </p:cTn>
                              </p:par>
                            </p:childTnLst>
                          </p:cTn>
                        </p:par>
                        <p:par>
                          <p:cTn id="33" fill="hold">
                            <p:stCondLst>
                              <p:cond delay="4000"/>
                            </p:stCondLst>
                            <p:childTnLst>
                              <p:par>
                                <p:cTn id="34" presetID="22" presetClass="entr" presetSubtype="4" fill="hold" nodeType="after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wipe(down)">
                                      <p:cBhvr>
                                        <p:cTn id="36" dur="4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DC422CE3-C057-4955-BC7E-22A351A9F6BE}"/>
              </a:ext>
            </a:extLst>
          </p:cNvPr>
          <p:cNvSpPr/>
          <p:nvPr/>
        </p:nvSpPr>
        <p:spPr>
          <a:xfrm>
            <a:off x="0" y="2806699"/>
            <a:ext cx="12192000" cy="40513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FF2D3412-8F6C-4995-BF25-331F25E0BCE5}"/>
              </a:ext>
            </a:extLst>
          </p:cNvPr>
          <p:cNvGrpSpPr/>
          <p:nvPr/>
        </p:nvGrpSpPr>
        <p:grpSpPr>
          <a:xfrm>
            <a:off x="1143001" y="687388"/>
            <a:ext cx="1408112" cy="3806826"/>
            <a:chOff x="1143001" y="687388"/>
            <a:chExt cx="1408112" cy="3806826"/>
          </a:xfrm>
        </p:grpSpPr>
        <p:sp>
          <p:nvSpPr>
            <p:cNvPr id="36" name="任意多边形: 形状 35">
              <a:extLst>
                <a:ext uri="{FF2B5EF4-FFF2-40B4-BE49-F238E27FC236}">
                  <a16:creationId xmlns:a16="http://schemas.microsoft.com/office/drawing/2014/main" id="{4C203796-35A1-4F09-8F93-65E0CB3F1C91}"/>
                </a:ext>
              </a:extLst>
            </p:cNvPr>
            <p:cNvSpPr/>
            <p:nvPr/>
          </p:nvSpPr>
          <p:spPr>
            <a:xfrm>
              <a:off x="1143001" y="2806701"/>
              <a:ext cx="1408112" cy="1687513"/>
            </a:xfrm>
            <a:custGeom>
              <a:avLst/>
              <a:gdLst>
                <a:gd name="connsiteX0" fmla="*/ 0 w 1408112"/>
                <a:gd name="connsiteY0" fmla="*/ 0 h 1687513"/>
                <a:gd name="connsiteX1" fmla="*/ 60577 w 1408112"/>
                <a:gd name="connsiteY1" fmla="*/ 0 h 1687513"/>
                <a:gd name="connsiteX2" fmla="*/ 60577 w 1408112"/>
                <a:gd name="connsiteY2" fmla="*/ 1626936 h 1687513"/>
                <a:gd name="connsiteX3" fmla="*/ 1347535 w 1408112"/>
                <a:gd name="connsiteY3" fmla="*/ 1626936 h 1687513"/>
                <a:gd name="connsiteX4" fmla="*/ 1347535 w 1408112"/>
                <a:gd name="connsiteY4" fmla="*/ 0 h 1687513"/>
                <a:gd name="connsiteX5" fmla="*/ 1408112 w 1408112"/>
                <a:gd name="connsiteY5" fmla="*/ 0 h 1687513"/>
                <a:gd name="connsiteX6" fmla="*/ 1408112 w 1408112"/>
                <a:gd name="connsiteY6" fmla="*/ 1687513 h 1687513"/>
                <a:gd name="connsiteX7" fmla="*/ 0 w 1408112"/>
                <a:gd name="connsiteY7" fmla="*/ 1687513 h 1687513"/>
                <a:gd name="connsiteX8" fmla="*/ 0 w 1408112"/>
                <a:gd name="connsiteY8" fmla="*/ 0 h 16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8112" h="1687513">
                  <a:moveTo>
                    <a:pt x="0" y="0"/>
                  </a:moveTo>
                  <a:lnTo>
                    <a:pt x="60577" y="0"/>
                  </a:lnTo>
                  <a:lnTo>
                    <a:pt x="60577" y="1626936"/>
                  </a:lnTo>
                  <a:lnTo>
                    <a:pt x="1347535" y="1626936"/>
                  </a:lnTo>
                  <a:lnTo>
                    <a:pt x="1347535" y="0"/>
                  </a:lnTo>
                  <a:lnTo>
                    <a:pt x="1408112" y="0"/>
                  </a:lnTo>
                  <a:lnTo>
                    <a:pt x="1408112" y="1687513"/>
                  </a:lnTo>
                  <a:lnTo>
                    <a:pt x="0" y="1687513"/>
                  </a:lnTo>
                  <a:lnTo>
                    <a:pt x="0" y="0"/>
                  </a:lnTo>
                  <a:close/>
                </a:path>
              </a:pathLst>
            </a:custGeom>
            <a:solidFill>
              <a:srgbClr val="2962CD"/>
            </a:solidFill>
            <a:ln>
              <a:solidFill>
                <a:srgbClr val="154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5" name="任意多边形: 形状 34">
              <a:extLst>
                <a:ext uri="{FF2B5EF4-FFF2-40B4-BE49-F238E27FC236}">
                  <a16:creationId xmlns:a16="http://schemas.microsoft.com/office/drawing/2014/main" id="{07384020-939D-48AA-A8DA-6F3646FBF53E}"/>
                </a:ext>
              </a:extLst>
            </p:cNvPr>
            <p:cNvSpPr/>
            <p:nvPr/>
          </p:nvSpPr>
          <p:spPr>
            <a:xfrm>
              <a:off x="1143001" y="687388"/>
              <a:ext cx="1408112" cy="2119313"/>
            </a:xfrm>
            <a:custGeom>
              <a:avLst/>
              <a:gdLst>
                <a:gd name="connsiteX0" fmla="*/ 0 w 1408112"/>
                <a:gd name="connsiteY0" fmla="*/ 0 h 2119313"/>
                <a:gd name="connsiteX1" fmla="*/ 1408112 w 1408112"/>
                <a:gd name="connsiteY1" fmla="*/ 0 h 2119313"/>
                <a:gd name="connsiteX2" fmla="*/ 1408112 w 1408112"/>
                <a:gd name="connsiteY2" fmla="*/ 2119313 h 2119313"/>
                <a:gd name="connsiteX3" fmla="*/ 1347535 w 1408112"/>
                <a:gd name="connsiteY3" fmla="*/ 2119313 h 2119313"/>
                <a:gd name="connsiteX4" fmla="*/ 1347535 w 1408112"/>
                <a:gd name="connsiteY4" fmla="*/ 60577 h 2119313"/>
                <a:gd name="connsiteX5" fmla="*/ 60577 w 1408112"/>
                <a:gd name="connsiteY5" fmla="*/ 60577 h 2119313"/>
                <a:gd name="connsiteX6" fmla="*/ 60577 w 1408112"/>
                <a:gd name="connsiteY6" fmla="*/ 2119313 h 2119313"/>
                <a:gd name="connsiteX7" fmla="*/ 0 w 1408112"/>
                <a:gd name="connsiteY7" fmla="*/ 2119313 h 2119313"/>
                <a:gd name="connsiteX8" fmla="*/ 0 w 1408112"/>
                <a:gd name="connsiteY8" fmla="*/ 0 h 211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8112" h="2119313">
                  <a:moveTo>
                    <a:pt x="0" y="0"/>
                  </a:moveTo>
                  <a:lnTo>
                    <a:pt x="1408112" y="0"/>
                  </a:lnTo>
                  <a:lnTo>
                    <a:pt x="1408112" y="2119313"/>
                  </a:lnTo>
                  <a:lnTo>
                    <a:pt x="1347535" y="2119313"/>
                  </a:lnTo>
                  <a:lnTo>
                    <a:pt x="1347535" y="60577"/>
                  </a:lnTo>
                  <a:lnTo>
                    <a:pt x="60577" y="60577"/>
                  </a:lnTo>
                  <a:lnTo>
                    <a:pt x="60577" y="2119313"/>
                  </a:lnTo>
                  <a:lnTo>
                    <a:pt x="0" y="211931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a:extLst>
                <a:ext uri="{FF2B5EF4-FFF2-40B4-BE49-F238E27FC236}">
                  <a16:creationId xmlns:a16="http://schemas.microsoft.com/office/drawing/2014/main" id="{D190CDAE-B969-411F-94D3-B350C9F2F014}"/>
                </a:ext>
              </a:extLst>
            </p:cNvPr>
            <p:cNvSpPr txBox="1"/>
            <p:nvPr/>
          </p:nvSpPr>
          <p:spPr>
            <a:xfrm rot="5400000">
              <a:off x="6648" y="2115578"/>
              <a:ext cx="3680816"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rgbClr val="2962CD"/>
                  </a:solidFill>
                  <a:latin typeface="Century Gothic" panose="020B0502020202020204" pitchFamily="34" charset="0"/>
                </a:rPr>
                <a:t>CONTENTS</a:t>
              </a:r>
              <a:endParaRPr lang="zh-CN" altLang="en-US" sz="5400" dirty="0">
                <a:solidFill>
                  <a:srgbClr val="2962CD"/>
                </a:solidFill>
                <a:latin typeface="Century Gothic" panose="020B0502020202020204" pitchFamily="34" charset="0"/>
              </a:endParaRPr>
            </a:p>
          </p:txBody>
        </p:sp>
      </p:grpSp>
      <p:grpSp>
        <p:nvGrpSpPr>
          <p:cNvPr id="3" name="组合 2">
            <a:extLst>
              <a:ext uri="{FF2B5EF4-FFF2-40B4-BE49-F238E27FC236}">
                <a16:creationId xmlns:a16="http://schemas.microsoft.com/office/drawing/2014/main" id="{B74C713E-95D4-41F2-B895-431C4B00603F}"/>
              </a:ext>
            </a:extLst>
          </p:cNvPr>
          <p:cNvGrpSpPr/>
          <p:nvPr/>
        </p:nvGrpSpPr>
        <p:grpSpPr>
          <a:xfrm>
            <a:off x="2908432" y="1524238"/>
            <a:ext cx="1866768" cy="2532559"/>
            <a:chOff x="2908432" y="1524238"/>
            <a:chExt cx="1866768" cy="2532559"/>
          </a:xfrm>
        </p:grpSpPr>
        <p:sp>
          <p:nvSpPr>
            <p:cNvPr id="17" name="文本框 16">
              <a:extLst>
                <a:ext uri="{FF2B5EF4-FFF2-40B4-BE49-F238E27FC236}">
                  <a16:creationId xmlns:a16="http://schemas.microsoft.com/office/drawing/2014/main" id="{4C68AEBE-DC03-431D-BC9A-551112A8CAC5}"/>
                </a:ext>
              </a:extLst>
            </p:cNvPr>
            <p:cNvSpPr txBox="1"/>
            <p:nvPr/>
          </p:nvSpPr>
          <p:spPr>
            <a:xfrm>
              <a:off x="2908432" y="3225800"/>
              <a:ext cx="1866768" cy="830997"/>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需求分析与设计思路</a:t>
              </a:r>
            </a:p>
          </p:txBody>
        </p:sp>
        <p:sp>
          <p:nvSpPr>
            <p:cNvPr id="6" name="图文框 5">
              <a:extLst>
                <a:ext uri="{FF2B5EF4-FFF2-40B4-BE49-F238E27FC236}">
                  <a16:creationId xmlns:a16="http://schemas.microsoft.com/office/drawing/2014/main" id="{48A66852-5329-49A7-AA79-038BD2E3CB6D}"/>
                </a:ext>
              </a:extLst>
            </p:cNvPr>
            <p:cNvSpPr/>
            <p:nvPr/>
          </p:nvSpPr>
          <p:spPr>
            <a:xfrm>
              <a:off x="3305360" y="1524238"/>
              <a:ext cx="1072912" cy="1072912"/>
            </a:xfrm>
            <a:prstGeom prst="frame">
              <a:avLst>
                <a:gd name="adj1" fmla="val 3597"/>
              </a:avLst>
            </a:prstGeom>
            <a:ln>
              <a:solidFill>
                <a:srgbClr val="2962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等腰三角形 6">
              <a:extLst>
                <a:ext uri="{FF2B5EF4-FFF2-40B4-BE49-F238E27FC236}">
                  <a16:creationId xmlns:a16="http://schemas.microsoft.com/office/drawing/2014/main" id="{36CE4B58-1784-4AC0-915C-D610E93D43C1}"/>
                </a:ext>
              </a:extLst>
            </p:cNvPr>
            <p:cNvSpPr/>
            <p:nvPr/>
          </p:nvSpPr>
          <p:spPr>
            <a:xfrm flipV="1">
              <a:off x="3715828" y="2806699"/>
              <a:ext cx="257268" cy="221782"/>
            </a:xfrm>
            <a:prstGeom prst="triangle">
              <a:avLst/>
            </a:prstGeom>
            <a:solidFill>
              <a:srgbClr val="296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A5D16E4-6111-4253-A399-BDE45ABADF41}"/>
                </a:ext>
              </a:extLst>
            </p:cNvPr>
            <p:cNvSpPr txBox="1"/>
            <p:nvPr/>
          </p:nvSpPr>
          <p:spPr>
            <a:xfrm>
              <a:off x="3305360"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01</a:t>
              </a:r>
              <a:endParaRPr lang="zh-CN" altLang="en-US" sz="4400" dirty="0">
                <a:solidFill>
                  <a:schemeClr val="tx1">
                    <a:lumMod val="75000"/>
                    <a:lumOff val="25000"/>
                  </a:schemeClr>
                </a:solidFill>
                <a:latin typeface="Century Gothic" panose="020B0502020202020204" pitchFamily="34" charset="0"/>
              </a:endParaRPr>
            </a:p>
          </p:txBody>
        </p:sp>
      </p:grpSp>
      <p:grpSp>
        <p:nvGrpSpPr>
          <p:cNvPr id="4" name="组合 3">
            <a:extLst>
              <a:ext uri="{FF2B5EF4-FFF2-40B4-BE49-F238E27FC236}">
                <a16:creationId xmlns:a16="http://schemas.microsoft.com/office/drawing/2014/main" id="{B0BF6D81-C212-4B21-8612-D2470B5DAC24}"/>
              </a:ext>
            </a:extLst>
          </p:cNvPr>
          <p:cNvGrpSpPr/>
          <p:nvPr/>
        </p:nvGrpSpPr>
        <p:grpSpPr>
          <a:xfrm>
            <a:off x="5786714" y="1524238"/>
            <a:ext cx="1866768" cy="2532559"/>
            <a:chOff x="5093361" y="1524238"/>
            <a:chExt cx="1866768" cy="2532559"/>
          </a:xfrm>
        </p:grpSpPr>
        <p:sp>
          <p:nvSpPr>
            <p:cNvPr id="18" name="文本框 17">
              <a:extLst>
                <a:ext uri="{FF2B5EF4-FFF2-40B4-BE49-F238E27FC236}">
                  <a16:creationId xmlns:a16="http://schemas.microsoft.com/office/drawing/2014/main" id="{94AE663A-2495-46D6-A85D-DC17D3AC2E93}"/>
                </a:ext>
              </a:extLst>
            </p:cNvPr>
            <p:cNvSpPr txBox="1"/>
            <p:nvPr/>
          </p:nvSpPr>
          <p:spPr>
            <a:xfrm>
              <a:off x="5093361" y="3225800"/>
              <a:ext cx="1866768" cy="830997"/>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项目框架与技术方案</a:t>
              </a:r>
            </a:p>
          </p:txBody>
        </p:sp>
        <p:sp>
          <p:nvSpPr>
            <p:cNvPr id="39" name="图文框 38">
              <a:extLst>
                <a:ext uri="{FF2B5EF4-FFF2-40B4-BE49-F238E27FC236}">
                  <a16:creationId xmlns:a16="http://schemas.microsoft.com/office/drawing/2014/main" id="{35899FA3-8414-40DF-BC9B-C7A824279BD9}"/>
                </a:ext>
              </a:extLst>
            </p:cNvPr>
            <p:cNvSpPr/>
            <p:nvPr/>
          </p:nvSpPr>
          <p:spPr>
            <a:xfrm>
              <a:off x="5490289" y="1524238"/>
              <a:ext cx="1072912" cy="1072912"/>
            </a:xfrm>
            <a:prstGeom prst="frame">
              <a:avLst>
                <a:gd name="adj1" fmla="val 3597"/>
              </a:avLst>
            </a:prstGeom>
            <a:ln>
              <a:solidFill>
                <a:srgbClr val="2962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等腰三角形 41">
              <a:extLst>
                <a:ext uri="{FF2B5EF4-FFF2-40B4-BE49-F238E27FC236}">
                  <a16:creationId xmlns:a16="http://schemas.microsoft.com/office/drawing/2014/main" id="{A131B607-7E47-49CE-967F-D038050707AB}"/>
                </a:ext>
              </a:extLst>
            </p:cNvPr>
            <p:cNvSpPr/>
            <p:nvPr/>
          </p:nvSpPr>
          <p:spPr>
            <a:xfrm flipV="1">
              <a:off x="5898111" y="2806699"/>
              <a:ext cx="257268" cy="221782"/>
            </a:xfrm>
            <a:prstGeom prst="triangle">
              <a:avLst/>
            </a:prstGeom>
            <a:solidFill>
              <a:srgbClr val="296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4E247CA-9363-4AA1-9E1C-5EA162A5D0F4}"/>
                </a:ext>
              </a:extLst>
            </p:cNvPr>
            <p:cNvSpPr txBox="1"/>
            <p:nvPr/>
          </p:nvSpPr>
          <p:spPr>
            <a:xfrm>
              <a:off x="5490289"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02</a:t>
              </a:r>
              <a:endParaRPr lang="zh-CN" altLang="en-US" sz="4400" dirty="0">
                <a:solidFill>
                  <a:schemeClr val="tx1">
                    <a:lumMod val="75000"/>
                    <a:lumOff val="25000"/>
                  </a:schemeClr>
                </a:solidFill>
                <a:latin typeface="Century Gothic" panose="020B0502020202020204" pitchFamily="34" charset="0"/>
              </a:endParaRPr>
            </a:p>
          </p:txBody>
        </p:sp>
      </p:grpSp>
      <p:grpSp>
        <p:nvGrpSpPr>
          <p:cNvPr id="5" name="组合 4">
            <a:extLst>
              <a:ext uri="{FF2B5EF4-FFF2-40B4-BE49-F238E27FC236}">
                <a16:creationId xmlns:a16="http://schemas.microsoft.com/office/drawing/2014/main" id="{7A4091F9-27F4-4EBF-A787-52E621675A26}"/>
              </a:ext>
            </a:extLst>
          </p:cNvPr>
          <p:cNvGrpSpPr/>
          <p:nvPr/>
        </p:nvGrpSpPr>
        <p:grpSpPr>
          <a:xfrm>
            <a:off x="8664995" y="1552617"/>
            <a:ext cx="1866768" cy="2532559"/>
            <a:chOff x="7278290" y="1524238"/>
            <a:chExt cx="1866768" cy="2532559"/>
          </a:xfrm>
        </p:grpSpPr>
        <p:sp>
          <p:nvSpPr>
            <p:cNvPr id="28" name="文本框 27">
              <a:extLst>
                <a:ext uri="{FF2B5EF4-FFF2-40B4-BE49-F238E27FC236}">
                  <a16:creationId xmlns:a16="http://schemas.microsoft.com/office/drawing/2014/main" id="{1D6FD582-643D-4446-883F-74027F11A8A0}"/>
                </a:ext>
              </a:extLst>
            </p:cNvPr>
            <p:cNvSpPr txBox="1"/>
            <p:nvPr/>
          </p:nvSpPr>
          <p:spPr>
            <a:xfrm>
              <a:off x="7278290" y="3225800"/>
              <a:ext cx="1866768" cy="830997"/>
            </a:xfrm>
            <a:prstGeom prst="rect">
              <a:avLst/>
            </a:prstGeom>
            <a:noFill/>
          </p:spPr>
          <p:txBody>
            <a:bodyPr wrap="square" rtlCol="0">
              <a:spAutoFit/>
              <a:scene3d>
                <a:camera prst="orthographicFront"/>
                <a:lightRig rig="threePt" dir="t"/>
              </a:scene3d>
              <a:sp3d contourW="12700"/>
            </a:bodyPr>
            <a:lstStyle/>
            <a:p>
              <a:pPr algn="ctr"/>
              <a:r>
                <a:rPr lang="zh-CN" altLang="en-US" sz="2400" b="1" dirty="0">
                  <a:solidFill>
                    <a:schemeClr val="bg1"/>
                  </a:solidFill>
                </a:rPr>
                <a:t>工作流程与团队分工</a:t>
              </a:r>
            </a:p>
          </p:txBody>
        </p:sp>
        <p:sp>
          <p:nvSpPr>
            <p:cNvPr id="40" name="图文框 39">
              <a:extLst>
                <a:ext uri="{FF2B5EF4-FFF2-40B4-BE49-F238E27FC236}">
                  <a16:creationId xmlns:a16="http://schemas.microsoft.com/office/drawing/2014/main" id="{E5141571-C058-4FBF-BCB6-5387F3E5ADFA}"/>
                </a:ext>
              </a:extLst>
            </p:cNvPr>
            <p:cNvSpPr/>
            <p:nvPr/>
          </p:nvSpPr>
          <p:spPr>
            <a:xfrm>
              <a:off x="7675218" y="1524238"/>
              <a:ext cx="1072912" cy="1072912"/>
            </a:xfrm>
            <a:prstGeom prst="frame">
              <a:avLst>
                <a:gd name="adj1" fmla="val 3597"/>
              </a:avLst>
            </a:prstGeom>
            <a:ln>
              <a:solidFill>
                <a:srgbClr val="2962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3" name="等腰三角形 42">
              <a:extLst>
                <a:ext uri="{FF2B5EF4-FFF2-40B4-BE49-F238E27FC236}">
                  <a16:creationId xmlns:a16="http://schemas.microsoft.com/office/drawing/2014/main" id="{BDC4D2A3-A1C3-47DE-9700-3E03C1451485}"/>
                </a:ext>
              </a:extLst>
            </p:cNvPr>
            <p:cNvSpPr/>
            <p:nvPr/>
          </p:nvSpPr>
          <p:spPr>
            <a:xfrm flipV="1">
              <a:off x="8080394" y="2806699"/>
              <a:ext cx="257268" cy="221782"/>
            </a:xfrm>
            <a:prstGeom prst="triangle">
              <a:avLst/>
            </a:prstGeom>
            <a:solidFill>
              <a:srgbClr val="296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a:extLst>
                <a:ext uri="{FF2B5EF4-FFF2-40B4-BE49-F238E27FC236}">
                  <a16:creationId xmlns:a16="http://schemas.microsoft.com/office/drawing/2014/main" id="{12117F15-404D-40EA-B2D1-F7AD9B2BDBB6}"/>
                </a:ext>
              </a:extLst>
            </p:cNvPr>
            <p:cNvSpPr txBox="1"/>
            <p:nvPr/>
          </p:nvSpPr>
          <p:spPr>
            <a:xfrm>
              <a:off x="7675218"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latin typeface="Century Gothic" panose="020B0502020202020204" pitchFamily="34" charset="0"/>
                </a:rPr>
                <a:t>03</a:t>
              </a:r>
              <a:endParaRPr lang="zh-CN" altLang="en-US" sz="4400" dirty="0">
                <a:solidFill>
                  <a:schemeClr val="tx1">
                    <a:lumMod val="75000"/>
                    <a:lumOff val="25000"/>
                  </a:schemeClr>
                </a:solidFill>
                <a:latin typeface="Century Gothic" panose="020B0502020202020204" pitchFamily="34" charset="0"/>
              </a:endParaRPr>
            </a:p>
          </p:txBody>
        </p:sp>
      </p:grpSp>
      <p:sp>
        <p:nvSpPr>
          <p:cNvPr id="9" name="灯片编号占位符 8"/>
          <p:cNvSpPr>
            <a:spLocks noGrp="1"/>
          </p:cNvSpPr>
          <p:nvPr>
            <p:ph type="sldNum" sz="quarter" idx="4"/>
          </p:nvPr>
        </p:nvSpPr>
        <p:spPr/>
        <p:txBody>
          <a:bodyPr/>
          <a:lstStyle/>
          <a:p>
            <a:fld id="{0FDD6AAA-8956-4EE4-9DA4-76C65E592E59}" type="slidenum">
              <a:rPr lang="zh-CN" altLang="en-US" smtClean="0"/>
              <a:t>2</a:t>
            </a:fld>
            <a:endParaRPr lang="zh-CN" altLang="en-US" dirty="0"/>
          </a:p>
        </p:txBody>
      </p:sp>
    </p:spTree>
    <p:extLst>
      <p:ext uri="{BB962C8B-B14F-4D97-AF65-F5344CB8AC3E}">
        <p14:creationId xmlns:p14="http://schemas.microsoft.com/office/powerpoint/2010/main" val="403359761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a:extLst>
              <a:ext uri="{FF2B5EF4-FFF2-40B4-BE49-F238E27FC236}">
                <a16:creationId xmlns:a16="http://schemas.microsoft.com/office/drawing/2014/main" id="{5D3DCD50-A434-482B-9AC8-8683B4EC25F9}"/>
              </a:ext>
            </a:extLst>
          </p:cNvPr>
          <p:cNvPicPr>
            <a:picLocks noChangeAspect="1"/>
          </p:cNvPicPr>
          <p:nvPr/>
        </p:nvPicPr>
        <p:blipFill>
          <a:blip r:embed="rId3"/>
          <a:stretch>
            <a:fillRect/>
          </a:stretch>
        </p:blipFill>
        <p:spPr>
          <a:xfrm>
            <a:off x="2827525" y="3571610"/>
            <a:ext cx="6093513" cy="2520000"/>
          </a:xfrm>
          <a:prstGeom prst="rect">
            <a:avLst/>
          </a:prstGeom>
        </p:spPr>
      </p:pic>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519460" cy="787907"/>
            <a:chOff x="7318011" y="1456480"/>
            <a:chExt cx="5519460"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55194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算法</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18" name="任意多边形: 形状 17">
            <a:extLst>
              <a:ext uri="{FF2B5EF4-FFF2-40B4-BE49-F238E27FC236}">
                <a16:creationId xmlns:a16="http://schemas.microsoft.com/office/drawing/2014/main" id="{D12C60C3-CEA5-4C9C-8D41-8C51B15631F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任意多边形: 形状 18">
            <a:extLst>
              <a:ext uri="{FF2B5EF4-FFF2-40B4-BE49-F238E27FC236}">
                <a16:creationId xmlns:a16="http://schemas.microsoft.com/office/drawing/2014/main" id="{11BEF2DD-5748-4376-8229-2ADB56A3601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0" name="文本框 19">
            <a:extLst>
              <a:ext uri="{FF2B5EF4-FFF2-40B4-BE49-F238E27FC236}">
                <a16:creationId xmlns:a16="http://schemas.microsoft.com/office/drawing/2014/main" id="{63004F44-2612-4B5A-AE4E-5DAA263454F7}"/>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10" name="矩形 9">
            <a:extLst>
              <a:ext uri="{FF2B5EF4-FFF2-40B4-BE49-F238E27FC236}">
                <a16:creationId xmlns:a16="http://schemas.microsoft.com/office/drawing/2014/main" id="{F58269C0-F43C-4DD7-92CD-950BF111D3FD}"/>
              </a:ext>
            </a:extLst>
          </p:cNvPr>
          <p:cNvSpPr/>
          <p:nvPr/>
        </p:nvSpPr>
        <p:spPr>
          <a:xfrm>
            <a:off x="389812" y="1201788"/>
            <a:ext cx="966858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●协同过滤算法（</a:t>
            </a:r>
            <a:r>
              <a:rPr lang="en-US" altLang="zh-CN" sz="2400" b="1" dirty="0">
                <a:solidFill>
                  <a:srgbClr val="222222"/>
                </a:solidFill>
                <a:latin typeface="Arial" panose="020B0604020202020204" pitchFamily="34" charset="0"/>
              </a:rPr>
              <a:t>Content-based Recommendation</a:t>
            </a:r>
            <a:r>
              <a:rPr lang="zh-CN" altLang="en-US" sz="2400" b="1" dirty="0">
                <a:solidFill>
                  <a:srgbClr val="222222"/>
                </a:solidFill>
                <a:latin typeface="Arial" panose="020B0604020202020204" pitchFamily="34" charset="0"/>
              </a:rPr>
              <a:t>）</a:t>
            </a:r>
          </a:p>
        </p:txBody>
      </p:sp>
      <p:cxnSp>
        <p:nvCxnSpPr>
          <p:cNvPr id="36" name="直接连接符 35">
            <a:extLst>
              <a:ext uri="{FF2B5EF4-FFF2-40B4-BE49-F238E27FC236}">
                <a16:creationId xmlns:a16="http://schemas.microsoft.com/office/drawing/2014/main" id="{6D5ED627-28B1-4E80-9AF3-40A0C0769B14}"/>
              </a:ext>
            </a:extLst>
          </p:cNvPr>
          <p:cNvCxnSpPr>
            <a:cxnSpLocks/>
            <a:stCxn id="39" idx="2"/>
            <a:endCxn id="45" idx="2"/>
          </p:cNvCxnSpPr>
          <p:nvPr/>
        </p:nvCxnSpPr>
        <p:spPr>
          <a:xfrm>
            <a:off x="1166931" y="2252710"/>
            <a:ext cx="8242459" cy="0"/>
          </a:xfrm>
          <a:prstGeom prst="line">
            <a:avLst/>
          </a:prstGeom>
          <a:ln w="28575">
            <a:solidFill>
              <a:schemeClr val="accent4">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558429C-EA74-427A-9C27-08D4EA10145B}"/>
              </a:ext>
            </a:extLst>
          </p:cNvPr>
          <p:cNvSpPr txBox="1"/>
          <p:nvPr/>
        </p:nvSpPr>
        <p:spPr>
          <a:xfrm>
            <a:off x="4210493" y="2360428"/>
            <a:ext cx="2158409" cy="815608"/>
          </a:xfrm>
          <a:prstGeom prst="rect">
            <a:avLst/>
          </a:prstGeom>
          <a:noFill/>
        </p:spPr>
        <p:txBody>
          <a:bodyPr wrap="square" rtlCol="0">
            <a:spAutoFit/>
          </a:bodyPr>
          <a:lstStyle/>
          <a:p>
            <a:r>
              <a:rPr lang="zh-CN" altLang="en-US" b="1" dirty="0">
                <a:solidFill>
                  <a:schemeClr val="bg1"/>
                </a:solidFill>
                <a:latin typeface="Heiti SC Light"/>
                <a:ea typeface="Heiti SC Light"/>
                <a:cs typeface="Heiti SC Light"/>
              </a:rPr>
              <a:t>热点新闻推荐</a:t>
            </a:r>
            <a:r>
              <a:rPr lang="zh-CN" altLang="en-US" sz="1100" b="1" dirty="0">
                <a:solidFill>
                  <a:schemeClr val="bg1"/>
                </a:solidFill>
                <a:latin typeface="Heiti SC Light"/>
                <a:ea typeface="Heiti SC Light"/>
                <a:cs typeface="Heiti SC Light"/>
              </a:rPr>
              <a:t>（</a:t>
            </a:r>
            <a:r>
              <a:rPr lang="en-US" altLang="zh-CN" sz="1100" b="1" dirty="0">
                <a:solidFill>
                  <a:schemeClr val="bg1"/>
                </a:solidFill>
                <a:latin typeface="Heiti SC Light"/>
                <a:ea typeface="Heiti SC Light"/>
                <a:cs typeface="Heiti SC Light"/>
              </a:rPr>
              <a:t>Hot News Recommendation</a:t>
            </a:r>
            <a:r>
              <a:rPr lang="zh-CN" altLang="en-US" sz="1100" b="1" dirty="0">
                <a:solidFill>
                  <a:schemeClr val="bg1"/>
                </a:solidFill>
                <a:latin typeface="Heiti SC Light"/>
                <a:ea typeface="Heiti SC Light"/>
                <a:cs typeface="Heiti SC Light"/>
              </a:rPr>
              <a:t>）</a:t>
            </a:r>
            <a:endParaRPr lang="en-US" altLang="zh-CN" sz="1100" b="1" dirty="0">
              <a:solidFill>
                <a:schemeClr val="bg1"/>
              </a:solidFill>
              <a:latin typeface="Heiti SC Light"/>
              <a:ea typeface="Heiti SC Light"/>
              <a:cs typeface="Heiti SC Light"/>
            </a:endParaRPr>
          </a:p>
          <a:p>
            <a:endParaRPr lang="zh-CN" altLang="en-US" dirty="0"/>
          </a:p>
        </p:txBody>
      </p:sp>
      <p:grpSp>
        <p:nvGrpSpPr>
          <p:cNvPr id="38" name="组合 37">
            <a:extLst>
              <a:ext uri="{FF2B5EF4-FFF2-40B4-BE49-F238E27FC236}">
                <a16:creationId xmlns:a16="http://schemas.microsoft.com/office/drawing/2014/main" id="{1BCC0436-E4A7-4C5A-B371-2FA3DD851609}"/>
              </a:ext>
            </a:extLst>
          </p:cNvPr>
          <p:cNvGrpSpPr/>
          <p:nvPr/>
        </p:nvGrpSpPr>
        <p:grpSpPr>
          <a:xfrm>
            <a:off x="1166931" y="1926637"/>
            <a:ext cx="650875" cy="652145"/>
            <a:chOff x="3437020" y="1033173"/>
            <a:chExt cx="863676" cy="865577"/>
          </a:xfrm>
          <a:solidFill>
            <a:schemeClr val="tx2">
              <a:lumMod val="75000"/>
            </a:schemeClr>
          </a:solidFill>
        </p:grpSpPr>
        <p:sp>
          <p:nvSpPr>
            <p:cNvPr id="39" name="椭圆 18">
              <a:extLst>
                <a:ext uri="{FF2B5EF4-FFF2-40B4-BE49-F238E27FC236}">
                  <a16:creationId xmlns:a16="http://schemas.microsoft.com/office/drawing/2014/main" id="{544AF566-2D6C-4029-89EF-74180BCE48F8}"/>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0" name="图片 39">
              <a:extLst>
                <a:ext uri="{FF2B5EF4-FFF2-40B4-BE49-F238E27FC236}">
                  <a16:creationId xmlns:a16="http://schemas.microsoft.com/office/drawing/2014/main" id="{C81C2403-4C55-400D-9921-CF39C6240406}"/>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grpSp>
        <p:nvGrpSpPr>
          <p:cNvPr id="41" name="组合 40">
            <a:extLst>
              <a:ext uri="{FF2B5EF4-FFF2-40B4-BE49-F238E27FC236}">
                <a16:creationId xmlns:a16="http://schemas.microsoft.com/office/drawing/2014/main" id="{018036E6-A401-480F-979C-B9DF8955F2C7}"/>
              </a:ext>
            </a:extLst>
          </p:cNvPr>
          <p:cNvGrpSpPr/>
          <p:nvPr/>
        </p:nvGrpSpPr>
        <p:grpSpPr>
          <a:xfrm>
            <a:off x="5408612" y="1909099"/>
            <a:ext cx="650875" cy="652145"/>
            <a:chOff x="3437020" y="2074814"/>
            <a:chExt cx="863676" cy="865577"/>
          </a:xfrm>
          <a:solidFill>
            <a:schemeClr val="tx2">
              <a:lumMod val="75000"/>
            </a:schemeClr>
          </a:solidFill>
        </p:grpSpPr>
        <p:sp>
          <p:nvSpPr>
            <p:cNvPr id="42" name="椭圆 19">
              <a:extLst>
                <a:ext uri="{FF2B5EF4-FFF2-40B4-BE49-F238E27FC236}">
                  <a16:creationId xmlns:a16="http://schemas.microsoft.com/office/drawing/2014/main" id="{7EB8A71B-4AFA-4ABE-8BE3-E0F55423AD08}"/>
                </a:ext>
              </a:extLst>
            </p:cNvPr>
            <p:cNvSpPr>
              <a:spLocks noChangeArrowheads="1"/>
            </p:cNvSpPr>
            <p:nvPr/>
          </p:nvSpPr>
          <p:spPr bwMode="auto">
            <a:xfrm>
              <a:off x="3437020" y="2074814"/>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3" name="图片 42">
              <a:extLst>
                <a:ext uri="{FF2B5EF4-FFF2-40B4-BE49-F238E27FC236}">
                  <a16:creationId xmlns:a16="http://schemas.microsoft.com/office/drawing/2014/main" id="{5A82412F-38F7-4DC5-A185-C6345301E18D}"/>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a:grpFill/>
          </p:spPr>
        </p:pic>
      </p:grpSp>
      <p:grpSp>
        <p:nvGrpSpPr>
          <p:cNvPr id="44" name="组合 43">
            <a:extLst>
              <a:ext uri="{FF2B5EF4-FFF2-40B4-BE49-F238E27FC236}">
                <a16:creationId xmlns:a16="http://schemas.microsoft.com/office/drawing/2014/main" id="{41447086-BC3F-40B8-AEC9-818260B13548}"/>
              </a:ext>
            </a:extLst>
          </p:cNvPr>
          <p:cNvGrpSpPr/>
          <p:nvPr/>
        </p:nvGrpSpPr>
        <p:grpSpPr>
          <a:xfrm>
            <a:off x="9409390" y="1926637"/>
            <a:ext cx="650875" cy="652145"/>
            <a:chOff x="3437020" y="1033173"/>
            <a:chExt cx="863676" cy="865577"/>
          </a:xfrm>
          <a:solidFill>
            <a:schemeClr val="tx2">
              <a:lumMod val="75000"/>
            </a:schemeClr>
          </a:solidFill>
        </p:grpSpPr>
        <p:sp>
          <p:nvSpPr>
            <p:cNvPr id="45" name="椭圆 18">
              <a:extLst>
                <a:ext uri="{FF2B5EF4-FFF2-40B4-BE49-F238E27FC236}">
                  <a16:creationId xmlns:a16="http://schemas.microsoft.com/office/drawing/2014/main" id="{40328B38-A82E-4CF9-8091-8CD64702660D}"/>
                </a:ext>
              </a:extLst>
            </p:cNvPr>
            <p:cNvSpPr>
              <a:spLocks noChangeArrowheads="1"/>
            </p:cNvSpPr>
            <p:nvPr/>
          </p:nvSpPr>
          <p:spPr bwMode="auto">
            <a:xfrm>
              <a:off x="3437020" y="1033173"/>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90204" pitchFamily="34" charset="0"/>
                <a:buNone/>
              </a:pPr>
              <a:endParaRPr lang="zh-CN" altLang="zh-CN" sz="1350">
                <a:solidFill>
                  <a:srgbClr val="FFFFFF"/>
                </a:solidFill>
                <a:sym typeface="微软雅黑" panose="020B0503020204020204" pitchFamily="34" charset="-122"/>
              </a:endParaRPr>
            </a:p>
          </p:txBody>
        </p:sp>
        <p:pic>
          <p:nvPicPr>
            <p:cNvPr id="46" name="图片 45">
              <a:extLst>
                <a:ext uri="{FF2B5EF4-FFF2-40B4-BE49-F238E27FC236}">
                  <a16:creationId xmlns:a16="http://schemas.microsoft.com/office/drawing/2014/main" id="{F6F6268E-4BA5-4BF2-87E9-6CC455DB3D12}"/>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a:grpFill/>
          </p:spPr>
        </p:pic>
      </p:grpSp>
      <p:sp>
        <p:nvSpPr>
          <p:cNvPr id="50" name="矩形 49">
            <a:extLst>
              <a:ext uri="{FF2B5EF4-FFF2-40B4-BE49-F238E27FC236}">
                <a16:creationId xmlns:a16="http://schemas.microsoft.com/office/drawing/2014/main" id="{A9F64F6F-1D1D-46F4-8850-C5E1D382CFED}"/>
              </a:ext>
            </a:extLst>
          </p:cNvPr>
          <p:cNvSpPr/>
          <p:nvPr/>
        </p:nvSpPr>
        <p:spPr>
          <a:xfrm>
            <a:off x="275475" y="2653487"/>
            <a:ext cx="2860159" cy="516423"/>
          </a:xfrm>
          <a:prstGeom prst="rect">
            <a:avLst/>
          </a:prstGeom>
        </p:spPr>
        <p:txBody>
          <a:bodyPr wrap="square">
            <a:spAutoFit/>
          </a:bodyPr>
          <a:lstStyle/>
          <a:p>
            <a:pPr indent="266700" algn="ctr" fontAlgn="base">
              <a:lnSpc>
                <a:spcPct val="120000"/>
              </a:lnSpc>
              <a:spcBef>
                <a:spcPct val="0"/>
              </a:spcBef>
              <a:spcAft>
                <a:spcPct val="0"/>
              </a:spcAft>
              <a:defRPr/>
              <a:extLst>
                <a:ext uri="{35155182-B16C-46BC-9424-99874614C6A1}">
                  <wpsdc:indentchars xmlns:wpsdc="http://www.wps.cn/officeDocument/2017/drawingmlCustomData" xmlns="" xmlns:lc="http://schemas.openxmlformats.org/drawingml/2006/lockedCanvas" val="200" checksum="3837665281"/>
                </a:ext>
              </a:extLst>
            </a:pPr>
            <a:r>
              <a:rPr lang="zh-CN" altLang="en-US" sz="1200" b="1" dirty="0">
                <a:solidFill>
                  <a:schemeClr val="tx2">
                    <a:lumMod val="75000"/>
                  </a:schemeClr>
                </a:solidFill>
                <a:sym typeface="+mn-ea"/>
              </a:rPr>
              <a:t>从数据库获取用户浏览数据，列出用户</a:t>
            </a:r>
            <a:r>
              <a:rPr lang="en-US" altLang="zh-CN" sz="1200" b="1" dirty="0">
                <a:solidFill>
                  <a:schemeClr val="tx2">
                    <a:lumMod val="75000"/>
                  </a:schemeClr>
                </a:solidFill>
              </a:rPr>
              <a:t>-</a:t>
            </a:r>
            <a:r>
              <a:rPr lang="zh-CN" altLang="en-US" sz="1200" b="1" dirty="0">
                <a:solidFill>
                  <a:schemeClr val="tx2">
                    <a:lumMod val="75000"/>
                  </a:schemeClr>
                </a:solidFill>
              </a:rPr>
              <a:t>浏览时间矩阵</a:t>
            </a:r>
            <a:endParaRPr lang="zh-CN" altLang="en-US" sz="1200" b="1" dirty="0">
              <a:solidFill>
                <a:schemeClr val="tx2">
                  <a:lumMod val="75000"/>
                </a:schemeClr>
              </a:solidFill>
              <a:sym typeface="+mn-ea"/>
            </a:endParaRPr>
          </a:p>
        </p:txBody>
      </p:sp>
      <p:sp>
        <p:nvSpPr>
          <p:cNvPr id="51" name="矩形 50">
            <a:extLst>
              <a:ext uri="{FF2B5EF4-FFF2-40B4-BE49-F238E27FC236}">
                <a16:creationId xmlns:a16="http://schemas.microsoft.com/office/drawing/2014/main" id="{5C6E03D8-20B3-4EBD-8C23-1D30980F4ED3}"/>
              </a:ext>
            </a:extLst>
          </p:cNvPr>
          <p:cNvSpPr/>
          <p:nvPr/>
        </p:nvSpPr>
        <p:spPr>
          <a:xfrm>
            <a:off x="4391024" y="2668961"/>
            <a:ext cx="2686050" cy="461665"/>
          </a:xfrm>
          <a:prstGeom prst="rect">
            <a:avLst/>
          </a:prstGeom>
        </p:spPr>
        <p:txBody>
          <a:bodyPr wrap="square">
            <a:spAutoFit/>
          </a:bodyPr>
          <a:lstStyle/>
          <a:p>
            <a:r>
              <a:rPr lang="zh-CN" altLang="en-US" sz="1200" b="1" dirty="0">
                <a:solidFill>
                  <a:schemeClr val="tx2">
                    <a:lumMod val="75000"/>
                  </a:schemeClr>
                </a:solidFill>
              </a:rPr>
              <a:t>矩阵分解，预测这些缺失的浏览时间数据，构建完整的用户</a:t>
            </a:r>
            <a:r>
              <a:rPr lang="en-US" altLang="zh-CN" sz="1200" b="1" dirty="0">
                <a:solidFill>
                  <a:schemeClr val="tx2">
                    <a:lumMod val="75000"/>
                  </a:schemeClr>
                </a:solidFill>
              </a:rPr>
              <a:t>-</a:t>
            </a:r>
            <a:r>
              <a:rPr lang="zh-CN" altLang="en-US" sz="1200" b="1" dirty="0">
                <a:solidFill>
                  <a:schemeClr val="tx2">
                    <a:lumMod val="75000"/>
                  </a:schemeClr>
                </a:solidFill>
              </a:rPr>
              <a:t>浏览信息矩阵</a:t>
            </a:r>
          </a:p>
        </p:txBody>
      </p:sp>
      <p:sp>
        <p:nvSpPr>
          <p:cNvPr id="52" name="矩形 51">
            <a:extLst>
              <a:ext uri="{FF2B5EF4-FFF2-40B4-BE49-F238E27FC236}">
                <a16:creationId xmlns:a16="http://schemas.microsoft.com/office/drawing/2014/main" id="{DBF8F9E7-1C46-4B84-8375-9668D02C9432}"/>
              </a:ext>
            </a:extLst>
          </p:cNvPr>
          <p:cNvSpPr/>
          <p:nvPr/>
        </p:nvSpPr>
        <p:spPr>
          <a:xfrm>
            <a:off x="7975053" y="2700642"/>
            <a:ext cx="3511619" cy="516745"/>
          </a:xfrm>
          <a:prstGeom prst="rect">
            <a:avLst/>
          </a:prstGeom>
        </p:spPr>
        <p:txBody>
          <a:bodyPr wrap="square">
            <a:spAutoFit/>
          </a:bodyPr>
          <a:lstStyle/>
          <a:p>
            <a:pPr indent="266700" algn="ctr" fontAlgn="base">
              <a:lnSpc>
                <a:spcPct val="120000"/>
              </a:lnSpc>
              <a:spcBef>
                <a:spcPct val="0"/>
              </a:spcBef>
              <a:spcAft>
                <a:spcPct val="0"/>
              </a:spcAft>
              <a:defRPr/>
              <a:extLst>
                <a:ext uri="{35155182-B16C-46BC-9424-99874614C6A1}">
                  <wpsdc:indentchars xmlns:wpsdc="http://www.wps.cn/officeDocument/2017/drawingmlCustomData" xmlns="" xmlns:lc="http://schemas.openxmlformats.org/drawingml/2006/lockedCanvas" val="200" checksum="3837665281"/>
                </a:ext>
              </a:extLst>
            </a:pPr>
            <a:r>
              <a:rPr lang="zh-CN" altLang="en-US" sz="1200" b="1" dirty="0">
                <a:solidFill>
                  <a:schemeClr val="tx2">
                    <a:lumMod val="75000"/>
                  </a:schemeClr>
                </a:solidFill>
                <a:sym typeface="+mn-ea"/>
              </a:rPr>
              <a:t>得到完整的用户</a:t>
            </a:r>
            <a:r>
              <a:rPr lang="en-US" altLang="zh-CN" sz="1200" b="1" dirty="0">
                <a:solidFill>
                  <a:schemeClr val="tx2">
                    <a:lumMod val="75000"/>
                  </a:schemeClr>
                </a:solidFill>
                <a:sym typeface="+mn-ea"/>
              </a:rPr>
              <a:t>-</a:t>
            </a:r>
            <a:r>
              <a:rPr lang="zh-CN" altLang="en-US" sz="1200" b="1" dirty="0">
                <a:solidFill>
                  <a:schemeClr val="tx2">
                    <a:lumMod val="75000"/>
                  </a:schemeClr>
                </a:solidFill>
                <a:sym typeface="+mn-ea"/>
              </a:rPr>
              <a:t>浏览信息</a:t>
            </a:r>
            <a:r>
              <a:rPr lang="zh-CN" altLang="en-US" sz="1200" b="1" dirty="0">
                <a:solidFill>
                  <a:schemeClr val="tx2">
                    <a:lumMod val="75000"/>
                  </a:schemeClr>
                </a:solidFill>
              </a:rPr>
              <a:t>矩阵，推送预测值高的新闻</a:t>
            </a:r>
            <a:endParaRPr lang="zh-CN" altLang="en-US" sz="1200" b="1" dirty="0">
              <a:solidFill>
                <a:schemeClr val="tx2">
                  <a:lumMod val="75000"/>
                </a:schemeClr>
              </a:solidFill>
              <a:sym typeface="+mn-ea"/>
            </a:endParaRPr>
          </a:p>
        </p:txBody>
      </p:sp>
      <p:sp>
        <p:nvSpPr>
          <p:cNvPr id="48" name="文本框 47">
            <a:extLst>
              <a:ext uri="{FF2B5EF4-FFF2-40B4-BE49-F238E27FC236}">
                <a16:creationId xmlns:a16="http://schemas.microsoft.com/office/drawing/2014/main" id="{4F2A5E55-E0D9-4F38-805A-C9666D181BDE}"/>
              </a:ext>
            </a:extLst>
          </p:cNvPr>
          <p:cNvSpPr txBox="1"/>
          <p:nvPr/>
        </p:nvSpPr>
        <p:spPr>
          <a:xfrm>
            <a:off x="3344866" y="3514859"/>
            <a:ext cx="5202062" cy="461665"/>
          </a:xfrm>
          <a:prstGeom prst="rect">
            <a:avLst/>
          </a:prstGeom>
          <a:noFill/>
        </p:spPr>
        <p:txBody>
          <a:bodyPr wrap="square" rtlCol="0">
            <a:spAutoFit/>
          </a:bodyPr>
          <a:lstStyle/>
          <a:p>
            <a:r>
              <a:rPr lang="zh-CN" altLang="en-US" sz="1200" b="1" dirty="0">
                <a:solidFill>
                  <a:schemeClr val="tx2">
                    <a:lumMod val="75000"/>
                  </a:schemeClr>
                </a:solidFill>
              </a:rPr>
              <a:t>我们将原矩阵分解成不同的组成部分，使这些部分的乘积等于原始矩阵。</a:t>
            </a:r>
            <a:r>
              <a:rPr lang="en-US" altLang="zh-CN" sz="1200" b="1" dirty="0">
                <a:solidFill>
                  <a:schemeClr val="tx2">
                    <a:lumMod val="75000"/>
                  </a:schemeClr>
                </a:solidFill>
              </a:rPr>
              <a:t>R=P x QT(</a:t>
            </a:r>
            <a:r>
              <a:rPr lang="zh-CN" altLang="en-US" sz="1200" b="1" dirty="0">
                <a:solidFill>
                  <a:schemeClr val="tx2">
                    <a:lumMod val="75000"/>
                  </a:schemeClr>
                </a:solidFill>
              </a:rPr>
              <a:t>这里</a:t>
            </a:r>
            <a:r>
              <a:rPr lang="en-US" altLang="zh-CN" sz="1200" b="1" dirty="0">
                <a:solidFill>
                  <a:schemeClr val="tx2">
                    <a:lumMod val="75000"/>
                  </a:schemeClr>
                </a:solidFill>
              </a:rPr>
              <a:t>QT</a:t>
            </a:r>
            <a:r>
              <a:rPr lang="zh-CN" altLang="en-US" sz="1200" b="1" dirty="0">
                <a:solidFill>
                  <a:schemeClr val="tx2">
                    <a:lumMod val="75000"/>
                  </a:schemeClr>
                </a:solidFill>
              </a:rPr>
              <a:t>是</a:t>
            </a:r>
            <a:r>
              <a:rPr lang="en-US" altLang="zh-CN" sz="1200" b="1" dirty="0">
                <a:solidFill>
                  <a:schemeClr val="tx2">
                    <a:lumMod val="75000"/>
                  </a:schemeClr>
                </a:solidFill>
              </a:rPr>
              <a:t>Q</a:t>
            </a:r>
            <a:r>
              <a:rPr lang="zh-CN" altLang="en-US" sz="1200" b="1" dirty="0">
                <a:solidFill>
                  <a:schemeClr val="tx2">
                    <a:lumMod val="75000"/>
                  </a:schemeClr>
                </a:solidFill>
              </a:rPr>
              <a:t>矩阵的转置</a:t>
            </a:r>
            <a:r>
              <a:rPr lang="en-US" altLang="zh-CN" sz="1200" b="1" dirty="0">
                <a:solidFill>
                  <a:schemeClr val="tx2">
                    <a:lumMod val="75000"/>
                  </a:schemeClr>
                </a:solidFill>
              </a:rPr>
              <a:t>)</a:t>
            </a:r>
            <a:endParaRPr lang="zh-CN" altLang="en-US" sz="1200" b="1" dirty="0">
              <a:solidFill>
                <a:schemeClr val="tx2">
                  <a:lumMod val="75000"/>
                </a:schemeClr>
              </a:solidFill>
            </a:endParaRPr>
          </a:p>
        </p:txBody>
      </p:sp>
      <p:grpSp>
        <p:nvGrpSpPr>
          <p:cNvPr id="49" name="组合 48">
            <a:extLst>
              <a:ext uri="{FF2B5EF4-FFF2-40B4-BE49-F238E27FC236}">
                <a16:creationId xmlns:a16="http://schemas.microsoft.com/office/drawing/2014/main" id="{B170A9AA-FA9F-4E6E-A506-674963F00F84}"/>
              </a:ext>
            </a:extLst>
          </p:cNvPr>
          <p:cNvGrpSpPr/>
          <p:nvPr/>
        </p:nvGrpSpPr>
        <p:grpSpPr>
          <a:xfrm>
            <a:off x="2694693" y="5463655"/>
            <a:ext cx="6359175" cy="1255910"/>
            <a:chOff x="3245" y="2598"/>
            <a:chExt cx="8224" cy="3721"/>
          </a:xfrm>
        </p:grpSpPr>
        <p:sp>
          <p:nvSpPr>
            <p:cNvPr id="53" name="矩形 52">
              <a:extLst>
                <a:ext uri="{FF2B5EF4-FFF2-40B4-BE49-F238E27FC236}">
                  <a16:creationId xmlns:a16="http://schemas.microsoft.com/office/drawing/2014/main" id="{01F8C62F-BD50-410A-B825-628B767FB37F}"/>
                </a:ext>
              </a:extLst>
            </p:cNvPr>
            <p:cNvSpPr/>
            <p:nvPr/>
          </p:nvSpPr>
          <p:spPr>
            <a:xfrm>
              <a:off x="3245" y="3006"/>
              <a:ext cx="8079" cy="33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rtlCol="0" anchor="ctr"/>
            <a:lstStyle/>
            <a:p>
              <a:pPr algn="ctr"/>
              <a:endParaRPr lang="zh-CN" altLang="en-US" sz="1050">
                <a:solidFill>
                  <a:schemeClr val="lt1"/>
                </a:solidFill>
              </a:endParaRPr>
            </a:p>
          </p:txBody>
        </p:sp>
        <p:sp>
          <p:nvSpPr>
            <p:cNvPr id="54" name="矩形 53">
              <a:extLst>
                <a:ext uri="{FF2B5EF4-FFF2-40B4-BE49-F238E27FC236}">
                  <a16:creationId xmlns:a16="http://schemas.microsoft.com/office/drawing/2014/main" id="{B8193C40-16FB-4A36-BBA7-F9B7C76AFDF7}"/>
                </a:ext>
              </a:extLst>
            </p:cNvPr>
            <p:cNvSpPr>
              <a:spLocks noChangeArrowheads="1"/>
            </p:cNvSpPr>
            <p:nvPr/>
          </p:nvSpPr>
          <p:spPr bwMode="auto">
            <a:xfrm>
              <a:off x="3823" y="3428"/>
              <a:ext cx="6634" cy="270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1435" tIns="25717" rIns="51435" bIns="25717">
              <a:spAutoFit/>
            </a:bodyPr>
            <a:lstStyle/>
            <a:p>
              <a:r>
                <a:rPr lang="en-US" altLang="zh-CN" sz="1400" dirty="0"/>
                <a:t>K</a:t>
              </a:r>
              <a:r>
                <a:rPr lang="zh-CN" altLang="en-US" sz="1400" dirty="0"/>
                <a:t>是总的潜在特征</a:t>
              </a:r>
              <a:endParaRPr lang="en-US" altLang="zh-CN" sz="1400" dirty="0"/>
            </a:p>
            <a:p>
              <a:r>
                <a:rPr lang="en-US" altLang="zh-CN" sz="1400" dirty="0"/>
                <a:t>R</a:t>
              </a:r>
              <a:r>
                <a:rPr lang="zh-CN" altLang="en-US" sz="1400" dirty="0"/>
                <a:t>是</a:t>
              </a:r>
              <a:r>
                <a:rPr lang="en-US" altLang="zh-CN" sz="1400" dirty="0" err="1"/>
                <a:t>MxN</a:t>
              </a:r>
              <a:r>
                <a:rPr lang="zh-CN" altLang="en-US" sz="1400" dirty="0"/>
                <a:t>用户浏览时间矩阵</a:t>
              </a:r>
            </a:p>
            <a:p>
              <a:r>
                <a:rPr lang="en-US" altLang="zh-CN" sz="1400" dirty="0"/>
                <a:t>P</a:t>
              </a:r>
              <a:r>
                <a:rPr lang="zh-CN" altLang="en-US" sz="1400" dirty="0"/>
                <a:t>是</a:t>
              </a:r>
              <a:r>
                <a:rPr lang="en-US" altLang="zh-CN" sz="1400" dirty="0" err="1"/>
                <a:t>MxK</a:t>
              </a:r>
              <a:r>
                <a:rPr lang="zh-CN" altLang="en-US" sz="1400" dirty="0"/>
                <a:t>用户特征关联矩阵，表示用户与特征之间的关联</a:t>
              </a:r>
            </a:p>
            <a:p>
              <a:r>
                <a:rPr lang="en-US" altLang="zh-CN" sz="1400" dirty="0"/>
                <a:t>Q</a:t>
              </a:r>
              <a:r>
                <a:rPr lang="zh-CN" altLang="en-US" sz="1400" dirty="0"/>
                <a:t>是</a:t>
              </a:r>
              <a:r>
                <a:rPr lang="en-US" altLang="zh-CN" sz="1400" dirty="0" err="1"/>
                <a:t>NxK</a:t>
              </a:r>
              <a:r>
                <a:rPr lang="zh-CN" altLang="en-US" sz="1400" dirty="0"/>
                <a:t>新闻特征关联矩阵，表示新闻与特征之间的关联</a:t>
              </a:r>
            </a:p>
          </p:txBody>
        </p:sp>
        <p:grpSp>
          <p:nvGrpSpPr>
            <p:cNvPr id="55" name="组合 54">
              <a:extLst>
                <a:ext uri="{FF2B5EF4-FFF2-40B4-BE49-F238E27FC236}">
                  <a16:creationId xmlns:a16="http://schemas.microsoft.com/office/drawing/2014/main" id="{2B451774-1A73-4EA1-80F2-6ED817351328}"/>
                </a:ext>
              </a:extLst>
            </p:cNvPr>
            <p:cNvGrpSpPr/>
            <p:nvPr/>
          </p:nvGrpSpPr>
          <p:grpSpPr>
            <a:xfrm>
              <a:off x="9801" y="2598"/>
              <a:ext cx="1668" cy="1975"/>
              <a:chOff x="8876147" y="3192042"/>
              <a:chExt cx="1882529" cy="2230073"/>
            </a:xfrm>
          </p:grpSpPr>
          <p:sp>
            <p:nvSpPr>
              <p:cNvPr id="56" name="任意多边形 10">
                <a:extLst>
                  <a:ext uri="{FF2B5EF4-FFF2-40B4-BE49-F238E27FC236}">
                    <a16:creationId xmlns:a16="http://schemas.microsoft.com/office/drawing/2014/main" id="{473FC2C5-CC92-4637-897E-8D9B274A1F49}"/>
                  </a:ext>
                </a:extLst>
              </p:cNvPr>
              <p:cNvSpPr/>
              <p:nvPr/>
            </p:nvSpPr>
            <p:spPr>
              <a:xfrm>
                <a:off x="10622170" y="4830722"/>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85000"/>
                      <a:lumOff val="15000"/>
                    </a:schemeClr>
                  </a:solidFill>
                </a:endParaRPr>
              </a:p>
            </p:txBody>
          </p:sp>
          <p:sp>
            <p:nvSpPr>
              <p:cNvPr id="57" name="任意多边形 11">
                <a:extLst>
                  <a:ext uri="{FF2B5EF4-FFF2-40B4-BE49-F238E27FC236}">
                    <a16:creationId xmlns:a16="http://schemas.microsoft.com/office/drawing/2014/main" id="{C622FDA7-2373-4CEF-9F8B-66A3372B1615}"/>
                  </a:ext>
                </a:extLst>
              </p:cNvPr>
              <p:cNvSpPr/>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grpSp>
            <p:nvGrpSpPr>
              <p:cNvPr id="58" name="组合 57">
                <a:extLst>
                  <a:ext uri="{FF2B5EF4-FFF2-40B4-BE49-F238E27FC236}">
                    <a16:creationId xmlns:a16="http://schemas.microsoft.com/office/drawing/2014/main" id="{84CC3648-E8A2-4B97-B988-53900802AE93}"/>
                  </a:ext>
                </a:extLst>
              </p:cNvPr>
              <p:cNvGrpSpPr/>
              <p:nvPr/>
            </p:nvGrpSpPr>
            <p:grpSpPr>
              <a:xfrm>
                <a:off x="8895980" y="3356265"/>
                <a:ext cx="1862364" cy="2065850"/>
                <a:chOff x="6944856" y="2423427"/>
                <a:chExt cx="1396955" cy="1549029"/>
              </a:xfrm>
              <a:solidFill>
                <a:srgbClr val="92D050"/>
              </a:solidFill>
            </p:grpSpPr>
            <p:sp>
              <p:nvSpPr>
                <p:cNvPr id="59" name="任意多边形 13">
                  <a:extLst>
                    <a:ext uri="{FF2B5EF4-FFF2-40B4-BE49-F238E27FC236}">
                      <a16:creationId xmlns:a16="http://schemas.microsoft.com/office/drawing/2014/main" id="{42C9B8ED-3003-4290-8906-635E3259494F}"/>
                    </a:ext>
                  </a:extLst>
                </p:cNvPr>
                <p:cNvSpPr/>
                <p:nvPr/>
              </p:nvSpPr>
              <p:spPr>
                <a:xfrm>
                  <a:off x="6944856" y="2613556"/>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444455"/>
                    </a:solidFill>
                  </a:endParaRPr>
                </a:p>
              </p:txBody>
            </p:sp>
            <p:sp>
              <p:nvSpPr>
                <p:cNvPr id="60" name="矩形 59">
                  <a:extLst>
                    <a:ext uri="{FF2B5EF4-FFF2-40B4-BE49-F238E27FC236}">
                      <a16:creationId xmlns:a16="http://schemas.microsoft.com/office/drawing/2014/main" id="{1E5C5339-780B-4CFA-9379-843B61BFBF30}"/>
                    </a:ext>
                  </a:extLst>
                </p:cNvPr>
                <p:cNvSpPr/>
                <p:nvPr/>
              </p:nvSpPr>
              <p:spPr>
                <a:xfrm rot="2637414">
                  <a:off x="7328351" y="2423427"/>
                  <a:ext cx="1009359" cy="665600"/>
                </a:xfrm>
                <a:prstGeom prst="rect">
                  <a:avLst/>
                </a:prstGeom>
                <a:noFill/>
              </p:spPr>
              <p:txBody>
                <a:bodyPr wrap="square">
                  <a:spAutoFit/>
                </a:bodyPr>
                <a:lstStyle/>
                <a:p>
                  <a:pPr algn="ctr"/>
                  <a:endParaRPr lang="zh-TW" altLang="zh-CN" dirty="0">
                    <a:solidFill>
                      <a:schemeClr val="bg1"/>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125127591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vertic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4259472" y="3298524"/>
            <a:ext cx="3673056" cy="156966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rPr>
              <a:t>工作流程与团队分工</a:t>
            </a:r>
            <a:endParaRPr lang="en-US" altLang="zh-CN" sz="4800" b="1" dirty="0">
              <a:solidFill>
                <a:schemeClr val="tx1">
                  <a:lumMod val="75000"/>
                  <a:lumOff val="25000"/>
                </a:schemeClr>
              </a:solidFill>
            </a:endParaRP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03</a:t>
            </a:r>
            <a:endParaRPr lang="zh-CN" altLang="en-US" sz="9600" dirty="0">
              <a:solidFill>
                <a:schemeClr val="bg1"/>
              </a:solidFill>
              <a:latin typeface="Century Gothic" panose="020B0502020202020204" pitchFamily="34" charset="0"/>
            </a:endParaRPr>
          </a:p>
        </p:txBody>
      </p:sp>
      <p:sp>
        <p:nvSpPr>
          <p:cNvPr id="7" name="文本框 6">
            <a:extLst>
              <a:ext uri="{FF2B5EF4-FFF2-40B4-BE49-F238E27FC236}">
                <a16:creationId xmlns:a16="http://schemas.microsoft.com/office/drawing/2014/main" id="{6591608B-F8A2-41F6-96E8-C7CD236529C4}"/>
              </a:ext>
            </a:extLst>
          </p:cNvPr>
          <p:cNvSpPr txBox="1"/>
          <p:nvPr/>
        </p:nvSpPr>
        <p:spPr>
          <a:xfrm>
            <a:off x="3372757" y="5278784"/>
            <a:ext cx="5562600" cy="54040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dirty="0">
                <a:solidFill>
                  <a:schemeClr val="bg1">
                    <a:lumMod val="50000"/>
                  </a:schemeClr>
                </a:solidFill>
                <a:latin typeface="Century Gothic" panose="020B0502020202020204" pitchFamily="34" charset="0"/>
              </a:rPr>
              <a:t>新闻小程序课题</a:t>
            </a:r>
            <a:endParaRPr lang="en-US" altLang="zh-CN" sz="2800" dirty="0">
              <a:solidFill>
                <a:schemeClr val="bg1">
                  <a:lumMod val="50000"/>
                </a:schemeClr>
              </a:solidFill>
              <a:latin typeface="Century Gothic" panose="020B0502020202020204" pitchFamily="34" charset="0"/>
            </a:endParaRPr>
          </a:p>
        </p:txBody>
      </p:sp>
      <p:sp>
        <p:nvSpPr>
          <p:cNvPr id="10" name="灯片编号占位符 9"/>
          <p:cNvSpPr>
            <a:spLocks noGrp="1"/>
          </p:cNvSpPr>
          <p:nvPr>
            <p:ph type="sldNum" sz="quarter" idx="4"/>
          </p:nvPr>
        </p:nvSpPr>
        <p:spPr/>
        <p:txBody>
          <a:bodyPr/>
          <a:lstStyle/>
          <a:p>
            <a:fld id="{0FDD6AAA-8956-4EE4-9DA4-76C65E592E59}" type="slidenum">
              <a:rPr lang="zh-CN" altLang="en-US" smtClean="0"/>
              <a:t>21</a:t>
            </a:fld>
            <a:r>
              <a:rPr lang="en-US" altLang="zh-CN" dirty="0"/>
              <a:t>/24</a:t>
            </a:r>
            <a:endParaRPr lang="zh-CN" altLang="en-US" dirty="0"/>
          </a:p>
        </p:txBody>
      </p:sp>
    </p:spTree>
    <p:extLst>
      <p:ext uri="{BB962C8B-B14F-4D97-AF65-F5344CB8AC3E}">
        <p14:creationId xmlns:p14="http://schemas.microsoft.com/office/powerpoint/2010/main" val="2721338974"/>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74642A48-8993-463E-B064-2D106CE12B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a:extLst>
              <a:ext uri="{FF2B5EF4-FFF2-40B4-BE49-F238E27FC236}">
                <a16:creationId xmlns:a16="http://schemas.microsoft.com/office/drawing/2014/main" id="{C80C66D7-0E7C-4B5F-81C0-BF767709F2E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a:extLst>
              <a:ext uri="{FF2B5EF4-FFF2-40B4-BE49-F238E27FC236}">
                <a16:creationId xmlns:a16="http://schemas.microsoft.com/office/drawing/2014/main" id="{103A79D4-F978-466B-B4BB-6802409FDCB2}"/>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804130"/>
            <a:chOff x="7318011" y="1456480"/>
            <a:chExt cx="6340197" cy="804130"/>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工作流程与团队分工</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工作流程</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Master research  plan</a:t>
              </a:r>
            </a:p>
          </p:txBody>
        </p:sp>
      </p:grpSp>
      <p:sp>
        <p:nvSpPr>
          <p:cNvPr id="3" name="灯片编号占位符 2"/>
          <p:cNvSpPr>
            <a:spLocks noGrp="1"/>
          </p:cNvSpPr>
          <p:nvPr>
            <p:ph type="sldNum" sz="quarter" idx="4"/>
          </p:nvPr>
        </p:nvSpPr>
        <p:spPr>
          <a:xfrm>
            <a:off x="9188776" y="5997560"/>
            <a:ext cx="2743200" cy="365125"/>
          </a:xfrm>
        </p:spPr>
        <p:txBody>
          <a:bodyPr/>
          <a:lstStyle/>
          <a:p>
            <a:fld id="{0FDD6AAA-8956-4EE4-9DA4-76C65E592E59}" type="slidenum">
              <a:rPr lang="zh-CN" altLang="en-US" smtClean="0"/>
              <a:t>22</a:t>
            </a:fld>
            <a:r>
              <a:rPr lang="en-US" altLang="zh-CN" dirty="0"/>
              <a:t>/24</a:t>
            </a:r>
            <a:endParaRPr lang="zh-CN" altLang="en-US" dirty="0"/>
          </a:p>
        </p:txBody>
      </p:sp>
      <p:grpSp>
        <p:nvGrpSpPr>
          <p:cNvPr id="115" name="组合 114">
            <a:extLst>
              <a:ext uri="{FF2B5EF4-FFF2-40B4-BE49-F238E27FC236}">
                <a16:creationId xmlns:a16="http://schemas.microsoft.com/office/drawing/2014/main" id="{F010A18E-58D1-4CF1-8BF6-1F1D79850A9A}"/>
              </a:ext>
            </a:extLst>
          </p:cNvPr>
          <p:cNvGrpSpPr/>
          <p:nvPr/>
        </p:nvGrpSpPr>
        <p:grpSpPr>
          <a:xfrm>
            <a:off x="147608" y="1946261"/>
            <a:ext cx="10796267" cy="4006802"/>
            <a:chOff x="147608" y="1946261"/>
            <a:chExt cx="10796267" cy="4006802"/>
          </a:xfrm>
        </p:grpSpPr>
        <p:grpSp>
          <p:nvGrpSpPr>
            <p:cNvPr id="7" name="组合 6">
              <a:extLst>
                <a:ext uri="{FF2B5EF4-FFF2-40B4-BE49-F238E27FC236}">
                  <a16:creationId xmlns:a16="http://schemas.microsoft.com/office/drawing/2014/main" id="{134F556D-8AB8-480F-8C40-ADE9A2FBBC0B}"/>
                </a:ext>
              </a:extLst>
            </p:cNvPr>
            <p:cNvGrpSpPr/>
            <p:nvPr/>
          </p:nvGrpSpPr>
          <p:grpSpPr>
            <a:xfrm flipV="1">
              <a:off x="1417663" y="3316289"/>
              <a:ext cx="1969839" cy="1336774"/>
              <a:chOff x="672772" y="2858658"/>
              <a:chExt cx="1969839" cy="1179855"/>
            </a:xfrm>
          </p:grpSpPr>
          <p:sp>
            <p:nvSpPr>
              <p:cNvPr id="22" name="椭圆 21">
                <a:extLst>
                  <a:ext uri="{FF2B5EF4-FFF2-40B4-BE49-F238E27FC236}">
                    <a16:creationId xmlns:a16="http://schemas.microsoft.com/office/drawing/2014/main" id="{8F0834EF-5483-43ED-BBC9-B5A2585AD53A}"/>
                  </a:ext>
                </a:extLst>
              </p:cNvPr>
              <p:cNvSpPr/>
              <p:nvPr/>
            </p:nvSpPr>
            <p:spPr>
              <a:xfrm>
                <a:off x="672772" y="382170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a:extLst>
                  <a:ext uri="{FF2B5EF4-FFF2-40B4-BE49-F238E27FC236}">
                    <a16:creationId xmlns:a16="http://schemas.microsoft.com/office/drawing/2014/main" id="{827091BA-80F5-45C0-A470-25CCF980E04A}"/>
                  </a:ext>
                </a:extLst>
              </p:cNvPr>
              <p:cNvSpPr/>
              <p:nvPr/>
            </p:nvSpPr>
            <p:spPr>
              <a:xfrm>
                <a:off x="2061783" y="2858658"/>
                <a:ext cx="580828" cy="590923"/>
              </a:xfrm>
              <a:prstGeom prst="ellipse">
                <a:avLst/>
              </a:prstGeom>
              <a:solidFill>
                <a:srgbClr val="F7C66C"/>
              </a:solidFill>
              <a:ln>
                <a:no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34" name="肘形连接符 46">
                <a:extLst>
                  <a:ext uri="{FF2B5EF4-FFF2-40B4-BE49-F238E27FC236}">
                    <a16:creationId xmlns:a16="http://schemas.microsoft.com/office/drawing/2014/main" id="{B44C9187-0B82-41FB-9569-E2273BA47FB4}"/>
                  </a:ext>
                </a:extLst>
              </p:cNvPr>
              <p:cNvCxnSpPr>
                <a:stCxn id="33" idx="4"/>
                <a:endCxn id="22" idx="0"/>
              </p:cNvCxnSpPr>
              <p:nvPr/>
            </p:nvCxnSpPr>
            <p:spPr>
              <a:xfrm rot="5400000">
                <a:off x="1378522" y="2848024"/>
                <a:ext cx="372119" cy="1575233"/>
              </a:xfrm>
              <a:prstGeom prst="curvedConnector3">
                <a:avLst>
                  <a:gd name="adj1" fmla="val 50000"/>
                </a:avLst>
              </a:prstGeom>
              <a:ln w="38100">
                <a:solidFill>
                  <a:srgbClr val="F7C66C"/>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67D4DDC3-12AD-4003-8060-B15FE57F7F50}"/>
                </a:ext>
              </a:extLst>
            </p:cNvPr>
            <p:cNvGrpSpPr/>
            <p:nvPr/>
          </p:nvGrpSpPr>
          <p:grpSpPr>
            <a:xfrm>
              <a:off x="1445239" y="2074824"/>
              <a:ext cx="1969839" cy="1460011"/>
              <a:chOff x="672772" y="2858658"/>
              <a:chExt cx="1969839" cy="1179855"/>
            </a:xfrm>
          </p:grpSpPr>
          <p:sp>
            <p:nvSpPr>
              <p:cNvPr id="40" name="椭圆 39">
                <a:extLst>
                  <a:ext uri="{FF2B5EF4-FFF2-40B4-BE49-F238E27FC236}">
                    <a16:creationId xmlns:a16="http://schemas.microsoft.com/office/drawing/2014/main" id="{0EDE2592-B62E-4352-8087-E696A52EC93F}"/>
                  </a:ext>
                </a:extLst>
              </p:cNvPr>
              <p:cNvSpPr/>
              <p:nvPr/>
            </p:nvSpPr>
            <p:spPr>
              <a:xfrm>
                <a:off x="672772" y="3821700"/>
                <a:ext cx="208383" cy="216813"/>
              </a:xfrm>
              <a:prstGeom prst="ellipse">
                <a:avLst/>
              </a:prstGeom>
              <a:solidFill>
                <a:srgbClr val="F8CBC8"/>
              </a:solidFill>
              <a:ln w="57150">
                <a:solidFill>
                  <a:srgbClr val="F8C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椭圆 40">
                <a:extLst>
                  <a:ext uri="{FF2B5EF4-FFF2-40B4-BE49-F238E27FC236}">
                    <a16:creationId xmlns:a16="http://schemas.microsoft.com/office/drawing/2014/main" id="{4F055C5F-29AC-4D87-A498-42B0E6A2F753}"/>
                  </a:ext>
                </a:extLst>
              </p:cNvPr>
              <p:cNvSpPr/>
              <p:nvPr/>
            </p:nvSpPr>
            <p:spPr>
              <a:xfrm>
                <a:off x="2061783" y="2858658"/>
                <a:ext cx="580828" cy="590923"/>
              </a:xfrm>
              <a:prstGeom prst="ellipse">
                <a:avLst/>
              </a:prstGeom>
              <a:solidFill>
                <a:srgbClr val="F8CBC8"/>
              </a:solidFill>
              <a:ln>
                <a:solidFill>
                  <a:srgbClr val="F8CBC8"/>
                </a:solid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42" name="肘形连接符 46">
                <a:extLst>
                  <a:ext uri="{FF2B5EF4-FFF2-40B4-BE49-F238E27FC236}">
                    <a16:creationId xmlns:a16="http://schemas.microsoft.com/office/drawing/2014/main" id="{67E321A0-3013-40E3-B771-B12F65848381}"/>
                  </a:ext>
                </a:extLst>
              </p:cNvPr>
              <p:cNvCxnSpPr>
                <a:stCxn id="41" idx="4"/>
                <a:endCxn id="40" idx="0"/>
              </p:cNvCxnSpPr>
              <p:nvPr/>
            </p:nvCxnSpPr>
            <p:spPr>
              <a:xfrm rot="5400000">
                <a:off x="1378522" y="2848024"/>
                <a:ext cx="372119" cy="1575233"/>
              </a:xfrm>
              <a:prstGeom prst="curvedConnector3">
                <a:avLst>
                  <a:gd name="adj1" fmla="val 50000"/>
                </a:avLst>
              </a:prstGeom>
              <a:solidFill>
                <a:srgbClr val="F8CBC8"/>
              </a:solidFill>
              <a:ln w="38100">
                <a:solidFill>
                  <a:srgbClr val="F8CBC8"/>
                </a:solidFill>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925196C2-9B75-4622-BC5F-F73109AF4560}"/>
                </a:ext>
              </a:extLst>
            </p:cNvPr>
            <p:cNvSpPr txBox="1"/>
            <p:nvPr/>
          </p:nvSpPr>
          <p:spPr>
            <a:xfrm>
              <a:off x="147608" y="2954521"/>
              <a:ext cx="1270055" cy="646331"/>
            </a:xfrm>
            <a:prstGeom prst="rect">
              <a:avLst/>
            </a:prstGeom>
            <a:noFill/>
          </p:spPr>
          <p:txBody>
            <a:bodyPr wrap="square" rtlCol="0">
              <a:spAutoFit/>
            </a:bodyPr>
            <a:lstStyle/>
            <a:p>
              <a:pPr algn="ctr"/>
              <a:endParaRPr lang="en-US" altLang="zh-CN" b="1" dirty="0">
                <a:latin typeface="+mj-ea"/>
                <a:ea typeface="+mj-ea"/>
              </a:endParaRPr>
            </a:p>
            <a:p>
              <a:pPr algn="ctr"/>
              <a:r>
                <a:rPr lang="zh-CN" altLang="en-US" dirty="0"/>
                <a:t>项目开始</a:t>
              </a:r>
            </a:p>
          </p:txBody>
        </p:sp>
        <p:sp>
          <p:nvSpPr>
            <p:cNvPr id="43" name="文本框 42">
              <a:extLst>
                <a:ext uri="{FF2B5EF4-FFF2-40B4-BE49-F238E27FC236}">
                  <a16:creationId xmlns:a16="http://schemas.microsoft.com/office/drawing/2014/main" id="{CE6CAFBE-2D5F-46CE-A7A3-F85D42F9EF15}"/>
                </a:ext>
              </a:extLst>
            </p:cNvPr>
            <p:cNvSpPr txBox="1"/>
            <p:nvPr/>
          </p:nvSpPr>
          <p:spPr>
            <a:xfrm>
              <a:off x="1966665" y="1952727"/>
              <a:ext cx="1270055" cy="369332"/>
            </a:xfrm>
            <a:prstGeom prst="rect">
              <a:avLst/>
            </a:prstGeom>
            <a:noFill/>
          </p:spPr>
          <p:txBody>
            <a:bodyPr wrap="square" rtlCol="0">
              <a:spAutoFit/>
            </a:bodyPr>
            <a:lstStyle/>
            <a:p>
              <a:pPr algn="ctr"/>
              <a:r>
                <a:rPr lang="zh-CN" altLang="en-US" dirty="0"/>
                <a:t>算法</a:t>
              </a:r>
            </a:p>
          </p:txBody>
        </p:sp>
        <p:sp>
          <p:nvSpPr>
            <p:cNvPr id="44" name="文本框 43">
              <a:extLst>
                <a:ext uri="{FF2B5EF4-FFF2-40B4-BE49-F238E27FC236}">
                  <a16:creationId xmlns:a16="http://schemas.microsoft.com/office/drawing/2014/main" id="{12AEF935-6C90-4A2E-94BA-A50A59BADEFB}"/>
                </a:ext>
              </a:extLst>
            </p:cNvPr>
            <p:cNvSpPr txBox="1"/>
            <p:nvPr/>
          </p:nvSpPr>
          <p:spPr>
            <a:xfrm>
              <a:off x="1827033" y="4338255"/>
              <a:ext cx="1270055" cy="369332"/>
            </a:xfrm>
            <a:prstGeom prst="rect">
              <a:avLst/>
            </a:prstGeom>
            <a:noFill/>
          </p:spPr>
          <p:txBody>
            <a:bodyPr wrap="square" rtlCol="0">
              <a:spAutoFit/>
            </a:bodyPr>
            <a:lstStyle/>
            <a:p>
              <a:pPr algn="ctr"/>
              <a:r>
                <a:rPr lang="zh-CN" altLang="en-US" dirty="0"/>
                <a:t>开发</a:t>
              </a:r>
            </a:p>
          </p:txBody>
        </p:sp>
        <p:grpSp>
          <p:nvGrpSpPr>
            <p:cNvPr id="45" name="组合 44">
              <a:extLst>
                <a:ext uri="{FF2B5EF4-FFF2-40B4-BE49-F238E27FC236}">
                  <a16:creationId xmlns:a16="http://schemas.microsoft.com/office/drawing/2014/main" id="{A98B7C3E-16AD-4DBD-AA4B-AC24A9850157}"/>
                </a:ext>
              </a:extLst>
            </p:cNvPr>
            <p:cNvGrpSpPr/>
            <p:nvPr/>
          </p:nvGrpSpPr>
          <p:grpSpPr>
            <a:xfrm flipV="1">
              <a:off x="3310887" y="4165951"/>
              <a:ext cx="1969839" cy="1336774"/>
              <a:chOff x="672772" y="2858658"/>
              <a:chExt cx="1969839" cy="1179855"/>
            </a:xfrm>
          </p:grpSpPr>
          <p:sp>
            <p:nvSpPr>
              <p:cNvPr id="46" name="椭圆 45">
                <a:extLst>
                  <a:ext uri="{FF2B5EF4-FFF2-40B4-BE49-F238E27FC236}">
                    <a16:creationId xmlns:a16="http://schemas.microsoft.com/office/drawing/2014/main" id="{4E21EDAE-08BD-48D2-9C09-4A8942CAE8E1}"/>
                  </a:ext>
                </a:extLst>
              </p:cNvPr>
              <p:cNvSpPr/>
              <p:nvPr/>
            </p:nvSpPr>
            <p:spPr>
              <a:xfrm>
                <a:off x="672772" y="382170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a:extLst>
                  <a:ext uri="{FF2B5EF4-FFF2-40B4-BE49-F238E27FC236}">
                    <a16:creationId xmlns:a16="http://schemas.microsoft.com/office/drawing/2014/main" id="{09C85418-959A-4733-9D53-0FCF67029B85}"/>
                  </a:ext>
                </a:extLst>
              </p:cNvPr>
              <p:cNvSpPr/>
              <p:nvPr/>
            </p:nvSpPr>
            <p:spPr>
              <a:xfrm>
                <a:off x="2061783" y="2858658"/>
                <a:ext cx="580828" cy="590923"/>
              </a:xfrm>
              <a:prstGeom prst="ellipse">
                <a:avLst/>
              </a:prstGeom>
              <a:solidFill>
                <a:srgbClr val="00B050"/>
              </a:solidFill>
              <a:ln>
                <a:no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48" name="肘形连接符 46">
                <a:extLst>
                  <a:ext uri="{FF2B5EF4-FFF2-40B4-BE49-F238E27FC236}">
                    <a16:creationId xmlns:a16="http://schemas.microsoft.com/office/drawing/2014/main" id="{2925ABBA-A5EC-4D75-8BDC-F59977A461C5}"/>
                  </a:ext>
                </a:extLst>
              </p:cNvPr>
              <p:cNvCxnSpPr>
                <a:stCxn id="47" idx="4"/>
                <a:endCxn id="46" idx="0"/>
              </p:cNvCxnSpPr>
              <p:nvPr/>
            </p:nvCxnSpPr>
            <p:spPr>
              <a:xfrm rot="5400000">
                <a:off x="1378522" y="2848024"/>
                <a:ext cx="372119" cy="1575233"/>
              </a:xfrm>
              <a:prstGeom prst="curvedConnector3">
                <a:avLst>
                  <a:gd name="adj1"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13DC7D7B-81A6-4D1C-A99C-A93897C2F804}"/>
                </a:ext>
              </a:extLst>
            </p:cNvPr>
            <p:cNvGrpSpPr/>
            <p:nvPr/>
          </p:nvGrpSpPr>
          <p:grpSpPr>
            <a:xfrm>
              <a:off x="3310887" y="3089003"/>
              <a:ext cx="1982786" cy="1283295"/>
              <a:chOff x="672772" y="2775826"/>
              <a:chExt cx="1982786" cy="1262687"/>
            </a:xfrm>
          </p:grpSpPr>
          <p:sp>
            <p:nvSpPr>
              <p:cNvPr id="50" name="椭圆 49">
                <a:extLst>
                  <a:ext uri="{FF2B5EF4-FFF2-40B4-BE49-F238E27FC236}">
                    <a16:creationId xmlns:a16="http://schemas.microsoft.com/office/drawing/2014/main" id="{53D1D1C1-3FD6-4221-B294-08A3249B2BB8}"/>
                  </a:ext>
                </a:extLst>
              </p:cNvPr>
              <p:cNvSpPr/>
              <p:nvPr/>
            </p:nvSpPr>
            <p:spPr>
              <a:xfrm>
                <a:off x="672772" y="382170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椭圆 50">
                <a:extLst>
                  <a:ext uri="{FF2B5EF4-FFF2-40B4-BE49-F238E27FC236}">
                    <a16:creationId xmlns:a16="http://schemas.microsoft.com/office/drawing/2014/main" id="{1AEA76B0-8A6D-4AC2-BBE9-68A0859A9084}"/>
                  </a:ext>
                </a:extLst>
              </p:cNvPr>
              <p:cNvSpPr/>
              <p:nvPr/>
            </p:nvSpPr>
            <p:spPr>
              <a:xfrm>
                <a:off x="2074730" y="2775826"/>
                <a:ext cx="580828" cy="590923"/>
              </a:xfrm>
              <a:prstGeom prst="ellipse">
                <a:avLst/>
              </a:prstGeom>
              <a:solidFill>
                <a:srgbClr val="F7C66C"/>
              </a:solidFill>
              <a:ln>
                <a:no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52" name="肘形连接符 46">
                <a:extLst>
                  <a:ext uri="{FF2B5EF4-FFF2-40B4-BE49-F238E27FC236}">
                    <a16:creationId xmlns:a16="http://schemas.microsoft.com/office/drawing/2014/main" id="{0C50CAB5-B801-4525-953B-3521FCE82985}"/>
                  </a:ext>
                </a:extLst>
              </p:cNvPr>
              <p:cNvCxnSpPr>
                <a:stCxn id="51" idx="4"/>
                <a:endCxn id="50" idx="0"/>
              </p:cNvCxnSpPr>
              <p:nvPr/>
            </p:nvCxnSpPr>
            <p:spPr>
              <a:xfrm rot="5400000">
                <a:off x="1343579" y="2800134"/>
                <a:ext cx="454951" cy="1588180"/>
              </a:xfrm>
              <a:prstGeom prst="curvedConnector3">
                <a:avLst>
                  <a:gd name="adj1" fmla="val 50000"/>
                </a:avLst>
              </a:prstGeom>
              <a:ln w="38100">
                <a:solidFill>
                  <a:srgbClr val="F7C66C"/>
                </a:solidFill>
              </a:ln>
            </p:spPr>
            <p:style>
              <a:lnRef idx="1">
                <a:schemeClr val="accent1"/>
              </a:lnRef>
              <a:fillRef idx="0">
                <a:schemeClr val="accent1"/>
              </a:fillRef>
              <a:effectRef idx="0">
                <a:schemeClr val="accent1"/>
              </a:effectRef>
              <a:fontRef idx="minor">
                <a:schemeClr val="tx1"/>
              </a:fontRef>
            </p:style>
          </p:cxnSp>
        </p:grpSp>
        <p:sp>
          <p:nvSpPr>
            <p:cNvPr id="53" name="文本框 52">
              <a:extLst>
                <a:ext uri="{FF2B5EF4-FFF2-40B4-BE49-F238E27FC236}">
                  <a16:creationId xmlns:a16="http://schemas.microsoft.com/office/drawing/2014/main" id="{F245C1AE-4F48-495D-A2DF-4E01B0229376}"/>
                </a:ext>
              </a:extLst>
            </p:cNvPr>
            <p:cNvSpPr txBox="1"/>
            <p:nvPr/>
          </p:nvSpPr>
          <p:spPr>
            <a:xfrm>
              <a:off x="4373908" y="2808026"/>
              <a:ext cx="1270055" cy="369332"/>
            </a:xfrm>
            <a:prstGeom prst="rect">
              <a:avLst/>
            </a:prstGeom>
            <a:noFill/>
          </p:spPr>
          <p:txBody>
            <a:bodyPr wrap="square" rtlCol="0">
              <a:spAutoFit/>
            </a:bodyPr>
            <a:lstStyle/>
            <a:p>
              <a:pPr algn="ctr"/>
              <a:r>
                <a:rPr lang="zh-CN" altLang="en-US" dirty="0"/>
                <a:t>后端开发</a:t>
              </a:r>
            </a:p>
          </p:txBody>
        </p:sp>
        <p:sp>
          <p:nvSpPr>
            <p:cNvPr id="54" name="文本框 53">
              <a:extLst>
                <a:ext uri="{FF2B5EF4-FFF2-40B4-BE49-F238E27FC236}">
                  <a16:creationId xmlns:a16="http://schemas.microsoft.com/office/drawing/2014/main" id="{41938F83-512C-43CF-834D-763AF02C108B}"/>
                </a:ext>
              </a:extLst>
            </p:cNvPr>
            <p:cNvSpPr txBox="1"/>
            <p:nvPr/>
          </p:nvSpPr>
          <p:spPr>
            <a:xfrm>
              <a:off x="4538633" y="5583731"/>
              <a:ext cx="1270055" cy="369332"/>
            </a:xfrm>
            <a:prstGeom prst="rect">
              <a:avLst/>
            </a:prstGeom>
            <a:noFill/>
          </p:spPr>
          <p:txBody>
            <a:bodyPr wrap="square" rtlCol="0">
              <a:spAutoFit/>
            </a:bodyPr>
            <a:lstStyle/>
            <a:p>
              <a:pPr algn="ctr"/>
              <a:r>
                <a:rPr lang="zh-CN" altLang="en-US" dirty="0"/>
                <a:t>前端开发</a:t>
              </a:r>
            </a:p>
          </p:txBody>
        </p:sp>
        <p:cxnSp>
          <p:nvCxnSpPr>
            <p:cNvPr id="19" name="直接连接符 18">
              <a:extLst>
                <a:ext uri="{FF2B5EF4-FFF2-40B4-BE49-F238E27FC236}">
                  <a16:creationId xmlns:a16="http://schemas.microsoft.com/office/drawing/2014/main" id="{6F295434-C210-4EC5-A133-1DDF7CB48BBB}"/>
                </a:ext>
              </a:extLst>
            </p:cNvPr>
            <p:cNvCxnSpPr>
              <a:cxnSpLocks/>
            </p:cNvCxnSpPr>
            <p:nvPr/>
          </p:nvCxnSpPr>
          <p:spPr>
            <a:xfrm>
              <a:off x="3415078" y="2426375"/>
              <a:ext cx="1070700" cy="0"/>
            </a:xfrm>
            <a:prstGeom prst="line">
              <a:avLst/>
            </a:prstGeom>
            <a:ln w="38100">
              <a:solidFill>
                <a:srgbClr val="EF8D8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08AF9BC-3991-418E-8A6C-D31CD31820C8}"/>
                </a:ext>
              </a:extLst>
            </p:cNvPr>
            <p:cNvCxnSpPr>
              <a:cxnSpLocks/>
            </p:cNvCxnSpPr>
            <p:nvPr/>
          </p:nvCxnSpPr>
          <p:spPr>
            <a:xfrm>
              <a:off x="4550160" y="2427699"/>
              <a:ext cx="1258528" cy="16922"/>
            </a:xfrm>
            <a:prstGeom prst="line">
              <a:avLst/>
            </a:prstGeom>
            <a:ln w="38100">
              <a:solidFill>
                <a:srgbClr val="E8584B"/>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ED34608-8E82-49C6-B2B5-A1792F5076A5}"/>
                </a:ext>
              </a:extLst>
            </p:cNvPr>
            <p:cNvCxnSpPr>
              <a:cxnSpLocks/>
            </p:cNvCxnSpPr>
            <p:nvPr/>
          </p:nvCxnSpPr>
          <p:spPr>
            <a:xfrm>
              <a:off x="5808688" y="2443859"/>
              <a:ext cx="905975" cy="0"/>
            </a:xfrm>
            <a:prstGeom prst="line">
              <a:avLst/>
            </a:prstGeom>
            <a:ln w="38100">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DC0283B6-3BC6-43E8-B190-19D346FA7DCE}"/>
                </a:ext>
              </a:extLst>
            </p:cNvPr>
            <p:cNvSpPr txBox="1"/>
            <p:nvPr/>
          </p:nvSpPr>
          <p:spPr>
            <a:xfrm>
              <a:off x="3427179" y="1962548"/>
              <a:ext cx="1270055" cy="369332"/>
            </a:xfrm>
            <a:prstGeom prst="rect">
              <a:avLst/>
            </a:prstGeom>
            <a:noFill/>
          </p:spPr>
          <p:txBody>
            <a:bodyPr wrap="square" rtlCol="0">
              <a:spAutoFit/>
            </a:bodyPr>
            <a:lstStyle/>
            <a:p>
              <a:pPr algn="ctr"/>
              <a:r>
                <a:rPr lang="zh-CN" altLang="en-US" dirty="0"/>
                <a:t>热度</a:t>
              </a:r>
            </a:p>
          </p:txBody>
        </p:sp>
        <p:sp>
          <p:nvSpPr>
            <p:cNvPr id="65" name="文本框 64">
              <a:extLst>
                <a:ext uri="{FF2B5EF4-FFF2-40B4-BE49-F238E27FC236}">
                  <a16:creationId xmlns:a16="http://schemas.microsoft.com/office/drawing/2014/main" id="{132AF175-AAB1-4180-B715-6706D94283F1}"/>
                </a:ext>
              </a:extLst>
            </p:cNvPr>
            <p:cNvSpPr txBox="1"/>
            <p:nvPr/>
          </p:nvSpPr>
          <p:spPr>
            <a:xfrm>
              <a:off x="4282663" y="1948433"/>
              <a:ext cx="1270055" cy="369332"/>
            </a:xfrm>
            <a:prstGeom prst="rect">
              <a:avLst/>
            </a:prstGeom>
            <a:noFill/>
          </p:spPr>
          <p:txBody>
            <a:bodyPr wrap="square" rtlCol="0">
              <a:spAutoFit/>
            </a:bodyPr>
            <a:lstStyle/>
            <a:p>
              <a:pPr algn="ctr"/>
              <a:r>
                <a:rPr lang="zh-CN" altLang="en-US" dirty="0"/>
                <a:t>内容</a:t>
              </a:r>
              <a:r>
                <a:rPr lang="en-US" altLang="zh-CN" dirty="0"/>
                <a:t>·</a:t>
              </a:r>
              <a:endParaRPr lang="zh-CN" altLang="en-US" dirty="0"/>
            </a:p>
          </p:txBody>
        </p:sp>
        <p:sp>
          <p:nvSpPr>
            <p:cNvPr id="66" name="文本框 65">
              <a:extLst>
                <a:ext uri="{FF2B5EF4-FFF2-40B4-BE49-F238E27FC236}">
                  <a16:creationId xmlns:a16="http://schemas.microsoft.com/office/drawing/2014/main" id="{8D51C084-91EC-4CAF-9152-637692CBCA55}"/>
                </a:ext>
              </a:extLst>
            </p:cNvPr>
            <p:cNvSpPr txBox="1"/>
            <p:nvPr/>
          </p:nvSpPr>
          <p:spPr>
            <a:xfrm>
              <a:off x="5108149" y="1946261"/>
              <a:ext cx="1270055" cy="369332"/>
            </a:xfrm>
            <a:prstGeom prst="rect">
              <a:avLst/>
            </a:prstGeom>
            <a:noFill/>
          </p:spPr>
          <p:txBody>
            <a:bodyPr wrap="square" rtlCol="0">
              <a:spAutoFit/>
            </a:bodyPr>
            <a:lstStyle/>
            <a:p>
              <a:pPr algn="ctr"/>
              <a:r>
                <a:rPr lang="zh-CN" altLang="en-US" dirty="0"/>
                <a:t>协同</a:t>
              </a:r>
            </a:p>
          </p:txBody>
        </p:sp>
        <p:grpSp>
          <p:nvGrpSpPr>
            <p:cNvPr id="67" name="组合 66">
              <a:extLst>
                <a:ext uri="{FF2B5EF4-FFF2-40B4-BE49-F238E27FC236}">
                  <a16:creationId xmlns:a16="http://schemas.microsoft.com/office/drawing/2014/main" id="{8D0E4E7B-C90E-4A80-99B9-2D29F6DA2724}"/>
                </a:ext>
              </a:extLst>
            </p:cNvPr>
            <p:cNvGrpSpPr/>
            <p:nvPr/>
          </p:nvGrpSpPr>
          <p:grpSpPr>
            <a:xfrm flipV="1">
              <a:off x="5325652" y="3259910"/>
              <a:ext cx="1969839" cy="1336774"/>
              <a:chOff x="672772" y="2858658"/>
              <a:chExt cx="1969839" cy="1179855"/>
            </a:xfrm>
          </p:grpSpPr>
          <p:sp>
            <p:nvSpPr>
              <p:cNvPr id="68" name="椭圆 67">
                <a:extLst>
                  <a:ext uri="{FF2B5EF4-FFF2-40B4-BE49-F238E27FC236}">
                    <a16:creationId xmlns:a16="http://schemas.microsoft.com/office/drawing/2014/main" id="{4DCB6FE9-4D36-47D6-BCE0-AEBD374343E3}"/>
                  </a:ext>
                </a:extLst>
              </p:cNvPr>
              <p:cNvSpPr/>
              <p:nvPr/>
            </p:nvSpPr>
            <p:spPr>
              <a:xfrm>
                <a:off x="672772" y="382170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椭圆 68">
                <a:extLst>
                  <a:ext uri="{FF2B5EF4-FFF2-40B4-BE49-F238E27FC236}">
                    <a16:creationId xmlns:a16="http://schemas.microsoft.com/office/drawing/2014/main" id="{16106053-D505-4235-968A-C5D49052F749}"/>
                  </a:ext>
                </a:extLst>
              </p:cNvPr>
              <p:cNvSpPr/>
              <p:nvPr/>
            </p:nvSpPr>
            <p:spPr>
              <a:xfrm>
                <a:off x="2061783" y="2858658"/>
                <a:ext cx="580828" cy="590923"/>
              </a:xfrm>
              <a:prstGeom prst="ellipse">
                <a:avLst/>
              </a:prstGeom>
              <a:solidFill>
                <a:srgbClr val="F7C66C"/>
              </a:solidFill>
              <a:ln>
                <a:no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0" name="肘形连接符 46">
                <a:extLst>
                  <a:ext uri="{FF2B5EF4-FFF2-40B4-BE49-F238E27FC236}">
                    <a16:creationId xmlns:a16="http://schemas.microsoft.com/office/drawing/2014/main" id="{DD52C905-C63E-4EEA-8CF3-39101EC42B27}"/>
                  </a:ext>
                </a:extLst>
              </p:cNvPr>
              <p:cNvCxnSpPr>
                <a:stCxn id="69" idx="4"/>
                <a:endCxn id="68" idx="0"/>
              </p:cNvCxnSpPr>
              <p:nvPr/>
            </p:nvCxnSpPr>
            <p:spPr>
              <a:xfrm rot="5400000">
                <a:off x="1378522" y="2848024"/>
                <a:ext cx="372119" cy="1575233"/>
              </a:xfrm>
              <a:prstGeom prst="curvedConnector3">
                <a:avLst>
                  <a:gd name="adj1" fmla="val 50000"/>
                </a:avLst>
              </a:prstGeom>
              <a:ln w="38100">
                <a:solidFill>
                  <a:srgbClr val="F7C66C"/>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EFC28F06-9995-476B-8F47-297CAEE0D607}"/>
                </a:ext>
              </a:extLst>
            </p:cNvPr>
            <p:cNvGrpSpPr/>
            <p:nvPr/>
          </p:nvGrpSpPr>
          <p:grpSpPr>
            <a:xfrm>
              <a:off x="5325652" y="2249450"/>
              <a:ext cx="1923975" cy="1255330"/>
              <a:chOff x="672772" y="2803342"/>
              <a:chExt cx="1923975" cy="1235171"/>
            </a:xfrm>
          </p:grpSpPr>
          <p:sp>
            <p:nvSpPr>
              <p:cNvPr id="72" name="椭圆 71">
                <a:extLst>
                  <a:ext uri="{FF2B5EF4-FFF2-40B4-BE49-F238E27FC236}">
                    <a16:creationId xmlns:a16="http://schemas.microsoft.com/office/drawing/2014/main" id="{1797ACED-26B9-469C-A5E9-C22E1BCA367C}"/>
                  </a:ext>
                </a:extLst>
              </p:cNvPr>
              <p:cNvSpPr/>
              <p:nvPr/>
            </p:nvSpPr>
            <p:spPr>
              <a:xfrm>
                <a:off x="672772" y="3821700"/>
                <a:ext cx="208383" cy="216813"/>
              </a:xfrm>
              <a:prstGeom prst="ellipse">
                <a:avLst/>
              </a:prstGeom>
              <a:solidFill>
                <a:schemeClr val="bg1"/>
              </a:solidFill>
              <a:ln w="57150">
                <a:solidFill>
                  <a:srgbClr val="F0C5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椭圆 72">
                <a:extLst>
                  <a:ext uri="{FF2B5EF4-FFF2-40B4-BE49-F238E27FC236}">
                    <a16:creationId xmlns:a16="http://schemas.microsoft.com/office/drawing/2014/main" id="{3DA3F6D4-BB34-48CD-9227-7879E2FA4593}"/>
                  </a:ext>
                </a:extLst>
              </p:cNvPr>
              <p:cNvSpPr/>
              <p:nvPr/>
            </p:nvSpPr>
            <p:spPr>
              <a:xfrm>
                <a:off x="2015919" y="2803342"/>
                <a:ext cx="580828" cy="590923"/>
              </a:xfrm>
              <a:prstGeom prst="ellipse">
                <a:avLst/>
              </a:prstGeom>
              <a:solidFill>
                <a:srgbClr val="0D9CC6"/>
              </a:solidFill>
              <a:ln>
                <a:solidFill>
                  <a:srgbClr val="0D9CC6"/>
                </a:solidFill>
              </a:ln>
              <a:effectLst>
                <a:innerShdw blurRad="25400">
                  <a:schemeClr val="accent4">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cxnSp>
            <p:nvCxnSpPr>
              <p:cNvPr id="74" name="肘形连接符 46">
                <a:extLst>
                  <a:ext uri="{FF2B5EF4-FFF2-40B4-BE49-F238E27FC236}">
                    <a16:creationId xmlns:a16="http://schemas.microsoft.com/office/drawing/2014/main" id="{C540A8CB-45FD-4851-84DB-81C730AA9EA5}"/>
                  </a:ext>
                </a:extLst>
              </p:cNvPr>
              <p:cNvCxnSpPr>
                <a:stCxn id="73" idx="4"/>
                <a:endCxn id="72" idx="0"/>
              </p:cNvCxnSpPr>
              <p:nvPr/>
            </p:nvCxnSpPr>
            <p:spPr>
              <a:xfrm rot="5400000">
                <a:off x="1327932" y="2843298"/>
                <a:ext cx="427435" cy="1529369"/>
              </a:xfrm>
              <a:prstGeom prst="curvedConnector3">
                <a:avLst>
                  <a:gd name="adj1"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5" name="文本框 74">
              <a:extLst>
                <a:ext uri="{FF2B5EF4-FFF2-40B4-BE49-F238E27FC236}">
                  <a16:creationId xmlns:a16="http://schemas.microsoft.com/office/drawing/2014/main" id="{8B5DF02D-586C-497B-B8F1-725CF316D0EB}"/>
                </a:ext>
              </a:extLst>
            </p:cNvPr>
            <p:cNvSpPr txBox="1"/>
            <p:nvPr/>
          </p:nvSpPr>
          <p:spPr>
            <a:xfrm>
              <a:off x="7021592" y="2662411"/>
              <a:ext cx="1575234" cy="369332"/>
            </a:xfrm>
            <a:prstGeom prst="rect">
              <a:avLst/>
            </a:prstGeom>
            <a:noFill/>
          </p:spPr>
          <p:txBody>
            <a:bodyPr wrap="square" rtlCol="0">
              <a:spAutoFit/>
            </a:bodyPr>
            <a:lstStyle/>
            <a:p>
              <a:r>
                <a:rPr lang="zh-CN" altLang="en-US" dirty="0"/>
                <a:t>爬虫开发</a:t>
              </a:r>
            </a:p>
          </p:txBody>
        </p:sp>
        <p:sp>
          <p:nvSpPr>
            <p:cNvPr id="76" name="文本框 75">
              <a:extLst>
                <a:ext uri="{FF2B5EF4-FFF2-40B4-BE49-F238E27FC236}">
                  <a16:creationId xmlns:a16="http://schemas.microsoft.com/office/drawing/2014/main" id="{7146EDCD-CCD3-4FCA-A341-2302CB9AD254}"/>
                </a:ext>
              </a:extLst>
            </p:cNvPr>
            <p:cNvSpPr txBox="1"/>
            <p:nvPr/>
          </p:nvSpPr>
          <p:spPr>
            <a:xfrm>
              <a:off x="5698967" y="4261926"/>
              <a:ext cx="1575234" cy="369332"/>
            </a:xfrm>
            <a:prstGeom prst="rect">
              <a:avLst/>
            </a:prstGeom>
            <a:noFill/>
          </p:spPr>
          <p:txBody>
            <a:bodyPr wrap="square" rtlCol="0">
              <a:spAutoFit/>
            </a:bodyPr>
            <a:lstStyle/>
            <a:p>
              <a:r>
                <a:rPr lang="zh-CN" altLang="en-US" dirty="0"/>
                <a:t>后端交互</a:t>
              </a:r>
            </a:p>
          </p:txBody>
        </p:sp>
        <p:cxnSp>
          <p:nvCxnSpPr>
            <p:cNvPr id="95" name="直接连接符 94">
              <a:extLst>
                <a:ext uri="{FF2B5EF4-FFF2-40B4-BE49-F238E27FC236}">
                  <a16:creationId xmlns:a16="http://schemas.microsoft.com/office/drawing/2014/main" id="{1BCAF8A5-171B-41AB-A4E7-359BE75A6E3E}"/>
                </a:ext>
              </a:extLst>
            </p:cNvPr>
            <p:cNvCxnSpPr>
              <a:cxnSpLocks/>
            </p:cNvCxnSpPr>
            <p:nvPr/>
          </p:nvCxnSpPr>
          <p:spPr>
            <a:xfrm>
              <a:off x="5299164" y="5167967"/>
              <a:ext cx="1232545" cy="0"/>
            </a:xfrm>
            <a:prstGeom prst="line">
              <a:avLst/>
            </a:prstGeom>
            <a:ln w="38100">
              <a:solidFill>
                <a:srgbClr val="00B05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CC69E413-1800-4213-BD89-7905E66A214E}"/>
                </a:ext>
              </a:extLst>
            </p:cNvPr>
            <p:cNvSpPr txBox="1"/>
            <p:nvPr/>
          </p:nvSpPr>
          <p:spPr>
            <a:xfrm>
              <a:off x="5963228" y="5318059"/>
              <a:ext cx="1270055" cy="369332"/>
            </a:xfrm>
            <a:prstGeom prst="rect">
              <a:avLst/>
            </a:prstGeom>
            <a:noFill/>
          </p:spPr>
          <p:txBody>
            <a:bodyPr wrap="square" rtlCol="0">
              <a:spAutoFit/>
            </a:bodyPr>
            <a:lstStyle/>
            <a:p>
              <a:pPr algn="ctr"/>
              <a:r>
                <a:rPr lang="en-US" altLang="zh-CN" dirty="0"/>
                <a:t>Mock</a:t>
              </a:r>
              <a:r>
                <a:rPr lang="zh-CN" altLang="en-US" dirty="0"/>
                <a:t>自测</a:t>
              </a:r>
              <a:r>
                <a:rPr lang="en-US" altLang="zh-CN" dirty="0"/>
                <a:t>·</a:t>
              </a:r>
              <a:endParaRPr lang="zh-CN" altLang="en-US" dirty="0"/>
            </a:p>
          </p:txBody>
        </p:sp>
        <p:cxnSp>
          <p:nvCxnSpPr>
            <p:cNvPr id="100" name="直接连接符 99">
              <a:extLst>
                <a:ext uri="{FF2B5EF4-FFF2-40B4-BE49-F238E27FC236}">
                  <a16:creationId xmlns:a16="http://schemas.microsoft.com/office/drawing/2014/main" id="{368A43A4-ABE3-42D9-A46D-F213C5A07CFD}"/>
                </a:ext>
              </a:extLst>
            </p:cNvPr>
            <p:cNvCxnSpPr>
              <a:cxnSpLocks/>
            </p:cNvCxnSpPr>
            <p:nvPr/>
          </p:nvCxnSpPr>
          <p:spPr>
            <a:xfrm>
              <a:off x="6576664" y="5167967"/>
              <a:ext cx="1232545" cy="0"/>
            </a:xfrm>
            <a:prstGeom prst="line">
              <a:avLst/>
            </a:prstGeom>
            <a:ln w="38100">
              <a:solidFill>
                <a:srgbClr val="7030A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A2C0E87B-E895-43C3-920E-50CC766864B4}"/>
                </a:ext>
              </a:extLst>
            </p:cNvPr>
            <p:cNvCxnSpPr>
              <a:cxnSpLocks/>
            </p:cNvCxnSpPr>
            <p:nvPr/>
          </p:nvCxnSpPr>
          <p:spPr>
            <a:xfrm>
              <a:off x="7295491" y="4261926"/>
              <a:ext cx="1232545" cy="0"/>
            </a:xfrm>
            <a:prstGeom prst="line">
              <a:avLst/>
            </a:prstGeom>
            <a:ln w="38100">
              <a:solidFill>
                <a:srgbClr val="F7C66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F37C60AE-1088-4505-B3D7-C83CF07A5204}"/>
                </a:ext>
              </a:extLst>
            </p:cNvPr>
            <p:cNvCxnSpPr>
              <a:cxnSpLocks/>
            </p:cNvCxnSpPr>
            <p:nvPr/>
          </p:nvCxnSpPr>
          <p:spPr>
            <a:xfrm flipV="1">
              <a:off x="7809209" y="4338255"/>
              <a:ext cx="718827" cy="829712"/>
            </a:xfrm>
            <a:prstGeom prst="line">
              <a:avLst/>
            </a:prstGeom>
            <a:ln w="38100">
              <a:solidFill>
                <a:srgbClr val="7030A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2FC92D5A-D303-4434-870E-B8F87CC45D68}"/>
                </a:ext>
              </a:extLst>
            </p:cNvPr>
            <p:cNvSpPr txBox="1"/>
            <p:nvPr/>
          </p:nvSpPr>
          <p:spPr>
            <a:xfrm>
              <a:off x="8131505" y="3707930"/>
              <a:ext cx="1270055" cy="369332"/>
            </a:xfrm>
            <a:prstGeom prst="rect">
              <a:avLst/>
            </a:prstGeom>
            <a:noFill/>
          </p:spPr>
          <p:txBody>
            <a:bodyPr wrap="square" rtlCol="0">
              <a:spAutoFit/>
            </a:bodyPr>
            <a:lstStyle/>
            <a:p>
              <a:pPr algn="ctr"/>
              <a:r>
                <a:rPr lang="zh-CN" altLang="en-US" dirty="0"/>
                <a:t>联调</a:t>
              </a:r>
              <a:r>
                <a:rPr lang="en-US" altLang="zh-CN" dirty="0"/>
                <a:t>·</a:t>
              </a:r>
              <a:endParaRPr lang="zh-CN" altLang="en-US" dirty="0"/>
            </a:p>
          </p:txBody>
        </p:sp>
        <p:cxnSp>
          <p:nvCxnSpPr>
            <p:cNvPr id="105" name="直接连接符 104">
              <a:extLst>
                <a:ext uri="{FF2B5EF4-FFF2-40B4-BE49-F238E27FC236}">
                  <a16:creationId xmlns:a16="http://schemas.microsoft.com/office/drawing/2014/main" id="{B74AC473-3D6C-457E-B57B-FE75B97EB533}"/>
                </a:ext>
              </a:extLst>
            </p:cNvPr>
            <p:cNvCxnSpPr>
              <a:cxnSpLocks/>
            </p:cNvCxnSpPr>
            <p:nvPr/>
          </p:nvCxnSpPr>
          <p:spPr>
            <a:xfrm>
              <a:off x="7295490" y="2472408"/>
              <a:ext cx="1251903" cy="1693543"/>
            </a:xfrm>
            <a:prstGeom prst="line">
              <a:avLst/>
            </a:prstGeom>
            <a:ln w="38100">
              <a:solidFill>
                <a:srgbClr val="0D9CC6"/>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0DB98998-C623-4514-9AF0-DBDCFF1494AF}"/>
                </a:ext>
              </a:extLst>
            </p:cNvPr>
            <p:cNvCxnSpPr>
              <a:cxnSpLocks/>
            </p:cNvCxnSpPr>
            <p:nvPr/>
          </p:nvCxnSpPr>
          <p:spPr>
            <a:xfrm flipV="1">
              <a:off x="8547393" y="4246603"/>
              <a:ext cx="1223257" cy="8433"/>
            </a:xfrm>
            <a:prstGeom prst="line">
              <a:avLst/>
            </a:prstGeom>
            <a:ln w="38100">
              <a:solidFill>
                <a:srgbClr val="00B05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1B24FC1A-683D-42A2-BAD8-8BC0192B6905}"/>
                </a:ext>
              </a:extLst>
            </p:cNvPr>
            <p:cNvSpPr txBox="1"/>
            <p:nvPr/>
          </p:nvSpPr>
          <p:spPr>
            <a:xfrm>
              <a:off x="9673820" y="4002966"/>
              <a:ext cx="1270055" cy="369332"/>
            </a:xfrm>
            <a:prstGeom prst="rect">
              <a:avLst/>
            </a:prstGeom>
            <a:noFill/>
          </p:spPr>
          <p:txBody>
            <a:bodyPr wrap="square" rtlCol="0">
              <a:spAutoFit/>
            </a:bodyPr>
            <a:lstStyle/>
            <a:p>
              <a:pPr algn="ctr"/>
              <a:r>
                <a:rPr lang="zh-CN" altLang="en-US" dirty="0"/>
                <a:t>部署</a:t>
              </a:r>
              <a:r>
                <a:rPr lang="en-US" altLang="zh-CN" dirty="0"/>
                <a:t>·</a:t>
              </a:r>
              <a:endParaRPr lang="zh-CN" altLang="en-US" dirty="0"/>
            </a:p>
          </p:txBody>
        </p:sp>
      </p:grpSp>
      <p:sp>
        <p:nvSpPr>
          <p:cNvPr id="112" name="文本框 111">
            <a:extLst>
              <a:ext uri="{FF2B5EF4-FFF2-40B4-BE49-F238E27FC236}">
                <a16:creationId xmlns:a16="http://schemas.microsoft.com/office/drawing/2014/main" id="{A199D61C-A827-47FE-810B-96864A23B914}"/>
              </a:ext>
            </a:extLst>
          </p:cNvPr>
          <p:cNvSpPr txBox="1"/>
          <p:nvPr/>
        </p:nvSpPr>
        <p:spPr>
          <a:xfrm>
            <a:off x="8897684" y="1639382"/>
            <a:ext cx="2743200" cy="1015663"/>
          </a:xfrm>
          <a:prstGeom prst="rect">
            <a:avLst/>
          </a:prstGeom>
          <a:noFill/>
        </p:spPr>
        <p:txBody>
          <a:bodyPr wrap="square" rtlCol="0">
            <a:spAutoFit/>
          </a:bodyPr>
          <a:lstStyle/>
          <a:p>
            <a:r>
              <a:rPr lang="zh-CN" altLang="en-US" sz="2000" dirty="0">
                <a:latin typeface="+mn-ea"/>
              </a:rPr>
              <a:t>●算法、前端、后端交互，后端爬虫四部分并行开发</a:t>
            </a:r>
          </a:p>
        </p:txBody>
      </p:sp>
      <p:sp>
        <p:nvSpPr>
          <p:cNvPr id="116" name="文本框 115">
            <a:extLst>
              <a:ext uri="{FF2B5EF4-FFF2-40B4-BE49-F238E27FC236}">
                <a16:creationId xmlns:a16="http://schemas.microsoft.com/office/drawing/2014/main" id="{88C0C50A-227A-4669-8CF8-17BDFBF9431E}"/>
              </a:ext>
            </a:extLst>
          </p:cNvPr>
          <p:cNvSpPr txBox="1"/>
          <p:nvPr/>
        </p:nvSpPr>
        <p:spPr>
          <a:xfrm>
            <a:off x="419285" y="4833210"/>
            <a:ext cx="3400521" cy="2031325"/>
          </a:xfrm>
          <a:prstGeom prst="rect">
            <a:avLst/>
          </a:prstGeom>
          <a:noFill/>
        </p:spPr>
        <p:txBody>
          <a:bodyPr wrap="square" rtlCol="0">
            <a:spAutoFit/>
          </a:bodyPr>
          <a:lstStyle/>
          <a:p>
            <a:r>
              <a:rPr lang="zh-CN" altLang="en-US" dirty="0">
                <a:latin typeface="+mn-ea"/>
              </a:rPr>
              <a:t>●开发周期时间较短，根据两名测试的实际情况，决定让测试加入算法开发部分的工作。</a:t>
            </a:r>
            <a:endParaRPr lang="en-US" altLang="zh-CN" dirty="0">
              <a:latin typeface="+mn-ea"/>
            </a:endParaRPr>
          </a:p>
          <a:p>
            <a:r>
              <a:rPr lang="zh-CN" altLang="en-US" dirty="0">
                <a:latin typeface="+mn-ea"/>
              </a:rPr>
              <a:t>●并加强各部分的自测粒度，保障联调前各部分的开发质量，减少联调的难度。</a:t>
            </a:r>
            <a:endParaRPr lang="en-US" altLang="zh-CN" dirty="0">
              <a:latin typeface="+mn-ea"/>
            </a:endParaRPr>
          </a:p>
          <a:p>
            <a:endParaRPr lang="zh-CN" altLang="en-US" dirty="0"/>
          </a:p>
        </p:txBody>
      </p:sp>
    </p:spTree>
    <p:extLst>
      <p:ext uri="{BB962C8B-B14F-4D97-AF65-F5344CB8AC3E}">
        <p14:creationId xmlns:p14="http://schemas.microsoft.com/office/powerpoint/2010/main" val="255428576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74642A48-8993-463E-B064-2D106CE12B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a:extLst>
              <a:ext uri="{FF2B5EF4-FFF2-40B4-BE49-F238E27FC236}">
                <a16:creationId xmlns:a16="http://schemas.microsoft.com/office/drawing/2014/main" id="{C80C66D7-0E7C-4B5F-81C0-BF767709F2E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a:extLst>
              <a:ext uri="{FF2B5EF4-FFF2-40B4-BE49-F238E27FC236}">
                <a16:creationId xmlns:a16="http://schemas.microsoft.com/office/drawing/2014/main" id="{103A79D4-F978-466B-B4BB-6802409FDCB2}"/>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4260761" cy="804130"/>
            <a:chOff x="7318011" y="1456480"/>
            <a:chExt cx="4260761" cy="804130"/>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3877985"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工作流程与团队分工</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Master research  plan</a:t>
              </a:r>
            </a:p>
          </p:txBody>
        </p:sp>
      </p:grpSp>
      <p:sp>
        <p:nvSpPr>
          <p:cNvPr id="3" name="灯片编号占位符 2"/>
          <p:cNvSpPr>
            <a:spLocks noGrp="1"/>
          </p:cNvSpPr>
          <p:nvPr>
            <p:ph type="sldNum" sz="quarter" idx="4"/>
          </p:nvPr>
        </p:nvSpPr>
        <p:spPr/>
        <p:txBody>
          <a:bodyPr/>
          <a:lstStyle/>
          <a:p>
            <a:fld id="{0FDD6AAA-8956-4EE4-9DA4-76C65E592E59}" type="slidenum">
              <a:rPr lang="zh-CN" altLang="en-US" smtClean="0"/>
              <a:t>23</a:t>
            </a:fld>
            <a:r>
              <a:rPr lang="en-US" altLang="zh-CN" dirty="0"/>
              <a:t>/24</a:t>
            </a:r>
            <a:endParaRPr lang="zh-CN" altLang="en-US" dirty="0"/>
          </a:p>
        </p:txBody>
      </p:sp>
      <p:pic>
        <p:nvPicPr>
          <p:cNvPr id="56" name="图片 55">
            <a:extLst>
              <a:ext uri="{FF2B5EF4-FFF2-40B4-BE49-F238E27FC236}">
                <a16:creationId xmlns:a16="http://schemas.microsoft.com/office/drawing/2014/main" id="{EBEB0F93-319B-4D36-95AF-10A1196F82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5077"/>
          <a:stretch/>
        </p:blipFill>
        <p:spPr>
          <a:xfrm>
            <a:off x="6617484" y="1317859"/>
            <a:ext cx="1774378" cy="2108578"/>
          </a:xfrm>
          <a:prstGeom prst="roundRect">
            <a:avLst/>
          </a:prstGeom>
        </p:spPr>
      </p:pic>
      <p:sp>
        <p:nvSpPr>
          <p:cNvPr id="2" name="文本框 1">
            <a:extLst>
              <a:ext uri="{FF2B5EF4-FFF2-40B4-BE49-F238E27FC236}">
                <a16:creationId xmlns:a16="http://schemas.microsoft.com/office/drawing/2014/main" id="{14390D99-DE1D-4176-8B58-3A7A15C345C5}"/>
              </a:ext>
            </a:extLst>
          </p:cNvPr>
          <p:cNvSpPr txBox="1"/>
          <p:nvPr/>
        </p:nvSpPr>
        <p:spPr>
          <a:xfrm>
            <a:off x="2552846" y="1690706"/>
            <a:ext cx="4951827" cy="646331"/>
          </a:xfrm>
          <a:prstGeom prst="rect">
            <a:avLst/>
          </a:prstGeom>
          <a:noFill/>
        </p:spPr>
        <p:txBody>
          <a:bodyPr wrap="square" rtlCol="0">
            <a:spAutoFit/>
          </a:bodyPr>
          <a:lstStyle/>
          <a:p>
            <a:r>
              <a:rPr lang="zh-CN" altLang="en-US" sz="3600" b="1" dirty="0">
                <a:latin typeface="+mj-ea"/>
                <a:ea typeface="+mj-ea"/>
              </a:rPr>
              <a:t>吴怡</a:t>
            </a:r>
          </a:p>
        </p:txBody>
      </p:sp>
      <p:sp>
        <p:nvSpPr>
          <p:cNvPr id="58" name="文本框 57">
            <a:extLst>
              <a:ext uri="{FF2B5EF4-FFF2-40B4-BE49-F238E27FC236}">
                <a16:creationId xmlns:a16="http://schemas.microsoft.com/office/drawing/2014/main" id="{2DAAEE31-5F6B-4A6F-84F9-2EC1F9F21394}"/>
              </a:ext>
            </a:extLst>
          </p:cNvPr>
          <p:cNvSpPr txBox="1"/>
          <p:nvPr/>
        </p:nvSpPr>
        <p:spPr>
          <a:xfrm>
            <a:off x="2552846" y="2344491"/>
            <a:ext cx="3672549" cy="707886"/>
          </a:xfrm>
          <a:prstGeom prst="rect">
            <a:avLst/>
          </a:prstGeom>
          <a:noFill/>
        </p:spPr>
        <p:txBody>
          <a:bodyPr wrap="square" rtlCol="0">
            <a:spAutoFit/>
          </a:bodyPr>
          <a:lstStyle/>
          <a:p>
            <a:r>
              <a:rPr lang="zh-CN" altLang="en-US" sz="2000" dirty="0">
                <a:latin typeface="+mj-ea"/>
                <a:ea typeface="+mj-ea"/>
              </a:rPr>
              <a:t>●小组组长、统筹规划把握项目进度及各模块沟通工作</a:t>
            </a:r>
          </a:p>
        </p:txBody>
      </p:sp>
      <p:sp>
        <p:nvSpPr>
          <p:cNvPr id="59" name="文本框 58">
            <a:extLst>
              <a:ext uri="{FF2B5EF4-FFF2-40B4-BE49-F238E27FC236}">
                <a16:creationId xmlns:a16="http://schemas.microsoft.com/office/drawing/2014/main" id="{31858D60-702F-4EFD-918F-93AB6B3B0E25}"/>
              </a:ext>
            </a:extLst>
          </p:cNvPr>
          <p:cNvSpPr txBox="1"/>
          <p:nvPr/>
        </p:nvSpPr>
        <p:spPr>
          <a:xfrm>
            <a:off x="2552845" y="3097738"/>
            <a:ext cx="3672549" cy="400110"/>
          </a:xfrm>
          <a:prstGeom prst="rect">
            <a:avLst/>
          </a:prstGeom>
          <a:noFill/>
        </p:spPr>
        <p:txBody>
          <a:bodyPr wrap="square" rtlCol="0">
            <a:spAutoFit/>
          </a:bodyPr>
          <a:lstStyle/>
          <a:p>
            <a:r>
              <a:rPr lang="zh-CN" altLang="en-US" sz="2000" dirty="0">
                <a:latin typeface="+mj-ea"/>
                <a:ea typeface="+mj-ea"/>
              </a:rPr>
              <a:t>●后端爬虫部分开发</a:t>
            </a:r>
          </a:p>
        </p:txBody>
      </p:sp>
      <p:sp>
        <p:nvSpPr>
          <p:cNvPr id="62" name="文本框 61">
            <a:extLst>
              <a:ext uri="{FF2B5EF4-FFF2-40B4-BE49-F238E27FC236}">
                <a16:creationId xmlns:a16="http://schemas.microsoft.com/office/drawing/2014/main" id="{5E5D3E2C-FAE5-49AB-AA9C-0AE4F9F005B1}"/>
              </a:ext>
            </a:extLst>
          </p:cNvPr>
          <p:cNvSpPr txBox="1"/>
          <p:nvPr/>
        </p:nvSpPr>
        <p:spPr>
          <a:xfrm>
            <a:off x="2552843" y="3613023"/>
            <a:ext cx="3672549" cy="400110"/>
          </a:xfrm>
          <a:prstGeom prst="rect">
            <a:avLst/>
          </a:prstGeom>
          <a:noFill/>
        </p:spPr>
        <p:txBody>
          <a:bodyPr wrap="square" rtlCol="0">
            <a:spAutoFit/>
          </a:bodyPr>
          <a:lstStyle/>
          <a:p>
            <a:r>
              <a:rPr lang="zh-CN" altLang="en-US" sz="2000" dirty="0">
                <a:latin typeface="+mj-ea"/>
                <a:ea typeface="+mj-ea"/>
              </a:rPr>
              <a:t>●后端与</a:t>
            </a:r>
            <a:r>
              <a:rPr lang="en-US" altLang="zh-CN" sz="2000" dirty="0">
                <a:latin typeface="+mj-ea"/>
                <a:ea typeface="+mj-ea"/>
              </a:rPr>
              <a:t>python</a:t>
            </a:r>
            <a:r>
              <a:rPr lang="zh-CN" altLang="en-US" sz="2000" dirty="0">
                <a:latin typeface="+mj-ea"/>
                <a:ea typeface="+mj-ea"/>
              </a:rPr>
              <a:t>交互部分开发</a:t>
            </a:r>
          </a:p>
        </p:txBody>
      </p:sp>
      <p:sp>
        <p:nvSpPr>
          <p:cNvPr id="63" name="文本框 62">
            <a:extLst>
              <a:ext uri="{FF2B5EF4-FFF2-40B4-BE49-F238E27FC236}">
                <a16:creationId xmlns:a16="http://schemas.microsoft.com/office/drawing/2014/main" id="{B3873932-10A7-4BE9-94C2-0B52C3C2364F}"/>
              </a:ext>
            </a:extLst>
          </p:cNvPr>
          <p:cNvSpPr txBox="1"/>
          <p:nvPr/>
        </p:nvSpPr>
        <p:spPr>
          <a:xfrm>
            <a:off x="2552843" y="4093104"/>
            <a:ext cx="3672549" cy="707886"/>
          </a:xfrm>
          <a:prstGeom prst="rect">
            <a:avLst/>
          </a:prstGeom>
          <a:noFill/>
        </p:spPr>
        <p:txBody>
          <a:bodyPr wrap="square" rtlCol="0">
            <a:spAutoFit/>
          </a:bodyPr>
          <a:lstStyle/>
          <a:p>
            <a:r>
              <a:rPr lang="zh-CN" altLang="en-US" sz="2000" dirty="0">
                <a:latin typeface="+mj-ea"/>
                <a:ea typeface="+mj-ea"/>
              </a:rPr>
              <a:t>●新闻列表、内容、算法等表结构设计及</a:t>
            </a:r>
            <a:r>
              <a:rPr lang="en-US" altLang="zh-CN" sz="2000" dirty="0">
                <a:latin typeface="+mj-ea"/>
                <a:ea typeface="+mj-ea"/>
              </a:rPr>
              <a:t>mapper</a:t>
            </a:r>
            <a:r>
              <a:rPr lang="zh-CN" altLang="en-US" sz="2000" dirty="0">
                <a:latin typeface="+mj-ea"/>
                <a:ea typeface="+mj-ea"/>
              </a:rPr>
              <a:t>实现</a:t>
            </a:r>
          </a:p>
        </p:txBody>
      </p:sp>
      <p:sp>
        <p:nvSpPr>
          <p:cNvPr id="77" name="文本框 76">
            <a:extLst>
              <a:ext uri="{FF2B5EF4-FFF2-40B4-BE49-F238E27FC236}">
                <a16:creationId xmlns:a16="http://schemas.microsoft.com/office/drawing/2014/main" id="{BCEA6E5B-44C1-432D-B328-ECF9BC487425}"/>
              </a:ext>
            </a:extLst>
          </p:cNvPr>
          <p:cNvSpPr txBox="1"/>
          <p:nvPr/>
        </p:nvSpPr>
        <p:spPr>
          <a:xfrm>
            <a:off x="2552843" y="4917819"/>
            <a:ext cx="3672549" cy="400110"/>
          </a:xfrm>
          <a:prstGeom prst="rect">
            <a:avLst/>
          </a:prstGeom>
          <a:noFill/>
        </p:spPr>
        <p:txBody>
          <a:bodyPr wrap="square" rtlCol="0">
            <a:spAutoFit/>
          </a:bodyPr>
          <a:lstStyle/>
          <a:p>
            <a:r>
              <a:rPr lang="zh-CN" altLang="en-US" sz="2000" dirty="0">
                <a:latin typeface="+mj-ea"/>
                <a:ea typeface="+mj-ea"/>
              </a:rPr>
              <a:t>●总结</a:t>
            </a:r>
            <a:r>
              <a:rPr lang="en-US" altLang="zh-CN" sz="2000" dirty="0">
                <a:latin typeface="+mj-ea"/>
                <a:ea typeface="+mj-ea"/>
              </a:rPr>
              <a:t>ppt</a:t>
            </a:r>
            <a:r>
              <a:rPr lang="zh-CN" altLang="en-US" sz="2000" dirty="0">
                <a:latin typeface="+mj-ea"/>
                <a:ea typeface="+mj-ea"/>
              </a:rPr>
              <a:t>与答辩</a:t>
            </a:r>
          </a:p>
        </p:txBody>
      </p:sp>
      <p:sp>
        <p:nvSpPr>
          <p:cNvPr id="78" name="文本框 77">
            <a:extLst>
              <a:ext uri="{FF2B5EF4-FFF2-40B4-BE49-F238E27FC236}">
                <a16:creationId xmlns:a16="http://schemas.microsoft.com/office/drawing/2014/main" id="{D638D8CB-BEB9-46EB-9074-D67ECA51B834}"/>
              </a:ext>
            </a:extLst>
          </p:cNvPr>
          <p:cNvSpPr txBox="1"/>
          <p:nvPr/>
        </p:nvSpPr>
        <p:spPr>
          <a:xfrm>
            <a:off x="8391862" y="1690705"/>
            <a:ext cx="4951827" cy="646331"/>
          </a:xfrm>
          <a:prstGeom prst="rect">
            <a:avLst/>
          </a:prstGeom>
          <a:noFill/>
        </p:spPr>
        <p:txBody>
          <a:bodyPr wrap="square" rtlCol="0">
            <a:spAutoFit/>
          </a:bodyPr>
          <a:lstStyle/>
          <a:p>
            <a:r>
              <a:rPr lang="zh-CN" altLang="en-US" sz="3600" b="1" dirty="0">
                <a:latin typeface="+mj-ea"/>
                <a:ea typeface="+mj-ea"/>
              </a:rPr>
              <a:t>王衍庆</a:t>
            </a:r>
          </a:p>
        </p:txBody>
      </p:sp>
      <p:sp>
        <p:nvSpPr>
          <p:cNvPr id="79" name="文本框 78">
            <a:extLst>
              <a:ext uri="{FF2B5EF4-FFF2-40B4-BE49-F238E27FC236}">
                <a16:creationId xmlns:a16="http://schemas.microsoft.com/office/drawing/2014/main" id="{52391AA4-D074-4334-B9E8-C578EDA48CFE}"/>
              </a:ext>
            </a:extLst>
          </p:cNvPr>
          <p:cNvSpPr txBox="1"/>
          <p:nvPr/>
        </p:nvSpPr>
        <p:spPr>
          <a:xfrm>
            <a:off x="8391862" y="2370581"/>
            <a:ext cx="3672549" cy="400110"/>
          </a:xfrm>
          <a:prstGeom prst="rect">
            <a:avLst/>
          </a:prstGeom>
          <a:noFill/>
        </p:spPr>
        <p:txBody>
          <a:bodyPr wrap="square" rtlCol="0">
            <a:spAutoFit/>
          </a:bodyPr>
          <a:lstStyle/>
          <a:p>
            <a:r>
              <a:rPr lang="zh-CN" altLang="en-US" sz="2000" dirty="0">
                <a:latin typeface="+mj-ea"/>
                <a:ea typeface="+mj-ea"/>
              </a:rPr>
              <a:t>●后端接口设计与开发</a:t>
            </a:r>
          </a:p>
        </p:txBody>
      </p:sp>
      <p:sp>
        <p:nvSpPr>
          <p:cNvPr id="80" name="文本框 79">
            <a:extLst>
              <a:ext uri="{FF2B5EF4-FFF2-40B4-BE49-F238E27FC236}">
                <a16:creationId xmlns:a16="http://schemas.microsoft.com/office/drawing/2014/main" id="{E9B48775-E1F6-4681-B9AD-F1ECA5E4ADAB}"/>
              </a:ext>
            </a:extLst>
          </p:cNvPr>
          <p:cNvSpPr txBox="1"/>
          <p:nvPr/>
        </p:nvSpPr>
        <p:spPr>
          <a:xfrm>
            <a:off x="8391861" y="3015267"/>
            <a:ext cx="3672549" cy="400110"/>
          </a:xfrm>
          <a:prstGeom prst="rect">
            <a:avLst/>
          </a:prstGeom>
          <a:noFill/>
        </p:spPr>
        <p:txBody>
          <a:bodyPr wrap="square" rtlCol="0">
            <a:spAutoFit/>
          </a:bodyPr>
          <a:lstStyle/>
          <a:p>
            <a:r>
              <a:rPr lang="zh-CN" altLang="en-US" sz="2000" dirty="0">
                <a:latin typeface="+mj-ea"/>
                <a:ea typeface="+mj-ea"/>
              </a:rPr>
              <a:t>●所有交互逻辑实现</a:t>
            </a:r>
          </a:p>
        </p:txBody>
      </p:sp>
      <p:sp>
        <p:nvSpPr>
          <p:cNvPr id="81" name="文本框 80">
            <a:extLst>
              <a:ext uri="{FF2B5EF4-FFF2-40B4-BE49-F238E27FC236}">
                <a16:creationId xmlns:a16="http://schemas.microsoft.com/office/drawing/2014/main" id="{53AA506B-4990-40AC-8827-70F95A5DE770}"/>
              </a:ext>
            </a:extLst>
          </p:cNvPr>
          <p:cNvSpPr txBox="1"/>
          <p:nvPr/>
        </p:nvSpPr>
        <p:spPr>
          <a:xfrm>
            <a:off x="8477439" y="3759926"/>
            <a:ext cx="3672549" cy="707886"/>
          </a:xfrm>
          <a:prstGeom prst="rect">
            <a:avLst/>
          </a:prstGeom>
          <a:noFill/>
        </p:spPr>
        <p:txBody>
          <a:bodyPr wrap="square" rtlCol="0">
            <a:spAutoFit/>
          </a:bodyPr>
          <a:lstStyle/>
          <a:p>
            <a:r>
              <a:rPr lang="zh-CN" altLang="en-US" sz="2000" dirty="0">
                <a:latin typeface="+mj-ea"/>
                <a:ea typeface="+mj-ea"/>
              </a:rPr>
              <a:t>●用户浏览信息及画像信息、栏目信息等表结构设计</a:t>
            </a:r>
          </a:p>
        </p:txBody>
      </p:sp>
      <p:pic>
        <p:nvPicPr>
          <p:cNvPr id="5" name="图片 4">
            <a:extLst>
              <a:ext uri="{FF2B5EF4-FFF2-40B4-BE49-F238E27FC236}">
                <a16:creationId xmlns:a16="http://schemas.microsoft.com/office/drawing/2014/main" id="{9A3D320B-BF20-4F2C-8C22-9E8A6267A2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099" t="24653" r="37633" b="47316"/>
          <a:stretch/>
        </p:blipFill>
        <p:spPr>
          <a:xfrm>
            <a:off x="789150" y="1623078"/>
            <a:ext cx="1753012" cy="1937801"/>
          </a:xfrm>
          <a:prstGeom prst="roundRect">
            <a:avLst/>
          </a:prstGeom>
        </p:spPr>
      </p:pic>
    </p:spTree>
    <p:extLst>
      <p:ext uri="{BB962C8B-B14F-4D97-AF65-F5344CB8AC3E}">
        <p14:creationId xmlns:p14="http://schemas.microsoft.com/office/powerpoint/2010/main" val="24976950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74642A48-8993-463E-B064-2D106CE12B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a:extLst>
              <a:ext uri="{FF2B5EF4-FFF2-40B4-BE49-F238E27FC236}">
                <a16:creationId xmlns:a16="http://schemas.microsoft.com/office/drawing/2014/main" id="{C80C66D7-0E7C-4B5F-81C0-BF767709F2E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a:extLst>
              <a:ext uri="{FF2B5EF4-FFF2-40B4-BE49-F238E27FC236}">
                <a16:creationId xmlns:a16="http://schemas.microsoft.com/office/drawing/2014/main" id="{103A79D4-F978-466B-B4BB-6802409FDCB2}"/>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4260761" cy="804130"/>
            <a:chOff x="7318011" y="1456480"/>
            <a:chExt cx="4260761" cy="804130"/>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3877985"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工作流程与团队分工</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Master research  plan</a:t>
              </a:r>
            </a:p>
          </p:txBody>
        </p:sp>
      </p:grpSp>
      <p:sp>
        <p:nvSpPr>
          <p:cNvPr id="3" name="灯片编号占位符 2"/>
          <p:cNvSpPr>
            <a:spLocks noGrp="1"/>
          </p:cNvSpPr>
          <p:nvPr>
            <p:ph type="sldNum" sz="quarter" idx="4"/>
          </p:nvPr>
        </p:nvSpPr>
        <p:spPr/>
        <p:txBody>
          <a:bodyPr/>
          <a:lstStyle/>
          <a:p>
            <a:fld id="{0FDD6AAA-8956-4EE4-9DA4-76C65E592E59}" type="slidenum">
              <a:rPr lang="zh-CN" altLang="en-US" smtClean="0"/>
              <a:t>24</a:t>
            </a:fld>
            <a:r>
              <a:rPr lang="en-US" altLang="zh-CN" dirty="0"/>
              <a:t>/24</a:t>
            </a:r>
            <a:endParaRPr lang="zh-CN" altLang="en-US" dirty="0"/>
          </a:p>
        </p:txBody>
      </p:sp>
      <p:pic>
        <p:nvPicPr>
          <p:cNvPr id="4" name="图片 3">
            <a:extLst>
              <a:ext uri="{FF2B5EF4-FFF2-40B4-BE49-F238E27FC236}">
                <a16:creationId xmlns:a16="http://schemas.microsoft.com/office/drawing/2014/main" id="{93B700F2-E5E9-44DC-9A53-D1F380DFD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155" t="19483" r="7338" b="18568"/>
          <a:stretch/>
        </p:blipFill>
        <p:spPr>
          <a:xfrm>
            <a:off x="881155" y="1323398"/>
            <a:ext cx="1662956" cy="1826228"/>
          </a:xfrm>
          <a:prstGeom prst="ellipse">
            <a:avLst/>
          </a:prstGeom>
        </p:spPr>
      </p:pic>
      <p:sp>
        <p:nvSpPr>
          <p:cNvPr id="62" name="文本框 61">
            <a:extLst>
              <a:ext uri="{FF2B5EF4-FFF2-40B4-BE49-F238E27FC236}">
                <a16:creationId xmlns:a16="http://schemas.microsoft.com/office/drawing/2014/main" id="{500E488C-53DF-4B54-8B71-55142D95A24F}"/>
              </a:ext>
            </a:extLst>
          </p:cNvPr>
          <p:cNvSpPr txBox="1"/>
          <p:nvPr/>
        </p:nvSpPr>
        <p:spPr>
          <a:xfrm>
            <a:off x="2788964" y="1703076"/>
            <a:ext cx="2106593" cy="3662541"/>
          </a:xfrm>
          <a:prstGeom prst="rect">
            <a:avLst/>
          </a:prstGeom>
          <a:noFill/>
        </p:spPr>
        <p:txBody>
          <a:bodyPr wrap="square" rtlCol="0">
            <a:spAutoFit/>
          </a:bodyPr>
          <a:lstStyle/>
          <a:p>
            <a:r>
              <a:rPr kumimoji="1" lang="zh-CN" altLang="en-US" sz="4000" b="1" dirty="0">
                <a:solidFill>
                  <a:schemeClr val="tx1">
                    <a:lumMod val="85000"/>
                    <a:lumOff val="15000"/>
                  </a:schemeClr>
                </a:solidFill>
                <a:latin typeface="Heiti SC Light"/>
                <a:ea typeface="Heiti SC Light"/>
                <a:cs typeface="Heiti SC Light"/>
              </a:rPr>
              <a:t>王玮权    </a:t>
            </a:r>
            <a:endParaRPr kumimoji="1" lang="en-US" altLang="zh-CN" sz="4000" b="1" dirty="0">
              <a:solidFill>
                <a:schemeClr val="tx1">
                  <a:lumMod val="85000"/>
                  <a:lumOff val="15000"/>
                </a:schemeClr>
              </a:solidFill>
              <a:latin typeface="Heiti SC Light"/>
              <a:ea typeface="Heiti SC Light"/>
              <a:cs typeface="Heiti SC Light"/>
            </a:endParaRPr>
          </a:p>
          <a:p>
            <a:r>
              <a:rPr lang="zh-CN" altLang="en-US" sz="2400" dirty="0">
                <a:solidFill>
                  <a:schemeClr val="tx1">
                    <a:lumMod val="50000"/>
                    <a:lumOff val="50000"/>
                  </a:schemeClr>
                </a:solidFill>
                <a:latin typeface="+mj-ea"/>
                <a:ea typeface="+mj-ea"/>
                <a:cs typeface="Heiti SC Light"/>
              </a:rPr>
              <a:t>项目架构搭建，页面编写，部分组件编写，前端技术文档整理，</a:t>
            </a:r>
            <a:r>
              <a:rPr lang="en-US" altLang="zh-CN" sz="2400" dirty="0">
                <a:solidFill>
                  <a:schemeClr val="tx1">
                    <a:lumMod val="50000"/>
                    <a:lumOff val="50000"/>
                  </a:schemeClr>
                </a:solidFill>
                <a:latin typeface="+mj-ea"/>
                <a:ea typeface="+mj-ea"/>
                <a:cs typeface="Heiti SC Light"/>
              </a:rPr>
              <a:t>ppt</a:t>
            </a:r>
            <a:r>
              <a:rPr lang="zh-CN" altLang="en-US" sz="2400" dirty="0">
                <a:solidFill>
                  <a:schemeClr val="tx1">
                    <a:lumMod val="50000"/>
                    <a:lumOff val="50000"/>
                  </a:schemeClr>
                </a:solidFill>
                <a:latin typeface="+mj-ea"/>
                <a:ea typeface="+mj-ea"/>
                <a:cs typeface="Heiti SC Light"/>
              </a:rPr>
              <a:t>前端部分内容编写</a:t>
            </a:r>
          </a:p>
          <a:p>
            <a:endParaRPr kumimoji="1" lang="zh-CN" altLang="en-US" sz="2400" b="1" dirty="0">
              <a:solidFill>
                <a:schemeClr val="tx1">
                  <a:lumMod val="85000"/>
                  <a:lumOff val="15000"/>
                </a:schemeClr>
              </a:solidFill>
              <a:latin typeface="Heiti SC Light"/>
              <a:ea typeface="Heiti SC Light"/>
              <a:cs typeface="Heiti SC Light"/>
            </a:endParaRPr>
          </a:p>
        </p:txBody>
      </p:sp>
      <p:pic>
        <p:nvPicPr>
          <p:cNvPr id="63" name="图片 62">
            <a:extLst>
              <a:ext uri="{FF2B5EF4-FFF2-40B4-BE49-F238E27FC236}">
                <a16:creationId xmlns:a16="http://schemas.microsoft.com/office/drawing/2014/main" id="{FD0C3570-689C-43AF-A4B6-1693CE4FA1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439" b="36784"/>
          <a:stretch/>
        </p:blipFill>
        <p:spPr>
          <a:xfrm>
            <a:off x="6381622" y="1478035"/>
            <a:ext cx="1575870" cy="1516954"/>
          </a:xfrm>
          <a:prstGeom prst="roundRect">
            <a:avLst/>
          </a:prstGeom>
        </p:spPr>
      </p:pic>
      <p:sp>
        <p:nvSpPr>
          <p:cNvPr id="8" name="矩形 7">
            <a:extLst>
              <a:ext uri="{FF2B5EF4-FFF2-40B4-BE49-F238E27FC236}">
                <a16:creationId xmlns:a16="http://schemas.microsoft.com/office/drawing/2014/main" id="{A146A1A1-6A7A-4690-9243-055E4678DC2E}"/>
              </a:ext>
            </a:extLst>
          </p:cNvPr>
          <p:cNvSpPr/>
          <p:nvPr/>
        </p:nvSpPr>
        <p:spPr>
          <a:xfrm>
            <a:off x="8176891" y="1478035"/>
            <a:ext cx="2200824" cy="2566215"/>
          </a:xfrm>
          <a:prstGeom prst="rect">
            <a:avLst/>
          </a:prstGeom>
        </p:spPr>
        <p:txBody>
          <a:bodyPr wrap="square">
            <a:spAutoFit/>
          </a:bodyPr>
          <a:lstStyle/>
          <a:p>
            <a:pPr>
              <a:lnSpc>
                <a:spcPct val="120000"/>
              </a:lnSpc>
            </a:pPr>
            <a:r>
              <a:rPr kumimoji="1" lang="zh-CN" altLang="en-US" sz="4000" b="1" dirty="0">
                <a:solidFill>
                  <a:schemeClr val="tx1">
                    <a:lumMod val="85000"/>
                    <a:lumOff val="15000"/>
                  </a:schemeClr>
                </a:solidFill>
                <a:latin typeface="Heiti SC Light"/>
              </a:rPr>
              <a:t>高金阳</a:t>
            </a:r>
            <a:endParaRPr kumimoji="1" lang="en-US" altLang="zh-CN" sz="4000" b="1" dirty="0">
              <a:solidFill>
                <a:schemeClr val="tx1">
                  <a:lumMod val="85000"/>
                  <a:lumOff val="15000"/>
                </a:schemeClr>
              </a:solidFill>
              <a:latin typeface="Heiti SC Light"/>
            </a:endParaRPr>
          </a:p>
          <a:p>
            <a:pPr>
              <a:lnSpc>
                <a:spcPct val="120000"/>
              </a:lnSpc>
            </a:pPr>
            <a:r>
              <a:rPr lang="zh-CN" altLang="en-US" sz="2400" dirty="0">
                <a:solidFill>
                  <a:schemeClr val="tx1">
                    <a:lumMod val="50000"/>
                    <a:lumOff val="50000"/>
                  </a:schemeClr>
                </a:solidFill>
                <a:latin typeface="+mj-ea"/>
                <a:ea typeface="+mj-ea"/>
              </a:rPr>
              <a:t>页面编写，部分组件编写，技术文档整理，工具类编写</a:t>
            </a:r>
          </a:p>
        </p:txBody>
      </p:sp>
    </p:spTree>
    <p:extLst>
      <p:ext uri="{BB962C8B-B14F-4D97-AF65-F5344CB8AC3E}">
        <p14:creationId xmlns:p14="http://schemas.microsoft.com/office/powerpoint/2010/main" val="56170087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74642A48-8993-463E-B064-2D106CE12B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a:extLst>
              <a:ext uri="{FF2B5EF4-FFF2-40B4-BE49-F238E27FC236}">
                <a16:creationId xmlns:a16="http://schemas.microsoft.com/office/drawing/2014/main" id="{C80C66D7-0E7C-4B5F-81C0-BF767709F2E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a:extLst>
              <a:ext uri="{FF2B5EF4-FFF2-40B4-BE49-F238E27FC236}">
                <a16:creationId xmlns:a16="http://schemas.microsoft.com/office/drawing/2014/main" id="{103A79D4-F978-466B-B4BB-6802409FDCB2}"/>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chemeClr val="accent1"/>
                </a:solidFill>
                <a:latin typeface="Century Gothic" panose="020B0502020202020204" pitchFamily="34" charset="0"/>
              </a:rPr>
              <a:t>03</a:t>
            </a:r>
            <a:endParaRPr lang="zh-CN" altLang="en-US" sz="4000" dirty="0">
              <a:solidFill>
                <a:schemeClr val="accent1"/>
              </a:solidFill>
              <a:latin typeface="Century Gothic" panose="020B0502020202020204" pitchFamily="34" charset="0"/>
            </a:endParaRPr>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4260761" cy="804130"/>
            <a:chOff x="7318011" y="1456480"/>
            <a:chExt cx="4260761" cy="804130"/>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3877985"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工作流程与团队分工</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Master research  plan</a:t>
              </a:r>
            </a:p>
          </p:txBody>
        </p:sp>
      </p:grpSp>
      <p:sp>
        <p:nvSpPr>
          <p:cNvPr id="3" name="灯片编号占位符 2"/>
          <p:cNvSpPr>
            <a:spLocks noGrp="1"/>
          </p:cNvSpPr>
          <p:nvPr>
            <p:ph type="sldNum" sz="quarter" idx="4"/>
          </p:nvPr>
        </p:nvSpPr>
        <p:spPr>
          <a:xfrm>
            <a:off x="8610600" y="6356350"/>
            <a:ext cx="2743200" cy="365125"/>
          </a:xfrm>
        </p:spPr>
        <p:txBody>
          <a:bodyPr/>
          <a:lstStyle/>
          <a:p>
            <a:fld id="{0FDD6AAA-8956-4EE4-9DA4-76C65E592E59}" type="slidenum">
              <a:rPr lang="zh-CN" altLang="en-US" smtClean="0"/>
              <a:t>25</a:t>
            </a:fld>
            <a:r>
              <a:rPr lang="en-US" altLang="zh-CN" dirty="0"/>
              <a:t>/24</a:t>
            </a:r>
            <a:endParaRPr lang="zh-CN" altLang="en-US" dirty="0"/>
          </a:p>
        </p:txBody>
      </p:sp>
      <p:pic>
        <p:nvPicPr>
          <p:cNvPr id="4" name="图片 3">
            <a:extLst>
              <a:ext uri="{FF2B5EF4-FFF2-40B4-BE49-F238E27FC236}">
                <a16:creationId xmlns:a16="http://schemas.microsoft.com/office/drawing/2014/main" id="{05446930-13FE-4C1A-8930-CDA05F426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0" y="1242145"/>
            <a:ext cx="1223888" cy="1671240"/>
          </a:xfrm>
          <a:prstGeom prst="rect">
            <a:avLst/>
          </a:prstGeom>
        </p:spPr>
      </p:pic>
      <p:sp>
        <p:nvSpPr>
          <p:cNvPr id="5" name="矩形 4">
            <a:extLst>
              <a:ext uri="{FF2B5EF4-FFF2-40B4-BE49-F238E27FC236}">
                <a16:creationId xmlns:a16="http://schemas.microsoft.com/office/drawing/2014/main" id="{60DEDF7E-0DAC-4DB4-8BBF-C098B7FA79FD}"/>
              </a:ext>
            </a:extLst>
          </p:cNvPr>
          <p:cNvSpPr/>
          <p:nvPr/>
        </p:nvSpPr>
        <p:spPr>
          <a:xfrm>
            <a:off x="2893256" y="1462875"/>
            <a:ext cx="2227384" cy="2708434"/>
          </a:xfrm>
          <a:prstGeom prst="rect">
            <a:avLst/>
          </a:prstGeom>
        </p:spPr>
        <p:txBody>
          <a:bodyPr wrap="square">
            <a:spAutoFit/>
          </a:bodyPr>
          <a:lstStyle/>
          <a:p>
            <a:r>
              <a:rPr lang="zh-CN" altLang="en-US" sz="3600" b="1" dirty="0">
                <a:solidFill>
                  <a:schemeClr val="tx2">
                    <a:lumMod val="75000"/>
                  </a:schemeClr>
                </a:solidFill>
              </a:rPr>
              <a:t>索斐</a:t>
            </a:r>
            <a:r>
              <a:rPr lang="zh-CN" altLang="en-US" sz="4400" dirty="0"/>
              <a:t>：</a:t>
            </a:r>
            <a:r>
              <a:rPr lang="zh-CN" altLang="en-US" b="1" dirty="0">
                <a:solidFill>
                  <a:schemeClr val="tx2">
                    <a:lumMod val="75000"/>
                  </a:schemeClr>
                </a:solidFill>
              </a:rPr>
              <a:t>算法方案设计，热点推荐算法，基于内容推荐算法，协同过滤算法代码实现，相关技术完善及其代码的实现，以及算法与后端对接。</a:t>
            </a:r>
            <a:endParaRPr lang="en-US" altLang="zh-CN" b="1" dirty="0">
              <a:solidFill>
                <a:schemeClr val="tx2">
                  <a:lumMod val="75000"/>
                </a:schemeClr>
              </a:solidFill>
            </a:endParaRPr>
          </a:p>
        </p:txBody>
      </p:sp>
      <p:pic>
        <p:nvPicPr>
          <p:cNvPr id="8" name="图片 7">
            <a:extLst>
              <a:ext uri="{FF2B5EF4-FFF2-40B4-BE49-F238E27FC236}">
                <a16:creationId xmlns:a16="http://schemas.microsoft.com/office/drawing/2014/main" id="{E5226EA1-1C04-4713-8BB4-25FEE70A10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44" r="51953" b="40718"/>
          <a:stretch/>
        </p:blipFill>
        <p:spPr>
          <a:xfrm>
            <a:off x="1224703" y="4466711"/>
            <a:ext cx="1223889" cy="1725385"/>
          </a:xfrm>
          <a:prstGeom prst="rect">
            <a:avLst/>
          </a:prstGeom>
        </p:spPr>
      </p:pic>
      <p:sp>
        <p:nvSpPr>
          <p:cNvPr id="62" name="矩形 61">
            <a:extLst>
              <a:ext uri="{FF2B5EF4-FFF2-40B4-BE49-F238E27FC236}">
                <a16:creationId xmlns:a16="http://schemas.microsoft.com/office/drawing/2014/main" id="{84DC6599-7481-4702-96C9-EA84439F85F1}"/>
              </a:ext>
            </a:extLst>
          </p:cNvPr>
          <p:cNvSpPr/>
          <p:nvPr/>
        </p:nvSpPr>
        <p:spPr>
          <a:xfrm>
            <a:off x="2893256" y="4428813"/>
            <a:ext cx="2072639" cy="1600438"/>
          </a:xfrm>
          <a:prstGeom prst="rect">
            <a:avLst/>
          </a:prstGeom>
        </p:spPr>
        <p:txBody>
          <a:bodyPr wrap="square">
            <a:spAutoFit/>
          </a:bodyPr>
          <a:lstStyle/>
          <a:p>
            <a:r>
              <a:rPr lang="zh-CN" altLang="en-US" sz="3600" b="1" dirty="0">
                <a:solidFill>
                  <a:schemeClr val="tx2">
                    <a:lumMod val="75000"/>
                  </a:schemeClr>
                </a:solidFill>
              </a:rPr>
              <a:t>俞佳</a:t>
            </a:r>
            <a:r>
              <a:rPr lang="zh-CN" altLang="en-US" sz="4400" dirty="0"/>
              <a:t>：</a:t>
            </a:r>
            <a:endParaRPr lang="en-US" altLang="zh-CN" sz="4400" dirty="0"/>
          </a:p>
          <a:p>
            <a:r>
              <a:rPr lang="zh-CN" altLang="en-US" b="1" dirty="0">
                <a:solidFill>
                  <a:schemeClr val="tx2">
                    <a:lumMod val="75000"/>
                  </a:schemeClr>
                </a:solidFill>
              </a:rPr>
              <a:t>文章关键词提取，内容相似度相关代码实现。</a:t>
            </a:r>
            <a:endParaRPr lang="en-US" altLang="zh-CN" b="1" dirty="0">
              <a:solidFill>
                <a:schemeClr val="tx2">
                  <a:lumMod val="75000"/>
                </a:schemeClr>
              </a:solidFill>
            </a:endParaRPr>
          </a:p>
        </p:txBody>
      </p:sp>
      <p:pic>
        <p:nvPicPr>
          <p:cNvPr id="11" name="图片 10">
            <a:extLst>
              <a:ext uri="{FF2B5EF4-FFF2-40B4-BE49-F238E27FC236}">
                <a16:creationId xmlns:a16="http://schemas.microsoft.com/office/drawing/2014/main" id="{149D1635-F3DF-4DA1-BDD5-6D112BD0A5A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568" t="1209" r="1092" b="16125"/>
          <a:stretch/>
        </p:blipFill>
        <p:spPr>
          <a:xfrm>
            <a:off x="6412632" y="1467951"/>
            <a:ext cx="1284632" cy="1698992"/>
          </a:xfrm>
          <a:prstGeom prst="rect">
            <a:avLst/>
          </a:prstGeom>
        </p:spPr>
      </p:pic>
      <p:sp>
        <p:nvSpPr>
          <p:cNvPr id="77" name="矩形 76">
            <a:extLst>
              <a:ext uri="{FF2B5EF4-FFF2-40B4-BE49-F238E27FC236}">
                <a16:creationId xmlns:a16="http://schemas.microsoft.com/office/drawing/2014/main" id="{B09A2BBB-921A-4B63-BA85-ED2A480D0872}"/>
              </a:ext>
            </a:extLst>
          </p:cNvPr>
          <p:cNvSpPr/>
          <p:nvPr/>
        </p:nvSpPr>
        <p:spPr>
          <a:xfrm>
            <a:off x="7885180" y="1308324"/>
            <a:ext cx="2553048" cy="1323439"/>
          </a:xfrm>
          <a:prstGeom prst="rect">
            <a:avLst/>
          </a:prstGeom>
        </p:spPr>
        <p:txBody>
          <a:bodyPr wrap="square">
            <a:spAutoFit/>
          </a:bodyPr>
          <a:lstStyle/>
          <a:p>
            <a:r>
              <a:rPr lang="zh-CN" altLang="en-US" sz="3600" b="1" dirty="0">
                <a:solidFill>
                  <a:schemeClr val="tx2">
                    <a:lumMod val="75000"/>
                  </a:schemeClr>
                </a:solidFill>
              </a:rPr>
              <a:t>郭巧燕</a:t>
            </a:r>
            <a:r>
              <a:rPr lang="zh-CN" altLang="en-US" sz="4400" dirty="0"/>
              <a:t>：</a:t>
            </a:r>
            <a:endParaRPr lang="en-US" altLang="zh-CN" sz="4400" dirty="0"/>
          </a:p>
          <a:p>
            <a:r>
              <a:rPr lang="zh-CN" altLang="en-US" b="1" dirty="0">
                <a:solidFill>
                  <a:schemeClr val="tx2">
                    <a:lumMod val="75000"/>
                  </a:schemeClr>
                </a:solidFill>
              </a:rPr>
              <a:t>数据集查找，相关算法探讨总结</a:t>
            </a:r>
            <a:endParaRPr lang="en-US" altLang="zh-CN" b="1" dirty="0">
              <a:solidFill>
                <a:schemeClr val="tx2">
                  <a:lumMod val="75000"/>
                </a:schemeClr>
              </a:solidFill>
            </a:endParaRPr>
          </a:p>
        </p:txBody>
      </p:sp>
      <p:sp>
        <p:nvSpPr>
          <p:cNvPr id="78" name="矩形 77">
            <a:extLst>
              <a:ext uri="{FF2B5EF4-FFF2-40B4-BE49-F238E27FC236}">
                <a16:creationId xmlns:a16="http://schemas.microsoft.com/office/drawing/2014/main" id="{E1C1E6FE-6067-4B43-B448-08B9F068291F}"/>
              </a:ext>
            </a:extLst>
          </p:cNvPr>
          <p:cNvSpPr/>
          <p:nvPr/>
        </p:nvSpPr>
        <p:spPr>
          <a:xfrm>
            <a:off x="7885180" y="4226238"/>
            <a:ext cx="2743200" cy="1323439"/>
          </a:xfrm>
          <a:prstGeom prst="rect">
            <a:avLst/>
          </a:prstGeom>
        </p:spPr>
        <p:txBody>
          <a:bodyPr wrap="square">
            <a:spAutoFit/>
          </a:bodyPr>
          <a:lstStyle/>
          <a:p>
            <a:r>
              <a:rPr lang="zh-CN" altLang="en-US" sz="3600" b="1" dirty="0">
                <a:solidFill>
                  <a:schemeClr val="tx2">
                    <a:lumMod val="75000"/>
                  </a:schemeClr>
                </a:solidFill>
              </a:rPr>
              <a:t>王景</a:t>
            </a:r>
            <a:r>
              <a:rPr lang="zh-CN" altLang="en-US" sz="4400" dirty="0"/>
              <a:t>：</a:t>
            </a:r>
            <a:endParaRPr lang="en-US" altLang="zh-CN" sz="4400" dirty="0"/>
          </a:p>
          <a:p>
            <a:r>
              <a:rPr lang="zh-CN" altLang="en-US" b="1" dirty="0">
                <a:solidFill>
                  <a:schemeClr val="tx2">
                    <a:lumMod val="75000"/>
                  </a:schemeClr>
                </a:solidFill>
              </a:rPr>
              <a:t>项目策划书、帮助查找可爬取页面（后二天请假）</a:t>
            </a:r>
            <a:endParaRPr lang="en-US" altLang="zh-CN" b="1" dirty="0">
              <a:solidFill>
                <a:schemeClr val="tx2">
                  <a:lumMod val="75000"/>
                </a:schemeClr>
              </a:solidFill>
            </a:endParaRPr>
          </a:p>
        </p:txBody>
      </p:sp>
    </p:spTree>
    <p:extLst>
      <p:ext uri="{BB962C8B-B14F-4D97-AF65-F5344CB8AC3E}">
        <p14:creationId xmlns:p14="http://schemas.microsoft.com/office/powerpoint/2010/main" val="58794357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菱形 20">
            <a:extLst>
              <a:ext uri="{FF2B5EF4-FFF2-40B4-BE49-F238E27FC236}">
                <a16:creationId xmlns:a16="http://schemas.microsoft.com/office/drawing/2014/main" id="{05A2D0FE-2D99-4784-A9F3-EE98E4314D60}"/>
              </a:ext>
            </a:extLst>
          </p:cNvPr>
          <p:cNvSpPr/>
          <p:nvPr/>
        </p:nvSpPr>
        <p:spPr>
          <a:xfrm>
            <a:off x="2870200" y="203200"/>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99C446-CD67-4B11-99FB-7784DDEC3C03}"/>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dpi="0" rotWithShape="1">
            <a:blip r:embed="rId3"/>
            <a:srcRect/>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23BFD42-63C2-4A06-896F-E7FA17644C97}"/>
              </a:ext>
            </a:extLst>
          </p:cNvPr>
          <p:cNvSpPr txBox="1"/>
          <p:nvPr/>
        </p:nvSpPr>
        <p:spPr>
          <a:xfrm>
            <a:off x="2322356" y="4025900"/>
            <a:ext cx="7851657" cy="60439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3200" dirty="0">
                <a:solidFill>
                  <a:schemeClr val="bg1">
                    <a:lumMod val="50000"/>
                  </a:schemeClr>
                </a:solidFill>
                <a:latin typeface="Century Gothic" panose="020B0502020202020204" pitchFamily="34" charset="0"/>
              </a:rPr>
              <a:t>新闻小程序实践</a:t>
            </a:r>
            <a:r>
              <a:rPr lang="en-US" altLang="zh-CN" sz="3200" dirty="0">
                <a:solidFill>
                  <a:schemeClr val="bg1">
                    <a:lumMod val="50000"/>
                  </a:schemeClr>
                </a:solidFill>
                <a:latin typeface="Century Gothic" panose="020B0502020202020204" pitchFamily="34" charset="0"/>
              </a:rPr>
              <a:t>——</a:t>
            </a:r>
            <a:r>
              <a:rPr lang="zh-CN" altLang="en-US" sz="3200" dirty="0">
                <a:solidFill>
                  <a:schemeClr val="bg1">
                    <a:lumMod val="50000"/>
                  </a:schemeClr>
                </a:solidFill>
                <a:latin typeface="Century Gothic" panose="020B0502020202020204" pitchFamily="34" charset="0"/>
              </a:rPr>
              <a:t>第二组</a:t>
            </a:r>
            <a:endParaRPr lang="en-US" altLang="zh-CN" sz="3200" dirty="0">
              <a:solidFill>
                <a:schemeClr val="bg1">
                  <a:lumMod val="50000"/>
                </a:schemeClr>
              </a:solidFill>
              <a:latin typeface="Century Gothic" panose="020B0502020202020204" pitchFamily="34" charset="0"/>
            </a:endParaRPr>
          </a:p>
        </p:txBody>
      </p:sp>
      <p:sp>
        <p:nvSpPr>
          <p:cNvPr id="13" name="任意多边形: 形状 12">
            <a:extLst>
              <a:ext uri="{FF2B5EF4-FFF2-40B4-BE49-F238E27FC236}">
                <a16:creationId xmlns:a16="http://schemas.microsoft.com/office/drawing/2014/main" id="{DC422CE3-C057-4955-BC7E-22A351A9F6BE}"/>
              </a:ext>
            </a:extLst>
          </p:cNvPr>
          <p:cNvSpPr/>
          <p:nvPr/>
        </p:nvSpPr>
        <p:spPr>
          <a:xfrm>
            <a:off x="0" y="0"/>
            <a:ext cx="12192000" cy="36838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A076802-9DD5-4D33-BC27-0A7D68935343}"/>
              </a:ext>
            </a:extLst>
          </p:cNvPr>
          <p:cNvSpPr/>
          <p:nvPr/>
        </p:nvSpPr>
        <p:spPr>
          <a:xfrm>
            <a:off x="3486150" y="1683607"/>
            <a:ext cx="5219700" cy="2000250"/>
          </a:xfrm>
          <a:custGeom>
            <a:avLst/>
            <a:gdLst>
              <a:gd name="connsiteX0" fmla="*/ 0 w 5219700"/>
              <a:gd name="connsiteY0" fmla="*/ 0 h 2000250"/>
              <a:gd name="connsiteX1" fmla="*/ 5219700 w 5219700"/>
              <a:gd name="connsiteY1" fmla="*/ 0 h 2000250"/>
              <a:gd name="connsiteX2" fmla="*/ 5219700 w 5219700"/>
              <a:gd name="connsiteY2" fmla="*/ 2000250 h 2000250"/>
              <a:gd name="connsiteX3" fmla="*/ 5153930 w 5219700"/>
              <a:gd name="connsiteY3" fmla="*/ 2000250 h 2000250"/>
              <a:gd name="connsiteX4" fmla="*/ 5153930 w 5219700"/>
              <a:gd name="connsiteY4" fmla="*/ 65770 h 2000250"/>
              <a:gd name="connsiteX5" fmla="*/ 65770 w 5219700"/>
              <a:gd name="connsiteY5" fmla="*/ 65770 h 2000250"/>
              <a:gd name="connsiteX6" fmla="*/ 65770 w 5219700"/>
              <a:gd name="connsiteY6" fmla="*/ 2000250 h 2000250"/>
              <a:gd name="connsiteX7" fmla="*/ 0 w 5219700"/>
              <a:gd name="connsiteY7" fmla="*/ 2000250 h 2000250"/>
              <a:gd name="connsiteX8" fmla="*/ 0 w 5219700"/>
              <a:gd name="connsiteY8" fmla="*/ 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2000250">
                <a:moveTo>
                  <a:pt x="0" y="0"/>
                </a:moveTo>
                <a:lnTo>
                  <a:pt x="5219700" y="0"/>
                </a:lnTo>
                <a:lnTo>
                  <a:pt x="5219700" y="2000250"/>
                </a:lnTo>
                <a:lnTo>
                  <a:pt x="5153930" y="2000250"/>
                </a:lnTo>
                <a:lnTo>
                  <a:pt x="5153930" y="65770"/>
                </a:lnTo>
                <a:lnTo>
                  <a:pt x="65770" y="65770"/>
                </a:lnTo>
                <a:lnTo>
                  <a:pt x="65770" y="2000250"/>
                </a:lnTo>
                <a:lnTo>
                  <a:pt x="0" y="200025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C09ED340-9056-4304-AC59-7E9549A3FFB4}"/>
              </a:ext>
            </a:extLst>
          </p:cNvPr>
          <p:cNvSpPr/>
          <p:nvPr/>
        </p:nvSpPr>
        <p:spPr>
          <a:xfrm>
            <a:off x="3486150" y="3677226"/>
            <a:ext cx="5219700" cy="1339275"/>
          </a:xfrm>
          <a:custGeom>
            <a:avLst/>
            <a:gdLst>
              <a:gd name="connsiteX0" fmla="*/ 0 w 5219700"/>
              <a:gd name="connsiteY0" fmla="*/ 900843 h 1339275"/>
              <a:gd name="connsiteX1" fmla="*/ 65770 w 5219700"/>
              <a:gd name="connsiteY1" fmla="*/ 900843 h 1339275"/>
              <a:gd name="connsiteX2" fmla="*/ 65770 w 5219700"/>
              <a:gd name="connsiteY2" fmla="*/ 1273505 h 1339275"/>
              <a:gd name="connsiteX3" fmla="*/ 5153930 w 5219700"/>
              <a:gd name="connsiteY3" fmla="*/ 1273505 h 1339275"/>
              <a:gd name="connsiteX4" fmla="*/ 5153930 w 5219700"/>
              <a:gd name="connsiteY4" fmla="*/ 900843 h 1339275"/>
              <a:gd name="connsiteX5" fmla="*/ 5219700 w 5219700"/>
              <a:gd name="connsiteY5" fmla="*/ 900843 h 1339275"/>
              <a:gd name="connsiteX6" fmla="*/ 5219700 w 5219700"/>
              <a:gd name="connsiteY6" fmla="*/ 1339275 h 1339275"/>
              <a:gd name="connsiteX7" fmla="*/ 0 w 5219700"/>
              <a:gd name="connsiteY7" fmla="*/ 1339275 h 1339275"/>
              <a:gd name="connsiteX8" fmla="*/ 5153930 w 5219700"/>
              <a:gd name="connsiteY8" fmla="*/ 0 h 1339275"/>
              <a:gd name="connsiteX9" fmla="*/ 5219700 w 5219700"/>
              <a:gd name="connsiteY9" fmla="*/ 0 h 1339275"/>
              <a:gd name="connsiteX10" fmla="*/ 5219700 w 5219700"/>
              <a:gd name="connsiteY10" fmla="*/ 335974 h 1339275"/>
              <a:gd name="connsiteX11" fmla="*/ 5153930 w 5219700"/>
              <a:gd name="connsiteY11" fmla="*/ 335974 h 1339275"/>
              <a:gd name="connsiteX12" fmla="*/ 0 w 5219700"/>
              <a:gd name="connsiteY12" fmla="*/ 0 h 1339275"/>
              <a:gd name="connsiteX13" fmla="*/ 65770 w 5219700"/>
              <a:gd name="connsiteY13" fmla="*/ 0 h 1339275"/>
              <a:gd name="connsiteX14" fmla="*/ 65770 w 5219700"/>
              <a:gd name="connsiteY14" fmla="*/ 335974 h 1339275"/>
              <a:gd name="connsiteX15" fmla="*/ 0 w 5219700"/>
              <a:gd name="connsiteY15" fmla="*/ 335974 h 133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19700" h="1339275">
                <a:moveTo>
                  <a:pt x="0" y="900843"/>
                </a:moveTo>
                <a:lnTo>
                  <a:pt x="65770" y="900843"/>
                </a:lnTo>
                <a:lnTo>
                  <a:pt x="65770" y="1273505"/>
                </a:lnTo>
                <a:lnTo>
                  <a:pt x="5153930" y="1273505"/>
                </a:lnTo>
                <a:lnTo>
                  <a:pt x="5153930" y="900843"/>
                </a:lnTo>
                <a:lnTo>
                  <a:pt x="5219700" y="900843"/>
                </a:lnTo>
                <a:lnTo>
                  <a:pt x="5219700" y="1339275"/>
                </a:lnTo>
                <a:lnTo>
                  <a:pt x="0" y="1339275"/>
                </a:lnTo>
                <a:close/>
                <a:moveTo>
                  <a:pt x="5153930" y="0"/>
                </a:moveTo>
                <a:lnTo>
                  <a:pt x="5219700" y="0"/>
                </a:lnTo>
                <a:lnTo>
                  <a:pt x="5219700" y="335974"/>
                </a:lnTo>
                <a:lnTo>
                  <a:pt x="5153930" y="335974"/>
                </a:lnTo>
                <a:close/>
                <a:moveTo>
                  <a:pt x="0" y="0"/>
                </a:moveTo>
                <a:lnTo>
                  <a:pt x="65770" y="0"/>
                </a:lnTo>
                <a:lnTo>
                  <a:pt x="65770" y="335974"/>
                </a:lnTo>
                <a:lnTo>
                  <a:pt x="0" y="33597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04FEED-CF5F-42F7-A086-06587B232820}"/>
              </a:ext>
            </a:extLst>
          </p:cNvPr>
          <p:cNvSpPr txBox="1"/>
          <p:nvPr/>
        </p:nvSpPr>
        <p:spPr>
          <a:xfrm>
            <a:off x="4257323" y="2491578"/>
            <a:ext cx="392241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bg1"/>
                </a:solidFill>
              </a:rPr>
              <a:t>聆听指导</a:t>
            </a:r>
          </a:p>
        </p:txBody>
      </p:sp>
      <p:sp>
        <p:nvSpPr>
          <p:cNvPr id="20" name="文本框 19">
            <a:extLst>
              <a:ext uri="{FF2B5EF4-FFF2-40B4-BE49-F238E27FC236}">
                <a16:creationId xmlns:a16="http://schemas.microsoft.com/office/drawing/2014/main" id="{9701E793-B17D-4A4B-B0CE-D7440DB76714}"/>
              </a:ext>
            </a:extLst>
          </p:cNvPr>
          <p:cNvSpPr txBox="1"/>
          <p:nvPr/>
        </p:nvSpPr>
        <p:spPr>
          <a:xfrm>
            <a:off x="3264135" y="5600995"/>
            <a:ext cx="5663730" cy="41569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000" dirty="0">
                <a:solidFill>
                  <a:schemeClr val="bg1">
                    <a:lumMod val="50000"/>
                  </a:schemeClr>
                </a:solidFill>
                <a:latin typeface="Century Gothic" panose="020B0502020202020204" pitchFamily="34" charset="0"/>
                <a:ea typeface="+mj-ea"/>
              </a:rPr>
              <a:t>汇报人：吴怡</a:t>
            </a:r>
            <a:endParaRPr lang="en-US" altLang="zh-CN" sz="2000" dirty="0">
              <a:solidFill>
                <a:schemeClr val="bg1">
                  <a:lumMod val="50000"/>
                </a:schemeClr>
              </a:solidFill>
              <a:latin typeface="Century Gothic" panose="020B0502020202020204" pitchFamily="34" charset="0"/>
              <a:ea typeface="+mj-ea"/>
            </a:endParaRPr>
          </a:p>
        </p:txBody>
      </p:sp>
      <p:sp>
        <p:nvSpPr>
          <p:cNvPr id="22" name="圆角矩形 1">
            <a:extLst>
              <a:ext uri="{FF2B5EF4-FFF2-40B4-BE49-F238E27FC236}">
                <a16:creationId xmlns:a16="http://schemas.microsoft.com/office/drawing/2014/main" id="{8B0D4484-A80D-41F8-97AE-F832F7AA0DC8}"/>
              </a:ext>
            </a:extLst>
          </p:cNvPr>
          <p:cNvSpPr/>
          <p:nvPr/>
        </p:nvSpPr>
        <p:spPr>
          <a:xfrm>
            <a:off x="10617200"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
            <a:extLst>
              <a:ext uri="{FF2B5EF4-FFF2-40B4-BE49-F238E27FC236}">
                <a16:creationId xmlns:a16="http://schemas.microsoft.com/office/drawing/2014/main" id="{613662F9-FEEF-496D-BA59-391998C4DD7E}"/>
              </a:ext>
            </a:extLst>
          </p:cNvPr>
          <p:cNvSpPr/>
          <p:nvPr/>
        </p:nvSpPr>
        <p:spPr>
          <a:xfrm>
            <a:off x="10708482" y="6326443"/>
            <a:ext cx="136314" cy="131040"/>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圆角矩形 11">
            <a:extLst>
              <a:ext uri="{FF2B5EF4-FFF2-40B4-BE49-F238E27FC236}">
                <a16:creationId xmlns:a16="http://schemas.microsoft.com/office/drawing/2014/main" id="{C797736D-4AB8-4817-A4F6-B29324607E83}"/>
              </a:ext>
            </a:extLst>
          </p:cNvPr>
          <p:cNvSpPr/>
          <p:nvPr/>
        </p:nvSpPr>
        <p:spPr>
          <a:xfrm>
            <a:off x="11015238"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12">
            <a:extLst>
              <a:ext uri="{FF2B5EF4-FFF2-40B4-BE49-F238E27FC236}">
                <a16:creationId xmlns:a16="http://schemas.microsoft.com/office/drawing/2014/main" id="{2B5465D0-F02F-41CE-B00A-AB563C52CE43}"/>
              </a:ext>
            </a:extLst>
          </p:cNvPr>
          <p:cNvSpPr/>
          <p:nvPr/>
        </p:nvSpPr>
        <p:spPr>
          <a:xfrm>
            <a:off x="11106520" y="6328162"/>
            <a:ext cx="136314" cy="12760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圆角矩形 14">
            <a:extLst>
              <a:ext uri="{FF2B5EF4-FFF2-40B4-BE49-F238E27FC236}">
                <a16:creationId xmlns:a16="http://schemas.microsoft.com/office/drawing/2014/main" id="{52507031-DA78-41C5-A251-175A55B9E614}"/>
              </a:ext>
            </a:extLst>
          </p:cNvPr>
          <p:cNvSpPr/>
          <p:nvPr/>
        </p:nvSpPr>
        <p:spPr>
          <a:xfrm>
            <a:off x="11413276" y="6232525"/>
            <a:ext cx="318877" cy="3188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5">
            <a:extLst>
              <a:ext uri="{FF2B5EF4-FFF2-40B4-BE49-F238E27FC236}">
                <a16:creationId xmlns:a16="http://schemas.microsoft.com/office/drawing/2014/main" id="{9D3395B8-0AA0-463B-BF46-FB40ADC65CEB}"/>
              </a:ext>
            </a:extLst>
          </p:cNvPr>
          <p:cNvSpPr/>
          <p:nvPr/>
        </p:nvSpPr>
        <p:spPr>
          <a:xfrm>
            <a:off x="11515986" y="6323807"/>
            <a:ext cx="113458" cy="136314"/>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灯片编号占位符 2"/>
          <p:cNvSpPr>
            <a:spLocks noGrp="1"/>
          </p:cNvSpPr>
          <p:nvPr>
            <p:ph type="sldNum" sz="quarter" idx="4"/>
          </p:nvPr>
        </p:nvSpPr>
        <p:spPr/>
        <p:txBody>
          <a:bodyPr/>
          <a:lstStyle/>
          <a:p>
            <a:fld id="{0FDD6AAA-8956-4EE4-9DA4-76C65E592E59}" type="slidenum">
              <a:rPr lang="zh-CN" altLang="en-US" smtClean="0"/>
              <a:t>26</a:t>
            </a:fld>
            <a:endParaRPr lang="zh-CN" altLang="en-US"/>
          </a:p>
        </p:txBody>
      </p:sp>
    </p:spTree>
    <p:extLst>
      <p:ext uri="{BB962C8B-B14F-4D97-AF65-F5344CB8AC3E}">
        <p14:creationId xmlns:p14="http://schemas.microsoft.com/office/powerpoint/2010/main" val="53222084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5" grpId="0"/>
      <p:bldP spid="13" grpId="0" animBg="1"/>
      <p:bldP spid="10" grpId="0" animBg="1"/>
      <p:bldP spid="19" grpId="0" animBg="1"/>
      <p:bldP spid="4" grpId="0"/>
      <p:bldP spid="20" grpId="0"/>
      <p:bldP spid="22"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solidFill>
            <a:srgbClr val="296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4406216" y="3324372"/>
            <a:ext cx="3379568" cy="1446550"/>
          </a:xfrm>
          <a:prstGeom prst="rect">
            <a:avLst/>
          </a:prstGeom>
          <a:noFill/>
        </p:spPr>
        <p:txBody>
          <a:bodyPr wrap="square" rtlCol="0">
            <a:spAutoFit/>
            <a:scene3d>
              <a:camera prst="orthographicFront"/>
              <a:lightRig rig="threePt" dir="t"/>
            </a:scene3d>
            <a:sp3d contourW="12700"/>
          </a:bodyPr>
          <a:lstStyle/>
          <a:p>
            <a:pPr algn="ctr"/>
            <a:r>
              <a:rPr lang="zh-CN" altLang="en-US" sz="4400" b="1" dirty="0">
                <a:solidFill>
                  <a:schemeClr val="tx1">
                    <a:lumMod val="75000"/>
                    <a:lumOff val="25000"/>
                  </a:schemeClr>
                </a:solidFill>
              </a:rPr>
              <a:t>需求分析与设计思路</a:t>
            </a:r>
            <a:endParaRPr lang="en-US" altLang="zh-CN" sz="4400" b="1" dirty="0">
              <a:solidFill>
                <a:schemeClr val="tx1">
                  <a:lumMod val="75000"/>
                  <a:lumOff val="25000"/>
                </a:schemeClr>
              </a:solidFill>
            </a:endParaRP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01</a:t>
            </a:r>
            <a:endParaRPr lang="zh-CN" altLang="en-US" sz="9600" dirty="0">
              <a:solidFill>
                <a:schemeClr val="bg1"/>
              </a:solidFill>
              <a:latin typeface="Century Gothic" panose="020B0502020202020204" pitchFamily="34" charset="0"/>
            </a:endParaRPr>
          </a:p>
        </p:txBody>
      </p:sp>
      <p:sp>
        <p:nvSpPr>
          <p:cNvPr id="7" name="文本框 6">
            <a:extLst>
              <a:ext uri="{FF2B5EF4-FFF2-40B4-BE49-F238E27FC236}">
                <a16:creationId xmlns:a16="http://schemas.microsoft.com/office/drawing/2014/main" id="{6591608B-F8A2-41F6-96E8-C7CD236529C4}"/>
              </a:ext>
            </a:extLst>
          </p:cNvPr>
          <p:cNvSpPr txBox="1"/>
          <p:nvPr/>
        </p:nvSpPr>
        <p:spPr>
          <a:xfrm>
            <a:off x="3314700" y="5278784"/>
            <a:ext cx="5562600" cy="54508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dirty="0">
                <a:solidFill>
                  <a:schemeClr val="bg1">
                    <a:lumMod val="50000"/>
                  </a:schemeClr>
                </a:solidFill>
                <a:latin typeface="Century Gothic" panose="020B0502020202020204" pitchFamily="34" charset="0"/>
              </a:rPr>
              <a:t>新闻小程序课题</a:t>
            </a:r>
            <a:endParaRPr lang="en-US" altLang="zh-CN" sz="2800" dirty="0">
              <a:solidFill>
                <a:schemeClr val="bg1">
                  <a:lumMod val="50000"/>
                </a:schemeClr>
              </a:solidFill>
              <a:latin typeface="Century Gothic" panose="020B0502020202020204" pitchFamily="34" charset="0"/>
            </a:endParaRPr>
          </a:p>
        </p:txBody>
      </p:sp>
      <p:sp>
        <p:nvSpPr>
          <p:cNvPr id="10" name="灯片编号占位符 9"/>
          <p:cNvSpPr>
            <a:spLocks noGrp="1"/>
          </p:cNvSpPr>
          <p:nvPr>
            <p:ph type="sldNum" sz="quarter" idx="4"/>
          </p:nvPr>
        </p:nvSpPr>
        <p:spPr/>
        <p:txBody>
          <a:bodyPr/>
          <a:lstStyle/>
          <a:p>
            <a:fld id="{0FDD6AAA-8956-4EE4-9DA4-76C65E592E59}" type="slidenum">
              <a:rPr lang="zh-CN" altLang="en-US" smtClean="0"/>
              <a:t>3</a:t>
            </a:fld>
            <a:r>
              <a:rPr lang="en-US" altLang="zh-CN" dirty="0"/>
              <a:t>/24</a:t>
            </a:r>
            <a:endParaRPr lang="zh-CN" altLang="en-US" dirty="0"/>
          </a:p>
        </p:txBody>
      </p:sp>
    </p:spTree>
    <p:extLst>
      <p:ext uri="{BB962C8B-B14F-4D97-AF65-F5344CB8AC3E}">
        <p14:creationId xmlns:p14="http://schemas.microsoft.com/office/powerpoint/2010/main" val="233403502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a:extLst>
              <a:ext uri="{FF2B5EF4-FFF2-40B4-BE49-F238E27FC236}">
                <a16:creationId xmlns:a16="http://schemas.microsoft.com/office/drawing/2014/main" id="{74642A48-8993-463E-B064-2D106CE12B57}"/>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任意多边形: 形状 13">
            <a:extLst>
              <a:ext uri="{FF2B5EF4-FFF2-40B4-BE49-F238E27FC236}">
                <a16:creationId xmlns:a16="http://schemas.microsoft.com/office/drawing/2014/main" id="{C80C66D7-0E7C-4B5F-81C0-BF767709F2E5}"/>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5" name="文本框 14">
            <a:extLst>
              <a:ext uri="{FF2B5EF4-FFF2-40B4-BE49-F238E27FC236}">
                <a16:creationId xmlns:a16="http://schemas.microsoft.com/office/drawing/2014/main" id="{103A79D4-F978-466B-B4BB-6802409FDCB2}"/>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01</a:t>
            </a:r>
            <a:endParaRPr lang="zh-CN" altLang="en-US" sz="4000" dirty="0">
              <a:solidFill>
                <a:srgbClr val="2962CD"/>
              </a:solidFill>
              <a:latin typeface="Century Gothic" panose="020B0502020202020204" pitchFamily="34" charset="0"/>
            </a:endParaRPr>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需求分析与设计思路</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需求拆解</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ea typeface="+mj-ea"/>
                </a:rPr>
                <a:t>Background and significance of the project</a:t>
              </a:r>
            </a:p>
          </p:txBody>
        </p:sp>
      </p:grpSp>
      <p:pic>
        <p:nvPicPr>
          <p:cNvPr id="4" name="图片 3">
            <a:extLst>
              <a:ext uri="{FF2B5EF4-FFF2-40B4-BE49-F238E27FC236}">
                <a16:creationId xmlns:a16="http://schemas.microsoft.com/office/drawing/2014/main" id="{8BB6AC62-D08D-407D-A6FA-76005D253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910" y="1761660"/>
            <a:ext cx="890954" cy="890954"/>
          </a:xfrm>
          <a:prstGeom prst="rect">
            <a:avLst/>
          </a:prstGeom>
        </p:spPr>
      </p:pic>
      <p:grpSp>
        <p:nvGrpSpPr>
          <p:cNvPr id="46" name="组合 45">
            <a:extLst>
              <a:ext uri="{FF2B5EF4-FFF2-40B4-BE49-F238E27FC236}">
                <a16:creationId xmlns:a16="http://schemas.microsoft.com/office/drawing/2014/main" id="{C19150F4-1E82-470E-8CF1-5E818DCD6609}"/>
              </a:ext>
            </a:extLst>
          </p:cNvPr>
          <p:cNvGrpSpPr/>
          <p:nvPr/>
        </p:nvGrpSpPr>
        <p:grpSpPr>
          <a:xfrm>
            <a:off x="6746003" y="1689976"/>
            <a:ext cx="1226526" cy="1219252"/>
            <a:chOff x="6949202" y="2111273"/>
            <a:chExt cx="1226526" cy="1219252"/>
          </a:xfrm>
        </p:grpSpPr>
        <p:pic>
          <p:nvPicPr>
            <p:cNvPr id="11" name="图片 10">
              <a:extLst>
                <a:ext uri="{FF2B5EF4-FFF2-40B4-BE49-F238E27FC236}">
                  <a16:creationId xmlns:a16="http://schemas.microsoft.com/office/drawing/2014/main" id="{563E8ADE-178D-4EB7-8FFA-86F3C9FFC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202" y="2326444"/>
              <a:ext cx="1004081" cy="1004081"/>
            </a:xfrm>
            <a:prstGeom prst="rect">
              <a:avLst/>
            </a:prstGeom>
          </p:spPr>
        </p:pic>
        <p:pic>
          <p:nvPicPr>
            <p:cNvPr id="20" name="图片 19">
              <a:extLst>
                <a:ext uri="{FF2B5EF4-FFF2-40B4-BE49-F238E27FC236}">
                  <a16:creationId xmlns:a16="http://schemas.microsoft.com/office/drawing/2014/main" id="{6804263C-FE18-4775-B9CE-8102463F44CF}"/>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tretch>
              <a:fillRect/>
            </a:stretch>
          </p:blipFill>
          <p:spPr>
            <a:xfrm>
              <a:off x="7451242" y="2111273"/>
              <a:ext cx="724486" cy="724486"/>
            </a:xfrm>
            <a:prstGeom prst="rect">
              <a:avLst/>
            </a:prstGeom>
          </p:spPr>
        </p:pic>
      </p:grpSp>
      <p:pic>
        <p:nvPicPr>
          <p:cNvPr id="22" name="图片 21">
            <a:extLst>
              <a:ext uri="{FF2B5EF4-FFF2-40B4-BE49-F238E27FC236}">
                <a16:creationId xmlns:a16="http://schemas.microsoft.com/office/drawing/2014/main" id="{50A64C08-3DA9-4A36-BFEE-C2AB72ECAF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2405" y="3429000"/>
            <a:ext cx="997360" cy="997360"/>
          </a:xfrm>
          <a:prstGeom prst="rect">
            <a:avLst/>
          </a:prstGeom>
        </p:spPr>
      </p:pic>
      <p:cxnSp>
        <p:nvCxnSpPr>
          <p:cNvPr id="51" name="直接连接符 50">
            <a:extLst>
              <a:ext uri="{FF2B5EF4-FFF2-40B4-BE49-F238E27FC236}">
                <a16:creationId xmlns:a16="http://schemas.microsoft.com/office/drawing/2014/main" id="{0A35B389-9CF2-4849-B005-314E34126B1C}"/>
              </a:ext>
            </a:extLst>
          </p:cNvPr>
          <p:cNvCxnSpPr/>
          <p:nvPr/>
        </p:nvCxnSpPr>
        <p:spPr>
          <a:xfrm>
            <a:off x="5297714" y="2278743"/>
            <a:ext cx="132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1BAB024C-3AA2-45AF-A8C7-BFA031B3B37B}"/>
              </a:ext>
            </a:extLst>
          </p:cNvPr>
          <p:cNvCxnSpPr>
            <a:cxnSpLocks/>
          </p:cNvCxnSpPr>
          <p:nvPr/>
        </p:nvCxnSpPr>
        <p:spPr>
          <a:xfrm flipV="1">
            <a:off x="6303749" y="2940945"/>
            <a:ext cx="629529" cy="66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0E54974-22E4-4939-9874-4ECF9FEE0D8E}"/>
              </a:ext>
            </a:extLst>
          </p:cNvPr>
          <p:cNvCxnSpPr>
            <a:cxnSpLocks/>
          </p:cNvCxnSpPr>
          <p:nvPr/>
        </p:nvCxnSpPr>
        <p:spPr>
          <a:xfrm>
            <a:off x="4891468" y="2899474"/>
            <a:ext cx="583712" cy="701871"/>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482B033A-8240-40F6-B2BB-7152903D4F01}"/>
              </a:ext>
            </a:extLst>
          </p:cNvPr>
          <p:cNvSpPr txBox="1"/>
          <p:nvPr/>
        </p:nvSpPr>
        <p:spPr>
          <a:xfrm>
            <a:off x="2535798" y="1916771"/>
            <a:ext cx="1657910" cy="523220"/>
          </a:xfrm>
          <a:prstGeom prst="rect">
            <a:avLst/>
          </a:prstGeom>
          <a:noFill/>
        </p:spPr>
        <p:txBody>
          <a:bodyPr wrap="square" rtlCol="0">
            <a:spAutoFit/>
          </a:bodyPr>
          <a:lstStyle/>
          <a:p>
            <a:r>
              <a:rPr lang="zh-CN" altLang="en-US" sz="2800" dirty="0"/>
              <a:t>新闻用户</a:t>
            </a:r>
          </a:p>
        </p:txBody>
      </p:sp>
      <p:sp>
        <p:nvSpPr>
          <p:cNvPr id="59" name="文本框 58">
            <a:extLst>
              <a:ext uri="{FF2B5EF4-FFF2-40B4-BE49-F238E27FC236}">
                <a16:creationId xmlns:a16="http://schemas.microsoft.com/office/drawing/2014/main" id="{CDF372F3-80FA-4CA4-ABF6-0AB5D2790FC4}"/>
              </a:ext>
            </a:extLst>
          </p:cNvPr>
          <p:cNvSpPr txBox="1"/>
          <p:nvPr/>
        </p:nvSpPr>
        <p:spPr>
          <a:xfrm>
            <a:off x="7976731" y="1945527"/>
            <a:ext cx="1657910" cy="523220"/>
          </a:xfrm>
          <a:prstGeom prst="rect">
            <a:avLst/>
          </a:prstGeom>
          <a:noFill/>
        </p:spPr>
        <p:txBody>
          <a:bodyPr wrap="square" rtlCol="0">
            <a:spAutoFit/>
          </a:bodyPr>
          <a:lstStyle/>
          <a:p>
            <a:r>
              <a:rPr lang="zh-CN" altLang="en-US" sz="2800" dirty="0"/>
              <a:t>小程序</a:t>
            </a:r>
          </a:p>
        </p:txBody>
      </p:sp>
      <p:sp>
        <p:nvSpPr>
          <p:cNvPr id="60" name="文本框 59">
            <a:extLst>
              <a:ext uri="{FF2B5EF4-FFF2-40B4-BE49-F238E27FC236}">
                <a16:creationId xmlns:a16="http://schemas.microsoft.com/office/drawing/2014/main" id="{0E04A891-206B-4A98-9300-8FFA2C12EE60}"/>
              </a:ext>
            </a:extLst>
          </p:cNvPr>
          <p:cNvSpPr txBox="1"/>
          <p:nvPr/>
        </p:nvSpPr>
        <p:spPr>
          <a:xfrm>
            <a:off x="4967614" y="4489991"/>
            <a:ext cx="1980999" cy="523220"/>
          </a:xfrm>
          <a:prstGeom prst="rect">
            <a:avLst/>
          </a:prstGeom>
          <a:noFill/>
        </p:spPr>
        <p:txBody>
          <a:bodyPr wrap="square" rtlCol="0">
            <a:spAutoFit/>
          </a:bodyPr>
          <a:lstStyle/>
          <a:p>
            <a:r>
              <a:rPr lang="zh-CN" altLang="en-US" sz="2800" dirty="0"/>
              <a:t>算法爱好者</a:t>
            </a:r>
          </a:p>
        </p:txBody>
      </p:sp>
      <p:sp>
        <p:nvSpPr>
          <p:cNvPr id="61" name="文本框 60">
            <a:extLst>
              <a:ext uri="{FF2B5EF4-FFF2-40B4-BE49-F238E27FC236}">
                <a16:creationId xmlns:a16="http://schemas.microsoft.com/office/drawing/2014/main" id="{634A3431-0B3C-45B8-8C0D-BFD18663C369}"/>
              </a:ext>
            </a:extLst>
          </p:cNvPr>
          <p:cNvSpPr txBox="1"/>
          <p:nvPr/>
        </p:nvSpPr>
        <p:spPr>
          <a:xfrm>
            <a:off x="3784644" y="5148386"/>
            <a:ext cx="4622711" cy="369332"/>
          </a:xfrm>
          <a:prstGeom prst="rect">
            <a:avLst/>
          </a:prstGeom>
          <a:noFill/>
        </p:spPr>
        <p:txBody>
          <a:bodyPr wrap="square" rtlCol="0">
            <a:spAutoFit/>
          </a:bodyPr>
          <a:lstStyle/>
          <a:p>
            <a:r>
              <a:rPr lang="zh-CN" altLang="en-US" dirty="0">
                <a:solidFill>
                  <a:srgbClr val="2962CD"/>
                </a:solidFill>
              </a:rPr>
              <a:t>●获得真实线上环境，获取真实用户信息</a:t>
            </a:r>
          </a:p>
        </p:txBody>
      </p:sp>
      <p:sp>
        <p:nvSpPr>
          <p:cNvPr id="62" name="文本框 61">
            <a:extLst>
              <a:ext uri="{FF2B5EF4-FFF2-40B4-BE49-F238E27FC236}">
                <a16:creationId xmlns:a16="http://schemas.microsoft.com/office/drawing/2014/main" id="{8A62465F-1076-4A38-82A2-1003AE4F70B6}"/>
              </a:ext>
            </a:extLst>
          </p:cNvPr>
          <p:cNvSpPr txBox="1"/>
          <p:nvPr/>
        </p:nvSpPr>
        <p:spPr>
          <a:xfrm>
            <a:off x="3784644" y="5604069"/>
            <a:ext cx="4622711" cy="369332"/>
          </a:xfrm>
          <a:prstGeom prst="rect">
            <a:avLst/>
          </a:prstGeom>
          <a:noFill/>
        </p:spPr>
        <p:txBody>
          <a:bodyPr wrap="square" rtlCol="0">
            <a:spAutoFit/>
          </a:bodyPr>
          <a:lstStyle/>
          <a:p>
            <a:r>
              <a:rPr lang="zh-CN" altLang="en-US" dirty="0">
                <a:solidFill>
                  <a:srgbClr val="2962CD"/>
                </a:solidFill>
              </a:rPr>
              <a:t>●获得推荐算法领域交流讨论的平台</a:t>
            </a:r>
          </a:p>
        </p:txBody>
      </p:sp>
      <p:sp>
        <p:nvSpPr>
          <p:cNvPr id="63" name="文本框 62">
            <a:extLst>
              <a:ext uri="{FF2B5EF4-FFF2-40B4-BE49-F238E27FC236}">
                <a16:creationId xmlns:a16="http://schemas.microsoft.com/office/drawing/2014/main" id="{6F5D46E9-CA4F-475F-B6DF-962C9CA58B75}"/>
              </a:ext>
            </a:extLst>
          </p:cNvPr>
          <p:cNvSpPr txBox="1"/>
          <p:nvPr/>
        </p:nvSpPr>
        <p:spPr>
          <a:xfrm>
            <a:off x="3784644" y="6059752"/>
            <a:ext cx="4622711" cy="369332"/>
          </a:xfrm>
          <a:prstGeom prst="rect">
            <a:avLst/>
          </a:prstGeom>
          <a:noFill/>
        </p:spPr>
        <p:txBody>
          <a:bodyPr wrap="square" rtlCol="0">
            <a:spAutoFit/>
          </a:bodyPr>
          <a:lstStyle/>
          <a:p>
            <a:r>
              <a:rPr lang="zh-CN" altLang="en-US" dirty="0">
                <a:solidFill>
                  <a:srgbClr val="2962CD"/>
                </a:solidFill>
              </a:rPr>
              <a:t>●获得便捷验证与调试算法</a:t>
            </a:r>
            <a:r>
              <a:rPr lang="en-US" altLang="zh-CN" dirty="0">
                <a:solidFill>
                  <a:srgbClr val="2962CD"/>
                </a:solidFill>
              </a:rPr>
              <a:t>idea</a:t>
            </a:r>
            <a:r>
              <a:rPr lang="zh-CN" altLang="en-US" dirty="0">
                <a:solidFill>
                  <a:srgbClr val="2962CD"/>
                </a:solidFill>
              </a:rPr>
              <a:t>的平台</a:t>
            </a:r>
          </a:p>
        </p:txBody>
      </p:sp>
      <p:sp>
        <p:nvSpPr>
          <p:cNvPr id="64" name="文本框 63">
            <a:extLst>
              <a:ext uri="{FF2B5EF4-FFF2-40B4-BE49-F238E27FC236}">
                <a16:creationId xmlns:a16="http://schemas.microsoft.com/office/drawing/2014/main" id="{038D54B9-38DB-4811-8206-6F6816040FD2}"/>
              </a:ext>
            </a:extLst>
          </p:cNvPr>
          <p:cNvSpPr txBox="1"/>
          <p:nvPr/>
        </p:nvSpPr>
        <p:spPr>
          <a:xfrm>
            <a:off x="246003" y="2479068"/>
            <a:ext cx="4622711" cy="369332"/>
          </a:xfrm>
          <a:prstGeom prst="rect">
            <a:avLst/>
          </a:prstGeom>
          <a:noFill/>
        </p:spPr>
        <p:txBody>
          <a:bodyPr wrap="square" rtlCol="0">
            <a:spAutoFit/>
          </a:bodyPr>
          <a:lstStyle/>
          <a:p>
            <a:r>
              <a:rPr lang="zh-CN" altLang="en-US" dirty="0">
                <a:solidFill>
                  <a:srgbClr val="E8584B"/>
                </a:solidFill>
              </a:rPr>
              <a:t>●综合阅读全网新闻</a:t>
            </a:r>
          </a:p>
        </p:txBody>
      </p:sp>
      <p:sp>
        <p:nvSpPr>
          <p:cNvPr id="65" name="文本框 64">
            <a:extLst>
              <a:ext uri="{FF2B5EF4-FFF2-40B4-BE49-F238E27FC236}">
                <a16:creationId xmlns:a16="http://schemas.microsoft.com/office/drawing/2014/main" id="{DFB4C9B8-FD06-4301-8DFE-032FFF7DBE27}"/>
              </a:ext>
            </a:extLst>
          </p:cNvPr>
          <p:cNvSpPr txBox="1"/>
          <p:nvPr/>
        </p:nvSpPr>
        <p:spPr>
          <a:xfrm>
            <a:off x="246002" y="2972733"/>
            <a:ext cx="3538641" cy="369332"/>
          </a:xfrm>
          <a:prstGeom prst="rect">
            <a:avLst/>
          </a:prstGeom>
          <a:noFill/>
        </p:spPr>
        <p:txBody>
          <a:bodyPr wrap="square" rtlCol="0">
            <a:spAutoFit/>
          </a:bodyPr>
          <a:lstStyle/>
          <a:p>
            <a:r>
              <a:rPr lang="zh-CN" altLang="en-US" dirty="0">
                <a:solidFill>
                  <a:srgbClr val="E8584B"/>
                </a:solidFill>
              </a:rPr>
              <a:t>●获取与自己兴趣像款相关的资讯，</a:t>
            </a:r>
          </a:p>
        </p:txBody>
      </p:sp>
      <p:sp>
        <p:nvSpPr>
          <p:cNvPr id="66" name="文本框 65">
            <a:extLst>
              <a:ext uri="{FF2B5EF4-FFF2-40B4-BE49-F238E27FC236}">
                <a16:creationId xmlns:a16="http://schemas.microsoft.com/office/drawing/2014/main" id="{D5C04F52-2CE8-49BA-B5CE-936475E97782}"/>
              </a:ext>
            </a:extLst>
          </p:cNvPr>
          <p:cNvSpPr txBox="1"/>
          <p:nvPr/>
        </p:nvSpPr>
        <p:spPr>
          <a:xfrm>
            <a:off x="246003" y="3503030"/>
            <a:ext cx="4622711" cy="369332"/>
          </a:xfrm>
          <a:prstGeom prst="rect">
            <a:avLst/>
          </a:prstGeom>
          <a:noFill/>
        </p:spPr>
        <p:txBody>
          <a:bodyPr wrap="square" rtlCol="0">
            <a:spAutoFit/>
          </a:bodyPr>
          <a:lstStyle/>
          <a:p>
            <a:r>
              <a:rPr lang="zh-CN" altLang="en-US" dirty="0">
                <a:solidFill>
                  <a:srgbClr val="E8584B"/>
                </a:solidFill>
              </a:rPr>
              <a:t>●不用安装</a:t>
            </a:r>
            <a:r>
              <a:rPr lang="en-US" altLang="zh-CN" dirty="0">
                <a:solidFill>
                  <a:srgbClr val="E8584B"/>
                </a:solidFill>
              </a:rPr>
              <a:t>app</a:t>
            </a:r>
            <a:r>
              <a:rPr lang="zh-CN" altLang="en-US" dirty="0">
                <a:solidFill>
                  <a:srgbClr val="E8584B"/>
                </a:solidFill>
              </a:rPr>
              <a:t>，即可随时获得最新资讯</a:t>
            </a:r>
          </a:p>
        </p:txBody>
      </p:sp>
      <p:sp>
        <p:nvSpPr>
          <p:cNvPr id="67" name="文本框 66">
            <a:extLst>
              <a:ext uri="{FF2B5EF4-FFF2-40B4-BE49-F238E27FC236}">
                <a16:creationId xmlns:a16="http://schemas.microsoft.com/office/drawing/2014/main" id="{D9F7804F-EB9D-4437-914A-B44C37D1A081}"/>
              </a:ext>
            </a:extLst>
          </p:cNvPr>
          <p:cNvSpPr txBox="1"/>
          <p:nvPr/>
        </p:nvSpPr>
        <p:spPr>
          <a:xfrm>
            <a:off x="7975785" y="2500813"/>
            <a:ext cx="4622711" cy="369332"/>
          </a:xfrm>
          <a:prstGeom prst="rect">
            <a:avLst/>
          </a:prstGeom>
          <a:noFill/>
        </p:spPr>
        <p:txBody>
          <a:bodyPr wrap="square" rtlCol="0">
            <a:spAutoFit/>
          </a:bodyPr>
          <a:lstStyle/>
          <a:p>
            <a:r>
              <a:rPr lang="zh-CN" altLang="en-US" dirty="0">
                <a:solidFill>
                  <a:srgbClr val="00B050"/>
                </a:solidFill>
              </a:rPr>
              <a:t>●以自动化运营的模式提供新闻服务</a:t>
            </a:r>
          </a:p>
        </p:txBody>
      </p:sp>
      <p:sp>
        <p:nvSpPr>
          <p:cNvPr id="68" name="文本框 67">
            <a:extLst>
              <a:ext uri="{FF2B5EF4-FFF2-40B4-BE49-F238E27FC236}">
                <a16:creationId xmlns:a16="http://schemas.microsoft.com/office/drawing/2014/main" id="{02F6464F-A376-47B0-A24D-4F34930ECA7F}"/>
              </a:ext>
            </a:extLst>
          </p:cNvPr>
          <p:cNvSpPr txBox="1"/>
          <p:nvPr/>
        </p:nvSpPr>
        <p:spPr>
          <a:xfrm>
            <a:off x="7975784" y="2994478"/>
            <a:ext cx="3970214" cy="646331"/>
          </a:xfrm>
          <a:prstGeom prst="rect">
            <a:avLst/>
          </a:prstGeom>
          <a:noFill/>
        </p:spPr>
        <p:txBody>
          <a:bodyPr wrap="square" rtlCol="0">
            <a:spAutoFit/>
          </a:bodyPr>
          <a:lstStyle/>
          <a:p>
            <a:r>
              <a:rPr lang="zh-CN" altLang="en-US" dirty="0">
                <a:solidFill>
                  <a:srgbClr val="00B050"/>
                </a:solidFill>
              </a:rPr>
              <a:t>●提供基础推荐服务，给用户良好的体验，吸引更多用户，同时优化推荐</a:t>
            </a:r>
          </a:p>
        </p:txBody>
      </p:sp>
      <p:sp>
        <p:nvSpPr>
          <p:cNvPr id="69" name="文本框 68">
            <a:extLst>
              <a:ext uri="{FF2B5EF4-FFF2-40B4-BE49-F238E27FC236}">
                <a16:creationId xmlns:a16="http://schemas.microsoft.com/office/drawing/2014/main" id="{F8B52ADE-6F54-4560-912D-442CEA776079}"/>
              </a:ext>
            </a:extLst>
          </p:cNvPr>
          <p:cNvSpPr txBox="1"/>
          <p:nvPr/>
        </p:nvSpPr>
        <p:spPr>
          <a:xfrm>
            <a:off x="7972529" y="3736926"/>
            <a:ext cx="4083483" cy="646331"/>
          </a:xfrm>
          <a:prstGeom prst="rect">
            <a:avLst/>
          </a:prstGeom>
          <a:noFill/>
        </p:spPr>
        <p:txBody>
          <a:bodyPr wrap="square" rtlCol="0">
            <a:spAutoFit/>
          </a:bodyPr>
          <a:lstStyle/>
          <a:p>
            <a:r>
              <a:rPr lang="zh-CN" altLang="en-US" dirty="0">
                <a:solidFill>
                  <a:srgbClr val="00B050"/>
                </a:solidFill>
              </a:rPr>
              <a:t>●获得良好的算法生态，提供第三方算接入标准</a:t>
            </a:r>
          </a:p>
        </p:txBody>
      </p:sp>
    </p:spTree>
    <p:extLst>
      <p:ext uri="{BB962C8B-B14F-4D97-AF65-F5344CB8AC3E}">
        <p14:creationId xmlns:p14="http://schemas.microsoft.com/office/powerpoint/2010/main" val="270951064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B3FE2380-5977-4961-801C-4F8AE3D4B77A}"/>
              </a:ext>
            </a:extLst>
          </p:cNvPr>
          <p:cNvSpPr/>
          <p:nvPr/>
        </p:nvSpPr>
        <p:spPr>
          <a:xfrm>
            <a:off x="3802703" y="1435057"/>
            <a:ext cx="4769798" cy="1324111"/>
          </a:xfrm>
          <a:prstGeom prst="roundRect">
            <a:avLst/>
          </a:prstGeom>
          <a:solidFill>
            <a:srgbClr val="F8C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F16F575A-AA05-49B1-92DA-2FCB15AB32F7}"/>
              </a:ext>
            </a:extLst>
          </p:cNvPr>
          <p:cNvCxnSpPr>
            <a:cxnSpLocks/>
          </p:cNvCxnSpPr>
          <p:nvPr/>
        </p:nvCxnSpPr>
        <p:spPr>
          <a:xfrm>
            <a:off x="6176944" y="3879168"/>
            <a:ext cx="0" cy="714615"/>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85000"/>
                      <a:lumOff val="15000"/>
                    </a:schemeClr>
                  </a:solidFill>
                </a:rPr>
                <a:t>需求分析与设计思路</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总体规划</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Background and significance of the project</a:t>
              </a:r>
            </a:p>
          </p:txBody>
        </p:sp>
      </p:grpSp>
      <p:pic>
        <p:nvPicPr>
          <p:cNvPr id="8" name="图片 7">
            <a:extLst>
              <a:ext uri="{FF2B5EF4-FFF2-40B4-BE49-F238E27FC236}">
                <a16:creationId xmlns:a16="http://schemas.microsoft.com/office/drawing/2014/main" id="{A62E446D-7D03-477F-BE62-A25CFC256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577" y="3718063"/>
            <a:ext cx="3338734" cy="3338734"/>
          </a:xfrm>
          <a:prstGeom prst="rect">
            <a:avLst/>
          </a:prstGeom>
        </p:spPr>
      </p:pic>
      <p:sp>
        <p:nvSpPr>
          <p:cNvPr id="12" name="文本框 11">
            <a:extLst>
              <a:ext uri="{FF2B5EF4-FFF2-40B4-BE49-F238E27FC236}">
                <a16:creationId xmlns:a16="http://schemas.microsoft.com/office/drawing/2014/main" id="{3587B251-5F0E-4EC0-9F75-8161E5ECC05A}"/>
              </a:ext>
            </a:extLst>
          </p:cNvPr>
          <p:cNvSpPr txBox="1"/>
          <p:nvPr/>
        </p:nvSpPr>
        <p:spPr>
          <a:xfrm>
            <a:off x="4851120" y="5187462"/>
            <a:ext cx="2869809" cy="523220"/>
          </a:xfrm>
          <a:prstGeom prst="rect">
            <a:avLst/>
          </a:prstGeom>
          <a:noFill/>
        </p:spPr>
        <p:txBody>
          <a:bodyPr wrap="square" rtlCol="0">
            <a:spAutoFit/>
          </a:bodyPr>
          <a:lstStyle/>
          <a:p>
            <a:r>
              <a:rPr lang="zh-CN" altLang="en-US" sz="2800" dirty="0"/>
              <a:t>新闻微信小程序</a:t>
            </a:r>
          </a:p>
        </p:txBody>
      </p:sp>
      <p:cxnSp>
        <p:nvCxnSpPr>
          <p:cNvPr id="18" name="直接连接符 17">
            <a:extLst>
              <a:ext uri="{FF2B5EF4-FFF2-40B4-BE49-F238E27FC236}">
                <a16:creationId xmlns:a16="http://schemas.microsoft.com/office/drawing/2014/main" id="{B084738F-DE1B-440E-8CC9-FC42C0F5E3B3}"/>
              </a:ext>
            </a:extLst>
          </p:cNvPr>
          <p:cNvCxnSpPr>
            <a:cxnSpLocks/>
          </p:cNvCxnSpPr>
          <p:nvPr/>
        </p:nvCxnSpPr>
        <p:spPr>
          <a:xfrm>
            <a:off x="3988523" y="4840493"/>
            <a:ext cx="494713"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B0C7D17-8BDD-46D7-8D58-25889F2572CF}"/>
              </a:ext>
            </a:extLst>
          </p:cNvPr>
          <p:cNvCxnSpPr>
            <a:cxnSpLocks/>
          </p:cNvCxnSpPr>
          <p:nvPr/>
        </p:nvCxnSpPr>
        <p:spPr>
          <a:xfrm flipV="1">
            <a:off x="7611202" y="4888296"/>
            <a:ext cx="460689" cy="292339"/>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4795F64A-DBFF-48FD-A299-9CC5D17DF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397" y="3037561"/>
            <a:ext cx="1055774" cy="1055774"/>
          </a:xfrm>
          <a:prstGeom prst="rect">
            <a:avLst/>
          </a:prstGeom>
        </p:spPr>
      </p:pic>
      <p:sp>
        <p:nvSpPr>
          <p:cNvPr id="38" name="文本框 37">
            <a:extLst>
              <a:ext uri="{FF2B5EF4-FFF2-40B4-BE49-F238E27FC236}">
                <a16:creationId xmlns:a16="http://schemas.microsoft.com/office/drawing/2014/main" id="{556A6C76-CD30-41F2-BCDD-609B254059BC}"/>
              </a:ext>
            </a:extLst>
          </p:cNvPr>
          <p:cNvSpPr txBox="1"/>
          <p:nvPr/>
        </p:nvSpPr>
        <p:spPr>
          <a:xfrm>
            <a:off x="5688886" y="2842808"/>
            <a:ext cx="1194276" cy="369332"/>
          </a:xfrm>
          <a:prstGeom prst="rect">
            <a:avLst/>
          </a:prstGeom>
          <a:noFill/>
        </p:spPr>
        <p:txBody>
          <a:bodyPr wrap="square" rtlCol="0">
            <a:spAutoFit/>
          </a:bodyPr>
          <a:lstStyle/>
          <a:p>
            <a:r>
              <a:rPr lang="zh-CN" altLang="en-US" dirty="0">
                <a:latin typeface="+mj-ea"/>
                <a:ea typeface="+mj-ea"/>
              </a:rPr>
              <a:t>后端服务</a:t>
            </a:r>
          </a:p>
        </p:txBody>
      </p:sp>
      <p:pic>
        <p:nvPicPr>
          <p:cNvPr id="43" name="图片 42">
            <a:extLst>
              <a:ext uri="{FF2B5EF4-FFF2-40B4-BE49-F238E27FC236}">
                <a16:creationId xmlns:a16="http://schemas.microsoft.com/office/drawing/2014/main" id="{E56C7901-AD5D-4C5F-93F0-2841C64496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8704" y="4380036"/>
            <a:ext cx="523998" cy="523998"/>
          </a:xfrm>
          <a:prstGeom prst="rect">
            <a:avLst/>
          </a:prstGeom>
        </p:spPr>
      </p:pic>
      <p:sp>
        <p:nvSpPr>
          <p:cNvPr id="44" name="文本框 43">
            <a:extLst>
              <a:ext uri="{FF2B5EF4-FFF2-40B4-BE49-F238E27FC236}">
                <a16:creationId xmlns:a16="http://schemas.microsoft.com/office/drawing/2014/main" id="{0AF08020-39E9-4FB9-A0D2-C2E33572162E}"/>
              </a:ext>
            </a:extLst>
          </p:cNvPr>
          <p:cNvSpPr txBox="1"/>
          <p:nvPr/>
        </p:nvSpPr>
        <p:spPr>
          <a:xfrm>
            <a:off x="2862551" y="4017004"/>
            <a:ext cx="1194276" cy="369332"/>
          </a:xfrm>
          <a:prstGeom prst="rect">
            <a:avLst/>
          </a:prstGeom>
          <a:noFill/>
        </p:spPr>
        <p:txBody>
          <a:bodyPr wrap="square" rtlCol="0">
            <a:spAutoFit/>
          </a:bodyPr>
          <a:lstStyle/>
          <a:p>
            <a:r>
              <a:rPr lang="zh-CN" altLang="en-US" dirty="0">
                <a:latin typeface="+mj-ea"/>
                <a:ea typeface="+mj-ea"/>
              </a:rPr>
              <a:t>推荐算法</a:t>
            </a:r>
          </a:p>
        </p:txBody>
      </p:sp>
      <p:pic>
        <p:nvPicPr>
          <p:cNvPr id="46" name="图片 45">
            <a:extLst>
              <a:ext uri="{FF2B5EF4-FFF2-40B4-BE49-F238E27FC236}">
                <a16:creationId xmlns:a16="http://schemas.microsoft.com/office/drawing/2014/main" id="{FAD67F2F-4E98-407C-B823-8A0188B721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1266" y="4281076"/>
            <a:ext cx="608077" cy="608077"/>
          </a:xfrm>
          <a:prstGeom prst="rect">
            <a:avLst/>
          </a:prstGeom>
        </p:spPr>
      </p:pic>
      <p:sp>
        <p:nvSpPr>
          <p:cNvPr id="48" name="文本框 47">
            <a:extLst>
              <a:ext uri="{FF2B5EF4-FFF2-40B4-BE49-F238E27FC236}">
                <a16:creationId xmlns:a16="http://schemas.microsoft.com/office/drawing/2014/main" id="{6E70E111-F8DA-4A2C-A00B-5B84953DDFD3}"/>
              </a:ext>
            </a:extLst>
          </p:cNvPr>
          <p:cNvSpPr txBox="1"/>
          <p:nvPr/>
        </p:nvSpPr>
        <p:spPr>
          <a:xfrm>
            <a:off x="8102600" y="4014166"/>
            <a:ext cx="1413078" cy="369332"/>
          </a:xfrm>
          <a:prstGeom prst="rect">
            <a:avLst/>
          </a:prstGeom>
          <a:noFill/>
        </p:spPr>
        <p:txBody>
          <a:bodyPr wrap="square" rtlCol="0">
            <a:spAutoFit/>
          </a:bodyPr>
          <a:lstStyle/>
          <a:p>
            <a:r>
              <a:rPr lang="zh-CN" altLang="en-US" dirty="0">
                <a:latin typeface="+mj-ea"/>
                <a:ea typeface="+mj-ea"/>
              </a:rPr>
              <a:t>小程序前端</a:t>
            </a:r>
          </a:p>
        </p:txBody>
      </p:sp>
      <p:cxnSp>
        <p:nvCxnSpPr>
          <p:cNvPr id="53" name="直接连接符 52">
            <a:extLst>
              <a:ext uri="{FF2B5EF4-FFF2-40B4-BE49-F238E27FC236}">
                <a16:creationId xmlns:a16="http://schemas.microsoft.com/office/drawing/2014/main" id="{3D3D22A1-4EB4-4273-A373-9DA845A39F5D}"/>
              </a:ext>
            </a:extLst>
          </p:cNvPr>
          <p:cNvCxnSpPr/>
          <p:nvPr/>
        </p:nvCxnSpPr>
        <p:spPr>
          <a:xfrm>
            <a:off x="6176944" y="1677698"/>
            <a:ext cx="0" cy="619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E056A090-59B7-44FA-8A27-E6A631E3F249}"/>
              </a:ext>
            </a:extLst>
          </p:cNvPr>
          <p:cNvSpPr txBox="1"/>
          <p:nvPr/>
        </p:nvSpPr>
        <p:spPr>
          <a:xfrm>
            <a:off x="3926090" y="1628774"/>
            <a:ext cx="2760081" cy="338554"/>
          </a:xfrm>
          <a:prstGeom prst="rect">
            <a:avLst/>
          </a:prstGeom>
          <a:noFill/>
        </p:spPr>
        <p:txBody>
          <a:bodyPr wrap="square" rtlCol="0">
            <a:spAutoFit/>
          </a:bodyPr>
          <a:lstStyle/>
          <a:p>
            <a:r>
              <a:rPr lang="en-US" altLang="zh-CN" sz="1600" b="1" dirty="0">
                <a:latin typeface="+mj-ea"/>
                <a:ea typeface="+mj-ea"/>
              </a:rPr>
              <a:t>Python</a:t>
            </a:r>
            <a:r>
              <a:rPr lang="zh-CN" altLang="en-US" sz="1600" b="1" dirty="0">
                <a:latin typeface="+mj-ea"/>
                <a:ea typeface="+mj-ea"/>
              </a:rPr>
              <a:t>算法脚本接入</a:t>
            </a:r>
          </a:p>
        </p:txBody>
      </p:sp>
      <p:sp>
        <p:nvSpPr>
          <p:cNvPr id="56" name="文本框 55">
            <a:extLst>
              <a:ext uri="{FF2B5EF4-FFF2-40B4-BE49-F238E27FC236}">
                <a16:creationId xmlns:a16="http://schemas.microsoft.com/office/drawing/2014/main" id="{582EDE77-DF62-4F5C-A6C0-061B0CD83FB9}"/>
              </a:ext>
            </a:extLst>
          </p:cNvPr>
          <p:cNvSpPr txBox="1"/>
          <p:nvPr/>
        </p:nvSpPr>
        <p:spPr>
          <a:xfrm>
            <a:off x="3926090" y="2044278"/>
            <a:ext cx="2760081" cy="338554"/>
          </a:xfrm>
          <a:prstGeom prst="rect">
            <a:avLst/>
          </a:prstGeom>
          <a:noFill/>
        </p:spPr>
        <p:txBody>
          <a:bodyPr wrap="square" rtlCol="0">
            <a:spAutoFit/>
          </a:bodyPr>
          <a:lstStyle/>
          <a:p>
            <a:r>
              <a:rPr lang="zh-CN" altLang="en-US" sz="1600" b="1" dirty="0">
                <a:latin typeface="+mj-ea"/>
                <a:ea typeface="+mj-ea"/>
              </a:rPr>
              <a:t>定时爬取新闻数据入库</a:t>
            </a:r>
          </a:p>
        </p:txBody>
      </p:sp>
      <p:sp>
        <p:nvSpPr>
          <p:cNvPr id="58" name="文本框 57">
            <a:extLst>
              <a:ext uri="{FF2B5EF4-FFF2-40B4-BE49-F238E27FC236}">
                <a16:creationId xmlns:a16="http://schemas.microsoft.com/office/drawing/2014/main" id="{A73058F6-98FA-4710-9BC3-24C5A6F07450}"/>
              </a:ext>
            </a:extLst>
          </p:cNvPr>
          <p:cNvSpPr txBox="1"/>
          <p:nvPr/>
        </p:nvSpPr>
        <p:spPr>
          <a:xfrm>
            <a:off x="6286024" y="1639350"/>
            <a:ext cx="2760081" cy="338554"/>
          </a:xfrm>
          <a:prstGeom prst="rect">
            <a:avLst/>
          </a:prstGeom>
          <a:noFill/>
        </p:spPr>
        <p:txBody>
          <a:bodyPr wrap="square" rtlCol="0">
            <a:spAutoFit/>
          </a:bodyPr>
          <a:lstStyle/>
          <a:p>
            <a:r>
              <a:rPr lang="zh-CN" altLang="en-US" sz="1600" b="1" dirty="0">
                <a:latin typeface="+mn-ea"/>
              </a:rPr>
              <a:t>界面交互功能接口</a:t>
            </a:r>
          </a:p>
        </p:txBody>
      </p:sp>
      <p:sp>
        <p:nvSpPr>
          <p:cNvPr id="59" name="文本框 58">
            <a:extLst>
              <a:ext uri="{FF2B5EF4-FFF2-40B4-BE49-F238E27FC236}">
                <a16:creationId xmlns:a16="http://schemas.microsoft.com/office/drawing/2014/main" id="{A12758E0-65CE-461E-B8D2-C4BC639CDCA6}"/>
              </a:ext>
            </a:extLst>
          </p:cNvPr>
          <p:cNvSpPr txBox="1"/>
          <p:nvPr/>
        </p:nvSpPr>
        <p:spPr>
          <a:xfrm>
            <a:off x="6320422" y="2071508"/>
            <a:ext cx="2760081" cy="338554"/>
          </a:xfrm>
          <a:prstGeom prst="rect">
            <a:avLst/>
          </a:prstGeom>
          <a:noFill/>
        </p:spPr>
        <p:txBody>
          <a:bodyPr wrap="square" rtlCol="0">
            <a:spAutoFit/>
          </a:bodyPr>
          <a:lstStyle/>
          <a:p>
            <a:r>
              <a:rPr lang="zh-CN" altLang="en-US" sz="1600" b="1" dirty="0">
                <a:latin typeface="+mn-ea"/>
              </a:rPr>
              <a:t>用户数据收集存储</a:t>
            </a:r>
          </a:p>
        </p:txBody>
      </p:sp>
      <p:sp>
        <p:nvSpPr>
          <p:cNvPr id="62" name="矩形: 圆角 61">
            <a:extLst>
              <a:ext uri="{FF2B5EF4-FFF2-40B4-BE49-F238E27FC236}">
                <a16:creationId xmlns:a16="http://schemas.microsoft.com/office/drawing/2014/main" id="{D5AAC18E-B8B7-4580-944D-72C66699F3D0}"/>
              </a:ext>
            </a:extLst>
          </p:cNvPr>
          <p:cNvSpPr/>
          <p:nvPr/>
        </p:nvSpPr>
        <p:spPr>
          <a:xfrm>
            <a:off x="479185" y="3037561"/>
            <a:ext cx="2421231" cy="2810437"/>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732628E9-6317-4A9F-A6F2-DFAAC2622BF2}"/>
              </a:ext>
            </a:extLst>
          </p:cNvPr>
          <p:cNvSpPr/>
          <p:nvPr/>
        </p:nvSpPr>
        <p:spPr>
          <a:xfrm>
            <a:off x="9515678" y="3236816"/>
            <a:ext cx="2421231" cy="2810437"/>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3C4F70F-877F-488C-9D78-8699096F5440}"/>
              </a:ext>
            </a:extLst>
          </p:cNvPr>
          <p:cNvSpPr txBox="1"/>
          <p:nvPr/>
        </p:nvSpPr>
        <p:spPr>
          <a:xfrm>
            <a:off x="641441" y="3499306"/>
            <a:ext cx="2313060" cy="584775"/>
          </a:xfrm>
          <a:prstGeom prst="rect">
            <a:avLst/>
          </a:prstGeom>
          <a:noFill/>
        </p:spPr>
        <p:txBody>
          <a:bodyPr wrap="square" rtlCol="0">
            <a:spAutoFit/>
          </a:bodyPr>
          <a:lstStyle/>
          <a:p>
            <a:r>
              <a:rPr lang="zh-CN" altLang="en-US" sz="1600" b="1" dirty="0">
                <a:latin typeface="+mj-ea"/>
                <a:ea typeface="+mj-ea"/>
              </a:rPr>
              <a:t>根据与后端规定的接入格式获取需要的参数</a:t>
            </a:r>
          </a:p>
        </p:txBody>
      </p:sp>
      <p:sp>
        <p:nvSpPr>
          <p:cNvPr id="65" name="文本框 64">
            <a:extLst>
              <a:ext uri="{FF2B5EF4-FFF2-40B4-BE49-F238E27FC236}">
                <a16:creationId xmlns:a16="http://schemas.microsoft.com/office/drawing/2014/main" id="{25A0C6BF-ADFC-43E5-8A4E-496EFB6184E4}"/>
              </a:ext>
            </a:extLst>
          </p:cNvPr>
          <p:cNvSpPr txBox="1"/>
          <p:nvPr/>
        </p:nvSpPr>
        <p:spPr>
          <a:xfrm>
            <a:off x="613207" y="4236475"/>
            <a:ext cx="2156271" cy="584775"/>
          </a:xfrm>
          <a:prstGeom prst="rect">
            <a:avLst/>
          </a:prstGeom>
          <a:noFill/>
        </p:spPr>
        <p:txBody>
          <a:bodyPr wrap="square" rtlCol="0">
            <a:spAutoFit/>
          </a:bodyPr>
          <a:lstStyle/>
          <a:p>
            <a:pPr algn="ctr"/>
            <a:r>
              <a:rPr lang="zh-CN" altLang="en-US" sz="1600" b="1" dirty="0">
                <a:latin typeface="+mj-ea"/>
                <a:ea typeface="+mj-ea"/>
              </a:rPr>
              <a:t>算法运算</a:t>
            </a:r>
            <a:endParaRPr lang="en-US" altLang="zh-CN" sz="1600" b="1" dirty="0">
              <a:latin typeface="+mj-ea"/>
              <a:ea typeface="+mj-ea"/>
            </a:endParaRPr>
          </a:p>
          <a:p>
            <a:r>
              <a:rPr lang="zh-CN" altLang="en-US" sz="1600" b="1" dirty="0">
                <a:latin typeface="+mj-ea"/>
                <a:ea typeface="+mj-ea"/>
              </a:rPr>
              <a:t>（热度、内容、协同）</a:t>
            </a:r>
          </a:p>
        </p:txBody>
      </p:sp>
      <p:sp>
        <p:nvSpPr>
          <p:cNvPr id="66" name="文本框 65">
            <a:extLst>
              <a:ext uri="{FF2B5EF4-FFF2-40B4-BE49-F238E27FC236}">
                <a16:creationId xmlns:a16="http://schemas.microsoft.com/office/drawing/2014/main" id="{8622A67F-FF98-4D75-9494-937FF0B60D8F}"/>
              </a:ext>
            </a:extLst>
          </p:cNvPr>
          <p:cNvSpPr txBox="1"/>
          <p:nvPr/>
        </p:nvSpPr>
        <p:spPr>
          <a:xfrm>
            <a:off x="575061" y="4972180"/>
            <a:ext cx="2156271" cy="338554"/>
          </a:xfrm>
          <a:prstGeom prst="rect">
            <a:avLst/>
          </a:prstGeom>
          <a:noFill/>
        </p:spPr>
        <p:txBody>
          <a:bodyPr wrap="square" rtlCol="0">
            <a:spAutoFit/>
          </a:bodyPr>
          <a:lstStyle/>
          <a:p>
            <a:pPr algn="ctr"/>
            <a:r>
              <a:rPr lang="zh-CN" altLang="en-US" sz="1600" b="1" dirty="0">
                <a:latin typeface="+mj-ea"/>
                <a:ea typeface="+mj-ea"/>
              </a:rPr>
              <a:t>输出标出</a:t>
            </a:r>
            <a:endParaRPr lang="en-US" altLang="zh-CN" sz="1600" b="1" dirty="0">
              <a:latin typeface="+mj-ea"/>
              <a:ea typeface="+mj-ea"/>
            </a:endParaRPr>
          </a:p>
        </p:txBody>
      </p:sp>
      <p:sp>
        <p:nvSpPr>
          <p:cNvPr id="67" name="文本框 66">
            <a:extLst>
              <a:ext uri="{FF2B5EF4-FFF2-40B4-BE49-F238E27FC236}">
                <a16:creationId xmlns:a16="http://schemas.microsoft.com/office/drawing/2014/main" id="{18618E92-CCB6-4C2E-9C1C-1A8492BC4E22}"/>
              </a:ext>
            </a:extLst>
          </p:cNvPr>
          <p:cNvSpPr txBox="1"/>
          <p:nvPr/>
        </p:nvSpPr>
        <p:spPr>
          <a:xfrm>
            <a:off x="9654300" y="3897921"/>
            <a:ext cx="2537700" cy="338554"/>
          </a:xfrm>
          <a:prstGeom prst="rect">
            <a:avLst/>
          </a:prstGeom>
          <a:noFill/>
        </p:spPr>
        <p:txBody>
          <a:bodyPr wrap="square" rtlCol="0">
            <a:spAutoFit/>
          </a:bodyPr>
          <a:lstStyle/>
          <a:p>
            <a:r>
              <a:rPr lang="zh-CN" altLang="en-US" sz="1600" b="1" dirty="0">
                <a:latin typeface="+mj-ea"/>
                <a:ea typeface="+mj-ea"/>
              </a:rPr>
              <a:t>解析后端数据、渲染展示</a:t>
            </a:r>
          </a:p>
        </p:txBody>
      </p:sp>
      <p:sp>
        <p:nvSpPr>
          <p:cNvPr id="68" name="文本框 67">
            <a:extLst>
              <a:ext uri="{FF2B5EF4-FFF2-40B4-BE49-F238E27FC236}">
                <a16:creationId xmlns:a16="http://schemas.microsoft.com/office/drawing/2014/main" id="{22D6F617-7E1B-45C4-A4E8-1736332DFF8B}"/>
              </a:ext>
            </a:extLst>
          </p:cNvPr>
          <p:cNvSpPr txBox="1"/>
          <p:nvPr/>
        </p:nvSpPr>
        <p:spPr>
          <a:xfrm>
            <a:off x="9714145" y="4855882"/>
            <a:ext cx="2537700" cy="338554"/>
          </a:xfrm>
          <a:prstGeom prst="rect">
            <a:avLst/>
          </a:prstGeom>
          <a:noFill/>
        </p:spPr>
        <p:txBody>
          <a:bodyPr wrap="square" rtlCol="0">
            <a:spAutoFit/>
          </a:bodyPr>
          <a:lstStyle/>
          <a:p>
            <a:r>
              <a:rPr lang="zh-CN" altLang="en-US" sz="1600" b="1" dirty="0">
                <a:latin typeface="+mj-ea"/>
                <a:ea typeface="+mj-ea"/>
              </a:rPr>
              <a:t>提供优质的交互体感</a:t>
            </a:r>
          </a:p>
        </p:txBody>
      </p:sp>
      <p:cxnSp>
        <p:nvCxnSpPr>
          <p:cNvPr id="76" name="连接符: 曲线 75">
            <a:extLst>
              <a:ext uri="{FF2B5EF4-FFF2-40B4-BE49-F238E27FC236}">
                <a16:creationId xmlns:a16="http://schemas.microsoft.com/office/drawing/2014/main" id="{54FF7644-8181-4F02-80F9-56DE89F36AE9}"/>
              </a:ext>
            </a:extLst>
          </p:cNvPr>
          <p:cNvCxnSpPr/>
          <p:nvPr/>
        </p:nvCxnSpPr>
        <p:spPr>
          <a:xfrm flipV="1">
            <a:off x="2019300" y="1967328"/>
            <a:ext cx="1485900" cy="699672"/>
          </a:xfrm>
          <a:prstGeom prst="curvedConnector3">
            <a:avLst/>
          </a:prstGeom>
          <a:ln w="28575">
            <a:solidFill>
              <a:srgbClr val="0D9CC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连接符: 曲线 77">
            <a:extLst>
              <a:ext uri="{FF2B5EF4-FFF2-40B4-BE49-F238E27FC236}">
                <a16:creationId xmlns:a16="http://schemas.microsoft.com/office/drawing/2014/main" id="{6EF5EE10-67F4-4865-B45C-DEC252419DE2}"/>
              </a:ext>
            </a:extLst>
          </p:cNvPr>
          <p:cNvCxnSpPr>
            <a:cxnSpLocks/>
          </p:cNvCxnSpPr>
          <p:nvPr/>
        </p:nvCxnSpPr>
        <p:spPr>
          <a:xfrm>
            <a:off x="8870004" y="1967328"/>
            <a:ext cx="1302696" cy="994714"/>
          </a:xfrm>
          <a:prstGeom prst="curvedConnector3">
            <a:avLst/>
          </a:prstGeom>
          <a:ln w="28575">
            <a:solidFill>
              <a:srgbClr val="0D9CC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任意多边形: 形状 83">
            <a:extLst>
              <a:ext uri="{FF2B5EF4-FFF2-40B4-BE49-F238E27FC236}">
                <a16:creationId xmlns:a16="http://schemas.microsoft.com/office/drawing/2014/main" id="{0B283684-E553-47F2-9615-29007F5DFBFE}"/>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5" name="任意多边形: 形状 84">
            <a:extLst>
              <a:ext uri="{FF2B5EF4-FFF2-40B4-BE49-F238E27FC236}">
                <a16:creationId xmlns:a16="http://schemas.microsoft.com/office/drawing/2014/main" id="{CCCE7DAF-1FD3-4670-A67E-5FB7060C24B9}"/>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6" name="文本框 85">
            <a:extLst>
              <a:ext uri="{FF2B5EF4-FFF2-40B4-BE49-F238E27FC236}">
                <a16:creationId xmlns:a16="http://schemas.microsoft.com/office/drawing/2014/main" id="{CA0D9376-380C-46A6-9521-5BB18DB8416A}"/>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01</a:t>
            </a:r>
            <a:endParaRPr lang="zh-CN" altLang="en-US" sz="4000" dirty="0">
              <a:solidFill>
                <a:srgbClr val="2962CD"/>
              </a:solidFill>
              <a:latin typeface="Century Gothic" panose="020B0502020202020204" pitchFamily="34" charset="0"/>
            </a:endParaRPr>
          </a:p>
        </p:txBody>
      </p:sp>
    </p:spTree>
    <p:extLst>
      <p:ext uri="{BB962C8B-B14F-4D97-AF65-F5344CB8AC3E}">
        <p14:creationId xmlns:p14="http://schemas.microsoft.com/office/powerpoint/2010/main" val="237178848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4657F05-0016-476B-BBDC-AD8419B135F6}"/>
              </a:ext>
            </a:extLst>
          </p:cNvPr>
          <p:cNvSpPr/>
          <p:nvPr/>
        </p:nvSpPr>
        <p:spPr>
          <a:xfrm>
            <a:off x="2870200" y="139785"/>
            <a:ext cx="6451600" cy="6451600"/>
          </a:xfrm>
          <a:prstGeom prst="diamond">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8930F41-75C2-4BA3-ACDA-ABAF1155192C}"/>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blipFill>
            <a:blip r:embed="rId3"/>
            <a:tile tx="6350" ty="-215900" sx="89000" sy="89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710C9878-BAA2-4599-8AEA-C905075195A4}"/>
              </a:ext>
            </a:extLst>
          </p:cNvPr>
          <p:cNvSpPr/>
          <p:nvPr/>
        </p:nvSpPr>
        <p:spPr>
          <a:xfrm>
            <a:off x="0" y="0"/>
            <a:ext cx="12192000" cy="3239357"/>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8705850 w 12192000"/>
              <a:gd name="connsiteY3" fmla="*/ 3429000 h 3429000"/>
              <a:gd name="connsiteX4" fmla="*/ 8640080 w 12192000"/>
              <a:gd name="connsiteY4" fmla="*/ 3429000 h 3429000"/>
              <a:gd name="connsiteX5" fmla="*/ 3551920 w 12192000"/>
              <a:gd name="connsiteY5" fmla="*/ 3429000 h 3429000"/>
              <a:gd name="connsiteX6" fmla="*/ 3486150 w 12192000"/>
              <a:gd name="connsiteY6" fmla="*/ 3429000 h 3429000"/>
              <a:gd name="connsiteX7" fmla="*/ 0 w 121920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9000">
                <a:moveTo>
                  <a:pt x="0" y="0"/>
                </a:moveTo>
                <a:lnTo>
                  <a:pt x="12192000" y="0"/>
                </a:lnTo>
                <a:lnTo>
                  <a:pt x="12192000" y="3429000"/>
                </a:lnTo>
                <a:lnTo>
                  <a:pt x="8705850" y="3429000"/>
                </a:lnTo>
                <a:lnTo>
                  <a:pt x="8640080" y="3429000"/>
                </a:lnTo>
                <a:lnTo>
                  <a:pt x="3551920" y="3429000"/>
                </a:lnTo>
                <a:lnTo>
                  <a:pt x="3486150" y="3429000"/>
                </a:lnTo>
                <a:lnTo>
                  <a:pt x="0" y="3429000"/>
                </a:lnTo>
                <a:close/>
              </a:path>
            </a:pathLst>
          </a:custGeom>
          <a:gradFill>
            <a:gsLst>
              <a:gs pos="0">
                <a:schemeClr val="tx1">
                  <a:alpha val="50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图文框 1">
            <a:extLst>
              <a:ext uri="{FF2B5EF4-FFF2-40B4-BE49-F238E27FC236}">
                <a16:creationId xmlns:a16="http://schemas.microsoft.com/office/drawing/2014/main" id="{8E283B52-0BDB-42FF-9410-3EADFF0C0028}"/>
              </a:ext>
            </a:extLst>
          </p:cNvPr>
          <p:cNvSpPr/>
          <p:nvPr/>
        </p:nvSpPr>
        <p:spPr>
          <a:xfrm>
            <a:off x="4747911" y="1259013"/>
            <a:ext cx="2696178" cy="3909888"/>
          </a:xfrm>
          <a:prstGeom prst="frame">
            <a:avLst>
              <a:gd name="adj1" fmla="val 2586"/>
            </a:avLst>
          </a:pr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8E901845-D95B-4441-B572-926B177F55A2}"/>
              </a:ext>
            </a:extLst>
          </p:cNvPr>
          <p:cNvSpPr txBox="1"/>
          <p:nvPr/>
        </p:nvSpPr>
        <p:spPr>
          <a:xfrm>
            <a:off x="4514850" y="3351303"/>
            <a:ext cx="3162300" cy="1446550"/>
          </a:xfrm>
          <a:prstGeom prst="rect">
            <a:avLst/>
          </a:prstGeom>
          <a:noFill/>
        </p:spPr>
        <p:txBody>
          <a:bodyPr wrap="square" rtlCol="0">
            <a:spAutoFit/>
            <a:scene3d>
              <a:camera prst="orthographicFront"/>
              <a:lightRig rig="threePt" dir="t"/>
            </a:scene3d>
            <a:sp3d contourW="12700"/>
          </a:bodyPr>
          <a:lstStyle/>
          <a:p>
            <a:pPr algn="ctr"/>
            <a:r>
              <a:rPr lang="zh-CN" altLang="en-US" sz="4400" b="1" dirty="0">
                <a:solidFill>
                  <a:schemeClr val="tx1">
                    <a:lumMod val="75000"/>
                    <a:lumOff val="25000"/>
                  </a:schemeClr>
                </a:solidFill>
              </a:rPr>
              <a:t>项目框架与技术方案</a:t>
            </a:r>
            <a:endParaRPr lang="en-US" altLang="zh-CN" sz="4400" b="1" dirty="0">
              <a:solidFill>
                <a:schemeClr val="tx1">
                  <a:lumMod val="75000"/>
                  <a:lumOff val="25000"/>
                </a:schemeClr>
              </a:solidFill>
            </a:endParaRPr>
          </a:p>
        </p:txBody>
      </p:sp>
      <p:sp>
        <p:nvSpPr>
          <p:cNvPr id="6" name="文本框 5">
            <a:extLst>
              <a:ext uri="{FF2B5EF4-FFF2-40B4-BE49-F238E27FC236}">
                <a16:creationId xmlns:a16="http://schemas.microsoft.com/office/drawing/2014/main" id="{7273E509-5CA4-440A-82C7-7C03CE28F288}"/>
              </a:ext>
            </a:extLst>
          </p:cNvPr>
          <p:cNvSpPr txBox="1"/>
          <p:nvPr/>
        </p:nvSpPr>
        <p:spPr>
          <a:xfrm>
            <a:off x="4864100" y="1482574"/>
            <a:ext cx="2463800" cy="1569660"/>
          </a:xfrm>
          <a:prstGeom prst="rect">
            <a:avLst/>
          </a:prstGeom>
          <a:noFill/>
        </p:spPr>
        <p:txBody>
          <a:bodyPr wrap="square" rtlCol="0">
            <a:spAutoFit/>
            <a:scene3d>
              <a:camera prst="orthographicFront"/>
              <a:lightRig rig="threePt" dir="t"/>
            </a:scene3d>
            <a:sp3d contourW="12700"/>
          </a:bodyPr>
          <a:lstStyle/>
          <a:p>
            <a:pPr algn="ctr"/>
            <a:r>
              <a:rPr lang="en-US" altLang="zh-CN" sz="9600" dirty="0">
                <a:solidFill>
                  <a:schemeClr val="bg1"/>
                </a:solidFill>
                <a:latin typeface="Century Gothic" panose="020B0502020202020204" pitchFamily="34" charset="0"/>
              </a:rPr>
              <a:t>02</a:t>
            </a:r>
            <a:endParaRPr lang="zh-CN" altLang="en-US" sz="9600" dirty="0">
              <a:solidFill>
                <a:schemeClr val="bg1"/>
              </a:solidFill>
              <a:latin typeface="Century Gothic" panose="020B0502020202020204" pitchFamily="34" charset="0"/>
            </a:endParaRPr>
          </a:p>
        </p:txBody>
      </p:sp>
      <p:sp>
        <p:nvSpPr>
          <p:cNvPr id="7" name="文本框 6">
            <a:extLst>
              <a:ext uri="{FF2B5EF4-FFF2-40B4-BE49-F238E27FC236}">
                <a16:creationId xmlns:a16="http://schemas.microsoft.com/office/drawing/2014/main" id="{6591608B-F8A2-41F6-96E8-C7CD236529C4}"/>
              </a:ext>
            </a:extLst>
          </p:cNvPr>
          <p:cNvSpPr txBox="1"/>
          <p:nvPr/>
        </p:nvSpPr>
        <p:spPr>
          <a:xfrm>
            <a:off x="3314700" y="5278784"/>
            <a:ext cx="5562600" cy="54508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dirty="0">
                <a:solidFill>
                  <a:schemeClr val="bg1">
                    <a:lumMod val="50000"/>
                  </a:schemeClr>
                </a:solidFill>
                <a:latin typeface="Century Gothic" panose="020B0502020202020204" pitchFamily="34" charset="0"/>
              </a:rPr>
              <a:t>新闻小程序课题</a:t>
            </a:r>
            <a:endParaRPr lang="en-US" altLang="zh-CN" sz="2800" dirty="0">
              <a:solidFill>
                <a:schemeClr val="bg1">
                  <a:lumMod val="50000"/>
                </a:schemeClr>
              </a:solidFill>
              <a:latin typeface="Century Gothic" panose="020B0502020202020204" pitchFamily="34" charset="0"/>
            </a:endParaRPr>
          </a:p>
        </p:txBody>
      </p:sp>
      <p:sp>
        <p:nvSpPr>
          <p:cNvPr id="10" name="灯片编号占位符 9"/>
          <p:cNvSpPr>
            <a:spLocks noGrp="1"/>
          </p:cNvSpPr>
          <p:nvPr>
            <p:ph type="sldNum" sz="quarter" idx="4"/>
          </p:nvPr>
        </p:nvSpPr>
        <p:spPr/>
        <p:txBody>
          <a:bodyPr/>
          <a:lstStyle/>
          <a:p>
            <a:fld id="{0FDD6AAA-8956-4EE4-9DA4-76C65E592E59}" type="slidenum">
              <a:rPr lang="zh-CN" altLang="en-US" smtClean="0"/>
              <a:t>6</a:t>
            </a:fld>
            <a:r>
              <a:rPr lang="en-US" altLang="zh-CN" dirty="0"/>
              <a:t>/24</a:t>
            </a:r>
            <a:endParaRPr lang="zh-CN" altLang="en-US" dirty="0"/>
          </a:p>
        </p:txBody>
      </p:sp>
    </p:spTree>
    <p:extLst>
      <p:ext uri="{BB962C8B-B14F-4D97-AF65-F5344CB8AC3E}">
        <p14:creationId xmlns:p14="http://schemas.microsoft.com/office/powerpoint/2010/main" val="198159202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Horizontal)">
                                      <p:cBhvr>
                                        <p:cTn id="20" dur="500"/>
                                        <p:tgtEl>
                                          <p:spTgt spid="2"/>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animBg="1"/>
      <p:bldP spid="2" grpId="0" animBg="1"/>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圆角 53">
            <a:extLst>
              <a:ext uri="{FF2B5EF4-FFF2-40B4-BE49-F238E27FC236}">
                <a16:creationId xmlns:a16="http://schemas.microsoft.com/office/drawing/2014/main" id="{33A09D92-4F1D-458B-B53A-A857866E9042}"/>
              </a:ext>
            </a:extLst>
          </p:cNvPr>
          <p:cNvSpPr/>
          <p:nvPr/>
        </p:nvSpPr>
        <p:spPr>
          <a:xfrm>
            <a:off x="7817998" y="2214413"/>
            <a:ext cx="4221602" cy="1590719"/>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5892711" cy="787907"/>
            <a:chOff x="7318011" y="1456480"/>
            <a:chExt cx="4458209"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68922" y="1456480"/>
              <a:ext cx="4407298"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框架</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18" name="矩形: 圆角 17">
            <a:extLst>
              <a:ext uri="{FF2B5EF4-FFF2-40B4-BE49-F238E27FC236}">
                <a16:creationId xmlns:a16="http://schemas.microsoft.com/office/drawing/2014/main" id="{AB7ED1A3-71E0-493C-8D5C-975A5D3933B6}"/>
              </a:ext>
            </a:extLst>
          </p:cNvPr>
          <p:cNvSpPr/>
          <p:nvPr/>
        </p:nvSpPr>
        <p:spPr>
          <a:xfrm>
            <a:off x="2756764" y="4629214"/>
            <a:ext cx="2421231" cy="936213"/>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020BF173-36C9-49FA-B037-C4EF6BCB4E91}"/>
              </a:ext>
            </a:extLst>
          </p:cNvPr>
          <p:cNvSpPr/>
          <p:nvPr/>
        </p:nvSpPr>
        <p:spPr>
          <a:xfrm>
            <a:off x="6610819" y="4629215"/>
            <a:ext cx="2421231" cy="936212"/>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连接符: 肘形 6">
            <a:extLst>
              <a:ext uri="{FF2B5EF4-FFF2-40B4-BE49-F238E27FC236}">
                <a16:creationId xmlns:a16="http://schemas.microsoft.com/office/drawing/2014/main" id="{96373D2C-0501-4766-A304-63613667E4D3}"/>
              </a:ext>
            </a:extLst>
          </p:cNvPr>
          <p:cNvCxnSpPr>
            <a:cxnSpLocks/>
          </p:cNvCxnSpPr>
          <p:nvPr/>
        </p:nvCxnSpPr>
        <p:spPr>
          <a:xfrm rot="16200000" flipH="1">
            <a:off x="5820638" y="3921277"/>
            <a:ext cx="1030624" cy="798336"/>
          </a:xfrm>
          <a:prstGeom prst="bentConnector3">
            <a:avLst>
              <a:gd name="adj1" fmla="val 1005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165E52F1-4292-4965-9553-29E9316E0EE5}"/>
              </a:ext>
            </a:extLst>
          </p:cNvPr>
          <p:cNvCxnSpPr>
            <a:cxnSpLocks/>
            <a:stCxn id="21" idx="2"/>
          </p:cNvCxnSpPr>
          <p:nvPr/>
        </p:nvCxnSpPr>
        <p:spPr>
          <a:xfrm rot="5400000">
            <a:off x="5217796" y="4140872"/>
            <a:ext cx="457202" cy="9733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6751A04-2202-45D8-B8FA-B9B183130623}"/>
              </a:ext>
            </a:extLst>
          </p:cNvPr>
          <p:cNvSpPr txBox="1"/>
          <p:nvPr/>
        </p:nvSpPr>
        <p:spPr>
          <a:xfrm>
            <a:off x="3021278" y="4673005"/>
            <a:ext cx="1842822" cy="461665"/>
          </a:xfrm>
          <a:prstGeom prst="rect">
            <a:avLst/>
          </a:prstGeom>
          <a:noFill/>
        </p:spPr>
        <p:txBody>
          <a:bodyPr wrap="square" rtlCol="0">
            <a:spAutoFit/>
          </a:bodyPr>
          <a:lstStyle/>
          <a:p>
            <a:r>
              <a:rPr lang="en-US" altLang="zh-CN" sz="2400" dirty="0">
                <a:latin typeface="+mj-ea"/>
                <a:ea typeface="+mj-ea"/>
              </a:rPr>
              <a:t>Web magic</a:t>
            </a:r>
          </a:p>
        </p:txBody>
      </p:sp>
      <p:sp>
        <p:nvSpPr>
          <p:cNvPr id="37" name="文本框 36">
            <a:extLst>
              <a:ext uri="{FF2B5EF4-FFF2-40B4-BE49-F238E27FC236}">
                <a16:creationId xmlns:a16="http://schemas.microsoft.com/office/drawing/2014/main" id="{05B8E3AA-C1CC-4087-ABCE-1CC2A433E987}"/>
              </a:ext>
            </a:extLst>
          </p:cNvPr>
          <p:cNvSpPr txBox="1"/>
          <p:nvPr/>
        </p:nvSpPr>
        <p:spPr>
          <a:xfrm>
            <a:off x="2910889" y="5043515"/>
            <a:ext cx="2048840" cy="461665"/>
          </a:xfrm>
          <a:prstGeom prst="rect">
            <a:avLst/>
          </a:prstGeom>
          <a:noFill/>
        </p:spPr>
        <p:txBody>
          <a:bodyPr wrap="square" rtlCol="0">
            <a:spAutoFit/>
          </a:bodyPr>
          <a:lstStyle/>
          <a:p>
            <a:r>
              <a:rPr lang="en-US" altLang="zh-CN" sz="2400" dirty="0">
                <a:latin typeface="+mj-ea"/>
                <a:ea typeface="+mj-ea"/>
              </a:rPr>
              <a:t>@Scheduled</a:t>
            </a:r>
          </a:p>
        </p:txBody>
      </p:sp>
      <p:sp>
        <p:nvSpPr>
          <p:cNvPr id="42" name="文本框 41">
            <a:extLst>
              <a:ext uri="{FF2B5EF4-FFF2-40B4-BE49-F238E27FC236}">
                <a16:creationId xmlns:a16="http://schemas.microsoft.com/office/drawing/2014/main" id="{2750CBB1-8998-4FB3-809A-B0D7E54FBC13}"/>
              </a:ext>
            </a:extLst>
          </p:cNvPr>
          <p:cNvSpPr txBox="1"/>
          <p:nvPr/>
        </p:nvSpPr>
        <p:spPr>
          <a:xfrm rot="2192391">
            <a:off x="598791" y="4769764"/>
            <a:ext cx="2421231" cy="400110"/>
          </a:xfrm>
          <a:prstGeom prst="rect">
            <a:avLst/>
          </a:prstGeom>
          <a:noFill/>
        </p:spPr>
        <p:txBody>
          <a:bodyPr wrap="square" rtlCol="0">
            <a:spAutoFit/>
          </a:bodyPr>
          <a:lstStyle/>
          <a:p>
            <a:r>
              <a:rPr lang="en-US" altLang="zh-CN" sz="2000" dirty="0">
                <a:solidFill>
                  <a:srgbClr val="00B0F0"/>
                </a:solidFill>
                <a:latin typeface="+mj-ea"/>
                <a:ea typeface="+mj-ea"/>
              </a:rPr>
              <a:t>Java.io</a:t>
            </a:r>
            <a:r>
              <a:rPr lang="zh-CN" altLang="en-US" sz="2000" dirty="0">
                <a:solidFill>
                  <a:srgbClr val="00B0F0"/>
                </a:solidFill>
                <a:latin typeface="+mj-ea"/>
                <a:ea typeface="+mj-ea"/>
              </a:rPr>
              <a:t>模拟</a:t>
            </a:r>
            <a:r>
              <a:rPr lang="en-US" altLang="zh-CN" sz="2000" dirty="0" err="1">
                <a:solidFill>
                  <a:srgbClr val="00B0F0"/>
                </a:solidFill>
                <a:latin typeface="+mj-ea"/>
                <a:ea typeface="+mj-ea"/>
              </a:rPr>
              <a:t>cmd</a:t>
            </a:r>
            <a:endParaRPr lang="en-US" altLang="zh-CN" sz="2000" dirty="0">
              <a:solidFill>
                <a:srgbClr val="00B0F0"/>
              </a:solidFill>
              <a:latin typeface="+mj-ea"/>
              <a:ea typeface="+mj-ea"/>
            </a:endParaRPr>
          </a:p>
        </p:txBody>
      </p:sp>
      <p:sp>
        <p:nvSpPr>
          <p:cNvPr id="43" name="文本框 42">
            <a:extLst>
              <a:ext uri="{FF2B5EF4-FFF2-40B4-BE49-F238E27FC236}">
                <a16:creationId xmlns:a16="http://schemas.microsoft.com/office/drawing/2014/main" id="{9C320A72-4326-4ED1-BB9D-CCB7E91F31CF}"/>
              </a:ext>
            </a:extLst>
          </p:cNvPr>
          <p:cNvSpPr txBox="1"/>
          <p:nvPr/>
        </p:nvSpPr>
        <p:spPr>
          <a:xfrm>
            <a:off x="6909892" y="4821652"/>
            <a:ext cx="2967877" cy="461665"/>
          </a:xfrm>
          <a:prstGeom prst="rect">
            <a:avLst/>
          </a:prstGeom>
          <a:noFill/>
        </p:spPr>
        <p:txBody>
          <a:bodyPr wrap="square" rtlCol="0">
            <a:spAutoFit/>
          </a:bodyPr>
          <a:lstStyle/>
          <a:p>
            <a:r>
              <a:rPr lang="en-US" altLang="zh-CN" sz="2400" dirty="0" err="1">
                <a:latin typeface="+mj-ea"/>
                <a:ea typeface="+mj-ea"/>
              </a:rPr>
              <a:t>RestfulAPI</a:t>
            </a:r>
            <a:endParaRPr lang="en-US" altLang="zh-CN" sz="2400" dirty="0">
              <a:latin typeface="+mj-ea"/>
              <a:ea typeface="+mj-ea"/>
            </a:endParaRPr>
          </a:p>
        </p:txBody>
      </p:sp>
      <p:sp>
        <p:nvSpPr>
          <p:cNvPr id="44" name="矩形: 圆角 43">
            <a:extLst>
              <a:ext uri="{FF2B5EF4-FFF2-40B4-BE49-F238E27FC236}">
                <a16:creationId xmlns:a16="http://schemas.microsoft.com/office/drawing/2014/main" id="{C4CA78B6-370B-4EA8-8F1F-E716927061C4}"/>
              </a:ext>
            </a:extLst>
          </p:cNvPr>
          <p:cNvSpPr/>
          <p:nvPr/>
        </p:nvSpPr>
        <p:spPr>
          <a:xfrm>
            <a:off x="381184" y="1248163"/>
            <a:ext cx="3759016" cy="824083"/>
          </a:xfrm>
          <a:prstGeom prst="roundRect">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79C79E3C-0BC9-480B-A943-5F13DC4EEC94}"/>
              </a:ext>
            </a:extLst>
          </p:cNvPr>
          <p:cNvSpPr txBox="1"/>
          <p:nvPr/>
        </p:nvSpPr>
        <p:spPr>
          <a:xfrm>
            <a:off x="717636" y="1418001"/>
            <a:ext cx="4050458" cy="523220"/>
          </a:xfrm>
          <a:prstGeom prst="rect">
            <a:avLst/>
          </a:prstGeom>
          <a:noFill/>
        </p:spPr>
        <p:txBody>
          <a:bodyPr wrap="square" rtlCol="0">
            <a:spAutoFit/>
          </a:bodyPr>
          <a:lstStyle/>
          <a:p>
            <a:r>
              <a:rPr lang="en-US" altLang="zh-CN" sz="2800" dirty="0">
                <a:latin typeface="+mj-ea"/>
                <a:ea typeface="+mj-ea"/>
              </a:rPr>
              <a:t>Python algorithm</a:t>
            </a:r>
            <a:endParaRPr lang="zh-CN" altLang="en-US" sz="2800" dirty="0">
              <a:latin typeface="+mj-ea"/>
              <a:ea typeface="+mj-ea"/>
            </a:endParaRPr>
          </a:p>
        </p:txBody>
      </p:sp>
      <p:sp>
        <p:nvSpPr>
          <p:cNvPr id="46" name="矩形: 圆角 45">
            <a:extLst>
              <a:ext uri="{FF2B5EF4-FFF2-40B4-BE49-F238E27FC236}">
                <a16:creationId xmlns:a16="http://schemas.microsoft.com/office/drawing/2014/main" id="{2E595E95-649A-4B88-A584-E06CEEDC76FF}"/>
              </a:ext>
            </a:extLst>
          </p:cNvPr>
          <p:cNvSpPr/>
          <p:nvPr/>
        </p:nvSpPr>
        <p:spPr>
          <a:xfrm>
            <a:off x="335897" y="2214413"/>
            <a:ext cx="3977912" cy="1590719"/>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F7BA61D0-F3CC-49F0-A80B-A841EBF43BCD}"/>
              </a:ext>
            </a:extLst>
          </p:cNvPr>
          <p:cNvSpPr txBox="1"/>
          <p:nvPr/>
        </p:nvSpPr>
        <p:spPr>
          <a:xfrm>
            <a:off x="347276" y="2655496"/>
            <a:ext cx="4528202" cy="369332"/>
          </a:xfrm>
          <a:prstGeom prst="rect">
            <a:avLst/>
          </a:prstGeom>
          <a:noFill/>
        </p:spPr>
        <p:txBody>
          <a:bodyPr wrap="square" rtlCol="0">
            <a:spAutoFit/>
          </a:bodyPr>
          <a:lstStyle/>
          <a:p>
            <a:r>
              <a:rPr lang="zh-CN" altLang="en-US" dirty="0">
                <a:latin typeface="+mj-ea"/>
                <a:ea typeface="+mj-ea"/>
              </a:rPr>
              <a:t>基于内容相似度的推荐</a:t>
            </a:r>
          </a:p>
        </p:txBody>
      </p:sp>
      <p:sp>
        <p:nvSpPr>
          <p:cNvPr id="21" name="矩形: 圆角 20">
            <a:extLst>
              <a:ext uri="{FF2B5EF4-FFF2-40B4-BE49-F238E27FC236}">
                <a16:creationId xmlns:a16="http://schemas.microsoft.com/office/drawing/2014/main" id="{A1224FA6-C1BD-4B52-B351-1504F6B7F84E}"/>
              </a:ext>
            </a:extLst>
          </p:cNvPr>
          <p:cNvSpPr/>
          <p:nvPr/>
        </p:nvSpPr>
        <p:spPr>
          <a:xfrm>
            <a:off x="3442156" y="3574855"/>
            <a:ext cx="4981815" cy="824083"/>
          </a:xfrm>
          <a:prstGeom prst="roundRect">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FD86A7F7-907F-4549-80ED-1291F774BAAE}"/>
              </a:ext>
            </a:extLst>
          </p:cNvPr>
          <p:cNvSpPr txBox="1"/>
          <p:nvPr/>
        </p:nvSpPr>
        <p:spPr>
          <a:xfrm>
            <a:off x="4794480" y="3719716"/>
            <a:ext cx="3340100" cy="523220"/>
          </a:xfrm>
          <a:prstGeom prst="rect">
            <a:avLst/>
          </a:prstGeom>
          <a:noFill/>
        </p:spPr>
        <p:txBody>
          <a:bodyPr wrap="square" rtlCol="0">
            <a:spAutoFit/>
          </a:bodyPr>
          <a:lstStyle/>
          <a:p>
            <a:r>
              <a:rPr lang="en-US" altLang="zh-CN" sz="2800" dirty="0">
                <a:latin typeface="+mj-ea"/>
                <a:ea typeface="+mj-ea"/>
              </a:rPr>
              <a:t>Spring boot</a:t>
            </a:r>
            <a:endParaRPr lang="zh-CN" altLang="en-US" sz="2800" dirty="0">
              <a:latin typeface="+mj-ea"/>
              <a:ea typeface="+mj-ea"/>
            </a:endParaRPr>
          </a:p>
        </p:txBody>
      </p:sp>
      <p:sp>
        <p:nvSpPr>
          <p:cNvPr id="50" name="文本框 49">
            <a:extLst>
              <a:ext uri="{FF2B5EF4-FFF2-40B4-BE49-F238E27FC236}">
                <a16:creationId xmlns:a16="http://schemas.microsoft.com/office/drawing/2014/main" id="{B0109C1A-894F-4E86-87C9-6E37215470D1}"/>
              </a:ext>
            </a:extLst>
          </p:cNvPr>
          <p:cNvSpPr txBox="1"/>
          <p:nvPr/>
        </p:nvSpPr>
        <p:spPr>
          <a:xfrm>
            <a:off x="347276" y="2250435"/>
            <a:ext cx="3348424" cy="369332"/>
          </a:xfrm>
          <a:prstGeom prst="rect">
            <a:avLst/>
          </a:prstGeom>
          <a:noFill/>
        </p:spPr>
        <p:txBody>
          <a:bodyPr wrap="square" rtlCol="0">
            <a:spAutoFit/>
          </a:bodyPr>
          <a:lstStyle/>
          <a:p>
            <a:r>
              <a:rPr lang="zh-CN" altLang="en-US" dirty="0">
                <a:latin typeface="+mj-ea"/>
                <a:ea typeface="+mj-ea"/>
              </a:rPr>
              <a:t>热点新闻推荐</a:t>
            </a:r>
          </a:p>
        </p:txBody>
      </p:sp>
      <p:sp>
        <p:nvSpPr>
          <p:cNvPr id="51" name="文本框 50">
            <a:extLst>
              <a:ext uri="{FF2B5EF4-FFF2-40B4-BE49-F238E27FC236}">
                <a16:creationId xmlns:a16="http://schemas.microsoft.com/office/drawing/2014/main" id="{3A9046C4-6815-4102-B8F7-41CE4BAE858C}"/>
              </a:ext>
            </a:extLst>
          </p:cNvPr>
          <p:cNvSpPr txBox="1"/>
          <p:nvPr/>
        </p:nvSpPr>
        <p:spPr>
          <a:xfrm>
            <a:off x="347276" y="3114421"/>
            <a:ext cx="4528202" cy="369332"/>
          </a:xfrm>
          <a:prstGeom prst="rect">
            <a:avLst/>
          </a:prstGeom>
          <a:noFill/>
        </p:spPr>
        <p:txBody>
          <a:bodyPr wrap="square" rtlCol="0">
            <a:spAutoFit/>
          </a:bodyPr>
          <a:lstStyle/>
          <a:p>
            <a:r>
              <a:rPr lang="zh-CN" altLang="en-US" dirty="0">
                <a:latin typeface="+mj-ea"/>
                <a:ea typeface="+mj-ea"/>
              </a:rPr>
              <a:t>协同过滤算法</a:t>
            </a:r>
          </a:p>
        </p:txBody>
      </p:sp>
      <p:sp>
        <p:nvSpPr>
          <p:cNvPr id="52" name="矩形: 圆角 51">
            <a:extLst>
              <a:ext uri="{FF2B5EF4-FFF2-40B4-BE49-F238E27FC236}">
                <a16:creationId xmlns:a16="http://schemas.microsoft.com/office/drawing/2014/main" id="{1DADA50D-D744-4ED2-842F-83E3D5E6C68C}"/>
              </a:ext>
            </a:extLst>
          </p:cNvPr>
          <p:cNvSpPr/>
          <p:nvPr/>
        </p:nvSpPr>
        <p:spPr>
          <a:xfrm>
            <a:off x="7817542" y="1208131"/>
            <a:ext cx="4222058" cy="824083"/>
          </a:xfrm>
          <a:prstGeom prst="roundRect">
            <a:avLst/>
          </a:prstGeom>
          <a:solidFill>
            <a:schemeClr val="accent4">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a:extLst>
              <a:ext uri="{FF2B5EF4-FFF2-40B4-BE49-F238E27FC236}">
                <a16:creationId xmlns:a16="http://schemas.microsoft.com/office/drawing/2014/main" id="{0F314DF1-7A6B-4973-9DB9-6EDAE3BA45D7}"/>
              </a:ext>
            </a:extLst>
          </p:cNvPr>
          <p:cNvSpPr txBox="1"/>
          <p:nvPr/>
        </p:nvSpPr>
        <p:spPr>
          <a:xfrm>
            <a:off x="8032003" y="1309776"/>
            <a:ext cx="4418132" cy="523220"/>
          </a:xfrm>
          <a:prstGeom prst="rect">
            <a:avLst/>
          </a:prstGeom>
          <a:noFill/>
        </p:spPr>
        <p:txBody>
          <a:bodyPr wrap="square" rtlCol="0">
            <a:spAutoFit/>
          </a:bodyPr>
          <a:lstStyle/>
          <a:p>
            <a:r>
              <a:rPr lang="en-US" altLang="zh-CN" sz="2800" dirty="0" err="1">
                <a:latin typeface="+mj-ea"/>
                <a:ea typeface="+mj-ea"/>
              </a:rPr>
              <a:t>Wechat</a:t>
            </a:r>
            <a:r>
              <a:rPr lang="en-US" altLang="zh-CN" sz="2800" dirty="0">
                <a:latin typeface="+mj-ea"/>
                <a:ea typeface="+mj-ea"/>
              </a:rPr>
              <a:t> </a:t>
            </a:r>
            <a:r>
              <a:rPr lang="en-US" altLang="zh-CN" sz="2800" dirty="0" err="1">
                <a:latin typeface="+mj-ea"/>
                <a:ea typeface="+mj-ea"/>
              </a:rPr>
              <a:t>MiniProgram</a:t>
            </a:r>
            <a:endParaRPr lang="zh-CN" altLang="en-US" sz="2800" dirty="0">
              <a:latin typeface="+mj-ea"/>
              <a:ea typeface="+mj-ea"/>
            </a:endParaRPr>
          </a:p>
        </p:txBody>
      </p:sp>
      <p:sp>
        <p:nvSpPr>
          <p:cNvPr id="56" name="矩形 55">
            <a:extLst>
              <a:ext uri="{FF2B5EF4-FFF2-40B4-BE49-F238E27FC236}">
                <a16:creationId xmlns:a16="http://schemas.microsoft.com/office/drawing/2014/main" id="{ED589ECB-3261-49D1-A9E7-8D4455EA111A}"/>
              </a:ext>
            </a:extLst>
          </p:cNvPr>
          <p:cNvSpPr/>
          <p:nvPr/>
        </p:nvSpPr>
        <p:spPr>
          <a:xfrm>
            <a:off x="8086651" y="2454027"/>
            <a:ext cx="3693252" cy="923330"/>
          </a:xfrm>
          <a:prstGeom prst="rect">
            <a:avLst/>
          </a:prstGeom>
        </p:spPr>
        <p:txBody>
          <a:bodyPr wrap="square">
            <a:spAutoFit/>
          </a:bodyPr>
          <a:lstStyle/>
          <a:p>
            <a:pPr algn="ctr"/>
            <a:r>
              <a:rPr lang="zh-CN" altLang="en-US" dirty="0"/>
              <a:t>仿</a:t>
            </a:r>
            <a:r>
              <a:rPr lang="en-US" altLang="zh-CN" dirty="0"/>
              <a:t>Vue </a:t>
            </a:r>
            <a:r>
              <a:rPr lang="zh-CN" altLang="en-US" dirty="0"/>
              <a:t>技术栈为技术主体</a:t>
            </a:r>
            <a:endParaRPr lang="en-US" altLang="zh-CN" dirty="0"/>
          </a:p>
          <a:p>
            <a:pPr algn="ctr"/>
            <a:r>
              <a:rPr lang="en-US" altLang="zh-CN" dirty="0"/>
              <a:t>(</a:t>
            </a:r>
            <a:r>
              <a:rPr lang="zh-CN" altLang="en-US" dirty="0"/>
              <a:t>参考</a:t>
            </a:r>
            <a:r>
              <a:rPr lang="en-US" altLang="zh-CN" dirty="0"/>
              <a:t>WMD</a:t>
            </a:r>
            <a:r>
              <a:rPr lang="zh-CN" altLang="en-US" dirty="0"/>
              <a:t>组内</a:t>
            </a:r>
            <a:r>
              <a:rPr lang="en-US" altLang="zh-CN" dirty="0" err="1"/>
              <a:t>st_atp</a:t>
            </a:r>
            <a:r>
              <a:rPr lang="zh-CN" altLang="en-US" dirty="0"/>
              <a:t>项目进行了项目架构的搭建 </a:t>
            </a:r>
            <a:r>
              <a:rPr lang="en-US" altLang="zh-CN" dirty="0"/>
              <a:t>)</a:t>
            </a:r>
            <a:endParaRPr lang="zh-CN" altLang="en-US" dirty="0"/>
          </a:p>
        </p:txBody>
      </p:sp>
      <p:pic>
        <p:nvPicPr>
          <p:cNvPr id="60" name="图片 59">
            <a:extLst>
              <a:ext uri="{FF2B5EF4-FFF2-40B4-BE49-F238E27FC236}">
                <a16:creationId xmlns:a16="http://schemas.microsoft.com/office/drawing/2014/main" id="{85735AB3-6308-4BAD-980A-6DAB62BA8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9465" y="1554079"/>
            <a:ext cx="1698456" cy="1698456"/>
          </a:xfrm>
          <a:prstGeom prst="rect">
            <a:avLst/>
          </a:prstGeom>
        </p:spPr>
      </p:pic>
      <p:sp>
        <p:nvSpPr>
          <p:cNvPr id="61" name="矩形: 圆角 60">
            <a:extLst>
              <a:ext uri="{FF2B5EF4-FFF2-40B4-BE49-F238E27FC236}">
                <a16:creationId xmlns:a16="http://schemas.microsoft.com/office/drawing/2014/main" id="{5E666FB5-5092-4EC8-80F3-F2540EFB15FB}"/>
              </a:ext>
            </a:extLst>
          </p:cNvPr>
          <p:cNvSpPr/>
          <p:nvPr/>
        </p:nvSpPr>
        <p:spPr>
          <a:xfrm>
            <a:off x="4739592" y="5694715"/>
            <a:ext cx="2421231" cy="936212"/>
          </a:xfrm>
          <a:prstGeom prst="roundRect">
            <a:avLst/>
          </a:pr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B981B4B-CE31-4C10-8B0D-45E1A5C86106}"/>
              </a:ext>
            </a:extLst>
          </p:cNvPr>
          <p:cNvSpPr txBox="1"/>
          <p:nvPr/>
        </p:nvSpPr>
        <p:spPr>
          <a:xfrm>
            <a:off x="5422082" y="6131055"/>
            <a:ext cx="2967877" cy="461665"/>
          </a:xfrm>
          <a:prstGeom prst="rect">
            <a:avLst/>
          </a:prstGeom>
          <a:noFill/>
        </p:spPr>
        <p:txBody>
          <a:bodyPr wrap="square" rtlCol="0">
            <a:spAutoFit/>
          </a:bodyPr>
          <a:lstStyle/>
          <a:p>
            <a:r>
              <a:rPr lang="en-US" altLang="zh-CN" sz="2400" dirty="0" err="1">
                <a:latin typeface="+mj-ea"/>
                <a:ea typeface="+mj-ea"/>
              </a:rPr>
              <a:t>Mysql</a:t>
            </a:r>
            <a:endParaRPr lang="en-US" altLang="zh-CN" sz="2400" dirty="0">
              <a:latin typeface="+mj-ea"/>
              <a:ea typeface="+mj-ea"/>
            </a:endParaRPr>
          </a:p>
        </p:txBody>
      </p:sp>
      <p:sp>
        <p:nvSpPr>
          <p:cNvPr id="35" name="文本框 34">
            <a:extLst>
              <a:ext uri="{FF2B5EF4-FFF2-40B4-BE49-F238E27FC236}">
                <a16:creationId xmlns:a16="http://schemas.microsoft.com/office/drawing/2014/main" id="{972522C8-943F-4CA5-8295-9E5890CA21AA}"/>
              </a:ext>
            </a:extLst>
          </p:cNvPr>
          <p:cNvSpPr txBox="1"/>
          <p:nvPr/>
        </p:nvSpPr>
        <p:spPr>
          <a:xfrm>
            <a:off x="5289279" y="5767451"/>
            <a:ext cx="2967877" cy="461665"/>
          </a:xfrm>
          <a:prstGeom prst="rect">
            <a:avLst/>
          </a:prstGeom>
          <a:noFill/>
        </p:spPr>
        <p:txBody>
          <a:bodyPr wrap="square" rtlCol="0">
            <a:spAutoFit/>
          </a:bodyPr>
          <a:lstStyle/>
          <a:p>
            <a:r>
              <a:rPr lang="en-US" altLang="zh-CN" sz="2400" dirty="0" err="1">
                <a:latin typeface="+mj-ea"/>
                <a:ea typeface="+mj-ea"/>
              </a:rPr>
              <a:t>Mybatis</a:t>
            </a:r>
            <a:endParaRPr lang="en-US" altLang="zh-CN" sz="2400" dirty="0">
              <a:latin typeface="+mj-ea"/>
              <a:ea typeface="+mj-ea"/>
            </a:endParaRPr>
          </a:p>
        </p:txBody>
      </p:sp>
      <p:cxnSp>
        <p:nvCxnSpPr>
          <p:cNvPr id="63" name="直接箭头连接符 62">
            <a:extLst>
              <a:ext uri="{FF2B5EF4-FFF2-40B4-BE49-F238E27FC236}">
                <a16:creationId xmlns:a16="http://schemas.microsoft.com/office/drawing/2014/main" id="{C1B75863-4A58-4BD4-903B-9572194EB560}"/>
              </a:ext>
            </a:extLst>
          </p:cNvPr>
          <p:cNvCxnSpPr/>
          <p:nvPr/>
        </p:nvCxnSpPr>
        <p:spPr>
          <a:xfrm flipH="1" flipV="1">
            <a:off x="1282778" y="4295044"/>
            <a:ext cx="1167859" cy="8260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926D18B-188D-43CC-957A-19B1123383BA}"/>
              </a:ext>
            </a:extLst>
          </p:cNvPr>
          <p:cNvCxnSpPr/>
          <p:nvPr/>
        </p:nvCxnSpPr>
        <p:spPr>
          <a:xfrm>
            <a:off x="4140200" y="5653338"/>
            <a:ext cx="525700" cy="3449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2A93F90A-188C-4558-8A51-7F6C85C6B3DE}"/>
              </a:ext>
            </a:extLst>
          </p:cNvPr>
          <p:cNvCxnSpPr/>
          <p:nvPr/>
        </p:nvCxnSpPr>
        <p:spPr>
          <a:xfrm flipH="1">
            <a:off x="7148123" y="5629054"/>
            <a:ext cx="549687" cy="4099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563B216-BE3B-4D95-9200-131A3D846B5C}"/>
              </a:ext>
            </a:extLst>
          </p:cNvPr>
          <p:cNvCxnSpPr>
            <a:cxnSpLocks/>
          </p:cNvCxnSpPr>
          <p:nvPr/>
        </p:nvCxnSpPr>
        <p:spPr>
          <a:xfrm flipV="1">
            <a:off x="9389276" y="4309686"/>
            <a:ext cx="1118095" cy="10239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0DD62360-72EA-48B1-9781-4C04C150BDB2}"/>
              </a:ext>
            </a:extLst>
          </p:cNvPr>
          <p:cNvSpPr txBox="1"/>
          <p:nvPr/>
        </p:nvSpPr>
        <p:spPr>
          <a:xfrm rot="18990343">
            <a:off x="9130975" y="4788425"/>
            <a:ext cx="2220189" cy="400110"/>
          </a:xfrm>
          <a:prstGeom prst="rect">
            <a:avLst/>
          </a:prstGeom>
          <a:noFill/>
        </p:spPr>
        <p:txBody>
          <a:bodyPr wrap="square" rtlCol="0">
            <a:spAutoFit/>
          </a:bodyPr>
          <a:lstStyle/>
          <a:p>
            <a:r>
              <a:rPr lang="en-US" altLang="zh-CN" sz="2000" dirty="0">
                <a:solidFill>
                  <a:srgbClr val="00B0F0"/>
                </a:solidFill>
                <a:latin typeface="+mj-ea"/>
                <a:ea typeface="+mj-ea"/>
              </a:rPr>
              <a:t>Json</a:t>
            </a:r>
            <a:r>
              <a:rPr lang="zh-CN" altLang="en-US" sz="2000" dirty="0">
                <a:solidFill>
                  <a:srgbClr val="00B0F0"/>
                </a:solidFill>
                <a:latin typeface="+mj-ea"/>
                <a:ea typeface="+mj-ea"/>
              </a:rPr>
              <a:t>数据传参</a:t>
            </a:r>
          </a:p>
        </p:txBody>
      </p:sp>
      <p:sp>
        <p:nvSpPr>
          <p:cNvPr id="71" name="文本框 70">
            <a:extLst>
              <a:ext uri="{FF2B5EF4-FFF2-40B4-BE49-F238E27FC236}">
                <a16:creationId xmlns:a16="http://schemas.microsoft.com/office/drawing/2014/main" id="{8DFDBB89-1E32-42B3-B2F0-A7029D70410E}"/>
              </a:ext>
            </a:extLst>
          </p:cNvPr>
          <p:cNvSpPr txBox="1"/>
          <p:nvPr/>
        </p:nvSpPr>
        <p:spPr>
          <a:xfrm rot="18990343">
            <a:off x="8718750" y="4264561"/>
            <a:ext cx="2220189" cy="400110"/>
          </a:xfrm>
          <a:prstGeom prst="rect">
            <a:avLst/>
          </a:prstGeom>
          <a:noFill/>
        </p:spPr>
        <p:txBody>
          <a:bodyPr wrap="square" rtlCol="0">
            <a:spAutoFit/>
          </a:bodyPr>
          <a:lstStyle/>
          <a:p>
            <a:r>
              <a:rPr lang="en-US" altLang="zh-CN" sz="2000" dirty="0">
                <a:solidFill>
                  <a:srgbClr val="00B0F0"/>
                </a:solidFill>
                <a:latin typeface="+mj-ea"/>
                <a:ea typeface="+mj-ea"/>
              </a:rPr>
              <a:t>Token</a:t>
            </a:r>
            <a:r>
              <a:rPr lang="zh-CN" altLang="en-US" sz="2000" dirty="0">
                <a:solidFill>
                  <a:srgbClr val="00B0F0"/>
                </a:solidFill>
                <a:latin typeface="+mj-ea"/>
                <a:ea typeface="+mj-ea"/>
              </a:rPr>
              <a:t>标识</a:t>
            </a:r>
          </a:p>
        </p:txBody>
      </p:sp>
      <p:sp>
        <p:nvSpPr>
          <p:cNvPr id="79" name="任意多边形: 形状 78">
            <a:extLst>
              <a:ext uri="{FF2B5EF4-FFF2-40B4-BE49-F238E27FC236}">
                <a16:creationId xmlns:a16="http://schemas.microsoft.com/office/drawing/2014/main" id="{A784BCBB-DA21-4047-A9A5-DCB5600259BE}"/>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0" name="任意多边形: 形状 79">
            <a:extLst>
              <a:ext uri="{FF2B5EF4-FFF2-40B4-BE49-F238E27FC236}">
                <a16:creationId xmlns:a16="http://schemas.microsoft.com/office/drawing/2014/main" id="{32912BF4-7652-4B29-BCFD-A921BE1245B3}"/>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81" name="文本框 80">
            <a:extLst>
              <a:ext uri="{FF2B5EF4-FFF2-40B4-BE49-F238E27FC236}">
                <a16:creationId xmlns:a16="http://schemas.microsoft.com/office/drawing/2014/main" id="{0C9A7553-731A-4C75-920F-48E9A628A385}"/>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Tree>
    <p:extLst>
      <p:ext uri="{BB962C8B-B14F-4D97-AF65-F5344CB8AC3E}">
        <p14:creationId xmlns:p14="http://schemas.microsoft.com/office/powerpoint/2010/main" val="315615318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8CFD703-D9DB-41E0-AFC1-EF0EDC12A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373" y="951753"/>
            <a:ext cx="7104850" cy="5444480"/>
          </a:xfrm>
          <a:prstGeom prst="rect">
            <a:avLst/>
          </a:prstGeom>
        </p:spPr>
      </p:pic>
      <p:pic>
        <p:nvPicPr>
          <p:cNvPr id="34" name="图片 33">
            <a:extLst>
              <a:ext uri="{FF2B5EF4-FFF2-40B4-BE49-F238E27FC236}">
                <a16:creationId xmlns:a16="http://schemas.microsoft.com/office/drawing/2014/main" id="{C9A9EE16-862F-406C-BA00-08FD68AF2285}"/>
              </a:ext>
            </a:extLst>
          </p:cNvPr>
          <p:cNvPicPr>
            <a:picLocks noChangeAspect="1"/>
          </p:cNvPicPr>
          <p:nvPr/>
        </p:nvPicPr>
        <p:blipFill rotWithShape="1">
          <a:blip r:embed="rId4">
            <a:extLst>
              <a:ext uri="{28A0092B-C50C-407E-A947-70E740481C1C}">
                <a14:useLocalDpi xmlns:a14="http://schemas.microsoft.com/office/drawing/2010/main" val="0"/>
              </a:ext>
            </a:extLst>
          </a:blip>
          <a:srcRect l="29097" t="22237" r="10484" b="36804"/>
          <a:stretch/>
        </p:blipFill>
        <p:spPr>
          <a:xfrm>
            <a:off x="1328736" y="1536631"/>
            <a:ext cx="2055665" cy="952260"/>
          </a:xfrm>
          <a:prstGeom prst="rect">
            <a:avLst/>
          </a:prstGeom>
        </p:spPr>
      </p:pic>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后端爬虫</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8</a:t>
            </a:fld>
            <a:r>
              <a:rPr lang="en-US" altLang="zh-CN" dirty="0"/>
              <a:t>/24</a:t>
            </a:r>
            <a:endParaRPr lang="zh-CN" altLang="en-US" dirty="0"/>
          </a:p>
        </p:txBody>
      </p:sp>
      <p:sp>
        <p:nvSpPr>
          <p:cNvPr id="17" name="矩形 16">
            <a:extLst>
              <a:ext uri="{FF2B5EF4-FFF2-40B4-BE49-F238E27FC236}">
                <a16:creationId xmlns:a16="http://schemas.microsoft.com/office/drawing/2014/main" id="{B13E2987-FED5-4C17-866C-6BEC4D0DFD66}"/>
              </a:ext>
            </a:extLst>
          </p:cNvPr>
          <p:cNvSpPr/>
          <p:nvPr/>
        </p:nvSpPr>
        <p:spPr>
          <a:xfrm>
            <a:off x="389812" y="1201788"/>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●爬虫框架与定时爬取</a:t>
            </a:r>
          </a:p>
        </p:txBody>
      </p:sp>
      <p:sp>
        <p:nvSpPr>
          <p:cNvPr id="22" name="任意多边形: 形状 21">
            <a:extLst>
              <a:ext uri="{FF2B5EF4-FFF2-40B4-BE49-F238E27FC236}">
                <a16:creationId xmlns:a16="http://schemas.microsoft.com/office/drawing/2014/main" id="{DB71B7AF-C6E5-478A-8181-BFE2E780878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5" name="任意多边形: 形状 24">
            <a:extLst>
              <a:ext uri="{FF2B5EF4-FFF2-40B4-BE49-F238E27FC236}">
                <a16:creationId xmlns:a16="http://schemas.microsoft.com/office/drawing/2014/main" id="{B1BE03CB-3086-42CC-97D0-2687E89C584A}"/>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6" name="文本框 25">
            <a:extLst>
              <a:ext uri="{FF2B5EF4-FFF2-40B4-BE49-F238E27FC236}">
                <a16:creationId xmlns:a16="http://schemas.microsoft.com/office/drawing/2014/main" id="{E7CF1789-39BD-4301-8DC5-3EE05E482A0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pic>
        <p:nvPicPr>
          <p:cNvPr id="27" name="图片 26">
            <a:extLst>
              <a:ext uri="{FF2B5EF4-FFF2-40B4-BE49-F238E27FC236}">
                <a16:creationId xmlns:a16="http://schemas.microsoft.com/office/drawing/2014/main" id="{0A42F776-F374-4CDD-A071-503D5A1241F1}"/>
              </a:ext>
            </a:extLst>
          </p:cNvPr>
          <p:cNvPicPr>
            <a:picLocks noChangeAspect="1"/>
          </p:cNvPicPr>
          <p:nvPr/>
        </p:nvPicPr>
        <p:blipFill rotWithShape="1">
          <a:blip r:embed="rId4">
            <a:extLst>
              <a:ext uri="{28A0092B-C50C-407E-A947-70E740481C1C}">
                <a14:useLocalDpi xmlns:a14="http://schemas.microsoft.com/office/drawing/2010/main" val="0"/>
              </a:ext>
            </a:extLst>
          </a:blip>
          <a:srcRect l="5328" t="22237" r="72562" b="36804"/>
          <a:stretch/>
        </p:blipFill>
        <p:spPr>
          <a:xfrm>
            <a:off x="465957" y="1645514"/>
            <a:ext cx="752227" cy="952260"/>
          </a:xfrm>
          <a:prstGeom prst="rect">
            <a:avLst/>
          </a:prstGeom>
        </p:spPr>
      </p:pic>
      <p:sp>
        <p:nvSpPr>
          <p:cNvPr id="28" name="文本框 27">
            <a:extLst>
              <a:ext uri="{FF2B5EF4-FFF2-40B4-BE49-F238E27FC236}">
                <a16:creationId xmlns:a16="http://schemas.microsoft.com/office/drawing/2014/main" id="{783AD449-302E-45AF-8E33-54307BCFFA92}"/>
              </a:ext>
            </a:extLst>
          </p:cNvPr>
          <p:cNvSpPr txBox="1"/>
          <p:nvPr/>
        </p:nvSpPr>
        <p:spPr>
          <a:xfrm>
            <a:off x="595771" y="4518194"/>
            <a:ext cx="4562602" cy="923330"/>
          </a:xfrm>
          <a:prstGeom prst="rect">
            <a:avLst/>
          </a:prstGeom>
          <a:noFill/>
        </p:spPr>
        <p:txBody>
          <a:bodyPr wrap="square" rtlCol="0">
            <a:spAutoFit/>
          </a:bodyPr>
          <a:lstStyle/>
          <a:p>
            <a:r>
              <a:rPr lang="en-US" altLang="zh-CN" dirty="0"/>
              <a:t>Processer</a:t>
            </a:r>
            <a:r>
              <a:rPr lang="zh-CN" altLang="en-US" dirty="0"/>
              <a:t>：封装</a:t>
            </a:r>
            <a:r>
              <a:rPr lang="en-US" altLang="zh-CN" dirty="0" err="1"/>
              <a:t>jsoup</a:t>
            </a:r>
            <a:r>
              <a:rPr lang="zh-CN" altLang="en-US" dirty="0"/>
              <a:t>，支持多种方式定位节点（</a:t>
            </a:r>
            <a:r>
              <a:rPr lang="en-US" altLang="zh-CN" dirty="0" err="1"/>
              <a:t>Xpath</a:t>
            </a:r>
            <a:r>
              <a:rPr lang="zh-CN" altLang="en-US" dirty="0"/>
              <a:t>、</a:t>
            </a:r>
            <a:r>
              <a:rPr lang="en-US" altLang="zh-CN" dirty="0" err="1"/>
              <a:t>JsonPath</a:t>
            </a:r>
            <a:r>
              <a:rPr lang="en-US" altLang="zh-CN" dirty="0"/>
              <a:t>\</a:t>
            </a:r>
            <a:r>
              <a:rPr lang="zh-CN" altLang="en-US" dirty="0"/>
              <a:t>正则表达式、</a:t>
            </a:r>
            <a:r>
              <a:rPr lang="en-US" altLang="zh-CN" dirty="0" err="1"/>
              <a:t>css</a:t>
            </a:r>
            <a:r>
              <a:rPr lang="zh-CN" altLang="en-US" dirty="0"/>
              <a:t>选择器）通过继承接口定制化解析界面</a:t>
            </a:r>
          </a:p>
        </p:txBody>
      </p:sp>
      <p:sp>
        <p:nvSpPr>
          <p:cNvPr id="41" name="文本框 40">
            <a:extLst>
              <a:ext uri="{FF2B5EF4-FFF2-40B4-BE49-F238E27FC236}">
                <a16:creationId xmlns:a16="http://schemas.microsoft.com/office/drawing/2014/main" id="{41E988D7-D85E-48DF-8A97-7E1B3EA20CAA}"/>
              </a:ext>
            </a:extLst>
          </p:cNvPr>
          <p:cNvSpPr txBox="1"/>
          <p:nvPr/>
        </p:nvSpPr>
        <p:spPr>
          <a:xfrm>
            <a:off x="668449" y="2712018"/>
            <a:ext cx="4698815" cy="369332"/>
          </a:xfrm>
          <a:prstGeom prst="rect">
            <a:avLst/>
          </a:prstGeom>
          <a:noFill/>
        </p:spPr>
        <p:txBody>
          <a:bodyPr wrap="square" rtlCol="0">
            <a:spAutoFit/>
          </a:bodyPr>
          <a:lstStyle/>
          <a:p>
            <a:r>
              <a:rPr lang="en-US" altLang="zh-CN" dirty="0"/>
              <a:t>Downloader</a:t>
            </a:r>
            <a:r>
              <a:rPr lang="zh-CN" altLang="en-US" dirty="0"/>
              <a:t>：封装</a:t>
            </a:r>
            <a:r>
              <a:rPr lang="en-US" altLang="zh-CN" dirty="0" err="1"/>
              <a:t>httpclient</a:t>
            </a:r>
            <a:r>
              <a:rPr lang="en-US" altLang="zh-CN" dirty="0"/>
              <a:t> </a:t>
            </a:r>
            <a:r>
              <a:rPr lang="zh-CN" altLang="en-US" dirty="0"/>
              <a:t>实现页面下载</a:t>
            </a:r>
          </a:p>
        </p:txBody>
      </p:sp>
      <p:sp>
        <p:nvSpPr>
          <p:cNvPr id="42" name="文本框 41">
            <a:extLst>
              <a:ext uri="{FF2B5EF4-FFF2-40B4-BE49-F238E27FC236}">
                <a16:creationId xmlns:a16="http://schemas.microsoft.com/office/drawing/2014/main" id="{CA738505-EFAF-4DF8-BEA2-C1A1F74E3397}"/>
              </a:ext>
            </a:extLst>
          </p:cNvPr>
          <p:cNvSpPr txBox="1"/>
          <p:nvPr/>
        </p:nvSpPr>
        <p:spPr>
          <a:xfrm>
            <a:off x="595771" y="3423917"/>
            <a:ext cx="4698815" cy="646331"/>
          </a:xfrm>
          <a:prstGeom prst="rect">
            <a:avLst/>
          </a:prstGeom>
          <a:noFill/>
        </p:spPr>
        <p:txBody>
          <a:bodyPr wrap="square" rtlCol="0">
            <a:spAutoFit/>
          </a:bodyPr>
          <a:lstStyle/>
          <a:p>
            <a:r>
              <a:rPr lang="en-US" altLang="zh-CN" dirty="0"/>
              <a:t>Scheduler</a:t>
            </a:r>
            <a:r>
              <a:rPr lang="zh-CN" altLang="en-US" dirty="0"/>
              <a:t>：管理所有待抓取</a:t>
            </a:r>
            <a:r>
              <a:rPr lang="en-US" altLang="zh-CN" dirty="0" err="1"/>
              <a:t>url</a:t>
            </a:r>
            <a:r>
              <a:rPr lang="en-US" altLang="zh-CN" dirty="0"/>
              <a:t> </a:t>
            </a:r>
            <a:r>
              <a:rPr lang="zh-CN" altLang="en-US" dirty="0"/>
              <a:t>内置去重算</a:t>
            </a:r>
            <a:endParaRPr lang="en-US" altLang="zh-CN" dirty="0"/>
          </a:p>
          <a:p>
            <a:r>
              <a:rPr lang="en-US" altLang="zh-CN" dirty="0"/>
              <a:t> </a:t>
            </a:r>
            <a:r>
              <a:rPr lang="zh-CN" altLang="en-US" dirty="0"/>
              <a:t>可与</a:t>
            </a:r>
            <a:r>
              <a:rPr lang="en-US" altLang="zh-CN" dirty="0" err="1"/>
              <a:t>redis</a:t>
            </a:r>
            <a:r>
              <a:rPr lang="en-US" altLang="zh-CN" dirty="0"/>
              <a:t> </a:t>
            </a:r>
            <a:r>
              <a:rPr lang="zh-CN" altLang="en-US" dirty="0"/>
              <a:t>联用实现增量式爬取</a:t>
            </a:r>
          </a:p>
        </p:txBody>
      </p:sp>
      <p:sp>
        <p:nvSpPr>
          <p:cNvPr id="43" name="文本框 42">
            <a:extLst>
              <a:ext uri="{FF2B5EF4-FFF2-40B4-BE49-F238E27FC236}">
                <a16:creationId xmlns:a16="http://schemas.microsoft.com/office/drawing/2014/main" id="{A3371559-B37F-466F-9582-25A99302DF02}"/>
              </a:ext>
            </a:extLst>
          </p:cNvPr>
          <p:cNvSpPr txBox="1"/>
          <p:nvPr/>
        </p:nvSpPr>
        <p:spPr>
          <a:xfrm>
            <a:off x="595771" y="5792745"/>
            <a:ext cx="4562602" cy="646331"/>
          </a:xfrm>
          <a:prstGeom prst="rect">
            <a:avLst/>
          </a:prstGeom>
          <a:noFill/>
        </p:spPr>
        <p:txBody>
          <a:bodyPr wrap="square" rtlCol="0">
            <a:spAutoFit/>
          </a:bodyPr>
          <a:lstStyle/>
          <a:p>
            <a:r>
              <a:rPr lang="en-US" altLang="zh-CN" dirty="0" err="1"/>
              <a:t>Pipline</a:t>
            </a:r>
            <a:r>
              <a:rPr lang="zh-CN" altLang="en-US" dirty="0"/>
              <a:t>：接受</a:t>
            </a:r>
            <a:r>
              <a:rPr lang="en-US" altLang="zh-CN" dirty="0"/>
              <a:t>processer</a:t>
            </a:r>
            <a:r>
              <a:rPr lang="zh-CN" altLang="en-US" dirty="0"/>
              <a:t>输出的结果，并进行筛选，脏数据判断 最后入库</a:t>
            </a:r>
          </a:p>
        </p:txBody>
      </p:sp>
      <p:sp>
        <p:nvSpPr>
          <p:cNvPr id="50" name="文本框 49">
            <a:extLst>
              <a:ext uri="{FF2B5EF4-FFF2-40B4-BE49-F238E27FC236}">
                <a16:creationId xmlns:a16="http://schemas.microsoft.com/office/drawing/2014/main" id="{956E8D38-6F6D-49B0-8E1F-414BBD35533C}"/>
              </a:ext>
            </a:extLst>
          </p:cNvPr>
          <p:cNvSpPr txBox="1"/>
          <p:nvPr/>
        </p:nvSpPr>
        <p:spPr>
          <a:xfrm>
            <a:off x="6096000" y="1364566"/>
            <a:ext cx="2514600" cy="952260"/>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70921790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E1B95FB0-C50F-47C4-A159-DE73E845E1F1}"/>
              </a:ext>
            </a:extLst>
          </p:cNvPr>
          <p:cNvSpPr/>
          <p:nvPr/>
        </p:nvSpPr>
        <p:spPr>
          <a:xfrm>
            <a:off x="419285" y="4727067"/>
            <a:ext cx="7548946" cy="1031607"/>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B3EED733-4C35-4C9D-A641-024B49F578CB}"/>
              </a:ext>
            </a:extLst>
          </p:cNvPr>
          <p:cNvSpPr/>
          <p:nvPr/>
        </p:nvSpPr>
        <p:spPr>
          <a:xfrm>
            <a:off x="419285" y="1663453"/>
            <a:ext cx="7548946" cy="1893210"/>
          </a:xfrm>
          <a:prstGeom prst="roundRect">
            <a:avLst/>
          </a:prstGeom>
          <a:solidFill>
            <a:srgbClr val="F8C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6EDF3EA-D5EC-4B3D-A03B-6914A97D2043}"/>
              </a:ext>
            </a:extLst>
          </p:cNvPr>
          <p:cNvGrpSpPr/>
          <p:nvPr/>
        </p:nvGrpSpPr>
        <p:grpSpPr>
          <a:xfrm>
            <a:off x="1473289" y="371367"/>
            <a:ext cx="6340197" cy="787907"/>
            <a:chOff x="7318011" y="1456480"/>
            <a:chExt cx="6340197" cy="787907"/>
          </a:xfrm>
        </p:grpSpPr>
        <p:sp>
          <p:nvSpPr>
            <p:cNvPr id="23" name="文本框 22">
              <a:extLst>
                <a:ext uri="{FF2B5EF4-FFF2-40B4-BE49-F238E27FC236}">
                  <a16:creationId xmlns:a16="http://schemas.microsoft.com/office/drawing/2014/main" id="{46B14638-01CE-4ADE-ADFA-0690479A8E52}"/>
                </a:ext>
              </a:extLst>
            </p:cNvPr>
            <p:cNvSpPr txBox="1"/>
            <p:nvPr/>
          </p:nvSpPr>
          <p:spPr>
            <a:xfrm>
              <a:off x="7318011" y="1456480"/>
              <a:ext cx="634019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rPr>
                <a:t>项目框架与技术方案</a:t>
              </a:r>
              <a:r>
                <a:rPr lang="en-US" altLang="zh-CN" sz="3200" b="1" dirty="0">
                  <a:solidFill>
                    <a:schemeClr val="tx1">
                      <a:lumMod val="85000"/>
                      <a:lumOff val="15000"/>
                    </a:schemeClr>
                  </a:solidFill>
                </a:rPr>
                <a:t>——</a:t>
              </a:r>
              <a:r>
                <a:rPr lang="zh-CN" altLang="en-US" sz="3200" b="1" dirty="0">
                  <a:solidFill>
                    <a:schemeClr val="tx1">
                      <a:lumMod val="85000"/>
                      <a:lumOff val="15000"/>
                    </a:schemeClr>
                  </a:solidFill>
                </a:rPr>
                <a:t>后端爬虫</a:t>
              </a:r>
            </a:p>
          </p:txBody>
        </p:sp>
        <p:sp>
          <p:nvSpPr>
            <p:cNvPr id="24" name="文本框 23">
              <a:extLst>
                <a:ext uri="{FF2B5EF4-FFF2-40B4-BE49-F238E27FC236}">
                  <a16:creationId xmlns:a16="http://schemas.microsoft.com/office/drawing/2014/main" id="{D50343A0-68C7-4FE5-A2CE-B904B07CC69F}"/>
                </a:ext>
              </a:extLst>
            </p:cNvPr>
            <p:cNvSpPr txBox="1"/>
            <p:nvPr/>
          </p:nvSpPr>
          <p:spPr>
            <a:xfrm>
              <a:off x="7318011" y="1984059"/>
              <a:ext cx="4260761" cy="26032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bg1">
                      <a:lumMod val="65000"/>
                    </a:schemeClr>
                  </a:solidFill>
                  <a:latin typeface="Century Gothic" panose="020B0502020202020204" pitchFamily="34" charset="0"/>
                </a:rPr>
                <a:t>Research status of y at home and abroad</a:t>
              </a:r>
            </a:p>
          </p:txBody>
        </p:sp>
      </p:grpSp>
      <p:sp>
        <p:nvSpPr>
          <p:cNvPr id="6" name="灯片编号占位符 5"/>
          <p:cNvSpPr>
            <a:spLocks noGrp="1"/>
          </p:cNvSpPr>
          <p:nvPr>
            <p:ph type="sldNum" sz="quarter" idx="4"/>
          </p:nvPr>
        </p:nvSpPr>
        <p:spPr/>
        <p:txBody>
          <a:bodyPr/>
          <a:lstStyle/>
          <a:p>
            <a:fld id="{0FDD6AAA-8956-4EE4-9DA4-76C65E592E59}" type="slidenum">
              <a:rPr lang="zh-CN" altLang="en-US" smtClean="0"/>
              <a:t>9</a:t>
            </a:fld>
            <a:r>
              <a:rPr lang="en-US" altLang="zh-CN" dirty="0"/>
              <a:t>/24</a:t>
            </a:r>
            <a:endParaRPr lang="zh-CN" altLang="en-US" dirty="0"/>
          </a:p>
        </p:txBody>
      </p:sp>
      <p:sp>
        <p:nvSpPr>
          <p:cNvPr id="17" name="矩形 16">
            <a:extLst>
              <a:ext uri="{FF2B5EF4-FFF2-40B4-BE49-F238E27FC236}">
                <a16:creationId xmlns:a16="http://schemas.microsoft.com/office/drawing/2014/main" id="{B13E2987-FED5-4C17-866C-6BEC4D0DFD66}"/>
              </a:ext>
            </a:extLst>
          </p:cNvPr>
          <p:cNvSpPr/>
          <p:nvPr/>
        </p:nvSpPr>
        <p:spPr>
          <a:xfrm>
            <a:off x="389812" y="1201788"/>
            <a:ext cx="5344238" cy="461665"/>
          </a:xfrm>
          <a:prstGeom prst="rect">
            <a:avLst/>
          </a:prstGeom>
        </p:spPr>
        <p:txBody>
          <a:bodyPr wrap="square">
            <a:spAutoFit/>
          </a:bodyPr>
          <a:lstStyle/>
          <a:p>
            <a:r>
              <a:rPr lang="zh-CN" altLang="en-US" sz="2400" b="1" dirty="0">
                <a:solidFill>
                  <a:srgbClr val="222222"/>
                </a:solidFill>
                <a:latin typeface="Arial" panose="020B0604020202020204" pitchFamily="34" charset="0"/>
              </a:rPr>
              <a:t>●爬虫页面解析与反爬</a:t>
            </a:r>
          </a:p>
        </p:txBody>
      </p:sp>
      <p:sp>
        <p:nvSpPr>
          <p:cNvPr id="10" name="任意多边形: 形状 9">
            <a:extLst>
              <a:ext uri="{FF2B5EF4-FFF2-40B4-BE49-F238E27FC236}">
                <a16:creationId xmlns:a16="http://schemas.microsoft.com/office/drawing/2014/main" id="{854D69D2-D902-4C33-8CC6-B726CEF116C5}"/>
              </a:ext>
            </a:extLst>
          </p:cNvPr>
          <p:cNvSpPr/>
          <p:nvPr/>
        </p:nvSpPr>
        <p:spPr>
          <a:xfrm>
            <a:off x="419285" y="720818"/>
            <a:ext cx="923740" cy="461870"/>
          </a:xfrm>
          <a:custGeom>
            <a:avLst/>
            <a:gdLst>
              <a:gd name="connsiteX0" fmla="*/ 0 w 923740"/>
              <a:gd name="connsiteY0" fmla="*/ 0 h 461870"/>
              <a:gd name="connsiteX1" fmla="*/ 33227 w 923740"/>
              <a:gd name="connsiteY1" fmla="*/ 0 h 461870"/>
              <a:gd name="connsiteX2" fmla="*/ 33227 w 923740"/>
              <a:gd name="connsiteY2" fmla="*/ 428643 h 461870"/>
              <a:gd name="connsiteX3" fmla="*/ 890513 w 923740"/>
              <a:gd name="connsiteY3" fmla="*/ 428643 h 461870"/>
              <a:gd name="connsiteX4" fmla="*/ 890513 w 923740"/>
              <a:gd name="connsiteY4" fmla="*/ 0 h 461870"/>
              <a:gd name="connsiteX5" fmla="*/ 923740 w 923740"/>
              <a:gd name="connsiteY5" fmla="*/ 0 h 461870"/>
              <a:gd name="connsiteX6" fmla="*/ 923740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33227" y="0"/>
                </a:lnTo>
                <a:lnTo>
                  <a:pt x="33227" y="428643"/>
                </a:lnTo>
                <a:lnTo>
                  <a:pt x="890513" y="428643"/>
                </a:lnTo>
                <a:lnTo>
                  <a:pt x="890513" y="0"/>
                </a:lnTo>
                <a:lnTo>
                  <a:pt x="923740" y="0"/>
                </a:lnTo>
                <a:lnTo>
                  <a:pt x="923740" y="461870"/>
                </a:lnTo>
                <a:lnTo>
                  <a:pt x="0" y="46187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1" name="任意多边形: 形状 10">
            <a:extLst>
              <a:ext uri="{FF2B5EF4-FFF2-40B4-BE49-F238E27FC236}">
                <a16:creationId xmlns:a16="http://schemas.microsoft.com/office/drawing/2014/main" id="{9DBAA039-D634-4359-B2EA-5DF64BCEFE3F}"/>
              </a:ext>
            </a:extLst>
          </p:cNvPr>
          <p:cNvSpPr/>
          <p:nvPr/>
        </p:nvSpPr>
        <p:spPr>
          <a:xfrm>
            <a:off x="419285" y="258948"/>
            <a:ext cx="923740" cy="461870"/>
          </a:xfrm>
          <a:custGeom>
            <a:avLst/>
            <a:gdLst>
              <a:gd name="connsiteX0" fmla="*/ 0 w 923740"/>
              <a:gd name="connsiteY0" fmla="*/ 0 h 461870"/>
              <a:gd name="connsiteX1" fmla="*/ 923740 w 923740"/>
              <a:gd name="connsiteY1" fmla="*/ 0 h 461870"/>
              <a:gd name="connsiteX2" fmla="*/ 923740 w 923740"/>
              <a:gd name="connsiteY2" fmla="*/ 461870 h 461870"/>
              <a:gd name="connsiteX3" fmla="*/ 890513 w 923740"/>
              <a:gd name="connsiteY3" fmla="*/ 461870 h 461870"/>
              <a:gd name="connsiteX4" fmla="*/ 890513 w 923740"/>
              <a:gd name="connsiteY4" fmla="*/ 33227 h 461870"/>
              <a:gd name="connsiteX5" fmla="*/ 33227 w 923740"/>
              <a:gd name="connsiteY5" fmla="*/ 33227 h 461870"/>
              <a:gd name="connsiteX6" fmla="*/ 33227 w 923740"/>
              <a:gd name="connsiteY6" fmla="*/ 461870 h 461870"/>
              <a:gd name="connsiteX7" fmla="*/ 0 w 923740"/>
              <a:gd name="connsiteY7" fmla="*/ 461870 h 461870"/>
              <a:gd name="connsiteX8" fmla="*/ 0 w 923740"/>
              <a:gd name="connsiteY8" fmla="*/ 0 h 46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740" h="461870">
                <a:moveTo>
                  <a:pt x="0" y="0"/>
                </a:moveTo>
                <a:lnTo>
                  <a:pt x="923740" y="0"/>
                </a:lnTo>
                <a:lnTo>
                  <a:pt x="923740" y="461870"/>
                </a:lnTo>
                <a:lnTo>
                  <a:pt x="890513" y="461870"/>
                </a:lnTo>
                <a:lnTo>
                  <a:pt x="890513" y="33227"/>
                </a:lnTo>
                <a:lnTo>
                  <a:pt x="33227" y="33227"/>
                </a:lnTo>
                <a:lnTo>
                  <a:pt x="33227" y="461870"/>
                </a:lnTo>
                <a:lnTo>
                  <a:pt x="0" y="461870"/>
                </a:lnTo>
                <a:lnTo>
                  <a:pt x="0" y="0"/>
                </a:lnTo>
                <a:close/>
              </a:path>
            </a:pathLst>
          </a:custGeom>
          <a:solidFill>
            <a:srgbClr val="154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2" name="文本框 11">
            <a:extLst>
              <a:ext uri="{FF2B5EF4-FFF2-40B4-BE49-F238E27FC236}">
                <a16:creationId xmlns:a16="http://schemas.microsoft.com/office/drawing/2014/main" id="{B9AEBEA7-7061-4E1A-9252-599E8F034E19}"/>
              </a:ext>
            </a:extLst>
          </p:cNvPr>
          <p:cNvSpPr txBox="1"/>
          <p:nvPr/>
        </p:nvSpPr>
        <p:spPr>
          <a:xfrm>
            <a:off x="419285" y="366875"/>
            <a:ext cx="923740"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a:solidFill>
                  <a:srgbClr val="2962CD"/>
                </a:solidFill>
                <a:latin typeface="Century Gothic" panose="020B0502020202020204" pitchFamily="34" charset="0"/>
              </a:rPr>
              <a:t>02</a:t>
            </a:r>
            <a:endParaRPr lang="zh-CN" altLang="en-US" sz="4000" dirty="0">
              <a:solidFill>
                <a:srgbClr val="2962CD"/>
              </a:solidFill>
              <a:latin typeface="Century Gothic" panose="020B0502020202020204" pitchFamily="34" charset="0"/>
            </a:endParaRPr>
          </a:p>
        </p:txBody>
      </p:sp>
      <p:sp>
        <p:nvSpPr>
          <p:cNvPr id="2" name="文本框 1">
            <a:extLst>
              <a:ext uri="{FF2B5EF4-FFF2-40B4-BE49-F238E27FC236}">
                <a16:creationId xmlns:a16="http://schemas.microsoft.com/office/drawing/2014/main" id="{3AAA1E0B-D0FB-4063-AE76-F69B4449B478}"/>
              </a:ext>
            </a:extLst>
          </p:cNvPr>
          <p:cNvSpPr txBox="1"/>
          <p:nvPr/>
        </p:nvSpPr>
        <p:spPr>
          <a:xfrm>
            <a:off x="2237545" y="5116765"/>
            <a:ext cx="5730686" cy="369332"/>
          </a:xfrm>
          <a:prstGeom prst="rect">
            <a:avLst/>
          </a:prstGeom>
          <a:noFill/>
        </p:spPr>
        <p:txBody>
          <a:bodyPr wrap="square" rtlCol="0">
            <a:spAutoFit/>
          </a:bodyPr>
          <a:lstStyle/>
          <a:p>
            <a:r>
              <a:rPr lang="zh-CN" altLang="en-US" dirty="0">
                <a:solidFill>
                  <a:srgbClr val="00B0F0"/>
                </a:solidFill>
              </a:rPr>
              <a:t>新浪微博、娱乐新闻、组图</a:t>
            </a:r>
          </a:p>
        </p:txBody>
      </p:sp>
      <p:pic>
        <p:nvPicPr>
          <p:cNvPr id="5" name="图片 4">
            <a:extLst>
              <a:ext uri="{FF2B5EF4-FFF2-40B4-BE49-F238E27FC236}">
                <a16:creationId xmlns:a16="http://schemas.microsoft.com/office/drawing/2014/main" id="{A7A0AEE3-DE3C-4DC6-AAE9-FC4B0DB865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29" y="4764308"/>
            <a:ext cx="1405240" cy="914487"/>
          </a:xfrm>
          <a:prstGeom prst="rect">
            <a:avLst/>
          </a:prstGeom>
          <a:solidFill>
            <a:srgbClr val="F6F6F6"/>
          </a:solidFill>
        </p:spPr>
      </p:pic>
      <p:pic>
        <p:nvPicPr>
          <p:cNvPr id="8" name="图片 7">
            <a:extLst>
              <a:ext uri="{FF2B5EF4-FFF2-40B4-BE49-F238E27FC236}">
                <a16:creationId xmlns:a16="http://schemas.microsoft.com/office/drawing/2014/main" id="{0AB2C7C4-711B-4584-B08C-311CAEDE78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29" y="1769450"/>
            <a:ext cx="1631573" cy="871289"/>
          </a:xfrm>
          <a:prstGeom prst="rect">
            <a:avLst/>
          </a:prstGeom>
        </p:spPr>
      </p:pic>
      <p:pic>
        <p:nvPicPr>
          <p:cNvPr id="18" name="图片 17">
            <a:extLst>
              <a:ext uri="{FF2B5EF4-FFF2-40B4-BE49-F238E27FC236}">
                <a16:creationId xmlns:a16="http://schemas.microsoft.com/office/drawing/2014/main" id="{578B6590-626D-465E-A6AA-69AA572BFA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7270" y="1893944"/>
            <a:ext cx="5105400" cy="622300"/>
          </a:xfrm>
          <a:prstGeom prst="rect">
            <a:avLst/>
          </a:prstGeom>
        </p:spPr>
      </p:pic>
      <p:sp>
        <p:nvSpPr>
          <p:cNvPr id="19" name="文本框 18">
            <a:extLst>
              <a:ext uri="{FF2B5EF4-FFF2-40B4-BE49-F238E27FC236}">
                <a16:creationId xmlns:a16="http://schemas.microsoft.com/office/drawing/2014/main" id="{1FF17447-4111-4572-BCC3-F7B5DBDF6DE2}"/>
              </a:ext>
            </a:extLst>
          </p:cNvPr>
          <p:cNvSpPr txBox="1"/>
          <p:nvPr/>
        </p:nvSpPr>
        <p:spPr>
          <a:xfrm>
            <a:off x="683529" y="2789249"/>
            <a:ext cx="3873778" cy="923330"/>
          </a:xfrm>
          <a:prstGeom prst="rect">
            <a:avLst/>
          </a:prstGeom>
          <a:noFill/>
        </p:spPr>
        <p:txBody>
          <a:bodyPr wrap="square" rtlCol="0">
            <a:spAutoFit/>
          </a:bodyPr>
          <a:lstStyle/>
          <a:p>
            <a:r>
              <a:rPr lang="en-US" altLang="zh-CN" dirty="0">
                <a:solidFill>
                  <a:srgbClr val="C00000"/>
                </a:solidFill>
              </a:rPr>
              <a:t>Instagram</a:t>
            </a:r>
          </a:p>
          <a:p>
            <a:r>
              <a:rPr lang="en-US" altLang="zh-CN" dirty="0">
                <a:solidFill>
                  <a:srgbClr val="C00000"/>
                </a:solidFill>
              </a:rPr>
              <a:t>,twitter,..</a:t>
            </a:r>
          </a:p>
          <a:p>
            <a:endParaRPr lang="zh-CN" altLang="en-US" dirty="0">
              <a:solidFill>
                <a:srgbClr val="00B0F0"/>
              </a:solidFill>
            </a:endParaRPr>
          </a:p>
        </p:txBody>
      </p:sp>
      <p:sp>
        <p:nvSpPr>
          <p:cNvPr id="20" name="文本框 19">
            <a:extLst>
              <a:ext uri="{FF2B5EF4-FFF2-40B4-BE49-F238E27FC236}">
                <a16:creationId xmlns:a16="http://schemas.microsoft.com/office/drawing/2014/main" id="{C0D6B299-C2BD-49EB-826B-8C08FAE79EA0}"/>
              </a:ext>
            </a:extLst>
          </p:cNvPr>
          <p:cNvSpPr txBox="1"/>
          <p:nvPr/>
        </p:nvSpPr>
        <p:spPr>
          <a:xfrm>
            <a:off x="3207433" y="2789249"/>
            <a:ext cx="4427261" cy="369332"/>
          </a:xfrm>
          <a:prstGeom prst="rect">
            <a:avLst/>
          </a:prstGeom>
          <a:noFill/>
        </p:spPr>
        <p:txBody>
          <a:bodyPr wrap="square" rtlCol="0">
            <a:spAutoFit/>
          </a:bodyPr>
          <a:lstStyle/>
          <a:p>
            <a:r>
              <a:rPr lang="zh-CN" altLang="en-US" dirty="0">
                <a:solidFill>
                  <a:srgbClr val="C00000"/>
                </a:solidFill>
              </a:rPr>
              <a:t>新华网、人民网、光明日报、人民日报等</a:t>
            </a:r>
          </a:p>
        </p:txBody>
      </p:sp>
      <p:sp>
        <p:nvSpPr>
          <p:cNvPr id="22" name="箭头: 下 21">
            <a:extLst>
              <a:ext uri="{FF2B5EF4-FFF2-40B4-BE49-F238E27FC236}">
                <a16:creationId xmlns:a16="http://schemas.microsoft.com/office/drawing/2014/main" id="{E8CD4936-5165-4AC6-A17C-761A6CB2B773}"/>
              </a:ext>
            </a:extLst>
          </p:cNvPr>
          <p:cNvSpPr/>
          <p:nvPr/>
        </p:nvSpPr>
        <p:spPr>
          <a:xfrm>
            <a:off x="3207433" y="3429000"/>
            <a:ext cx="1349874" cy="270420"/>
          </a:xfrm>
          <a:prstGeom prst="downArrow">
            <a:avLst/>
          </a:prstGeom>
          <a:solidFill>
            <a:srgbClr val="E85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EC37898-BD44-4866-ABDA-36FB201595BF}"/>
              </a:ext>
            </a:extLst>
          </p:cNvPr>
          <p:cNvSpPr txBox="1"/>
          <p:nvPr/>
        </p:nvSpPr>
        <p:spPr>
          <a:xfrm>
            <a:off x="475553" y="3816718"/>
            <a:ext cx="7159141" cy="923330"/>
          </a:xfrm>
          <a:prstGeom prst="rect">
            <a:avLst/>
          </a:prstGeom>
          <a:noFill/>
        </p:spPr>
        <p:txBody>
          <a:bodyPr wrap="square" rtlCol="0">
            <a:spAutoFit/>
          </a:bodyPr>
          <a:lstStyle/>
          <a:p>
            <a:pPr algn="ctr"/>
            <a:r>
              <a:rPr lang="zh-CN" altLang="en-US" dirty="0"/>
              <a:t>（</a:t>
            </a:r>
            <a:r>
              <a:rPr lang="en-US" altLang="zh-CN" dirty="0" err="1"/>
              <a:t>Xpath</a:t>
            </a:r>
            <a:r>
              <a:rPr lang="en-US" altLang="zh-CN" dirty="0"/>
              <a:t> + </a:t>
            </a:r>
            <a:r>
              <a:rPr lang="zh-CN" altLang="en-US" dirty="0"/>
              <a:t>正则表达式</a:t>
            </a:r>
            <a:r>
              <a:rPr lang="en-US" altLang="zh-CN" dirty="0"/>
              <a:t>+</a:t>
            </a:r>
            <a:r>
              <a:rPr lang="en-US" altLang="zh-CN" dirty="0" err="1"/>
              <a:t>css</a:t>
            </a:r>
            <a:r>
              <a:rPr lang="zh-CN" altLang="en-US" dirty="0"/>
              <a:t>类选择器） </a:t>
            </a:r>
            <a:endParaRPr lang="en-US" altLang="zh-CN" dirty="0"/>
          </a:p>
          <a:p>
            <a:pPr algn="ctr"/>
            <a:r>
              <a:rPr lang="zh-CN" altLang="en-US" dirty="0"/>
              <a:t>列表页查找所有详情</a:t>
            </a:r>
            <a:r>
              <a:rPr lang="en-US" altLang="zh-CN" dirty="0" err="1"/>
              <a:t>Url</a:t>
            </a:r>
            <a:r>
              <a:rPr lang="en-US" altLang="zh-CN" dirty="0"/>
              <a:t> </a:t>
            </a:r>
            <a:r>
              <a:rPr lang="zh-CN" altLang="en-US" dirty="0"/>
              <a:t>并实现自动翻页</a:t>
            </a:r>
            <a:endParaRPr lang="en-US" altLang="zh-CN" dirty="0"/>
          </a:p>
          <a:p>
            <a:pPr algn="ctr"/>
            <a:r>
              <a:rPr lang="zh-CN" altLang="en-US" dirty="0"/>
              <a:t>详情页解析具体数（</a:t>
            </a:r>
            <a:r>
              <a:rPr lang="en-US" altLang="zh-CN" dirty="0"/>
              <a:t>chrome</a:t>
            </a:r>
            <a:r>
              <a:rPr lang="zh-CN" altLang="en-US" dirty="0"/>
              <a:t>优化后</a:t>
            </a:r>
            <a:r>
              <a:rPr lang="en-US" altLang="zh-CN" dirty="0"/>
              <a:t>html</a:t>
            </a:r>
            <a:r>
              <a:rPr lang="zh-CN" altLang="en-US" dirty="0"/>
              <a:t>会有优化标签）</a:t>
            </a:r>
          </a:p>
        </p:txBody>
      </p:sp>
      <p:sp>
        <p:nvSpPr>
          <p:cNvPr id="27" name="箭头: 下 26">
            <a:extLst>
              <a:ext uri="{FF2B5EF4-FFF2-40B4-BE49-F238E27FC236}">
                <a16:creationId xmlns:a16="http://schemas.microsoft.com/office/drawing/2014/main" id="{DE7177B2-B831-4F89-8131-29DCBA109C8B}"/>
              </a:ext>
            </a:extLst>
          </p:cNvPr>
          <p:cNvSpPr/>
          <p:nvPr/>
        </p:nvSpPr>
        <p:spPr>
          <a:xfrm>
            <a:off x="3207433" y="5589990"/>
            <a:ext cx="1349874" cy="270420"/>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192B0F3-5B76-4BD4-B5AD-495AC6A25518}"/>
              </a:ext>
            </a:extLst>
          </p:cNvPr>
          <p:cNvSpPr txBox="1"/>
          <p:nvPr/>
        </p:nvSpPr>
        <p:spPr>
          <a:xfrm>
            <a:off x="475552" y="6005748"/>
            <a:ext cx="7159141" cy="646331"/>
          </a:xfrm>
          <a:prstGeom prst="rect">
            <a:avLst/>
          </a:prstGeom>
          <a:noFill/>
        </p:spPr>
        <p:txBody>
          <a:bodyPr wrap="square" rtlCol="0">
            <a:spAutoFit/>
          </a:bodyPr>
          <a:lstStyle/>
          <a:p>
            <a:pPr algn="ctr"/>
            <a:r>
              <a:rPr lang="zh-CN" altLang="en-US" dirty="0"/>
              <a:t>嵌入</a:t>
            </a:r>
            <a:r>
              <a:rPr lang="en-US" altLang="zh-CN" dirty="0"/>
              <a:t>Selenium</a:t>
            </a:r>
            <a:r>
              <a:rPr lang="zh-CN" altLang="en-US" dirty="0"/>
              <a:t>，调用</a:t>
            </a:r>
            <a:r>
              <a:rPr lang="en-US" altLang="zh-CN" dirty="0" err="1"/>
              <a:t>chromedriver</a:t>
            </a:r>
            <a:r>
              <a:rPr lang="zh-CN" altLang="en-US" dirty="0"/>
              <a:t>模拟</a:t>
            </a:r>
            <a:r>
              <a:rPr lang="en-US" altLang="zh-CN" dirty="0"/>
              <a:t>chrome</a:t>
            </a:r>
            <a:r>
              <a:rPr lang="zh-CN" altLang="en-US" dirty="0"/>
              <a:t>浏览器登录，获取动态页面，并模拟登录</a:t>
            </a:r>
          </a:p>
        </p:txBody>
      </p:sp>
      <p:sp>
        <p:nvSpPr>
          <p:cNvPr id="29" name="文本框 28">
            <a:extLst>
              <a:ext uri="{FF2B5EF4-FFF2-40B4-BE49-F238E27FC236}">
                <a16:creationId xmlns:a16="http://schemas.microsoft.com/office/drawing/2014/main" id="{830E87A4-3E98-4FAA-87CB-E5AF4D5CAC16}"/>
              </a:ext>
            </a:extLst>
          </p:cNvPr>
          <p:cNvSpPr txBox="1"/>
          <p:nvPr/>
        </p:nvSpPr>
        <p:spPr>
          <a:xfrm>
            <a:off x="8842842" y="1382880"/>
            <a:ext cx="2223868" cy="369332"/>
          </a:xfrm>
          <a:prstGeom prst="rect">
            <a:avLst/>
          </a:prstGeom>
          <a:noFill/>
        </p:spPr>
        <p:txBody>
          <a:bodyPr wrap="square" rtlCol="0">
            <a:spAutoFit/>
          </a:bodyPr>
          <a:lstStyle/>
          <a:p>
            <a:r>
              <a:rPr lang="en-US" altLang="zh-CN" dirty="0" err="1"/>
              <a:t>pageProcesser</a:t>
            </a:r>
            <a:r>
              <a:rPr lang="zh-CN" altLang="en-US" dirty="0"/>
              <a:t>接口</a:t>
            </a:r>
          </a:p>
        </p:txBody>
      </p:sp>
      <p:cxnSp>
        <p:nvCxnSpPr>
          <p:cNvPr id="31" name="直接箭头连接符 30">
            <a:extLst>
              <a:ext uri="{FF2B5EF4-FFF2-40B4-BE49-F238E27FC236}">
                <a16:creationId xmlns:a16="http://schemas.microsoft.com/office/drawing/2014/main" id="{EFCC0CB7-221E-4654-B2BA-11876CB2391B}"/>
              </a:ext>
            </a:extLst>
          </p:cNvPr>
          <p:cNvCxnSpPr>
            <a:cxnSpLocks/>
          </p:cNvCxnSpPr>
          <p:nvPr/>
        </p:nvCxnSpPr>
        <p:spPr>
          <a:xfrm flipV="1">
            <a:off x="9926055" y="1794419"/>
            <a:ext cx="0" cy="501956"/>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7860FF6-08D7-450D-8920-AC8D270DDD16}"/>
              </a:ext>
            </a:extLst>
          </p:cNvPr>
          <p:cNvSpPr txBox="1"/>
          <p:nvPr/>
        </p:nvSpPr>
        <p:spPr>
          <a:xfrm>
            <a:off x="8995242" y="2392971"/>
            <a:ext cx="2223868" cy="369332"/>
          </a:xfrm>
          <a:prstGeom prst="rect">
            <a:avLst/>
          </a:prstGeom>
          <a:noFill/>
        </p:spPr>
        <p:txBody>
          <a:bodyPr wrap="square" rtlCol="0">
            <a:spAutoFit/>
          </a:bodyPr>
          <a:lstStyle/>
          <a:p>
            <a:r>
              <a:rPr lang="en-US" altLang="zh-CN" dirty="0" err="1"/>
              <a:t>AbstractProcesser</a:t>
            </a:r>
            <a:endParaRPr lang="zh-CN" altLang="en-US" dirty="0"/>
          </a:p>
        </p:txBody>
      </p:sp>
      <p:sp>
        <p:nvSpPr>
          <p:cNvPr id="37" name="文本框 36">
            <a:extLst>
              <a:ext uri="{FF2B5EF4-FFF2-40B4-BE49-F238E27FC236}">
                <a16:creationId xmlns:a16="http://schemas.microsoft.com/office/drawing/2014/main" id="{CA46ED89-FEB6-44FF-8B2D-22CA75AF8A4D}"/>
              </a:ext>
            </a:extLst>
          </p:cNvPr>
          <p:cNvSpPr txBox="1"/>
          <p:nvPr/>
        </p:nvSpPr>
        <p:spPr>
          <a:xfrm>
            <a:off x="8959612" y="4831037"/>
            <a:ext cx="1804953" cy="369332"/>
          </a:xfrm>
          <a:prstGeom prst="rect">
            <a:avLst/>
          </a:prstGeom>
          <a:noFill/>
        </p:spPr>
        <p:txBody>
          <a:bodyPr wrap="square" rtlCol="0">
            <a:spAutoFit/>
          </a:bodyPr>
          <a:lstStyle/>
          <a:p>
            <a:r>
              <a:rPr lang="en-US" altLang="zh-CN" dirty="0" err="1"/>
              <a:t>Sinaprocesser</a:t>
            </a:r>
            <a:endParaRPr lang="en-US" altLang="zh-CN" dirty="0"/>
          </a:p>
        </p:txBody>
      </p:sp>
      <p:sp>
        <p:nvSpPr>
          <p:cNvPr id="38" name="文本框 37">
            <a:extLst>
              <a:ext uri="{FF2B5EF4-FFF2-40B4-BE49-F238E27FC236}">
                <a16:creationId xmlns:a16="http://schemas.microsoft.com/office/drawing/2014/main" id="{E9C3F70E-1B38-4D61-B2A0-3DD9F97FD435}"/>
              </a:ext>
            </a:extLst>
          </p:cNvPr>
          <p:cNvSpPr txBox="1"/>
          <p:nvPr/>
        </p:nvSpPr>
        <p:spPr>
          <a:xfrm>
            <a:off x="7270379" y="4228041"/>
            <a:ext cx="2223868" cy="369332"/>
          </a:xfrm>
          <a:prstGeom prst="rect">
            <a:avLst/>
          </a:prstGeom>
          <a:noFill/>
        </p:spPr>
        <p:txBody>
          <a:bodyPr wrap="square" rtlCol="0">
            <a:spAutoFit/>
          </a:bodyPr>
          <a:lstStyle/>
          <a:p>
            <a:r>
              <a:rPr lang="en-US" altLang="zh-CN" dirty="0" err="1"/>
              <a:t>hupuprocesser</a:t>
            </a:r>
            <a:endParaRPr lang="zh-CN" altLang="en-US" dirty="0"/>
          </a:p>
        </p:txBody>
      </p:sp>
      <p:sp>
        <p:nvSpPr>
          <p:cNvPr id="39" name="文本框 38">
            <a:extLst>
              <a:ext uri="{FF2B5EF4-FFF2-40B4-BE49-F238E27FC236}">
                <a16:creationId xmlns:a16="http://schemas.microsoft.com/office/drawing/2014/main" id="{B91DC611-01DC-4079-9598-ED500BC0EF80}"/>
              </a:ext>
            </a:extLst>
          </p:cNvPr>
          <p:cNvSpPr txBox="1"/>
          <p:nvPr/>
        </p:nvSpPr>
        <p:spPr>
          <a:xfrm>
            <a:off x="9077949" y="3267093"/>
            <a:ext cx="2223868" cy="369332"/>
          </a:xfrm>
          <a:prstGeom prst="rect">
            <a:avLst/>
          </a:prstGeom>
          <a:noFill/>
        </p:spPr>
        <p:txBody>
          <a:bodyPr wrap="square" rtlCol="0">
            <a:spAutoFit/>
          </a:bodyPr>
          <a:lstStyle/>
          <a:p>
            <a:r>
              <a:rPr lang="en-US" altLang="zh-CN" dirty="0" err="1"/>
              <a:t>BaseProcesser</a:t>
            </a:r>
            <a:endParaRPr lang="zh-CN" altLang="en-US" dirty="0"/>
          </a:p>
        </p:txBody>
      </p:sp>
      <p:cxnSp>
        <p:nvCxnSpPr>
          <p:cNvPr id="40" name="直接箭头连接符 39">
            <a:extLst>
              <a:ext uri="{FF2B5EF4-FFF2-40B4-BE49-F238E27FC236}">
                <a16:creationId xmlns:a16="http://schemas.microsoft.com/office/drawing/2014/main" id="{48D0F868-1A92-417F-838A-A7F7B1D35502}"/>
              </a:ext>
            </a:extLst>
          </p:cNvPr>
          <p:cNvCxnSpPr>
            <a:cxnSpLocks/>
          </p:cNvCxnSpPr>
          <p:nvPr/>
        </p:nvCxnSpPr>
        <p:spPr>
          <a:xfrm flipV="1">
            <a:off x="9954776" y="2717890"/>
            <a:ext cx="0" cy="501956"/>
          </a:xfrm>
          <a:prstGeom prst="straightConnector1">
            <a:avLst/>
          </a:prstGeom>
          <a:ln w="38100">
            <a:prstDash val="dashDot"/>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EEA46B42-5BC9-4406-84B5-525C62EE50B0}"/>
              </a:ext>
            </a:extLst>
          </p:cNvPr>
          <p:cNvSpPr txBox="1"/>
          <p:nvPr/>
        </p:nvSpPr>
        <p:spPr>
          <a:xfrm>
            <a:off x="10401058" y="4268953"/>
            <a:ext cx="2223868" cy="369332"/>
          </a:xfrm>
          <a:prstGeom prst="rect">
            <a:avLst/>
          </a:prstGeom>
          <a:noFill/>
        </p:spPr>
        <p:txBody>
          <a:bodyPr wrap="square" rtlCol="0">
            <a:spAutoFit/>
          </a:bodyPr>
          <a:lstStyle/>
          <a:p>
            <a:r>
              <a:rPr lang="en-US" altLang="zh-CN" dirty="0" err="1"/>
              <a:t>ChinaProcesser</a:t>
            </a:r>
            <a:endParaRPr lang="en-US" altLang="zh-CN" dirty="0"/>
          </a:p>
        </p:txBody>
      </p:sp>
      <p:cxnSp>
        <p:nvCxnSpPr>
          <p:cNvPr id="45" name="直接箭头连接符 44">
            <a:extLst>
              <a:ext uri="{FF2B5EF4-FFF2-40B4-BE49-F238E27FC236}">
                <a16:creationId xmlns:a16="http://schemas.microsoft.com/office/drawing/2014/main" id="{12BBEE4F-5C2D-4E57-8D69-BAAAAB6F492B}"/>
              </a:ext>
            </a:extLst>
          </p:cNvPr>
          <p:cNvCxnSpPr/>
          <p:nvPr/>
        </p:nvCxnSpPr>
        <p:spPr>
          <a:xfrm flipV="1">
            <a:off x="8382313" y="3675653"/>
            <a:ext cx="1000838" cy="43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332CD00-E6A4-40D6-804A-F74B3408A985}"/>
              </a:ext>
            </a:extLst>
          </p:cNvPr>
          <p:cNvCxnSpPr/>
          <p:nvPr/>
        </p:nvCxnSpPr>
        <p:spPr>
          <a:xfrm flipV="1">
            <a:off x="9862088" y="3829177"/>
            <a:ext cx="0" cy="80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CE6FCC7-EE4D-4043-A587-2C30F10AA137}"/>
              </a:ext>
            </a:extLst>
          </p:cNvPr>
          <p:cNvCxnSpPr/>
          <p:nvPr/>
        </p:nvCxnSpPr>
        <p:spPr>
          <a:xfrm flipH="1" flipV="1">
            <a:off x="10401058" y="3675653"/>
            <a:ext cx="818052" cy="54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9E908D66-3C62-4D7D-8D2C-1E8C7CDCEFDE}"/>
              </a:ext>
            </a:extLst>
          </p:cNvPr>
          <p:cNvCxnSpPr/>
          <p:nvPr/>
        </p:nvCxnSpPr>
        <p:spPr>
          <a:xfrm flipV="1">
            <a:off x="8411084" y="3675653"/>
            <a:ext cx="1000838" cy="431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D4FB87C0-37DB-4B1B-BA6F-873BBF5BFE29}"/>
              </a:ext>
            </a:extLst>
          </p:cNvPr>
          <p:cNvCxnSpPr/>
          <p:nvPr/>
        </p:nvCxnSpPr>
        <p:spPr>
          <a:xfrm flipV="1">
            <a:off x="9890859" y="3829177"/>
            <a:ext cx="0" cy="809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423F73A-9267-4ED2-A0FC-16D5C0412CC8}"/>
              </a:ext>
            </a:extLst>
          </p:cNvPr>
          <p:cNvCxnSpPr/>
          <p:nvPr/>
        </p:nvCxnSpPr>
        <p:spPr>
          <a:xfrm flipH="1" flipV="1">
            <a:off x="10429829" y="3675653"/>
            <a:ext cx="818052" cy="5490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56402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390">
      <a:dk1>
        <a:sysClr val="windowText" lastClr="000000"/>
      </a:dk1>
      <a:lt1>
        <a:sysClr val="window" lastClr="FFFFFF"/>
      </a:lt1>
      <a:dk2>
        <a:srgbClr val="44546A"/>
      </a:dk2>
      <a:lt2>
        <a:srgbClr val="E7E6E6"/>
      </a:lt2>
      <a:accent1>
        <a:srgbClr val="01A89E"/>
      </a:accent1>
      <a:accent2>
        <a:srgbClr val="0C2834"/>
      </a:accent2>
      <a:accent3>
        <a:srgbClr val="01A89E"/>
      </a:accent3>
      <a:accent4>
        <a:srgbClr val="0C2834"/>
      </a:accent4>
      <a:accent5>
        <a:srgbClr val="01A89E"/>
      </a:accent5>
      <a:accent6>
        <a:srgbClr val="0C2834"/>
      </a:accent6>
      <a:hlink>
        <a:srgbClr val="01A89E"/>
      </a:hlink>
      <a:folHlink>
        <a:srgbClr val="01A89E"/>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14209</TotalTime>
  <Words>2459</Words>
  <Application>Microsoft Office PowerPoint</Application>
  <PresentationFormat>宽屏</PresentationFormat>
  <Paragraphs>338</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Heiti SC Light</vt:lpstr>
      <vt:lpstr>等线</vt:lpstr>
      <vt:lpstr>黑体</vt:lpstr>
      <vt:lpstr>微软雅黑</vt:lpstr>
      <vt:lpstr>微软雅黑</vt:lpstr>
      <vt:lpstr>Arial</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图片排版商业融资</dc:title>
  <dc:creator>user</dc:creator>
  <cp:keywords>user</cp:keywords>
  <dc:description>www.1ppt.com</dc:description>
  <cp:lastModifiedBy>吴怡</cp:lastModifiedBy>
  <cp:revision>284</cp:revision>
  <dcterms:created xsi:type="dcterms:W3CDTF">2017-08-18T03:02:00Z</dcterms:created>
  <dcterms:modified xsi:type="dcterms:W3CDTF">2019-08-11T23:36:26Z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