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7" r:id="rId2"/>
    <p:sldId id="478" r:id="rId3"/>
    <p:sldId id="479" r:id="rId4"/>
    <p:sldId id="489" r:id="rId5"/>
    <p:sldId id="509" r:id="rId6"/>
    <p:sldId id="510" r:id="rId7"/>
    <p:sldId id="511" r:id="rId8"/>
    <p:sldId id="481" r:id="rId9"/>
    <p:sldId id="517" r:id="rId10"/>
    <p:sldId id="492" r:id="rId11"/>
    <p:sldId id="524" r:id="rId12"/>
    <p:sldId id="506" r:id="rId13"/>
    <p:sldId id="505" r:id="rId14"/>
    <p:sldId id="507" r:id="rId15"/>
    <p:sldId id="512" r:id="rId16"/>
    <p:sldId id="518" r:id="rId17"/>
    <p:sldId id="520" r:id="rId18"/>
    <p:sldId id="526" r:id="rId19"/>
    <p:sldId id="514" r:id="rId20"/>
    <p:sldId id="513" r:id="rId21"/>
    <p:sldId id="515" r:id="rId22"/>
    <p:sldId id="483" r:id="rId23"/>
    <p:sldId id="497" r:id="rId24"/>
    <p:sldId id="482" r:id="rId25"/>
    <p:sldId id="498" r:id="rId26"/>
    <p:sldId id="521" r:id="rId27"/>
    <p:sldId id="522" r:id="rId28"/>
    <p:sldId id="523" r:id="rId29"/>
    <p:sldId id="516" r:id="rId30"/>
    <p:sldId id="484" r:id="rId31"/>
    <p:sldId id="502" r:id="rId32"/>
    <p:sldId id="525" r:id="rId33"/>
    <p:sldId id="485"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5E7F"/>
    <a:srgbClr val="325B7F"/>
    <a:srgbClr val="335C80"/>
    <a:srgbClr val="3B5F80"/>
    <a:srgbClr val="385D7F"/>
    <a:srgbClr val="235480"/>
    <a:srgbClr val="FFFFFF"/>
    <a:srgbClr val="255580"/>
    <a:srgbClr val="0E4A80"/>
    <a:srgbClr val="BDDC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9" autoAdjust="0"/>
    <p:restoredTop sz="86949" autoAdjust="0"/>
  </p:normalViewPr>
  <p:slideViewPr>
    <p:cSldViewPr snapToGrid="0" showGuides="1">
      <p:cViewPr varScale="1">
        <p:scale>
          <a:sx n="63" d="100"/>
          <a:sy n="63" d="100"/>
        </p:scale>
        <p:origin x="89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7106C-D5AE-420C-BEF8-088D4D6B8388}" type="datetimeFigureOut">
              <a:rPr lang="zh-CN" altLang="en-US" smtClean="0"/>
              <a:t>2019/8/12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3391C1-445D-4244-8928-569776DA9122}" type="slidenum">
              <a:rPr lang="zh-CN" altLang="en-US" smtClean="0"/>
              <a:t>‹#›</a:t>
            </a:fld>
            <a:endParaRPr lang="zh-CN" altLang="en-US"/>
          </a:p>
        </p:txBody>
      </p:sp>
    </p:spTree>
    <p:extLst>
      <p:ext uri="{BB962C8B-B14F-4D97-AF65-F5344CB8AC3E}">
        <p14:creationId xmlns:p14="http://schemas.microsoft.com/office/powerpoint/2010/main" val="32328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1">
                    <a:lumMod val="75000"/>
                    <a:lumOff val="25000"/>
                  </a:schemeClr>
                </a:solidFill>
                <a:latin typeface="+mn-ea"/>
              </a:rPr>
              <a:t>首页需求以浏览新闻为主，主要需要实现栏目列表和新闻列表以及底部菜单的展示，新闻列表是根据对应栏目应用的算法获取到所要展示的新闻列表序列，新闻详情展示新闻的具体内容，可以实现评论、点赞、收藏功能，并推荐与此新闻相关的文章列表。此外还有搜索功能、下拉刷新和分享功能。</a:t>
            </a:r>
            <a:endParaRPr lang="zh-CN" altLang="en-US" sz="1200" dirty="0" smtClean="0">
              <a:solidFill>
                <a:schemeClr val="tx1">
                  <a:lumMod val="75000"/>
                  <a:lumOff val="25000"/>
                </a:schemeClr>
              </a:solidFill>
              <a:latin typeface="+mn-ea"/>
              <a:sym typeface="Arial" panose="020B0604020202020204" pitchFamily="34" charset="0"/>
            </a:endParaRPr>
          </a:p>
          <a:p>
            <a:endParaRPr lang="zh-CN" altLang="en-US" dirty="0"/>
          </a:p>
        </p:txBody>
      </p:sp>
      <p:sp>
        <p:nvSpPr>
          <p:cNvPr id="4" name="灯片编号占位符 3"/>
          <p:cNvSpPr>
            <a:spLocks noGrp="1"/>
          </p:cNvSpPr>
          <p:nvPr>
            <p:ph type="sldNum" sz="quarter" idx="10"/>
          </p:nvPr>
        </p:nvSpPr>
        <p:spPr/>
        <p:txBody>
          <a:bodyPr/>
          <a:lstStyle/>
          <a:p>
            <a:fld id="{3D3391C1-445D-4244-8928-569776DA9122}" type="slidenum">
              <a:rPr lang="zh-CN" altLang="en-US" smtClean="0"/>
              <a:t>5</a:t>
            </a:fld>
            <a:endParaRPr lang="zh-CN" altLang="en-US"/>
          </a:p>
        </p:txBody>
      </p:sp>
    </p:spTree>
    <p:extLst>
      <p:ext uri="{BB962C8B-B14F-4D97-AF65-F5344CB8AC3E}">
        <p14:creationId xmlns:p14="http://schemas.microsoft.com/office/powerpoint/2010/main" val="4123549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1">
                    <a:lumMod val="75000"/>
                    <a:lumOff val="25000"/>
                  </a:schemeClr>
                </a:solidFill>
                <a:latin typeface="+mn-ea"/>
                <a:sym typeface="Arial" panose="020B0604020202020204" pitchFamily="34" charset="0"/>
              </a:rPr>
              <a:t>算法页主要实现对栏目和对应栏目应用算法的个性化和定制化，每个用户的栏目对应的算法都可由用户自己选择，针对不同的算法，推荐的新闻列表也是不同的。经过需求评审，我们放弃了对栏目的定制化实现，但保留了拓展的可行性。</a:t>
            </a:r>
          </a:p>
          <a:p>
            <a:endParaRPr lang="zh-CN" altLang="en-US" dirty="0"/>
          </a:p>
        </p:txBody>
      </p:sp>
      <p:sp>
        <p:nvSpPr>
          <p:cNvPr id="4" name="灯片编号占位符 3"/>
          <p:cNvSpPr>
            <a:spLocks noGrp="1"/>
          </p:cNvSpPr>
          <p:nvPr>
            <p:ph type="sldNum" sz="quarter" idx="10"/>
          </p:nvPr>
        </p:nvSpPr>
        <p:spPr/>
        <p:txBody>
          <a:bodyPr/>
          <a:lstStyle/>
          <a:p>
            <a:fld id="{3D3391C1-445D-4244-8928-569776DA9122}" type="slidenum">
              <a:rPr lang="zh-CN" altLang="en-US" smtClean="0"/>
              <a:t>6</a:t>
            </a:fld>
            <a:endParaRPr lang="zh-CN" altLang="en-US"/>
          </a:p>
        </p:txBody>
      </p:sp>
    </p:spTree>
    <p:extLst>
      <p:ext uri="{BB962C8B-B14F-4D97-AF65-F5344CB8AC3E}">
        <p14:creationId xmlns:p14="http://schemas.microsoft.com/office/powerpoint/2010/main" val="2355636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1">
                    <a:lumMod val="75000"/>
                    <a:lumOff val="25000"/>
                  </a:schemeClr>
                </a:solidFill>
                <a:latin typeface="+mn-ea"/>
                <a:sym typeface="Arial" panose="020B0604020202020204" pitchFamily="34" charset="0"/>
              </a:rPr>
              <a:t>我的页面主要需要实现用户的登录以及查看自己的点赞、收藏和评论新闻的相关记录。同时可以向开发者反馈信息和贡献相关算法。</a:t>
            </a:r>
          </a:p>
          <a:p>
            <a:endParaRPr lang="zh-CN" altLang="en-US" dirty="0"/>
          </a:p>
        </p:txBody>
      </p:sp>
      <p:sp>
        <p:nvSpPr>
          <p:cNvPr id="4" name="灯片编号占位符 3"/>
          <p:cNvSpPr>
            <a:spLocks noGrp="1"/>
          </p:cNvSpPr>
          <p:nvPr>
            <p:ph type="sldNum" sz="quarter" idx="10"/>
          </p:nvPr>
        </p:nvSpPr>
        <p:spPr/>
        <p:txBody>
          <a:bodyPr/>
          <a:lstStyle/>
          <a:p>
            <a:fld id="{3D3391C1-445D-4244-8928-569776DA9122}" type="slidenum">
              <a:rPr lang="zh-CN" altLang="en-US" smtClean="0"/>
              <a:t>7</a:t>
            </a:fld>
            <a:endParaRPr lang="zh-CN" altLang="en-US"/>
          </a:p>
        </p:txBody>
      </p:sp>
    </p:spTree>
    <p:extLst>
      <p:ext uri="{BB962C8B-B14F-4D97-AF65-F5344CB8AC3E}">
        <p14:creationId xmlns:p14="http://schemas.microsoft.com/office/powerpoint/2010/main" val="1751559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lnSpc>
                <a:spcPct val="150000"/>
              </a:lnSpc>
              <a:buFont typeface="Wingdings" panose="05000000000000000000" pitchFamily="2" charset="2"/>
              <a:buChar char="l"/>
            </a:pPr>
            <a:r>
              <a:rPr lang="zh-CN" altLang="en-US" sz="1200" dirty="0" smtClean="0">
                <a:solidFill>
                  <a:schemeClr val="tx1">
                    <a:lumMod val="75000"/>
                    <a:lumOff val="25000"/>
                  </a:schemeClr>
                </a:solidFill>
                <a:latin typeface="+mn-ea"/>
              </a:rPr>
              <a:t>需求爬取的新闻信息</a:t>
            </a:r>
            <a:endParaRPr lang="en-US" altLang="zh-CN" sz="1200" dirty="0" smtClean="0">
              <a:solidFill>
                <a:schemeClr val="tx1">
                  <a:lumMod val="75000"/>
                  <a:lumOff val="25000"/>
                </a:schemeClr>
              </a:solidFill>
              <a:latin typeface="+mn-ea"/>
            </a:endParaRPr>
          </a:p>
          <a:p>
            <a:pPr indent="457189">
              <a:lnSpc>
                <a:spcPct val="150000"/>
              </a:lnSpc>
            </a:pPr>
            <a:r>
              <a:rPr lang="en-US" altLang="zh-CN" sz="1200" dirty="0" err="1" smtClean="0">
                <a:solidFill>
                  <a:schemeClr val="tx1">
                    <a:lumMod val="75000"/>
                    <a:lumOff val="25000"/>
                  </a:schemeClr>
                </a:solidFill>
                <a:latin typeface="+mn-ea"/>
              </a:rPr>
              <a:t>url</a:t>
            </a:r>
            <a:r>
              <a:rPr lang="en-US" altLang="zh-CN" sz="1200" dirty="0" smtClean="0">
                <a:solidFill>
                  <a:schemeClr val="tx1">
                    <a:lumMod val="75000"/>
                    <a:lumOff val="25000"/>
                  </a:schemeClr>
                </a:solidFill>
                <a:latin typeface="+mn-ea"/>
              </a:rPr>
              <a:t>,  </a:t>
            </a:r>
            <a:r>
              <a:rPr lang="zh-CN" altLang="en-US" sz="1200" dirty="0" smtClean="0">
                <a:solidFill>
                  <a:schemeClr val="tx1">
                    <a:lumMod val="75000"/>
                    <a:lumOff val="25000"/>
                  </a:schemeClr>
                </a:solidFill>
                <a:latin typeface="+mn-ea"/>
              </a:rPr>
              <a:t>标题，日期，来源，栏目，图像地址及名称</a:t>
            </a:r>
            <a:endParaRPr lang="en-US" altLang="zh-CN" sz="1200" dirty="0" smtClean="0">
              <a:solidFill>
                <a:schemeClr val="tx1">
                  <a:lumMod val="75000"/>
                  <a:lumOff val="25000"/>
                </a:schemeClr>
              </a:solidFill>
              <a:latin typeface="+mn-ea"/>
            </a:endParaRPr>
          </a:p>
          <a:p>
            <a:pPr marL="285750" indent="-285750">
              <a:lnSpc>
                <a:spcPct val="150000"/>
              </a:lnSpc>
              <a:buFont typeface="Wingdings" panose="05000000000000000000" pitchFamily="2" charset="2"/>
              <a:buChar char="l"/>
            </a:pPr>
            <a:r>
              <a:rPr lang="zh-CN" altLang="en-US" sz="1200" dirty="0" smtClean="0">
                <a:solidFill>
                  <a:schemeClr val="tx1">
                    <a:lumMod val="75000"/>
                    <a:lumOff val="25000"/>
                  </a:schemeClr>
                </a:solidFill>
                <a:latin typeface="+mn-ea"/>
              </a:rPr>
              <a:t>对应方法</a:t>
            </a:r>
            <a:endParaRPr lang="en-US" altLang="zh-CN" sz="1200" dirty="0" smtClean="0">
              <a:solidFill>
                <a:schemeClr val="tx1">
                  <a:lumMod val="75000"/>
                  <a:lumOff val="25000"/>
                </a:schemeClr>
              </a:solidFill>
              <a:latin typeface="+mn-ea"/>
            </a:endParaRPr>
          </a:p>
          <a:p>
            <a:pPr marL="457200" indent="-457200">
              <a:lnSpc>
                <a:spcPct val="150000"/>
              </a:lnSpc>
              <a:buFont typeface="+mj-lt"/>
              <a:buAutoNum type="arabicPeriod"/>
            </a:pPr>
            <a:r>
              <a:rPr lang="zh-CN" altLang="en-US" sz="1200" dirty="0" smtClean="0">
                <a:solidFill>
                  <a:schemeClr val="tx1">
                    <a:lumMod val="75000"/>
                    <a:lumOff val="25000"/>
                  </a:schemeClr>
                </a:solidFill>
                <a:latin typeface="+mn-ea"/>
              </a:rPr>
              <a:t>从各大新闻门户网站首页</a:t>
            </a:r>
            <a:r>
              <a:rPr lang="en-US" altLang="zh-CN" sz="1200" dirty="0" err="1" smtClean="0">
                <a:solidFill>
                  <a:schemeClr val="tx1">
                    <a:lumMod val="75000"/>
                    <a:lumOff val="25000"/>
                  </a:schemeClr>
                </a:solidFill>
                <a:latin typeface="+mn-ea"/>
              </a:rPr>
              <a:t>url</a:t>
            </a:r>
            <a:r>
              <a:rPr lang="zh-CN" altLang="en-US" sz="1200" dirty="0" smtClean="0">
                <a:solidFill>
                  <a:schemeClr val="tx1">
                    <a:lumMod val="75000"/>
                    <a:lumOff val="25000"/>
                  </a:schemeClr>
                </a:solidFill>
                <a:latin typeface="+mn-ea"/>
              </a:rPr>
              <a:t>（比如网易新闻）地址开始，使用</a:t>
            </a:r>
            <a:r>
              <a:rPr lang="en-US" altLang="zh-CN" sz="1200" dirty="0" err="1" smtClean="0">
                <a:solidFill>
                  <a:schemeClr val="tx1">
                    <a:lumMod val="75000"/>
                    <a:lumOff val="25000"/>
                  </a:schemeClr>
                </a:solidFill>
                <a:latin typeface="+mn-ea"/>
              </a:rPr>
              <a:t>scrapy</a:t>
            </a:r>
            <a:r>
              <a:rPr lang="zh-CN" altLang="en-US" sz="1200" dirty="0" smtClean="0">
                <a:solidFill>
                  <a:schemeClr val="tx1">
                    <a:lumMod val="75000"/>
                    <a:lumOff val="25000"/>
                  </a:schemeClr>
                </a:solidFill>
                <a:latin typeface="+mn-ea"/>
              </a:rPr>
              <a:t>递归爬取新闻</a:t>
            </a:r>
            <a:r>
              <a:rPr lang="en-US" altLang="zh-CN" sz="1200" dirty="0" err="1" smtClean="0">
                <a:solidFill>
                  <a:schemeClr val="tx1">
                    <a:lumMod val="75000"/>
                    <a:lumOff val="25000"/>
                  </a:schemeClr>
                </a:solidFill>
                <a:latin typeface="+mn-ea"/>
              </a:rPr>
              <a:t>url</a:t>
            </a:r>
            <a:r>
              <a:rPr lang="zh-CN" altLang="en-US" sz="1200" dirty="0" smtClean="0">
                <a:solidFill>
                  <a:schemeClr val="tx1">
                    <a:lumMod val="75000"/>
                    <a:lumOff val="25000"/>
                  </a:schemeClr>
                </a:solidFill>
                <a:latin typeface="+mn-ea"/>
              </a:rPr>
              <a:t>地址。</a:t>
            </a:r>
            <a:endParaRPr lang="en-US" altLang="zh-CN" sz="1200" dirty="0" smtClean="0">
              <a:solidFill>
                <a:schemeClr val="tx1">
                  <a:lumMod val="75000"/>
                  <a:lumOff val="25000"/>
                </a:schemeClr>
              </a:solidFill>
              <a:latin typeface="+mn-ea"/>
            </a:endParaRPr>
          </a:p>
          <a:p>
            <a:pPr marL="457200" indent="-457200">
              <a:lnSpc>
                <a:spcPct val="150000"/>
              </a:lnSpc>
              <a:buFont typeface="+mj-lt"/>
              <a:buAutoNum type="arabicPeriod"/>
            </a:pPr>
            <a:r>
              <a:rPr lang="zh-CN" altLang="en-US" sz="1200" dirty="0" smtClean="0">
                <a:solidFill>
                  <a:schemeClr val="tx1">
                    <a:lumMod val="75000"/>
                    <a:lumOff val="25000"/>
                  </a:schemeClr>
                </a:solidFill>
                <a:latin typeface="+mn-ea"/>
              </a:rPr>
              <a:t>对每个新闻</a:t>
            </a:r>
            <a:r>
              <a:rPr lang="en-US" altLang="zh-CN" sz="1200" dirty="0" err="1" smtClean="0">
                <a:solidFill>
                  <a:schemeClr val="tx1">
                    <a:lumMod val="75000"/>
                    <a:lumOff val="25000"/>
                  </a:schemeClr>
                </a:solidFill>
                <a:latin typeface="+mn-ea"/>
              </a:rPr>
              <a:t>url</a:t>
            </a:r>
            <a:r>
              <a:rPr lang="zh-CN" altLang="en-US" sz="1200" dirty="0" smtClean="0">
                <a:solidFill>
                  <a:schemeClr val="tx1">
                    <a:lumMod val="75000"/>
                    <a:lumOff val="25000"/>
                  </a:schemeClr>
                </a:solidFill>
                <a:latin typeface="+mn-ea"/>
              </a:rPr>
              <a:t>地址，分析新闻详情网页中每个新闻信息字段的</a:t>
            </a:r>
            <a:r>
              <a:rPr lang="en-US" altLang="zh-CN" sz="1200" dirty="0" err="1" smtClean="0">
                <a:solidFill>
                  <a:schemeClr val="tx1">
                    <a:lumMod val="75000"/>
                    <a:lumOff val="25000"/>
                  </a:schemeClr>
                </a:solidFill>
                <a:latin typeface="+mn-ea"/>
              </a:rPr>
              <a:t>xpath</a:t>
            </a:r>
            <a:r>
              <a:rPr lang="zh-CN" altLang="en-US" sz="1200" dirty="0" smtClean="0">
                <a:solidFill>
                  <a:schemeClr val="tx1">
                    <a:lumMod val="75000"/>
                    <a:lumOff val="25000"/>
                  </a:schemeClr>
                </a:solidFill>
                <a:latin typeface="+mn-ea"/>
              </a:rPr>
              <a:t>信息，从而提取对应文本信息。</a:t>
            </a:r>
            <a:endParaRPr lang="en-US" altLang="zh-CN" sz="1200" dirty="0" smtClean="0">
              <a:solidFill>
                <a:schemeClr val="tx1">
                  <a:lumMod val="75000"/>
                  <a:lumOff val="25000"/>
                </a:schemeClr>
              </a:solidFill>
              <a:latin typeface="+mn-ea"/>
            </a:endParaRPr>
          </a:p>
          <a:p>
            <a:pPr marL="457200" indent="-457200">
              <a:lnSpc>
                <a:spcPct val="150000"/>
              </a:lnSpc>
              <a:buFont typeface="+mj-lt"/>
              <a:buAutoNum type="arabicPeriod"/>
            </a:pPr>
            <a:r>
              <a:rPr lang="zh-CN" altLang="en-US" sz="1200" dirty="0" smtClean="0">
                <a:solidFill>
                  <a:schemeClr val="tx1">
                    <a:lumMod val="75000"/>
                    <a:lumOff val="25000"/>
                  </a:schemeClr>
                </a:solidFill>
                <a:latin typeface="+mn-ea"/>
              </a:rPr>
              <a:t>使用</a:t>
            </a:r>
            <a:r>
              <a:rPr lang="en-US" altLang="zh-CN" sz="1200" dirty="0" err="1" smtClean="0">
                <a:solidFill>
                  <a:schemeClr val="tx1">
                    <a:lumMod val="75000"/>
                    <a:lumOff val="25000"/>
                  </a:schemeClr>
                </a:solidFill>
                <a:latin typeface="+mn-ea"/>
              </a:rPr>
              <a:t>mysql</a:t>
            </a:r>
            <a:r>
              <a:rPr lang="zh-CN" altLang="en-US" sz="1200" dirty="0" smtClean="0">
                <a:solidFill>
                  <a:schemeClr val="tx1">
                    <a:lumMod val="75000"/>
                    <a:lumOff val="25000"/>
                  </a:schemeClr>
                </a:solidFill>
                <a:latin typeface="+mn-ea"/>
              </a:rPr>
              <a:t>数据库，将新闻信息写入新闻表。</a:t>
            </a:r>
            <a:endParaRPr lang="en-US" altLang="zh-CN" sz="1200" dirty="0" smtClean="0">
              <a:solidFill>
                <a:schemeClr val="tx1">
                  <a:lumMod val="75000"/>
                  <a:lumOff val="25000"/>
                </a:schemeClr>
              </a:solidFill>
              <a:latin typeface="+mn-ea"/>
            </a:endParaRPr>
          </a:p>
          <a:p>
            <a:endParaRPr lang="zh-CN" altLang="en-US" dirty="0"/>
          </a:p>
        </p:txBody>
      </p:sp>
      <p:sp>
        <p:nvSpPr>
          <p:cNvPr id="4" name="灯片编号占位符 3"/>
          <p:cNvSpPr>
            <a:spLocks noGrp="1"/>
          </p:cNvSpPr>
          <p:nvPr>
            <p:ph type="sldNum" sz="quarter" idx="10"/>
          </p:nvPr>
        </p:nvSpPr>
        <p:spPr/>
        <p:txBody>
          <a:bodyPr/>
          <a:lstStyle/>
          <a:p>
            <a:fld id="{3D3391C1-445D-4244-8928-569776DA9122}" type="slidenum">
              <a:rPr lang="zh-CN" altLang="en-US" smtClean="0"/>
              <a:t>12</a:t>
            </a:fld>
            <a:endParaRPr lang="zh-CN" altLang="en-US"/>
          </a:p>
        </p:txBody>
      </p:sp>
    </p:spTree>
    <p:extLst>
      <p:ext uri="{BB962C8B-B14F-4D97-AF65-F5344CB8AC3E}">
        <p14:creationId xmlns:p14="http://schemas.microsoft.com/office/powerpoint/2010/main" val="1885450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lnSpc>
                <a:spcPct val="150000"/>
              </a:lnSpc>
              <a:buFont typeface="Wingdings" panose="05000000000000000000" pitchFamily="2" charset="2"/>
              <a:buChar char="l"/>
            </a:pPr>
            <a:r>
              <a:rPr lang="zh-CN" altLang="en-US" sz="1400" dirty="0" smtClean="0">
                <a:solidFill>
                  <a:schemeClr val="tx1">
                    <a:lumMod val="75000"/>
                    <a:lumOff val="25000"/>
                  </a:schemeClr>
                </a:solidFill>
                <a:latin typeface="+mn-ea"/>
              </a:rPr>
              <a:t>推荐算法</a:t>
            </a:r>
            <a:endParaRPr lang="en-US" altLang="zh-CN" sz="1400" dirty="0" smtClean="0">
              <a:solidFill>
                <a:schemeClr val="tx1">
                  <a:lumMod val="75000"/>
                  <a:lumOff val="25000"/>
                </a:schemeClr>
              </a:solidFill>
              <a:latin typeface="+mn-ea"/>
            </a:endParaRPr>
          </a:p>
          <a:p>
            <a:pPr marL="457200" indent="-457200">
              <a:lnSpc>
                <a:spcPct val="150000"/>
              </a:lnSpc>
              <a:buFont typeface="Wingdings" panose="05000000000000000000" pitchFamily="2" charset="2"/>
              <a:buChar char="ü"/>
            </a:pPr>
            <a:r>
              <a:rPr lang="zh-CN" altLang="en-US" sz="1400" dirty="0" smtClean="0">
                <a:solidFill>
                  <a:schemeClr val="tx1">
                    <a:lumMod val="75000"/>
                    <a:lumOff val="25000"/>
                  </a:schemeClr>
                </a:solidFill>
                <a:latin typeface="+mn-ea"/>
              </a:rPr>
              <a:t>基于热点的新闻推荐算法。</a:t>
            </a:r>
            <a:endParaRPr lang="en-US" altLang="zh-CN" sz="1400" dirty="0" smtClean="0">
              <a:solidFill>
                <a:schemeClr val="tx1">
                  <a:lumMod val="75000"/>
                  <a:lumOff val="25000"/>
                </a:schemeClr>
              </a:solidFill>
              <a:latin typeface="+mn-ea"/>
            </a:endParaRPr>
          </a:p>
          <a:p>
            <a:pPr>
              <a:lnSpc>
                <a:spcPct val="150000"/>
              </a:lnSpc>
            </a:pPr>
            <a:r>
              <a:rPr lang="en-US" altLang="zh-CN" sz="1200" dirty="0" smtClean="0">
                <a:solidFill>
                  <a:schemeClr val="tx1">
                    <a:lumMod val="75000"/>
                    <a:lumOff val="25000"/>
                  </a:schemeClr>
                </a:solidFill>
                <a:latin typeface="+mn-ea"/>
              </a:rPr>
              <a:t>    </a:t>
            </a:r>
            <a:r>
              <a:rPr lang="zh-CN" altLang="en-US" sz="1200" dirty="0" smtClean="0">
                <a:solidFill>
                  <a:schemeClr val="tx1">
                    <a:lumMod val="75000"/>
                    <a:lumOff val="25000"/>
                  </a:schemeClr>
                </a:solidFill>
                <a:latin typeface="+mn-ea"/>
              </a:rPr>
              <a:t>基于点击量的降序排列，推荐最近时间内的新闻。</a:t>
            </a:r>
            <a:endParaRPr lang="en-US" altLang="zh-CN" sz="1400" dirty="0" smtClean="0">
              <a:solidFill>
                <a:schemeClr val="tx1">
                  <a:lumMod val="75000"/>
                  <a:lumOff val="25000"/>
                </a:schemeClr>
              </a:solidFill>
              <a:latin typeface="+mn-ea"/>
            </a:endParaRPr>
          </a:p>
          <a:p>
            <a:pPr marL="457200" indent="-457200">
              <a:lnSpc>
                <a:spcPct val="150000"/>
              </a:lnSpc>
              <a:buFont typeface="Wingdings" panose="05000000000000000000" pitchFamily="2" charset="2"/>
              <a:buChar char="ü"/>
            </a:pPr>
            <a:r>
              <a:rPr lang="zh-CN" altLang="en-US" sz="1400" dirty="0" smtClean="0">
                <a:solidFill>
                  <a:schemeClr val="tx1">
                    <a:lumMod val="75000"/>
                    <a:lumOff val="25000"/>
                  </a:schemeClr>
                </a:solidFill>
                <a:latin typeface="+mn-ea"/>
              </a:rPr>
              <a:t>基于内容相似度的新闻推荐算法。</a:t>
            </a:r>
            <a:endParaRPr lang="en-US" altLang="zh-CN" sz="1400" dirty="0" smtClean="0">
              <a:solidFill>
                <a:schemeClr val="tx1">
                  <a:lumMod val="75000"/>
                  <a:lumOff val="25000"/>
                </a:schemeClr>
              </a:solidFill>
              <a:latin typeface="+mn-ea"/>
            </a:endParaRPr>
          </a:p>
          <a:p>
            <a:pPr>
              <a:lnSpc>
                <a:spcPct val="150000"/>
              </a:lnSpc>
            </a:pPr>
            <a:r>
              <a:rPr lang="en-US" altLang="zh-CN" sz="1200" dirty="0" smtClean="0">
                <a:solidFill>
                  <a:schemeClr val="tx1">
                    <a:lumMod val="75000"/>
                    <a:lumOff val="25000"/>
                  </a:schemeClr>
                </a:solidFill>
                <a:latin typeface="+mn-ea"/>
              </a:rPr>
              <a:t>    </a:t>
            </a:r>
            <a:r>
              <a:rPr lang="zh-CN" altLang="en-US" sz="1200" dirty="0" smtClean="0">
                <a:solidFill>
                  <a:schemeClr val="tx1">
                    <a:lumMod val="75000"/>
                    <a:lumOff val="25000"/>
                  </a:schemeClr>
                </a:solidFill>
                <a:latin typeface="+mn-ea"/>
              </a:rPr>
              <a:t>基于用户的新闻浏览历史，使用</a:t>
            </a:r>
            <a:r>
              <a:rPr lang="en-US" altLang="zh-CN" sz="1200" dirty="0" smtClean="0">
                <a:solidFill>
                  <a:schemeClr val="tx1">
                    <a:lumMod val="75000"/>
                    <a:lumOff val="25000"/>
                  </a:schemeClr>
                </a:solidFill>
                <a:latin typeface="+mn-ea"/>
              </a:rPr>
              <a:t>TF-IDF</a:t>
            </a:r>
            <a:r>
              <a:rPr lang="zh-CN" altLang="en-US" sz="1200" dirty="0" smtClean="0">
                <a:solidFill>
                  <a:schemeClr val="tx1">
                    <a:lumMod val="75000"/>
                    <a:lumOff val="25000"/>
                  </a:schemeClr>
                </a:solidFill>
                <a:latin typeface="+mn-ea"/>
              </a:rPr>
              <a:t>算法，推荐数据库内其他内容相似的新闻。</a:t>
            </a:r>
            <a:endParaRPr lang="en-US" altLang="zh-CN" sz="1200" dirty="0" smtClean="0">
              <a:solidFill>
                <a:schemeClr val="tx1">
                  <a:lumMod val="75000"/>
                  <a:lumOff val="25000"/>
                </a:schemeClr>
              </a:solidFill>
              <a:latin typeface="+mn-ea"/>
            </a:endParaRPr>
          </a:p>
          <a:p>
            <a:pPr marL="457200" indent="-457200">
              <a:lnSpc>
                <a:spcPct val="150000"/>
              </a:lnSpc>
              <a:buFont typeface="Wingdings" panose="05000000000000000000" pitchFamily="2" charset="2"/>
              <a:buChar char="ü"/>
            </a:pPr>
            <a:r>
              <a:rPr lang="zh-CN" altLang="en-US" sz="1400" dirty="0" smtClean="0">
                <a:solidFill>
                  <a:schemeClr val="tx1">
                    <a:lumMod val="75000"/>
                    <a:lumOff val="25000"/>
                  </a:schemeClr>
                </a:solidFill>
                <a:latin typeface="+mn-ea"/>
              </a:rPr>
              <a:t>基于用户协同过滤的新闻推荐算法</a:t>
            </a:r>
            <a:endParaRPr lang="en-US" altLang="zh-CN" sz="1400" dirty="0" smtClean="0">
              <a:solidFill>
                <a:schemeClr val="tx1">
                  <a:lumMod val="75000"/>
                  <a:lumOff val="25000"/>
                </a:schemeClr>
              </a:solidFill>
              <a:latin typeface="+mn-ea"/>
            </a:endParaRPr>
          </a:p>
          <a:p>
            <a:pPr>
              <a:lnSpc>
                <a:spcPct val="150000"/>
              </a:lnSpc>
            </a:pPr>
            <a:r>
              <a:rPr lang="en-US" altLang="zh-CN" sz="1200" dirty="0" smtClean="0">
                <a:solidFill>
                  <a:schemeClr val="tx1">
                    <a:lumMod val="75000"/>
                    <a:lumOff val="25000"/>
                  </a:schemeClr>
                </a:solidFill>
                <a:latin typeface="+mn-ea"/>
              </a:rPr>
              <a:t>    </a:t>
            </a:r>
            <a:r>
              <a:rPr lang="zh-CN" altLang="en-US" sz="1200" dirty="0" smtClean="0">
                <a:solidFill>
                  <a:schemeClr val="tx1">
                    <a:lumMod val="75000"/>
                    <a:lumOff val="25000"/>
                  </a:schemeClr>
                </a:solidFill>
                <a:latin typeface="+mn-ea"/>
              </a:rPr>
              <a:t>基于用户的新闻浏览历史，寻找浏览过相同新闻的其他用户，并推荐其他用户最近浏览的新闻列表给用户。</a:t>
            </a:r>
            <a:endParaRPr lang="en-US" altLang="zh-CN" sz="1200" dirty="0" smtClean="0">
              <a:solidFill>
                <a:schemeClr val="tx1">
                  <a:lumMod val="75000"/>
                  <a:lumOff val="25000"/>
                </a:schemeClr>
              </a:solidFill>
              <a:latin typeface="+mn-ea"/>
            </a:endParaRPr>
          </a:p>
          <a:p>
            <a:pPr>
              <a:lnSpc>
                <a:spcPct val="150000"/>
              </a:lnSpc>
            </a:pPr>
            <a:endParaRPr lang="en-US" altLang="zh-CN" sz="1200" dirty="0">
              <a:solidFill>
                <a:schemeClr val="tx1">
                  <a:lumMod val="75000"/>
                  <a:lumOff val="25000"/>
                </a:schemeClr>
              </a:solidFill>
              <a:latin typeface="+mn-ea"/>
            </a:endParaRPr>
          </a:p>
        </p:txBody>
      </p:sp>
      <p:sp>
        <p:nvSpPr>
          <p:cNvPr id="4" name="灯片编号占位符 3"/>
          <p:cNvSpPr>
            <a:spLocks noGrp="1"/>
          </p:cNvSpPr>
          <p:nvPr>
            <p:ph type="sldNum" sz="quarter" idx="10"/>
          </p:nvPr>
        </p:nvSpPr>
        <p:spPr/>
        <p:txBody>
          <a:bodyPr/>
          <a:lstStyle/>
          <a:p>
            <a:fld id="{3D3391C1-445D-4244-8928-569776DA9122}" type="slidenum">
              <a:rPr lang="zh-CN" altLang="en-US" smtClean="0"/>
              <a:t>13</a:t>
            </a:fld>
            <a:endParaRPr lang="zh-CN" altLang="en-US"/>
          </a:p>
        </p:txBody>
      </p:sp>
    </p:spTree>
    <p:extLst>
      <p:ext uri="{BB962C8B-B14F-4D97-AF65-F5344CB8AC3E}">
        <p14:creationId xmlns:p14="http://schemas.microsoft.com/office/powerpoint/2010/main" val="939777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lnSpc>
                <a:spcPct val="150000"/>
              </a:lnSpc>
              <a:buFont typeface="Wingdings" panose="05000000000000000000" pitchFamily="2" charset="2"/>
              <a:buChar char="l"/>
            </a:pPr>
            <a:r>
              <a:rPr lang="zh-CN" altLang="en-US" sz="1400" b="1" dirty="0" smtClean="0">
                <a:solidFill>
                  <a:schemeClr val="tx1">
                    <a:lumMod val="75000"/>
                    <a:lumOff val="25000"/>
                  </a:schemeClr>
                </a:solidFill>
                <a:latin typeface="+mn-ea"/>
              </a:rPr>
              <a:t>框架选择</a:t>
            </a:r>
            <a:endParaRPr lang="en-US" altLang="zh-CN" sz="1400" b="1" dirty="0" smtClean="0">
              <a:solidFill>
                <a:schemeClr val="tx1">
                  <a:lumMod val="75000"/>
                  <a:lumOff val="25000"/>
                </a:schemeClr>
              </a:solidFill>
              <a:latin typeface="+mn-ea"/>
            </a:endParaRPr>
          </a:p>
          <a:p>
            <a:pPr>
              <a:lnSpc>
                <a:spcPct val="150000"/>
              </a:lnSpc>
            </a:pPr>
            <a:r>
              <a:rPr lang="en-US" altLang="zh-CN" sz="1050" dirty="0" smtClean="0">
                <a:solidFill>
                  <a:schemeClr val="tx1">
                    <a:lumMod val="75000"/>
                    <a:lumOff val="25000"/>
                  </a:schemeClr>
                </a:solidFill>
                <a:latin typeface="+mn-ea"/>
              </a:rPr>
              <a:t>        </a:t>
            </a:r>
            <a:r>
              <a:rPr lang="zh-CN" altLang="en-US" sz="1200" dirty="0" smtClean="0">
                <a:solidFill>
                  <a:schemeClr val="tx1">
                    <a:lumMod val="75000"/>
                    <a:lumOff val="25000"/>
                  </a:schemeClr>
                </a:solidFill>
                <a:latin typeface="+mn-ea"/>
              </a:rPr>
              <a:t>前端选择基于</a:t>
            </a:r>
            <a:r>
              <a:rPr lang="en-US" altLang="zh-CN" sz="1200" dirty="0" smtClean="0">
                <a:solidFill>
                  <a:schemeClr val="tx1">
                    <a:lumMod val="75000"/>
                    <a:lumOff val="25000"/>
                  </a:schemeClr>
                </a:solidFill>
                <a:latin typeface="+mn-ea"/>
              </a:rPr>
              <a:t>vue.js</a:t>
            </a:r>
            <a:r>
              <a:rPr lang="zh-CN" altLang="en-US" sz="1200" dirty="0" smtClean="0">
                <a:solidFill>
                  <a:schemeClr val="tx1">
                    <a:lumMod val="75000"/>
                    <a:lumOff val="25000"/>
                  </a:schemeClr>
                </a:solidFill>
                <a:latin typeface="+mn-ea"/>
              </a:rPr>
              <a:t>开发的框架</a:t>
            </a:r>
            <a:r>
              <a:rPr lang="en-US" altLang="zh-CN" sz="1200" dirty="0" err="1" smtClean="0">
                <a:solidFill>
                  <a:schemeClr val="tx1">
                    <a:lumMod val="75000"/>
                    <a:lumOff val="25000"/>
                  </a:schemeClr>
                </a:solidFill>
                <a:latin typeface="+mn-ea"/>
              </a:rPr>
              <a:t>uni</a:t>
            </a:r>
            <a:r>
              <a:rPr lang="en-US" altLang="zh-CN" sz="1200" dirty="0" smtClean="0">
                <a:solidFill>
                  <a:schemeClr val="tx1">
                    <a:lumMod val="75000"/>
                    <a:lumOff val="25000"/>
                  </a:schemeClr>
                </a:solidFill>
                <a:latin typeface="+mn-ea"/>
              </a:rPr>
              <a:t>-app</a:t>
            </a:r>
            <a:r>
              <a:rPr lang="zh-CN" altLang="en-US" sz="1200" dirty="0" smtClean="0">
                <a:solidFill>
                  <a:schemeClr val="tx1">
                    <a:lumMod val="75000"/>
                    <a:lumOff val="25000"/>
                  </a:schemeClr>
                </a:solidFill>
                <a:latin typeface="+mn-ea"/>
              </a:rPr>
              <a:t>，官方文档详细，性能优于微信原生框架，可发布到包括微信小程序在内的多个平台</a:t>
            </a:r>
            <a:endParaRPr lang="en-US" altLang="zh-CN" sz="1200" dirty="0" smtClean="0">
              <a:solidFill>
                <a:schemeClr val="tx1">
                  <a:lumMod val="75000"/>
                  <a:lumOff val="25000"/>
                </a:schemeClr>
              </a:solidFill>
              <a:latin typeface="+mn-ea"/>
            </a:endParaRPr>
          </a:p>
          <a:p>
            <a:pPr>
              <a:lnSpc>
                <a:spcPct val="150000"/>
              </a:lnSpc>
            </a:pPr>
            <a:endParaRPr lang="en-US" altLang="zh-CN" sz="1050" dirty="0" smtClean="0">
              <a:solidFill>
                <a:schemeClr val="tx1">
                  <a:lumMod val="75000"/>
                  <a:lumOff val="25000"/>
                </a:schemeClr>
              </a:solidFill>
              <a:latin typeface="+mn-ea"/>
            </a:endParaRPr>
          </a:p>
          <a:p>
            <a:pPr marL="285750" indent="-285750">
              <a:lnSpc>
                <a:spcPct val="150000"/>
              </a:lnSpc>
              <a:buFont typeface="Wingdings" panose="05000000000000000000" pitchFamily="2" charset="2"/>
              <a:buChar char="l"/>
            </a:pPr>
            <a:r>
              <a:rPr lang="en-US" altLang="zh-CN" sz="1400" b="1" dirty="0" smtClean="0">
                <a:solidFill>
                  <a:schemeClr val="tx1">
                    <a:lumMod val="75000"/>
                    <a:lumOff val="25000"/>
                  </a:schemeClr>
                </a:solidFill>
                <a:latin typeface="+mn-ea"/>
              </a:rPr>
              <a:t>UI</a:t>
            </a:r>
            <a:r>
              <a:rPr lang="zh-CN" altLang="en-US" sz="1400" b="1" dirty="0" smtClean="0">
                <a:solidFill>
                  <a:schemeClr val="tx1">
                    <a:lumMod val="75000"/>
                    <a:lumOff val="25000"/>
                  </a:schemeClr>
                </a:solidFill>
                <a:latin typeface="+mn-ea"/>
              </a:rPr>
              <a:t>组件库选择</a:t>
            </a:r>
            <a:endParaRPr lang="en-US" altLang="zh-CN" sz="1400" b="1" dirty="0" smtClean="0">
              <a:solidFill>
                <a:schemeClr val="tx1">
                  <a:lumMod val="75000"/>
                  <a:lumOff val="25000"/>
                </a:schemeClr>
              </a:solidFill>
              <a:latin typeface="+mn-ea"/>
            </a:endParaRPr>
          </a:p>
          <a:p>
            <a:pPr indent="457189">
              <a:lnSpc>
                <a:spcPct val="150000"/>
              </a:lnSpc>
            </a:pPr>
            <a:r>
              <a:rPr lang="zh-CN" altLang="en-US" sz="1200" dirty="0" smtClean="0">
                <a:solidFill>
                  <a:schemeClr val="tx1">
                    <a:lumMod val="75000"/>
                    <a:lumOff val="25000"/>
                  </a:schemeClr>
                </a:solidFill>
                <a:latin typeface="+mn-ea"/>
                <a:sym typeface="Arial" panose="020B0604020202020204" pitchFamily="34" charset="0"/>
              </a:rPr>
              <a:t>导入了</a:t>
            </a:r>
            <a:r>
              <a:rPr lang="en-US" altLang="zh-CN" sz="1200" dirty="0" smtClean="0">
                <a:solidFill>
                  <a:schemeClr val="tx1">
                    <a:lumMod val="75000"/>
                    <a:lumOff val="25000"/>
                  </a:schemeClr>
                </a:solidFill>
                <a:latin typeface="+mn-ea"/>
                <a:sym typeface="Arial" panose="020B0604020202020204" pitchFamily="34" charset="0"/>
              </a:rPr>
              <a:t>iView</a:t>
            </a:r>
            <a:r>
              <a:rPr lang="zh-CN" altLang="en-US" sz="1200" dirty="0" smtClean="0">
                <a:solidFill>
                  <a:schemeClr val="tx1">
                    <a:lumMod val="75000"/>
                    <a:lumOff val="25000"/>
                  </a:schemeClr>
                </a:solidFill>
                <a:latin typeface="+mn-ea"/>
                <a:sym typeface="Arial" panose="020B0604020202020204" pitchFamily="34" charset="0"/>
              </a:rPr>
              <a:t>的</a:t>
            </a:r>
            <a:r>
              <a:rPr lang="en-US" altLang="zh-CN" sz="1200" dirty="0" smtClean="0">
                <a:solidFill>
                  <a:schemeClr val="tx1">
                    <a:lumMod val="75000"/>
                    <a:lumOff val="25000"/>
                  </a:schemeClr>
                </a:solidFill>
                <a:latin typeface="+mn-ea"/>
                <a:sym typeface="Arial" panose="020B0604020202020204" pitchFamily="34" charset="0"/>
              </a:rPr>
              <a:t>UI</a:t>
            </a:r>
            <a:r>
              <a:rPr lang="zh-CN" altLang="en-US" sz="1200" dirty="0" smtClean="0">
                <a:solidFill>
                  <a:schemeClr val="tx1">
                    <a:lumMod val="75000"/>
                    <a:lumOff val="25000"/>
                  </a:schemeClr>
                </a:solidFill>
                <a:latin typeface="+mn-ea"/>
                <a:sym typeface="Arial" panose="020B0604020202020204" pitchFamily="34" charset="0"/>
              </a:rPr>
              <a:t>组件库，方便开发</a:t>
            </a:r>
            <a:endParaRPr lang="en-US" altLang="zh-CN" sz="1200" dirty="0" smtClean="0">
              <a:solidFill>
                <a:schemeClr val="tx1">
                  <a:lumMod val="75000"/>
                  <a:lumOff val="25000"/>
                </a:schemeClr>
              </a:solidFill>
              <a:latin typeface="+mn-ea"/>
              <a:sym typeface="Arial" panose="020B0604020202020204" pitchFamily="34" charset="0"/>
            </a:endParaRPr>
          </a:p>
          <a:p>
            <a:pPr indent="457189">
              <a:lnSpc>
                <a:spcPct val="150000"/>
              </a:lnSpc>
            </a:pPr>
            <a:endParaRPr lang="en-US" altLang="zh-CN" sz="1050" dirty="0" smtClean="0">
              <a:solidFill>
                <a:schemeClr val="tx1">
                  <a:lumMod val="75000"/>
                  <a:lumOff val="25000"/>
                </a:schemeClr>
              </a:solidFill>
              <a:latin typeface="+mn-ea"/>
              <a:sym typeface="Arial" panose="020B0604020202020204" pitchFamily="34" charset="0"/>
            </a:endParaRPr>
          </a:p>
          <a:p>
            <a:pPr marL="285750" indent="-285750">
              <a:lnSpc>
                <a:spcPct val="150000"/>
              </a:lnSpc>
              <a:buFont typeface="Wingdings" panose="05000000000000000000" pitchFamily="2" charset="2"/>
              <a:buChar char="l"/>
            </a:pPr>
            <a:r>
              <a:rPr lang="zh-CN" altLang="en-US" sz="1400" b="1" dirty="0" smtClean="0">
                <a:solidFill>
                  <a:schemeClr val="tx1">
                    <a:lumMod val="75000"/>
                    <a:lumOff val="25000"/>
                  </a:schemeClr>
                </a:solidFill>
                <a:latin typeface="+mn-ea"/>
              </a:rPr>
              <a:t>编码规范</a:t>
            </a:r>
            <a:endParaRPr lang="en-US" altLang="zh-CN" sz="1400" b="1" dirty="0" smtClean="0">
              <a:solidFill>
                <a:schemeClr val="tx1">
                  <a:lumMod val="75000"/>
                  <a:lumOff val="25000"/>
                </a:schemeClr>
              </a:solidFill>
              <a:latin typeface="+mn-ea"/>
            </a:endParaRPr>
          </a:p>
          <a:p>
            <a:pPr indent="457189">
              <a:lnSpc>
                <a:spcPct val="150000"/>
              </a:lnSpc>
            </a:pPr>
            <a:r>
              <a:rPr lang="zh-CN" altLang="en-US" sz="1200" dirty="0" smtClean="0">
                <a:solidFill>
                  <a:schemeClr val="tx1">
                    <a:lumMod val="75000"/>
                    <a:lumOff val="25000"/>
                  </a:schemeClr>
                </a:solidFill>
                <a:latin typeface="+mn-ea"/>
                <a:sym typeface="Arial" panose="020B0604020202020204" pitchFamily="34" charset="0"/>
              </a:rPr>
              <a:t>项目配置了</a:t>
            </a:r>
            <a:r>
              <a:rPr lang="en-US" altLang="zh-CN" sz="1200" dirty="0" err="1" smtClean="0">
                <a:solidFill>
                  <a:schemeClr val="tx1">
                    <a:lumMod val="75000"/>
                    <a:lumOff val="25000"/>
                  </a:schemeClr>
                </a:solidFill>
                <a:latin typeface="+mn-ea"/>
                <a:sym typeface="Arial" panose="020B0604020202020204" pitchFamily="34" charset="0"/>
              </a:rPr>
              <a:t>ESLint</a:t>
            </a:r>
            <a:r>
              <a:rPr lang="zh-CN" altLang="en-US" sz="1200" dirty="0" smtClean="0">
                <a:solidFill>
                  <a:schemeClr val="tx1">
                    <a:lumMod val="75000"/>
                    <a:lumOff val="25000"/>
                  </a:schemeClr>
                </a:solidFill>
                <a:latin typeface="+mn-ea"/>
                <a:sym typeface="Arial" panose="020B0604020202020204" pitchFamily="34" charset="0"/>
              </a:rPr>
              <a:t>，用来进行语法规则与代码风格的检查</a:t>
            </a:r>
            <a:endParaRPr lang="en-US" altLang="zh-CN" sz="1200" dirty="0" smtClean="0">
              <a:solidFill>
                <a:schemeClr val="tx1">
                  <a:lumMod val="75000"/>
                  <a:lumOff val="25000"/>
                </a:schemeClr>
              </a:solidFill>
              <a:latin typeface="+mn-ea"/>
            </a:endParaRPr>
          </a:p>
          <a:p>
            <a:endParaRPr lang="zh-CN" altLang="en-US" dirty="0"/>
          </a:p>
        </p:txBody>
      </p:sp>
      <p:sp>
        <p:nvSpPr>
          <p:cNvPr id="4" name="灯片编号占位符 3"/>
          <p:cNvSpPr>
            <a:spLocks noGrp="1"/>
          </p:cNvSpPr>
          <p:nvPr>
            <p:ph type="sldNum" sz="quarter" idx="10"/>
          </p:nvPr>
        </p:nvSpPr>
        <p:spPr/>
        <p:txBody>
          <a:bodyPr/>
          <a:lstStyle/>
          <a:p>
            <a:fld id="{3D3391C1-445D-4244-8928-569776DA9122}" type="slidenum">
              <a:rPr lang="zh-CN" altLang="en-US" smtClean="0"/>
              <a:t>14</a:t>
            </a:fld>
            <a:endParaRPr lang="zh-CN" altLang="en-US"/>
          </a:p>
        </p:txBody>
      </p:sp>
    </p:spTree>
    <p:extLst>
      <p:ext uri="{BB962C8B-B14F-4D97-AF65-F5344CB8AC3E}">
        <p14:creationId xmlns:p14="http://schemas.microsoft.com/office/powerpoint/2010/main" val="622327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lnSpc>
                <a:spcPct val="150000"/>
              </a:lnSpc>
              <a:buFont typeface="Wingdings" panose="05000000000000000000" pitchFamily="2" charset="2"/>
              <a:buChar char="l"/>
            </a:pPr>
            <a:r>
              <a:rPr lang="zh-CN" altLang="en-US" sz="1600" b="1" dirty="0" smtClean="0">
                <a:solidFill>
                  <a:schemeClr val="tx1">
                    <a:lumMod val="75000"/>
                    <a:lumOff val="25000"/>
                  </a:schemeClr>
                </a:solidFill>
                <a:latin typeface="+mn-ea"/>
              </a:rPr>
              <a:t>任务拆分</a:t>
            </a:r>
            <a:endParaRPr lang="en-US" altLang="zh-CN" sz="1600" b="1" dirty="0" smtClean="0">
              <a:solidFill>
                <a:schemeClr val="tx1">
                  <a:lumMod val="75000"/>
                  <a:lumOff val="25000"/>
                </a:schemeClr>
              </a:solidFill>
              <a:latin typeface="+mn-ea"/>
            </a:endParaRPr>
          </a:p>
          <a:p>
            <a:pPr>
              <a:lnSpc>
                <a:spcPct val="150000"/>
              </a:lnSpc>
            </a:pPr>
            <a:r>
              <a:rPr lang="zh-CN" altLang="en-US" sz="1200" dirty="0" smtClean="0">
                <a:solidFill>
                  <a:schemeClr val="tx1">
                    <a:lumMod val="75000"/>
                    <a:lumOff val="25000"/>
                  </a:schemeClr>
                </a:solidFill>
                <a:latin typeface="+mn-ea"/>
              </a:rPr>
              <a:t>      前端将页面拆分成许多子功能点，进行优先级判断，划分出“高”、“中”、“低”三个优先级。</a:t>
            </a:r>
            <a:endParaRPr lang="en-US" altLang="zh-CN" sz="1200" dirty="0" smtClean="0">
              <a:solidFill>
                <a:schemeClr val="tx1">
                  <a:lumMod val="75000"/>
                  <a:lumOff val="25000"/>
                </a:schemeClr>
              </a:solidFill>
              <a:latin typeface="+mn-ea"/>
            </a:endParaRPr>
          </a:p>
          <a:p>
            <a:pPr>
              <a:lnSpc>
                <a:spcPct val="150000"/>
              </a:lnSpc>
            </a:pPr>
            <a:r>
              <a:rPr lang="en-US" altLang="zh-CN" sz="1200" b="1" dirty="0" smtClean="0">
                <a:solidFill>
                  <a:schemeClr val="tx1">
                    <a:lumMod val="75000"/>
                    <a:lumOff val="25000"/>
                  </a:schemeClr>
                </a:solidFill>
                <a:latin typeface="+mn-ea"/>
              </a:rPr>
              <a:t>      </a:t>
            </a:r>
            <a:r>
              <a:rPr lang="zh-CN" altLang="en-US" sz="1200" dirty="0" smtClean="0">
                <a:solidFill>
                  <a:schemeClr val="tx1">
                    <a:lumMod val="75000"/>
                    <a:lumOff val="25000"/>
                  </a:schemeClr>
                </a:solidFill>
                <a:latin typeface="+mn-ea"/>
              </a:rPr>
              <a:t>对每个子功能点进行责任人分配与任务估时，估时在</a:t>
            </a:r>
            <a:r>
              <a:rPr lang="en-US" altLang="zh-CN" sz="1200" dirty="0" smtClean="0">
                <a:solidFill>
                  <a:schemeClr val="tx1">
                    <a:lumMod val="75000"/>
                    <a:lumOff val="25000"/>
                  </a:schemeClr>
                </a:solidFill>
                <a:latin typeface="+mn-ea"/>
              </a:rPr>
              <a:t>0.1</a:t>
            </a:r>
            <a:r>
              <a:rPr lang="zh-CN" altLang="en-US" sz="1200" dirty="0" smtClean="0">
                <a:solidFill>
                  <a:schemeClr val="tx1">
                    <a:lumMod val="75000"/>
                    <a:lumOff val="25000"/>
                  </a:schemeClr>
                </a:solidFill>
                <a:latin typeface="+mn-ea"/>
              </a:rPr>
              <a:t>天到</a:t>
            </a:r>
            <a:r>
              <a:rPr lang="en-US" altLang="zh-CN" sz="1200" dirty="0" smtClean="0">
                <a:solidFill>
                  <a:schemeClr val="tx1">
                    <a:lumMod val="75000"/>
                    <a:lumOff val="25000"/>
                  </a:schemeClr>
                </a:solidFill>
                <a:latin typeface="+mn-ea"/>
              </a:rPr>
              <a:t>1</a:t>
            </a:r>
            <a:r>
              <a:rPr lang="zh-CN" altLang="en-US" sz="1200" dirty="0" smtClean="0">
                <a:solidFill>
                  <a:schemeClr val="tx1">
                    <a:lumMod val="75000"/>
                    <a:lumOff val="25000"/>
                  </a:schemeClr>
                </a:solidFill>
                <a:latin typeface="+mn-ea"/>
              </a:rPr>
              <a:t>天的维度间，并且每日更新任务的执行状态，有“计划”、“已完成”、“进行中”、“延期”四个状态。</a:t>
            </a:r>
            <a:endParaRPr lang="en-US" altLang="zh-CN" sz="1200" dirty="0" smtClean="0">
              <a:solidFill>
                <a:schemeClr val="tx1">
                  <a:lumMod val="75000"/>
                  <a:lumOff val="25000"/>
                </a:schemeClr>
              </a:solidFill>
              <a:latin typeface="+mn-ea"/>
            </a:endParaRPr>
          </a:p>
          <a:p>
            <a:pPr>
              <a:lnSpc>
                <a:spcPct val="150000"/>
              </a:lnSpc>
            </a:pPr>
            <a:r>
              <a:rPr lang="en-US" altLang="zh-CN" sz="1200" b="1" dirty="0" smtClean="0">
                <a:solidFill>
                  <a:schemeClr val="tx1">
                    <a:lumMod val="75000"/>
                    <a:lumOff val="25000"/>
                  </a:schemeClr>
                </a:solidFill>
                <a:latin typeface="+mn-ea"/>
              </a:rPr>
              <a:t>     </a:t>
            </a:r>
            <a:r>
              <a:rPr lang="zh-CN" altLang="en-US" sz="1200" dirty="0" smtClean="0">
                <a:solidFill>
                  <a:schemeClr val="tx1">
                    <a:lumMod val="75000"/>
                    <a:lumOff val="25000"/>
                  </a:schemeClr>
                </a:solidFill>
                <a:latin typeface="+mn-ea"/>
              </a:rPr>
              <a:t>用</a:t>
            </a:r>
            <a:r>
              <a:rPr lang="en-US" altLang="zh-CN" sz="1200" dirty="0" err="1" smtClean="0">
                <a:solidFill>
                  <a:schemeClr val="tx1">
                    <a:lumMod val="75000"/>
                    <a:lumOff val="25000"/>
                  </a:schemeClr>
                </a:solidFill>
                <a:latin typeface="+mn-ea"/>
              </a:rPr>
              <a:t>git</a:t>
            </a:r>
            <a:r>
              <a:rPr lang="zh-CN" altLang="en-US" sz="1200" dirty="0" smtClean="0">
                <a:solidFill>
                  <a:schemeClr val="tx1">
                    <a:lumMod val="75000"/>
                    <a:lumOff val="25000"/>
                  </a:schemeClr>
                </a:solidFill>
                <a:latin typeface="+mn-ea"/>
              </a:rPr>
              <a:t>进行多人协同开发。</a:t>
            </a:r>
            <a:endParaRPr lang="en-US" altLang="zh-CN" sz="1200" dirty="0" smtClean="0">
              <a:solidFill>
                <a:schemeClr val="tx1">
                  <a:lumMod val="75000"/>
                  <a:lumOff val="25000"/>
                </a:schemeClr>
              </a:solidFill>
              <a:latin typeface="+mn-ea"/>
            </a:endParaRPr>
          </a:p>
          <a:p>
            <a:endParaRPr lang="zh-CN" altLang="en-US" dirty="0"/>
          </a:p>
        </p:txBody>
      </p:sp>
      <p:sp>
        <p:nvSpPr>
          <p:cNvPr id="4" name="灯片编号占位符 3"/>
          <p:cNvSpPr>
            <a:spLocks noGrp="1"/>
          </p:cNvSpPr>
          <p:nvPr>
            <p:ph type="sldNum" sz="quarter" idx="10"/>
          </p:nvPr>
        </p:nvSpPr>
        <p:spPr/>
        <p:txBody>
          <a:bodyPr/>
          <a:lstStyle/>
          <a:p>
            <a:fld id="{3D3391C1-445D-4244-8928-569776DA9122}" type="slidenum">
              <a:rPr lang="zh-CN" altLang="en-US" smtClean="0"/>
              <a:t>16</a:t>
            </a:fld>
            <a:endParaRPr lang="zh-CN" altLang="en-US"/>
          </a:p>
        </p:txBody>
      </p:sp>
    </p:spTree>
    <p:extLst>
      <p:ext uri="{BB962C8B-B14F-4D97-AF65-F5344CB8AC3E}">
        <p14:creationId xmlns:p14="http://schemas.microsoft.com/office/powerpoint/2010/main" val="1778557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、数据库设计：</a:t>
            </a:r>
          </a:p>
          <a:p>
            <a:r>
              <a:rPr lang="zh-CN" altLang="en-US" dirty="0" smtClean="0"/>
              <a:t>需求评审之后，根据业务需求设计相应数据表和对应表中的字段。</a:t>
            </a:r>
          </a:p>
          <a:p>
            <a:r>
              <a:rPr lang="en-US" altLang="zh-CN" dirty="0" smtClean="0"/>
              <a:t>2</a:t>
            </a:r>
            <a:r>
              <a:rPr lang="zh-CN" altLang="en-US" dirty="0" smtClean="0"/>
              <a:t>、后台接口设计编写</a:t>
            </a:r>
          </a:p>
          <a:p>
            <a:r>
              <a:rPr lang="zh-CN" altLang="en-US" dirty="0" smtClean="0"/>
              <a:t>和前端讨论确定接口的入参和出参。</a:t>
            </a:r>
          </a:p>
          <a:p>
            <a:r>
              <a:rPr lang="en-US" altLang="zh-CN" dirty="0" smtClean="0"/>
              <a:t>3</a:t>
            </a:r>
            <a:r>
              <a:rPr lang="zh-CN" altLang="en-US" dirty="0" smtClean="0"/>
              <a:t>、后台架构构建</a:t>
            </a:r>
          </a:p>
          <a:p>
            <a:r>
              <a:rPr lang="zh-CN" altLang="en-US" dirty="0" smtClean="0"/>
              <a:t>基于</a:t>
            </a:r>
            <a:r>
              <a:rPr lang="en-US" altLang="zh-CN" dirty="0" err="1" smtClean="0"/>
              <a:t>MVC+SpringBoot+MyBatisPlus+MySQL</a:t>
            </a:r>
            <a:r>
              <a:rPr lang="zh-CN" altLang="en-US" dirty="0" smtClean="0"/>
              <a:t>实现整个后台架构的构建</a:t>
            </a:r>
          </a:p>
          <a:p>
            <a:r>
              <a:rPr lang="en-US" altLang="zh-CN" dirty="0" smtClean="0"/>
              <a:t>4</a:t>
            </a:r>
            <a:r>
              <a:rPr lang="zh-CN" altLang="en-US" dirty="0" smtClean="0"/>
              <a:t>、小程序</a:t>
            </a:r>
            <a:r>
              <a:rPr lang="en-US" altLang="zh-CN" dirty="0" smtClean="0"/>
              <a:t>API</a:t>
            </a:r>
            <a:r>
              <a:rPr lang="zh-CN" altLang="en-US" dirty="0" smtClean="0"/>
              <a:t>调用</a:t>
            </a:r>
          </a:p>
          <a:p>
            <a:r>
              <a:rPr lang="zh-CN" altLang="en-US" dirty="0" smtClean="0"/>
              <a:t>登录实现的时候，主要调用的</a:t>
            </a:r>
            <a:r>
              <a:rPr lang="en-US" altLang="zh-CN" dirty="0" err="1" smtClean="0"/>
              <a:t>api</a:t>
            </a:r>
            <a:r>
              <a:rPr lang="zh-CN" altLang="en-US" dirty="0" smtClean="0"/>
              <a:t>就是</a:t>
            </a:r>
            <a:r>
              <a:rPr lang="en-US" altLang="zh-CN" dirty="0" err="1" smtClean="0"/>
              <a:t>wx.request</a:t>
            </a:r>
            <a:endParaRPr lang="en-US" altLang="zh-CN" dirty="0" smtClean="0"/>
          </a:p>
          <a:p>
            <a:r>
              <a:rPr lang="en-US" altLang="zh-CN" dirty="0" smtClean="0"/>
              <a:t>5</a:t>
            </a:r>
            <a:r>
              <a:rPr lang="zh-CN" altLang="en-US" dirty="0" smtClean="0"/>
              <a:t>、小程序调用后台接口</a:t>
            </a:r>
          </a:p>
          <a:p>
            <a:r>
              <a:rPr lang="zh-CN" altLang="en-US" dirty="0" smtClean="0"/>
              <a:t>前后端联调的时候调用后台实现的接口。</a:t>
            </a:r>
          </a:p>
          <a:p>
            <a:r>
              <a:rPr lang="en-US" altLang="zh-CN" dirty="0" smtClean="0"/>
              <a:t>6</a:t>
            </a:r>
            <a:r>
              <a:rPr lang="zh-CN" altLang="en-US" dirty="0" smtClean="0"/>
              <a:t>、后台调用算法接口</a:t>
            </a:r>
          </a:p>
          <a:p>
            <a:r>
              <a:rPr lang="zh-CN" altLang="en-US" dirty="0" smtClean="0"/>
              <a:t>采用接口的方式实现</a:t>
            </a:r>
          </a:p>
          <a:p>
            <a:endParaRPr lang="zh-CN" altLang="en-US" dirty="0"/>
          </a:p>
        </p:txBody>
      </p:sp>
      <p:sp>
        <p:nvSpPr>
          <p:cNvPr id="4" name="灯片编号占位符 3"/>
          <p:cNvSpPr>
            <a:spLocks noGrp="1"/>
          </p:cNvSpPr>
          <p:nvPr>
            <p:ph type="sldNum" sz="quarter" idx="10"/>
          </p:nvPr>
        </p:nvSpPr>
        <p:spPr/>
        <p:txBody>
          <a:bodyPr/>
          <a:lstStyle/>
          <a:p>
            <a:fld id="{3D3391C1-445D-4244-8928-569776DA9122}" type="slidenum">
              <a:rPr lang="zh-CN" altLang="en-US" smtClean="0"/>
              <a:t>18</a:t>
            </a:fld>
            <a:endParaRPr lang="zh-CN" altLang="en-US"/>
          </a:p>
        </p:txBody>
      </p:sp>
    </p:spTree>
    <p:extLst>
      <p:ext uri="{BB962C8B-B14F-4D97-AF65-F5344CB8AC3E}">
        <p14:creationId xmlns:p14="http://schemas.microsoft.com/office/powerpoint/2010/main" val="3974280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需求评审之后，根据业务需求设计相应数据表和对应表中的字段。</a:t>
            </a:r>
          </a:p>
          <a:p>
            <a:endParaRPr lang="zh-CN" altLang="en-US" dirty="0"/>
          </a:p>
        </p:txBody>
      </p:sp>
      <p:sp>
        <p:nvSpPr>
          <p:cNvPr id="4" name="灯片编号占位符 3"/>
          <p:cNvSpPr>
            <a:spLocks noGrp="1"/>
          </p:cNvSpPr>
          <p:nvPr>
            <p:ph type="sldNum" sz="quarter" idx="10"/>
          </p:nvPr>
        </p:nvSpPr>
        <p:spPr/>
        <p:txBody>
          <a:bodyPr/>
          <a:lstStyle/>
          <a:p>
            <a:fld id="{3D3391C1-445D-4244-8928-569776DA9122}" type="slidenum">
              <a:rPr lang="zh-CN" altLang="en-US" smtClean="0"/>
              <a:t>19</a:t>
            </a:fld>
            <a:endParaRPr lang="zh-CN" altLang="en-US"/>
          </a:p>
        </p:txBody>
      </p:sp>
    </p:spTree>
    <p:extLst>
      <p:ext uri="{BB962C8B-B14F-4D97-AF65-F5344CB8AC3E}">
        <p14:creationId xmlns:p14="http://schemas.microsoft.com/office/powerpoint/2010/main" val="585610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1976373"/>
      </p:ext>
    </p:extLst>
  </p:cSld>
  <p:clrMapOvr>
    <a:masterClrMapping/>
  </p:clrMapOvr>
  <p:transition spd="slow" advClick="0" advTm="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1_空白">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10849147" y="6382534"/>
            <a:ext cx="1093711" cy="369332"/>
          </a:xfrm>
          <a:prstGeom prst="rect">
            <a:avLst/>
          </a:prstGeom>
        </p:spPr>
        <p:txBody>
          <a:bodyPr lIns="91440" tIns="45720" rIns="91440" bIns="45720"/>
          <a:lstStyle/>
          <a:p>
            <a:pPr algn="ctr">
              <a:defRP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第 </a:t>
            </a:r>
            <a:fld id="{2EEF1883-7A0E-4F66-9932-E581691AD397}" type="slidenum">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fld>
            <a:r>
              <a:rPr lang="zh-CN" altLang="en-US" sz="1600" dirty="0">
                <a:solidFill>
                  <a:schemeClr val="tx1">
                    <a:lumMod val="65000"/>
                    <a:lumOff val="35000"/>
                  </a:schemeClr>
                </a:solidFill>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页</a:t>
            </a:r>
          </a:p>
        </p:txBody>
      </p:sp>
    </p:spTree>
    <p:extLst>
      <p:ext uri="{BB962C8B-B14F-4D97-AF65-F5344CB8AC3E}">
        <p14:creationId xmlns:p14="http://schemas.microsoft.com/office/powerpoint/2010/main" val="251931380"/>
      </p:ext>
    </p:extLst>
  </p:cSld>
  <p:clrMapOvr>
    <a:masterClrMapping/>
  </p:clrMapOvr>
  <p:transition spd="slow" advClick="0" advTm="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310257"/>
      </p:ext>
    </p:extLst>
  </p:cSld>
  <p:clrMapOvr>
    <a:masterClrMapping/>
  </p:clrMapOvr>
  <p:transition spd="slow" advClick="0" advTm="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比较">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1D8601B-7A82-45B9-986B-3C23F668E2A5}"/>
              </a:ext>
            </a:extLst>
          </p:cNvPr>
          <p:cNvSpPr/>
          <p:nvPr userDrawn="1"/>
        </p:nvSpPr>
        <p:spPr>
          <a:xfrm>
            <a:off x="0" y="0"/>
            <a:ext cx="12192000" cy="6858000"/>
          </a:xfrm>
          <a:prstGeom prst="rect">
            <a:avLst/>
          </a:prstGeom>
          <a:solidFill>
            <a:srgbClr val="BDDC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A19540A6-8EEF-4591-93B7-D5156C287841}"/>
              </a:ext>
            </a:extLst>
          </p:cNvPr>
          <p:cNvPicPr>
            <a:picLocks noChangeAspect="1"/>
          </p:cNvPicPr>
          <p:nvPr userDrawn="1"/>
        </p:nvPicPr>
        <p:blipFill>
          <a:blip r:embed="rId2"/>
          <a:stretch>
            <a:fillRect/>
          </a:stretch>
        </p:blipFill>
        <p:spPr>
          <a:xfrm>
            <a:off x="0" y="0"/>
            <a:ext cx="12192000" cy="6857999"/>
          </a:xfrm>
          <a:prstGeom prst="rect">
            <a:avLst/>
          </a:prstGeom>
        </p:spPr>
      </p:pic>
      <p:sp>
        <p:nvSpPr>
          <p:cNvPr id="5" name="矩形: 圆角 4">
            <a:extLst>
              <a:ext uri="{FF2B5EF4-FFF2-40B4-BE49-F238E27FC236}">
                <a16:creationId xmlns:a16="http://schemas.microsoft.com/office/drawing/2014/main" id="{CD795C65-151D-4792-BC4F-D6C69213672A}"/>
              </a:ext>
            </a:extLst>
          </p:cNvPr>
          <p:cNvSpPr/>
          <p:nvPr userDrawn="1"/>
        </p:nvSpPr>
        <p:spPr>
          <a:xfrm>
            <a:off x="163286" y="179614"/>
            <a:ext cx="11846379" cy="6474279"/>
          </a:xfrm>
          <a:prstGeom prst="roundRect">
            <a:avLst>
              <a:gd name="adj" fmla="val 4292"/>
            </a:avLst>
          </a:prstGeom>
          <a:solidFill>
            <a:schemeClr val="bg1"/>
          </a:solidFill>
          <a:ln>
            <a:noFill/>
          </a:ln>
          <a:effectLst>
            <a:outerShdw blurRad="635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3328662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250319"/>
      </p:ext>
    </p:extLst>
  </p:cSld>
  <p:clrMapOvr>
    <a:masterClrMapping/>
  </p:clrMapOvr>
  <p:transition spd="slow" advClick="0" advTm="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7954036"/>
      </p:ext>
    </p:extLst>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0245910"/>
      </p:ext>
    </p:extLst>
  </p:cSld>
  <p:clrMapOvr>
    <a:masterClrMapping/>
  </p:clrMapOvr>
  <p:transition spd="slow" advClick="0" advTm="0">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9723228"/>
      </p:ext>
    </p:extLst>
  </p:cSld>
  <p:clrMapOvr>
    <a:masterClrMapping/>
  </p:clrMapOvr>
  <p:transition spd="slow" advClick="0" advTm="0">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成果应用">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6817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42144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56" r:id="rId5"/>
    <p:sldLayoutId id="2147483657" r:id="rId6"/>
    <p:sldLayoutId id="2147483658" r:id="rId7"/>
    <p:sldLayoutId id="2147483659" r:id="rId8"/>
    <p:sldLayoutId id="2147483670" r:id="rId9"/>
  </p:sldLayoutIdLst>
  <p:transition spd="slow" advClick="0" advTm="0">
    <p:wipe/>
  </p:transition>
  <p:hf hdr="0" dt="0"/>
  <p:txStyles>
    <p:titleStyle>
      <a:lvl1pPr algn="l" defTabSz="914377" rtl="0" eaLnBrk="1" latinLnBrk="0" hangingPunct="1">
        <a:lnSpc>
          <a:spcPct val="90000"/>
        </a:lnSpc>
        <a:spcBef>
          <a:spcPct val="0"/>
        </a:spcBef>
        <a:buNone/>
        <a:defRPr sz="3200" b="1" i="0" kern="1200" baseline="0">
          <a:solidFill>
            <a:srgbClr val="071F65"/>
          </a:solidFill>
          <a:effectLst/>
          <a:latin typeface="Arial Black" panose="020B0A04020102020204" pitchFamily="34" charset="0"/>
          <a:ea typeface="微软雅黑" panose="020B0503020204020204" pitchFamily="34" charset="-122"/>
          <a:cs typeface="+mj-cs"/>
        </a:defRPr>
      </a:lvl1pPr>
    </p:titleStyle>
    <p:bodyStyle>
      <a:lvl1pPr marL="357284" indent="-357284" algn="just" defTabSz="914377" rtl="0" eaLnBrk="1" latinLnBrk="0" hangingPunct="1">
        <a:lnSpc>
          <a:spcPct val="110000"/>
        </a:lnSpc>
        <a:spcBef>
          <a:spcPts val="1800"/>
        </a:spcBef>
        <a:spcAft>
          <a:spcPts val="0"/>
        </a:spcAft>
        <a:buClr>
          <a:schemeClr val="accent2">
            <a:lumMod val="75000"/>
          </a:schemeClr>
        </a:buClr>
        <a:buSzPct val="70000"/>
        <a:buFont typeface="Wingdings 2" panose="05020102010507070707" pitchFamily="18" charset="2"/>
        <a:buChar char=""/>
        <a:defRPr sz="2000" kern="1200" baseline="0">
          <a:solidFill>
            <a:srgbClr val="071F65"/>
          </a:solidFill>
          <a:latin typeface="Arial" panose="020B0604020202020204" pitchFamily="34" charset="0"/>
          <a:ea typeface="微软雅黑" panose="020B0503020204020204" pitchFamily="34" charset="-122"/>
          <a:cs typeface="+mn-cs"/>
        </a:defRPr>
      </a:lvl1pPr>
      <a:lvl2pPr marL="357284" indent="-357284" algn="just" defTabSz="914377"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rgbClr val="071F65"/>
          </a:solidFill>
          <a:latin typeface="幼圆" panose="02010509060101010101" pitchFamily="49" charset="-122"/>
          <a:ea typeface="幼圆" panose="02010509060101010101" pitchFamily="49" charset="-122"/>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slideLayout" Target="../slideLayouts/slideLayout4.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2" Type="http://schemas.openxmlformats.org/officeDocument/2006/relationships/hyperlink" Target="&#24494;&#20449;&#23567;&#31243;&#24207;&#27979;&#35797;&#29992;&#20363;.xmind"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3.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2.png"/><Relationship Id="rId5" Type="http://schemas.openxmlformats.org/officeDocument/2006/relationships/slideLayout" Target="../slideLayouts/slideLayout4.xml"/><Relationship Id="rId4" Type="http://schemas.openxmlformats.org/officeDocument/2006/relationships/tags" Target="../tags/tag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文本框 24"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C5BC77DC-388C-4B71-9909-C907EE83C80D}"/>
              </a:ext>
            </a:extLst>
          </p:cNvPr>
          <p:cNvSpPr txBox="1"/>
          <p:nvPr>
            <p:custDataLst>
              <p:tags r:id="rId1"/>
            </p:custDataLst>
          </p:nvPr>
        </p:nvSpPr>
        <p:spPr>
          <a:xfrm>
            <a:off x="182003" y="2097631"/>
            <a:ext cx="11827994" cy="1394036"/>
          </a:xfrm>
          <a:prstGeom prst="rect">
            <a:avLst/>
          </a:prstGeom>
          <a:noFill/>
        </p:spPr>
        <p:txBody>
          <a:bodyPr wrap="square" rtlCol="0">
            <a:spAutoFit/>
          </a:bodyPr>
          <a:lstStyle>
            <a:defPPr>
              <a:defRPr lang="zh-CN"/>
            </a:defPPr>
            <a:lvl1pPr algn="ctr">
              <a:lnSpc>
                <a:spcPct val="130000"/>
              </a:lnSpc>
              <a:defRPr sz="5400">
                <a:solidFill>
                  <a:srgbClr val="255580"/>
                </a:solidFill>
                <a:latin typeface="迷你简菱心" panose="02010609000101010101" pitchFamily="49" charset="-122"/>
                <a:ea typeface="迷你简菱心" panose="02010609000101010101" pitchFamily="49" charset="-122"/>
              </a:defRPr>
            </a:lvl1pPr>
          </a:lstStyle>
          <a:p>
            <a:r>
              <a:rPr lang="zh-CN" altLang="en-US" sz="7200" dirty="0">
                <a:solidFill>
                  <a:srgbClr val="3B5F80"/>
                </a:solidFill>
              </a:rPr>
              <a:t>新闻微信小程序</a:t>
            </a:r>
          </a:p>
        </p:txBody>
      </p:sp>
      <p:sp>
        <p:nvSpPr>
          <p:cNvPr id="7" name="矩形 6"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D0A5BF4D-1662-407D-B855-EBDB73C55B93}"/>
              </a:ext>
            </a:extLst>
          </p:cNvPr>
          <p:cNvSpPr/>
          <p:nvPr/>
        </p:nvSpPr>
        <p:spPr>
          <a:xfrm>
            <a:off x="3065277" y="3590065"/>
            <a:ext cx="6070218" cy="400110"/>
          </a:xfrm>
          <a:prstGeom prst="rect">
            <a:avLst/>
          </a:prstGeom>
        </p:spPr>
        <p:txBody>
          <a:bodyPr wrap="square">
            <a:spAutoFit/>
          </a:bodyPr>
          <a:lstStyle/>
          <a:p>
            <a:pPr algn="ctr"/>
            <a:r>
              <a:rPr lang="en-US" altLang="zh-CN" sz="2000" dirty="0">
                <a:solidFill>
                  <a:schemeClr val="tx1">
                    <a:lumMod val="50000"/>
                    <a:lumOff val="50000"/>
                  </a:schemeClr>
                </a:solidFill>
                <a:latin typeface="+mj-ea"/>
                <a:ea typeface="+mj-ea"/>
              </a:rPr>
              <a:t>News Mini Program —— Group 1</a:t>
            </a:r>
            <a:endParaRPr lang="zh-CN" altLang="en-US" sz="2000" dirty="0">
              <a:solidFill>
                <a:schemeClr val="tx1">
                  <a:lumMod val="50000"/>
                  <a:lumOff val="50000"/>
                </a:schemeClr>
              </a:solidFill>
              <a:latin typeface="+mj-ea"/>
              <a:ea typeface="+mj-ea"/>
            </a:endParaRPr>
          </a:p>
        </p:txBody>
      </p:sp>
      <p:sp>
        <p:nvSpPr>
          <p:cNvPr id="8" name="PA_文本框 28"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99FAB4F0-C6F8-4C6D-9875-984DA252F5A2}"/>
              </a:ext>
            </a:extLst>
          </p:cNvPr>
          <p:cNvSpPr txBox="1"/>
          <p:nvPr>
            <p:custDataLst>
              <p:tags r:id="rId2"/>
            </p:custDataLst>
          </p:nvPr>
        </p:nvSpPr>
        <p:spPr>
          <a:xfrm>
            <a:off x="3466331" y="4984061"/>
            <a:ext cx="2861681" cy="338554"/>
          </a:xfrm>
          <a:prstGeom prst="rect">
            <a:avLst/>
          </a:prstGeom>
          <a:noFill/>
        </p:spPr>
        <p:txBody>
          <a:bodyPr vert="horz" wrap="none" rtlCol="0">
            <a:spAutoFit/>
          </a:bodyPr>
          <a:lstStyle/>
          <a:p>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导师</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：姚珣珣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黄美玲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谢赋</a:t>
            </a:r>
          </a:p>
        </p:txBody>
      </p:sp>
      <p:sp>
        <p:nvSpPr>
          <p:cNvPr id="9" name="PA_文本框 29"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9E096D2E-0FC0-42BE-9DEA-1A06CCE0A19D}"/>
              </a:ext>
            </a:extLst>
          </p:cNvPr>
          <p:cNvSpPr txBox="1"/>
          <p:nvPr>
            <p:custDataLst>
              <p:tags r:id="rId3"/>
            </p:custDataLst>
          </p:nvPr>
        </p:nvSpPr>
        <p:spPr>
          <a:xfrm>
            <a:off x="7168682" y="4984061"/>
            <a:ext cx="1706870" cy="338554"/>
          </a:xfrm>
          <a:prstGeom prst="rect">
            <a:avLst/>
          </a:prstGeom>
          <a:noFill/>
        </p:spPr>
        <p:txBody>
          <a:bodyPr vert="horz" wrap="square" rtlCol="0">
            <a:spAutoFit/>
          </a:bodyPr>
          <a:lstStyle/>
          <a:p>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答辩人</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 ：解占鹏</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4" name="Picture 5" descr="E:\设计\zx的工作\vi\公司LOGO\网宿科技\LOGO横向.png"/>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3277723" y="858880"/>
            <a:ext cx="3890959" cy="783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p:cNvPicPr>
          <p:nvPr/>
        </p:nvPicPr>
        <p:blipFill>
          <a:blip r:embed="rId7"/>
          <a:stretch>
            <a:fillRect/>
          </a:stretch>
        </p:blipFill>
        <p:spPr>
          <a:xfrm>
            <a:off x="7566350" y="760652"/>
            <a:ext cx="1241740" cy="979510"/>
          </a:xfrm>
          <a:prstGeom prst="rect">
            <a:avLst/>
          </a:prstGeom>
        </p:spPr>
      </p:pic>
      <p:sp>
        <p:nvSpPr>
          <p:cNvPr id="15" name="PA_文本框 28"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99FAB4F0-C6F8-4C6D-9875-984DA252F5A2}"/>
              </a:ext>
            </a:extLst>
          </p:cNvPr>
          <p:cNvSpPr txBox="1"/>
          <p:nvPr>
            <p:custDataLst>
              <p:tags r:id="rId4"/>
            </p:custDataLst>
          </p:nvPr>
        </p:nvSpPr>
        <p:spPr>
          <a:xfrm>
            <a:off x="2709470" y="5656139"/>
            <a:ext cx="6773060" cy="338554"/>
          </a:xfrm>
          <a:prstGeom prst="rect">
            <a:avLst/>
          </a:prstGeom>
          <a:noFill/>
        </p:spPr>
        <p:txBody>
          <a:bodyPr vert="horz" wrap="square" rtlCol="0">
            <a:spAutoFit/>
          </a:bodyPr>
          <a:lstStyle/>
          <a:p>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小组成员</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：解占鹏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杨婉香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何家妮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姚海梅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张姝姣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李序彬</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胡展瑞</a:t>
            </a:r>
          </a:p>
        </p:txBody>
      </p:sp>
    </p:spTree>
    <p:extLst>
      <p:ext uri="{BB962C8B-B14F-4D97-AF65-F5344CB8AC3E}">
        <p14:creationId xmlns:p14="http://schemas.microsoft.com/office/powerpoint/2010/main" val="178881481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250"/>
                                        <p:tgtEl>
                                          <p:spTgt spid="7"/>
                                        </p:tgtEl>
                                      </p:cBhvr>
                                    </p:animEffect>
                                  </p:childTnLst>
                                </p:cTn>
                              </p:par>
                            </p:childTnLst>
                          </p:cTn>
                        </p:par>
                        <p:par>
                          <p:cTn id="14" fill="hold">
                            <p:stCondLst>
                              <p:cond delay="1250"/>
                            </p:stCondLst>
                            <p:childTnLst>
                              <p:par>
                                <p:cTn id="15" presetID="10"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750"/>
                            </p:stCondLst>
                            <p:childTnLst>
                              <p:par>
                                <p:cTn id="19" presetID="10"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2250"/>
                            </p:stCondLst>
                            <p:childTnLst>
                              <p:par>
                                <p:cTn id="23" presetID="10" presetClass="entr" presetSubtype="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a:extLst>
              <a:ext uri="{FF2B5EF4-FFF2-40B4-BE49-F238E27FC236}">
                <a16:creationId xmlns:a16="http://schemas.microsoft.com/office/drawing/2014/main" id="{9DF45B23-B763-42E4-8E9E-593573844FD6}"/>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设计方案</a:t>
            </a:r>
          </a:p>
        </p:txBody>
      </p:sp>
      <p:grpSp>
        <p:nvGrpSpPr>
          <p:cNvPr id="9" name="组合 8">
            <a:extLst>
              <a:ext uri="{FF2B5EF4-FFF2-40B4-BE49-F238E27FC236}">
                <a16:creationId xmlns:a16="http://schemas.microsoft.com/office/drawing/2014/main" id="{706B1516-F77E-4D15-8886-4EAE6E96C81E}"/>
              </a:ext>
            </a:extLst>
          </p:cNvPr>
          <p:cNvGrpSpPr/>
          <p:nvPr/>
        </p:nvGrpSpPr>
        <p:grpSpPr>
          <a:xfrm>
            <a:off x="451502" y="346319"/>
            <a:ext cx="467216" cy="468245"/>
            <a:chOff x="3437020" y="2074814"/>
            <a:chExt cx="863676" cy="865577"/>
          </a:xfrm>
        </p:grpSpPr>
        <p:sp>
          <p:nvSpPr>
            <p:cNvPr id="10" name="椭圆 19">
              <a:extLst>
                <a:ext uri="{FF2B5EF4-FFF2-40B4-BE49-F238E27FC236}">
                  <a16:creationId xmlns:a16="http://schemas.microsoft.com/office/drawing/2014/main" id="{744EA4C9-5A59-4E2F-8F96-985B3159F1FE}"/>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11" name="图片 10">
              <a:extLst>
                <a:ext uri="{FF2B5EF4-FFF2-40B4-BE49-F238E27FC236}">
                  <a16:creationId xmlns:a16="http://schemas.microsoft.com/office/drawing/2014/main" id="{EF8EA5AB-3F78-4A62-92F8-09DE945CA681}"/>
                </a:ext>
              </a:extLst>
            </p:cNvPr>
            <p:cNvPicPr>
              <a:picLocks noChangeAspect="1"/>
            </p:cNvPicPr>
            <p:nvPr/>
          </p:nvPicPr>
          <p:blipFill>
            <a:blip r:embed="rId2" cstate="hq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sp>
        <p:nvSpPr>
          <p:cNvPr id="22" name="椭圆 21">
            <a:extLst>
              <a:ext uri="{FF2B5EF4-FFF2-40B4-BE49-F238E27FC236}">
                <a16:creationId xmlns:a16="http://schemas.microsoft.com/office/drawing/2014/main" id="{FFD13F01-B0AD-46EC-9659-50FBEADEE3D8}"/>
              </a:ext>
            </a:extLst>
          </p:cNvPr>
          <p:cNvSpPr/>
          <p:nvPr/>
        </p:nvSpPr>
        <p:spPr>
          <a:xfrm>
            <a:off x="4652165" y="5762085"/>
            <a:ext cx="2809892" cy="425092"/>
          </a:xfrm>
          <a:prstGeom prst="ellipse">
            <a:avLst/>
          </a:prstGeom>
          <a:gradFill flip="none" rotWithShape="1">
            <a:gsLst>
              <a:gs pos="0">
                <a:sysClr val="windowText" lastClr="000000">
                  <a:alpha val="62000"/>
                </a:sysClr>
              </a:gs>
              <a:gs pos="100000">
                <a:srgbClr val="FFFFFF">
                  <a:alpha val="0"/>
                </a:srgbClr>
              </a:gs>
            </a:gsLst>
            <a:path path="shape">
              <a:fillToRect l="50000" t="50000" r="50000" b="50000"/>
            </a:path>
            <a:tileRect/>
          </a:gradFill>
          <a:ln w="25400" cap="flat" cmpd="sng" algn="ctr">
            <a:noFill/>
            <a:prstDash val="solid"/>
          </a:ln>
          <a:effectLst/>
        </p:spPr>
        <p:txBody>
          <a:bodyPr lIns="146272" tIns="73135" rIns="146272" bIns="73135" rtlCol="0" anchor="ctr"/>
          <a:lstStyle/>
          <a:p>
            <a:pPr algn="ctr" defTabSz="1462278" fontAlgn="base">
              <a:spcBef>
                <a:spcPct val="0"/>
              </a:spcBef>
              <a:spcAft>
                <a:spcPct val="0"/>
              </a:spcAft>
              <a:defRPr/>
            </a:pPr>
            <a:endParaRPr lang="zh-CN" altLang="en-US" sz="2160" kern="0">
              <a:solidFill>
                <a:prstClr val="white"/>
              </a:solidFill>
              <a:latin typeface="Calibri"/>
              <a:ea typeface="宋体" panose="02010600030101010101" pitchFamily="2" charset="-122"/>
            </a:endParaRPr>
          </a:p>
        </p:txBody>
      </p:sp>
      <p:grpSp>
        <p:nvGrpSpPr>
          <p:cNvPr id="23" name="组合 22">
            <a:extLst>
              <a:ext uri="{FF2B5EF4-FFF2-40B4-BE49-F238E27FC236}">
                <a16:creationId xmlns:a16="http://schemas.microsoft.com/office/drawing/2014/main" id="{ADBE60EE-30B7-4631-88D9-A9E4BB7FDE46}"/>
              </a:ext>
            </a:extLst>
          </p:cNvPr>
          <p:cNvGrpSpPr/>
          <p:nvPr/>
        </p:nvGrpSpPr>
        <p:grpSpPr>
          <a:xfrm>
            <a:off x="4754993" y="1642948"/>
            <a:ext cx="2586211" cy="4335678"/>
            <a:chOff x="3546995" y="2016281"/>
            <a:chExt cx="1616382" cy="2709799"/>
          </a:xfrm>
        </p:grpSpPr>
        <p:sp>
          <p:nvSpPr>
            <p:cNvPr id="24" name="Freeform 33">
              <a:extLst>
                <a:ext uri="{FF2B5EF4-FFF2-40B4-BE49-F238E27FC236}">
                  <a16:creationId xmlns:a16="http://schemas.microsoft.com/office/drawing/2014/main" id="{AF841D7D-0A09-490D-90BF-6EF0408A2A06}"/>
                </a:ext>
              </a:extLst>
            </p:cNvPr>
            <p:cNvSpPr/>
            <p:nvPr/>
          </p:nvSpPr>
          <p:spPr bwMode="auto">
            <a:xfrm>
              <a:off x="3546995" y="2016281"/>
              <a:ext cx="1616382" cy="2028724"/>
            </a:xfrm>
            <a:custGeom>
              <a:avLst/>
              <a:gdLst>
                <a:gd name="T0" fmla="*/ 249 w 498"/>
                <a:gd name="T1" fmla="*/ 0 h 625"/>
                <a:gd name="T2" fmla="*/ 0 w 498"/>
                <a:gd name="T3" fmla="*/ 240 h 625"/>
                <a:gd name="T4" fmla="*/ 17 w 498"/>
                <a:gd name="T5" fmla="*/ 328 h 625"/>
                <a:gd name="T6" fmla="*/ 17 w 498"/>
                <a:gd name="T7" fmla="*/ 328 h 625"/>
                <a:gd name="T8" fmla="*/ 31 w 498"/>
                <a:gd name="T9" fmla="*/ 356 h 625"/>
                <a:gd name="T10" fmla="*/ 95 w 498"/>
                <a:gd name="T11" fmla="*/ 488 h 625"/>
                <a:gd name="T12" fmla="*/ 108 w 498"/>
                <a:gd name="T13" fmla="*/ 539 h 625"/>
                <a:gd name="T14" fmla="*/ 115 w 498"/>
                <a:gd name="T15" fmla="*/ 588 h 625"/>
                <a:gd name="T16" fmla="*/ 153 w 498"/>
                <a:gd name="T17" fmla="*/ 625 h 625"/>
                <a:gd name="T18" fmla="*/ 249 w 498"/>
                <a:gd name="T19" fmla="*/ 625 h 625"/>
                <a:gd name="T20" fmla="*/ 344 w 498"/>
                <a:gd name="T21" fmla="*/ 625 h 625"/>
                <a:gd name="T22" fmla="*/ 382 w 498"/>
                <a:gd name="T23" fmla="*/ 588 h 625"/>
                <a:gd name="T24" fmla="*/ 390 w 498"/>
                <a:gd name="T25" fmla="*/ 539 h 625"/>
                <a:gd name="T26" fmla="*/ 403 w 498"/>
                <a:gd name="T27" fmla="*/ 488 h 625"/>
                <a:gd name="T28" fmla="*/ 467 w 498"/>
                <a:gd name="T29" fmla="*/ 356 h 625"/>
                <a:gd name="T30" fmla="*/ 480 w 498"/>
                <a:gd name="T31" fmla="*/ 328 h 625"/>
                <a:gd name="T32" fmla="*/ 480 w 498"/>
                <a:gd name="T33" fmla="*/ 328 h 625"/>
                <a:gd name="T34" fmla="*/ 498 w 498"/>
                <a:gd name="T35" fmla="*/ 240 h 625"/>
                <a:gd name="T36" fmla="*/ 249 w 498"/>
                <a:gd name="T37" fmla="*/ 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8" h="625">
                  <a:moveTo>
                    <a:pt x="249" y="0"/>
                  </a:moveTo>
                  <a:cubicBezTo>
                    <a:pt x="113" y="0"/>
                    <a:pt x="0" y="107"/>
                    <a:pt x="0" y="240"/>
                  </a:cubicBezTo>
                  <a:cubicBezTo>
                    <a:pt x="0" y="271"/>
                    <a:pt x="6" y="301"/>
                    <a:pt x="17" y="328"/>
                  </a:cubicBezTo>
                  <a:cubicBezTo>
                    <a:pt x="17" y="328"/>
                    <a:pt x="17" y="328"/>
                    <a:pt x="17" y="328"/>
                  </a:cubicBezTo>
                  <a:cubicBezTo>
                    <a:pt x="21" y="338"/>
                    <a:pt x="26" y="347"/>
                    <a:pt x="31" y="356"/>
                  </a:cubicBezTo>
                  <a:cubicBezTo>
                    <a:pt x="48" y="391"/>
                    <a:pt x="77" y="451"/>
                    <a:pt x="95" y="488"/>
                  </a:cubicBezTo>
                  <a:cubicBezTo>
                    <a:pt x="95" y="488"/>
                    <a:pt x="108" y="525"/>
                    <a:pt x="108" y="539"/>
                  </a:cubicBezTo>
                  <a:cubicBezTo>
                    <a:pt x="108" y="554"/>
                    <a:pt x="109" y="576"/>
                    <a:pt x="115" y="588"/>
                  </a:cubicBezTo>
                  <a:cubicBezTo>
                    <a:pt x="119" y="595"/>
                    <a:pt x="129" y="612"/>
                    <a:pt x="153" y="625"/>
                  </a:cubicBezTo>
                  <a:cubicBezTo>
                    <a:pt x="249" y="625"/>
                    <a:pt x="249" y="625"/>
                    <a:pt x="249" y="625"/>
                  </a:cubicBezTo>
                  <a:cubicBezTo>
                    <a:pt x="344" y="625"/>
                    <a:pt x="344" y="625"/>
                    <a:pt x="344" y="625"/>
                  </a:cubicBezTo>
                  <a:cubicBezTo>
                    <a:pt x="368" y="612"/>
                    <a:pt x="379" y="595"/>
                    <a:pt x="382" y="588"/>
                  </a:cubicBezTo>
                  <a:cubicBezTo>
                    <a:pt x="388" y="576"/>
                    <a:pt x="390" y="554"/>
                    <a:pt x="390" y="539"/>
                  </a:cubicBezTo>
                  <a:cubicBezTo>
                    <a:pt x="390" y="525"/>
                    <a:pt x="403" y="488"/>
                    <a:pt x="403" y="488"/>
                  </a:cubicBezTo>
                  <a:cubicBezTo>
                    <a:pt x="420" y="451"/>
                    <a:pt x="450" y="391"/>
                    <a:pt x="467" y="356"/>
                  </a:cubicBezTo>
                  <a:cubicBezTo>
                    <a:pt x="472" y="347"/>
                    <a:pt x="476" y="338"/>
                    <a:pt x="480" y="328"/>
                  </a:cubicBezTo>
                  <a:cubicBezTo>
                    <a:pt x="480" y="328"/>
                    <a:pt x="480" y="328"/>
                    <a:pt x="480" y="328"/>
                  </a:cubicBezTo>
                  <a:cubicBezTo>
                    <a:pt x="492" y="301"/>
                    <a:pt x="498" y="271"/>
                    <a:pt x="498" y="240"/>
                  </a:cubicBezTo>
                  <a:cubicBezTo>
                    <a:pt x="498" y="107"/>
                    <a:pt x="385" y="0"/>
                    <a:pt x="249" y="0"/>
                  </a:cubicBezTo>
                  <a:close/>
                </a:path>
              </a:pathLst>
            </a:custGeom>
            <a:solidFill>
              <a:sysClr val="window" lastClr="FFFFFF">
                <a:lumMod val="85000"/>
              </a:sysClr>
            </a:solidFill>
            <a:ln>
              <a:noFill/>
            </a:ln>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25" name="Freeform 33">
              <a:extLst>
                <a:ext uri="{FF2B5EF4-FFF2-40B4-BE49-F238E27FC236}">
                  <a16:creationId xmlns:a16="http://schemas.microsoft.com/office/drawing/2014/main" id="{C70A72DF-A10F-4D57-9A86-4AB6A6C4FD1A}"/>
                </a:ext>
              </a:extLst>
            </p:cNvPr>
            <p:cNvSpPr/>
            <p:nvPr/>
          </p:nvSpPr>
          <p:spPr bwMode="auto">
            <a:xfrm>
              <a:off x="3587885" y="2067602"/>
              <a:ext cx="1534601" cy="1926082"/>
            </a:xfrm>
            <a:custGeom>
              <a:avLst/>
              <a:gdLst>
                <a:gd name="T0" fmla="*/ 249 w 498"/>
                <a:gd name="T1" fmla="*/ 0 h 625"/>
                <a:gd name="T2" fmla="*/ 0 w 498"/>
                <a:gd name="T3" fmla="*/ 240 h 625"/>
                <a:gd name="T4" fmla="*/ 17 w 498"/>
                <a:gd name="T5" fmla="*/ 328 h 625"/>
                <a:gd name="T6" fmla="*/ 17 w 498"/>
                <a:gd name="T7" fmla="*/ 328 h 625"/>
                <a:gd name="T8" fmla="*/ 31 w 498"/>
                <a:gd name="T9" fmla="*/ 356 h 625"/>
                <a:gd name="T10" fmla="*/ 95 w 498"/>
                <a:gd name="T11" fmla="*/ 488 h 625"/>
                <a:gd name="T12" fmla="*/ 108 w 498"/>
                <a:gd name="T13" fmla="*/ 539 h 625"/>
                <a:gd name="T14" fmla="*/ 115 w 498"/>
                <a:gd name="T15" fmla="*/ 588 h 625"/>
                <a:gd name="T16" fmla="*/ 153 w 498"/>
                <a:gd name="T17" fmla="*/ 625 h 625"/>
                <a:gd name="T18" fmla="*/ 249 w 498"/>
                <a:gd name="T19" fmla="*/ 625 h 625"/>
                <a:gd name="T20" fmla="*/ 344 w 498"/>
                <a:gd name="T21" fmla="*/ 625 h 625"/>
                <a:gd name="T22" fmla="*/ 382 w 498"/>
                <a:gd name="T23" fmla="*/ 588 h 625"/>
                <a:gd name="T24" fmla="*/ 390 w 498"/>
                <a:gd name="T25" fmla="*/ 539 h 625"/>
                <a:gd name="T26" fmla="*/ 403 w 498"/>
                <a:gd name="T27" fmla="*/ 488 h 625"/>
                <a:gd name="T28" fmla="*/ 467 w 498"/>
                <a:gd name="T29" fmla="*/ 356 h 625"/>
                <a:gd name="T30" fmla="*/ 480 w 498"/>
                <a:gd name="T31" fmla="*/ 328 h 625"/>
                <a:gd name="T32" fmla="*/ 480 w 498"/>
                <a:gd name="T33" fmla="*/ 328 h 625"/>
                <a:gd name="T34" fmla="*/ 498 w 498"/>
                <a:gd name="T35" fmla="*/ 240 h 625"/>
                <a:gd name="T36" fmla="*/ 249 w 498"/>
                <a:gd name="T37" fmla="*/ 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8" h="625">
                  <a:moveTo>
                    <a:pt x="249" y="0"/>
                  </a:moveTo>
                  <a:cubicBezTo>
                    <a:pt x="113" y="0"/>
                    <a:pt x="0" y="107"/>
                    <a:pt x="0" y="240"/>
                  </a:cubicBezTo>
                  <a:cubicBezTo>
                    <a:pt x="0" y="271"/>
                    <a:pt x="6" y="301"/>
                    <a:pt x="17" y="328"/>
                  </a:cubicBezTo>
                  <a:cubicBezTo>
                    <a:pt x="17" y="328"/>
                    <a:pt x="17" y="328"/>
                    <a:pt x="17" y="328"/>
                  </a:cubicBezTo>
                  <a:cubicBezTo>
                    <a:pt x="21" y="338"/>
                    <a:pt x="26" y="347"/>
                    <a:pt x="31" y="356"/>
                  </a:cubicBezTo>
                  <a:cubicBezTo>
                    <a:pt x="48" y="391"/>
                    <a:pt x="77" y="451"/>
                    <a:pt x="95" y="488"/>
                  </a:cubicBezTo>
                  <a:cubicBezTo>
                    <a:pt x="95" y="488"/>
                    <a:pt x="108" y="525"/>
                    <a:pt x="108" y="539"/>
                  </a:cubicBezTo>
                  <a:cubicBezTo>
                    <a:pt x="108" y="554"/>
                    <a:pt x="109" y="576"/>
                    <a:pt x="115" y="588"/>
                  </a:cubicBezTo>
                  <a:cubicBezTo>
                    <a:pt x="119" y="595"/>
                    <a:pt x="129" y="612"/>
                    <a:pt x="153" y="625"/>
                  </a:cubicBezTo>
                  <a:cubicBezTo>
                    <a:pt x="249" y="625"/>
                    <a:pt x="249" y="625"/>
                    <a:pt x="249" y="625"/>
                  </a:cubicBezTo>
                  <a:cubicBezTo>
                    <a:pt x="344" y="625"/>
                    <a:pt x="344" y="625"/>
                    <a:pt x="344" y="625"/>
                  </a:cubicBezTo>
                  <a:cubicBezTo>
                    <a:pt x="368" y="612"/>
                    <a:pt x="379" y="595"/>
                    <a:pt x="382" y="588"/>
                  </a:cubicBezTo>
                  <a:cubicBezTo>
                    <a:pt x="388" y="576"/>
                    <a:pt x="390" y="554"/>
                    <a:pt x="390" y="539"/>
                  </a:cubicBezTo>
                  <a:cubicBezTo>
                    <a:pt x="390" y="525"/>
                    <a:pt x="403" y="488"/>
                    <a:pt x="403" y="488"/>
                  </a:cubicBezTo>
                  <a:cubicBezTo>
                    <a:pt x="420" y="451"/>
                    <a:pt x="450" y="391"/>
                    <a:pt x="467" y="356"/>
                  </a:cubicBezTo>
                  <a:cubicBezTo>
                    <a:pt x="472" y="347"/>
                    <a:pt x="476" y="338"/>
                    <a:pt x="480" y="328"/>
                  </a:cubicBezTo>
                  <a:cubicBezTo>
                    <a:pt x="480" y="328"/>
                    <a:pt x="480" y="328"/>
                    <a:pt x="480" y="328"/>
                  </a:cubicBezTo>
                  <a:cubicBezTo>
                    <a:pt x="492" y="301"/>
                    <a:pt x="498" y="271"/>
                    <a:pt x="498" y="240"/>
                  </a:cubicBezTo>
                  <a:cubicBezTo>
                    <a:pt x="498" y="107"/>
                    <a:pt x="385" y="0"/>
                    <a:pt x="249" y="0"/>
                  </a:cubicBezTo>
                  <a:close/>
                </a:path>
              </a:pathLst>
            </a:custGeom>
            <a:solidFill>
              <a:sysClr val="window" lastClr="FFFFFF">
                <a:lumMod val="95000"/>
              </a:sysClr>
            </a:solidFill>
            <a:ln>
              <a:noFill/>
            </a:ln>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grpSp>
          <p:nvGrpSpPr>
            <p:cNvPr id="26" name="组合 25">
              <a:extLst>
                <a:ext uri="{FF2B5EF4-FFF2-40B4-BE49-F238E27FC236}">
                  <a16:creationId xmlns:a16="http://schemas.microsoft.com/office/drawing/2014/main" id="{71A7B467-F1B5-40DE-8637-D20C1C8A0C8E}"/>
                </a:ext>
              </a:extLst>
            </p:cNvPr>
            <p:cNvGrpSpPr/>
            <p:nvPr/>
          </p:nvGrpSpPr>
          <p:grpSpPr>
            <a:xfrm>
              <a:off x="3999883" y="4025097"/>
              <a:ext cx="716912" cy="700983"/>
              <a:chOff x="3759201" y="3508375"/>
              <a:chExt cx="828024" cy="809626"/>
            </a:xfrm>
          </p:grpSpPr>
          <p:sp>
            <p:nvSpPr>
              <p:cNvPr id="27" name="Freeform 6">
                <a:extLst>
                  <a:ext uri="{FF2B5EF4-FFF2-40B4-BE49-F238E27FC236}">
                    <a16:creationId xmlns:a16="http://schemas.microsoft.com/office/drawing/2014/main" id="{2BDFB721-B2D8-40E8-B1EB-86006DF56754}"/>
                  </a:ext>
                </a:extLst>
              </p:cNvPr>
              <p:cNvSpPr/>
              <p:nvPr/>
            </p:nvSpPr>
            <p:spPr bwMode="auto">
              <a:xfrm>
                <a:off x="3764900" y="3508375"/>
                <a:ext cx="822325" cy="757238"/>
              </a:xfrm>
              <a:custGeom>
                <a:avLst/>
                <a:gdLst>
                  <a:gd name="T0" fmla="*/ 216 w 220"/>
                  <a:gd name="T1" fmla="*/ 0 h 202"/>
                  <a:gd name="T2" fmla="*/ 213 w 220"/>
                  <a:gd name="T3" fmla="*/ 3 h 202"/>
                  <a:gd name="T4" fmla="*/ 213 w 220"/>
                  <a:gd name="T5" fmla="*/ 14 h 202"/>
                  <a:gd name="T6" fmla="*/ 211 w 220"/>
                  <a:gd name="T7" fmla="*/ 16 h 202"/>
                  <a:gd name="T8" fmla="*/ 218 w 220"/>
                  <a:gd name="T9" fmla="*/ 24 h 202"/>
                  <a:gd name="T10" fmla="*/ 217 w 220"/>
                  <a:gd name="T11" fmla="*/ 35 h 202"/>
                  <a:gd name="T12" fmla="*/ 210 w 220"/>
                  <a:gd name="T13" fmla="*/ 42 h 202"/>
                  <a:gd name="T14" fmla="*/ 209 w 220"/>
                  <a:gd name="T15" fmla="*/ 48 h 202"/>
                  <a:gd name="T16" fmla="*/ 217 w 220"/>
                  <a:gd name="T17" fmla="*/ 55 h 202"/>
                  <a:gd name="T18" fmla="*/ 216 w 220"/>
                  <a:gd name="T19" fmla="*/ 66 h 202"/>
                  <a:gd name="T20" fmla="*/ 210 w 220"/>
                  <a:gd name="T21" fmla="*/ 71 h 202"/>
                  <a:gd name="T22" fmla="*/ 210 w 220"/>
                  <a:gd name="T23" fmla="*/ 80 h 202"/>
                  <a:gd name="T24" fmla="*/ 218 w 220"/>
                  <a:gd name="T25" fmla="*/ 89 h 202"/>
                  <a:gd name="T26" fmla="*/ 214 w 220"/>
                  <a:gd name="T27" fmla="*/ 97 h 202"/>
                  <a:gd name="T28" fmla="*/ 209 w 220"/>
                  <a:gd name="T29" fmla="*/ 102 h 202"/>
                  <a:gd name="T30" fmla="*/ 210 w 220"/>
                  <a:gd name="T31" fmla="*/ 108 h 202"/>
                  <a:gd name="T32" fmla="*/ 217 w 220"/>
                  <a:gd name="T33" fmla="*/ 116 h 202"/>
                  <a:gd name="T34" fmla="*/ 215 w 220"/>
                  <a:gd name="T35" fmla="*/ 125 h 202"/>
                  <a:gd name="T36" fmla="*/ 209 w 220"/>
                  <a:gd name="T37" fmla="*/ 131 h 202"/>
                  <a:gd name="T38" fmla="*/ 209 w 220"/>
                  <a:gd name="T39" fmla="*/ 138 h 202"/>
                  <a:gd name="T40" fmla="*/ 214 w 220"/>
                  <a:gd name="T41" fmla="*/ 145 h 202"/>
                  <a:gd name="T42" fmla="*/ 206 w 220"/>
                  <a:gd name="T43" fmla="*/ 161 h 202"/>
                  <a:gd name="T44" fmla="*/ 159 w 220"/>
                  <a:gd name="T45" fmla="*/ 202 h 202"/>
                  <a:gd name="T46" fmla="*/ 61 w 220"/>
                  <a:gd name="T47" fmla="*/ 202 h 202"/>
                  <a:gd name="T48" fmla="*/ 13 w 220"/>
                  <a:gd name="T49" fmla="*/ 161 h 202"/>
                  <a:gd name="T50" fmla="*/ 12 w 220"/>
                  <a:gd name="T51" fmla="*/ 152 h 202"/>
                  <a:gd name="T52" fmla="*/ 9 w 220"/>
                  <a:gd name="T53" fmla="*/ 142 h 202"/>
                  <a:gd name="T54" fmla="*/ 2 w 220"/>
                  <a:gd name="T55" fmla="*/ 135 h 202"/>
                  <a:gd name="T56" fmla="*/ 5 w 220"/>
                  <a:gd name="T57" fmla="*/ 126 h 202"/>
                  <a:gd name="T58" fmla="*/ 8 w 220"/>
                  <a:gd name="T59" fmla="*/ 119 h 202"/>
                  <a:gd name="T60" fmla="*/ 4 w 220"/>
                  <a:gd name="T61" fmla="*/ 108 h 202"/>
                  <a:gd name="T62" fmla="*/ 3 w 220"/>
                  <a:gd name="T63" fmla="*/ 97 h 202"/>
                  <a:gd name="T64" fmla="*/ 8 w 220"/>
                  <a:gd name="T65" fmla="*/ 91 h 202"/>
                  <a:gd name="T66" fmla="*/ 8 w 220"/>
                  <a:gd name="T67" fmla="*/ 85 h 202"/>
                  <a:gd name="T68" fmla="*/ 2 w 220"/>
                  <a:gd name="T69" fmla="*/ 76 h 202"/>
                  <a:gd name="T70" fmla="*/ 5 w 220"/>
                  <a:gd name="T71" fmla="*/ 66 h 202"/>
                  <a:gd name="T72" fmla="*/ 9 w 220"/>
                  <a:gd name="T73" fmla="*/ 61 h 202"/>
                  <a:gd name="T74" fmla="*/ 8 w 220"/>
                  <a:gd name="T75" fmla="*/ 54 h 202"/>
                  <a:gd name="T76" fmla="*/ 2 w 220"/>
                  <a:gd name="T77" fmla="*/ 44 h 202"/>
                  <a:gd name="T78" fmla="*/ 2 w 220"/>
                  <a:gd name="T79" fmla="*/ 16 h 202"/>
                  <a:gd name="T80" fmla="*/ 2 w 220"/>
                  <a:gd name="T81" fmla="*/ 11 h 202"/>
                  <a:gd name="T82" fmla="*/ 2 w 220"/>
                  <a:gd name="T83" fmla="*/ 1 h 202"/>
                  <a:gd name="T84" fmla="*/ 0 w 220"/>
                  <a:gd name="T85" fmla="*/ 0 h 202"/>
                  <a:gd name="T86" fmla="*/ 216 w 220"/>
                  <a:gd name="T87"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20" h="202">
                    <a:moveTo>
                      <a:pt x="216" y="0"/>
                    </a:moveTo>
                    <a:cubicBezTo>
                      <a:pt x="213" y="3"/>
                      <a:pt x="213" y="3"/>
                      <a:pt x="213" y="3"/>
                    </a:cubicBezTo>
                    <a:cubicBezTo>
                      <a:pt x="213" y="14"/>
                      <a:pt x="213" y="14"/>
                      <a:pt x="213" y="14"/>
                    </a:cubicBezTo>
                    <a:cubicBezTo>
                      <a:pt x="211" y="16"/>
                      <a:pt x="211" y="16"/>
                      <a:pt x="211" y="16"/>
                    </a:cubicBezTo>
                    <a:cubicBezTo>
                      <a:pt x="211" y="16"/>
                      <a:pt x="216" y="20"/>
                      <a:pt x="218" y="24"/>
                    </a:cubicBezTo>
                    <a:cubicBezTo>
                      <a:pt x="220" y="28"/>
                      <a:pt x="220" y="33"/>
                      <a:pt x="217" y="35"/>
                    </a:cubicBezTo>
                    <a:cubicBezTo>
                      <a:pt x="214" y="38"/>
                      <a:pt x="210" y="39"/>
                      <a:pt x="210" y="42"/>
                    </a:cubicBezTo>
                    <a:cubicBezTo>
                      <a:pt x="210" y="44"/>
                      <a:pt x="209" y="48"/>
                      <a:pt x="209" y="48"/>
                    </a:cubicBezTo>
                    <a:cubicBezTo>
                      <a:pt x="209" y="48"/>
                      <a:pt x="216" y="51"/>
                      <a:pt x="217" y="55"/>
                    </a:cubicBezTo>
                    <a:cubicBezTo>
                      <a:pt x="219" y="60"/>
                      <a:pt x="218" y="64"/>
                      <a:pt x="216" y="66"/>
                    </a:cubicBezTo>
                    <a:cubicBezTo>
                      <a:pt x="213" y="67"/>
                      <a:pt x="210" y="71"/>
                      <a:pt x="210" y="71"/>
                    </a:cubicBezTo>
                    <a:cubicBezTo>
                      <a:pt x="210" y="80"/>
                      <a:pt x="210" y="80"/>
                      <a:pt x="210" y="80"/>
                    </a:cubicBezTo>
                    <a:cubicBezTo>
                      <a:pt x="210" y="80"/>
                      <a:pt x="218" y="85"/>
                      <a:pt x="218" y="89"/>
                    </a:cubicBezTo>
                    <a:cubicBezTo>
                      <a:pt x="218" y="94"/>
                      <a:pt x="214" y="97"/>
                      <a:pt x="214" y="97"/>
                    </a:cubicBezTo>
                    <a:cubicBezTo>
                      <a:pt x="209" y="102"/>
                      <a:pt x="209" y="102"/>
                      <a:pt x="209" y="102"/>
                    </a:cubicBezTo>
                    <a:cubicBezTo>
                      <a:pt x="210" y="108"/>
                      <a:pt x="210" y="108"/>
                      <a:pt x="210" y="108"/>
                    </a:cubicBezTo>
                    <a:cubicBezTo>
                      <a:pt x="210" y="108"/>
                      <a:pt x="216" y="112"/>
                      <a:pt x="217" y="116"/>
                    </a:cubicBezTo>
                    <a:cubicBezTo>
                      <a:pt x="218" y="120"/>
                      <a:pt x="217" y="123"/>
                      <a:pt x="215" y="125"/>
                    </a:cubicBezTo>
                    <a:cubicBezTo>
                      <a:pt x="213" y="127"/>
                      <a:pt x="209" y="131"/>
                      <a:pt x="209" y="131"/>
                    </a:cubicBezTo>
                    <a:cubicBezTo>
                      <a:pt x="209" y="138"/>
                      <a:pt x="209" y="138"/>
                      <a:pt x="209" y="138"/>
                    </a:cubicBezTo>
                    <a:cubicBezTo>
                      <a:pt x="209" y="138"/>
                      <a:pt x="213" y="141"/>
                      <a:pt x="214" y="145"/>
                    </a:cubicBezTo>
                    <a:cubicBezTo>
                      <a:pt x="214" y="148"/>
                      <a:pt x="209" y="158"/>
                      <a:pt x="206" y="161"/>
                    </a:cubicBezTo>
                    <a:cubicBezTo>
                      <a:pt x="203" y="163"/>
                      <a:pt x="159" y="202"/>
                      <a:pt x="159" y="202"/>
                    </a:cubicBezTo>
                    <a:cubicBezTo>
                      <a:pt x="61" y="202"/>
                      <a:pt x="61" y="202"/>
                      <a:pt x="61" y="202"/>
                    </a:cubicBezTo>
                    <a:cubicBezTo>
                      <a:pt x="13" y="161"/>
                      <a:pt x="13" y="161"/>
                      <a:pt x="13" y="161"/>
                    </a:cubicBezTo>
                    <a:cubicBezTo>
                      <a:pt x="13" y="161"/>
                      <a:pt x="12" y="155"/>
                      <a:pt x="12" y="152"/>
                    </a:cubicBezTo>
                    <a:cubicBezTo>
                      <a:pt x="11" y="149"/>
                      <a:pt x="12" y="144"/>
                      <a:pt x="9" y="142"/>
                    </a:cubicBezTo>
                    <a:cubicBezTo>
                      <a:pt x="7" y="140"/>
                      <a:pt x="2" y="139"/>
                      <a:pt x="2" y="135"/>
                    </a:cubicBezTo>
                    <a:cubicBezTo>
                      <a:pt x="2" y="130"/>
                      <a:pt x="3" y="127"/>
                      <a:pt x="5" y="126"/>
                    </a:cubicBezTo>
                    <a:cubicBezTo>
                      <a:pt x="7" y="125"/>
                      <a:pt x="9" y="122"/>
                      <a:pt x="8" y="119"/>
                    </a:cubicBezTo>
                    <a:cubicBezTo>
                      <a:pt x="8" y="116"/>
                      <a:pt x="6" y="112"/>
                      <a:pt x="4" y="108"/>
                    </a:cubicBezTo>
                    <a:cubicBezTo>
                      <a:pt x="2" y="104"/>
                      <a:pt x="2" y="100"/>
                      <a:pt x="3" y="97"/>
                    </a:cubicBezTo>
                    <a:cubicBezTo>
                      <a:pt x="5" y="94"/>
                      <a:pt x="8" y="91"/>
                      <a:pt x="8" y="91"/>
                    </a:cubicBezTo>
                    <a:cubicBezTo>
                      <a:pt x="8" y="85"/>
                      <a:pt x="8" y="85"/>
                      <a:pt x="8" y="85"/>
                    </a:cubicBezTo>
                    <a:cubicBezTo>
                      <a:pt x="8" y="85"/>
                      <a:pt x="2" y="81"/>
                      <a:pt x="2" y="76"/>
                    </a:cubicBezTo>
                    <a:cubicBezTo>
                      <a:pt x="2" y="70"/>
                      <a:pt x="3" y="67"/>
                      <a:pt x="5" y="66"/>
                    </a:cubicBezTo>
                    <a:cubicBezTo>
                      <a:pt x="7" y="64"/>
                      <a:pt x="9" y="61"/>
                      <a:pt x="9" y="61"/>
                    </a:cubicBezTo>
                    <a:cubicBezTo>
                      <a:pt x="9" y="61"/>
                      <a:pt x="10" y="57"/>
                      <a:pt x="8" y="54"/>
                    </a:cubicBezTo>
                    <a:cubicBezTo>
                      <a:pt x="7" y="52"/>
                      <a:pt x="3" y="48"/>
                      <a:pt x="2" y="44"/>
                    </a:cubicBezTo>
                    <a:cubicBezTo>
                      <a:pt x="2" y="16"/>
                      <a:pt x="2" y="16"/>
                      <a:pt x="2" y="16"/>
                    </a:cubicBezTo>
                    <a:cubicBezTo>
                      <a:pt x="2" y="16"/>
                      <a:pt x="2" y="14"/>
                      <a:pt x="2" y="11"/>
                    </a:cubicBezTo>
                    <a:cubicBezTo>
                      <a:pt x="2" y="8"/>
                      <a:pt x="2" y="1"/>
                      <a:pt x="2" y="1"/>
                    </a:cubicBezTo>
                    <a:cubicBezTo>
                      <a:pt x="0" y="0"/>
                      <a:pt x="0" y="0"/>
                      <a:pt x="0" y="0"/>
                    </a:cubicBezTo>
                    <a:lnTo>
                      <a:pt x="216" y="0"/>
                    </a:lnTo>
                    <a:close/>
                  </a:path>
                </a:pathLst>
              </a:custGeom>
              <a:solidFill>
                <a:srgbClr val="325B7F"/>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28" name="Freeform 7">
                <a:extLst>
                  <a:ext uri="{FF2B5EF4-FFF2-40B4-BE49-F238E27FC236}">
                    <a16:creationId xmlns:a16="http://schemas.microsoft.com/office/drawing/2014/main" id="{EF6B0D37-E075-4FC2-A147-791ECB005BCF}"/>
                  </a:ext>
                </a:extLst>
              </p:cNvPr>
              <p:cNvSpPr/>
              <p:nvPr/>
            </p:nvSpPr>
            <p:spPr bwMode="auto">
              <a:xfrm>
                <a:off x="3996676" y="4268788"/>
                <a:ext cx="350838" cy="49213"/>
              </a:xfrm>
              <a:custGeom>
                <a:avLst/>
                <a:gdLst>
                  <a:gd name="T0" fmla="*/ 0 w 94"/>
                  <a:gd name="T1" fmla="*/ 0 h 13"/>
                  <a:gd name="T2" fmla="*/ 94 w 94"/>
                  <a:gd name="T3" fmla="*/ 0 h 13"/>
                  <a:gd name="T4" fmla="*/ 85 w 94"/>
                  <a:gd name="T5" fmla="*/ 9 h 13"/>
                  <a:gd name="T6" fmla="*/ 74 w 94"/>
                  <a:gd name="T7" fmla="*/ 13 h 13"/>
                  <a:gd name="T8" fmla="*/ 19 w 94"/>
                  <a:gd name="T9" fmla="*/ 13 h 13"/>
                  <a:gd name="T10" fmla="*/ 8 w 94"/>
                  <a:gd name="T11" fmla="*/ 9 h 13"/>
                  <a:gd name="T12" fmla="*/ 0 w 94"/>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94" h="13">
                    <a:moveTo>
                      <a:pt x="0" y="0"/>
                    </a:moveTo>
                    <a:cubicBezTo>
                      <a:pt x="94" y="0"/>
                      <a:pt x="94" y="0"/>
                      <a:pt x="94" y="0"/>
                    </a:cubicBezTo>
                    <a:cubicBezTo>
                      <a:pt x="94" y="0"/>
                      <a:pt x="88" y="6"/>
                      <a:pt x="85" y="9"/>
                    </a:cubicBezTo>
                    <a:cubicBezTo>
                      <a:pt x="82" y="11"/>
                      <a:pt x="77" y="13"/>
                      <a:pt x="74" y="13"/>
                    </a:cubicBezTo>
                    <a:cubicBezTo>
                      <a:pt x="71" y="13"/>
                      <a:pt x="19" y="13"/>
                      <a:pt x="19" y="13"/>
                    </a:cubicBezTo>
                    <a:cubicBezTo>
                      <a:pt x="19" y="13"/>
                      <a:pt x="11" y="13"/>
                      <a:pt x="8" y="9"/>
                    </a:cubicBezTo>
                    <a:cubicBezTo>
                      <a:pt x="5" y="6"/>
                      <a:pt x="0" y="0"/>
                      <a:pt x="0" y="0"/>
                    </a:cubicBezTo>
                    <a:close/>
                  </a:path>
                </a:pathLst>
              </a:custGeom>
              <a:solidFill>
                <a:srgbClr val="002060"/>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29" name="Freeform 8">
                <a:extLst>
                  <a:ext uri="{FF2B5EF4-FFF2-40B4-BE49-F238E27FC236}">
                    <a16:creationId xmlns:a16="http://schemas.microsoft.com/office/drawing/2014/main" id="{669EC3A0-9C5C-4F12-A285-6FE0E90EB125}"/>
                  </a:ext>
                </a:extLst>
              </p:cNvPr>
              <p:cNvSpPr/>
              <p:nvPr/>
            </p:nvSpPr>
            <p:spPr bwMode="auto">
              <a:xfrm>
                <a:off x="4173538" y="3527425"/>
                <a:ext cx="247650" cy="33338"/>
              </a:xfrm>
              <a:custGeom>
                <a:avLst/>
                <a:gdLst>
                  <a:gd name="T0" fmla="*/ 4 w 66"/>
                  <a:gd name="T1" fmla="*/ 1 h 9"/>
                  <a:gd name="T2" fmla="*/ 64 w 66"/>
                  <a:gd name="T3" fmla="*/ 1 h 9"/>
                  <a:gd name="T4" fmla="*/ 62 w 66"/>
                  <a:gd name="T5" fmla="*/ 7 h 9"/>
                  <a:gd name="T6" fmla="*/ 0 w 66"/>
                  <a:gd name="T7" fmla="*/ 9 h 9"/>
                  <a:gd name="T8" fmla="*/ 20 w 66"/>
                  <a:gd name="T9" fmla="*/ 5 h 9"/>
                  <a:gd name="T10" fmla="*/ 17 w 66"/>
                  <a:gd name="T11" fmla="*/ 3 h 9"/>
                  <a:gd name="T12" fmla="*/ 4 w 66"/>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66" h="9">
                    <a:moveTo>
                      <a:pt x="4" y="1"/>
                    </a:moveTo>
                    <a:cubicBezTo>
                      <a:pt x="4" y="1"/>
                      <a:pt x="62" y="0"/>
                      <a:pt x="64" y="1"/>
                    </a:cubicBezTo>
                    <a:cubicBezTo>
                      <a:pt x="66" y="3"/>
                      <a:pt x="66" y="5"/>
                      <a:pt x="62" y="7"/>
                    </a:cubicBezTo>
                    <a:cubicBezTo>
                      <a:pt x="58" y="8"/>
                      <a:pt x="0" y="9"/>
                      <a:pt x="0" y="9"/>
                    </a:cubicBezTo>
                    <a:cubicBezTo>
                      <a:pt x="0" y="9"/>
                      <a:pt x="20" y="7"/>
                      <a:pt x="20" y="5"/>
                    </a:cubicBezTo>
                    <a:cubicBezTo>
                      <a:pt x="20" y="3"/>
                      <a:pt x="21" y="4"/>
                      <a:pt x="17" y="3"/>
                    </a:cubicBezTo>
                    <a:cubicBezTo>
                      <a:pt x="13" y="3"/>
                      <a:pt x="4" y="1"/>
                      <a:pt x="4"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30" name="Freeform 9">
                <a:extLst>
                  <a:ext uri="{FF2B5EF4-FFF2-40B4-BE49-F238E27FC236}">
                    <a16:creationId xmlns:a16="http://schemas.microsoft.com/office/drawing/2014/main" id="{5E945BE1-0E6C-46AB-81DB-7EA51DE85261}"/>
                  </a:ext>
                </a:extLst>
              </p:cNvPr>
              <p:cNvSpPr/>
              <p:nvPr/>
            </p:nvSpPr>
            <p:spPr bwMode="auto">
              <a:xfrm>
                <a:off x="4173538" y="3571875"/>
                <a:ext cx="242888" cy="93663"/>
              </a:xfrm>
              <a:custGeom>
                <a:avLst/>
                <a:gdLst>
                  <a:gd name="T0" fmla="*/ 11 w 65"/>
                  <a:gd name="T1" fmla="*/ 0 h 25"/>
                  <a:gd name="T2" fmla="*/ 60 w 65"/>
                  <a:gd name="T3" fmla="*/ 1 h 25"/>
                  <a:gd name="T4" fmla="*/ 65 w 65"/>
                  <a:gd name="T5" fmla="*/ 10 h 25"/>
                  <a:gd name="T6" fmla="*/ 57 w 65"/>
                  <a:gd name="T7" fmla="*/ 21 h 25"/>
                  <a:gd name="T8" fmla="*/ 0 w 65"/>
                  <a:gd name="T9" fmla="*/ 25 h 25"/>
                  <a:gd name="T10" fmla="*/ 21 w 65"/>
                  <a:gd name="T11" fmla="*/ 20 h 25"/>
                  <a:gd name="T12" fmla="*/ 22 w 65"/>
                  <a:gd name="T13" fmla="*/ 12 h 25"/>
                  <a:gd name="T14" fmla="*/ 23 w 65"/>
                  <a:gd name="T15" fmla="*/ 6 h 25"/>
                  <a:gd name="T16" fmla="*/ 23 w 65"/>
                  <a:gd name="T17" fmla="*/ 3 h 25"/>
                  <a:gd name="T18" fmla="*/ 11 w 6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25">
                    <a:moveTo>
                      <a:pt x="11" y="0"/>
                    </a:moveTo>
                    <a:cubicBezTo>
                      <a:pt x="11" y="0"/>
                      <a:pt x="58" y="0"/>
                      <a:pt x="60" y="1"/>
                    </a:cubicBezTo>
                    <a:cubicBezTo>
                      <a:pt x="63" y="2"/>
                      <a:pt x="65" y="7"/>
                      <a:pt x="65" y="10"/>
                    </a:cubicBezTo>
                    <a:cubicBezTo>
                      <a:pt x="65" y="14"/>
                      <a:pt x="65" y="19"/>
                      <a:pt x="57" y="21"/>
                    </a:cubicBezTo>
                    <a:cubicBezTo>
                      <a:pt x="49" y="23"/>
                      <a:pt x="0" y="25"/>
                      <a:pt x="0" y="25"/>
                    </a:cubicBezTo>
                    <a:cubicBezTo>
                      <a:pt x="0" y="25"/>
                      <a:pt x="20" y="22"/>
                      <a:pt x="21" y="20"/>
                    </a:cubicBezTo>
                    <a:cubicBezTo>
                      <a:pt x="23" y="18"/>
                      <a:pt x="21" y="14"/>
                      <a:pt x="22" y="12"/>
                    </a:cubicBezTo>
                    <a:cubicBezTo>
                      <a:pt x="23" y="10"/>
                      <a:pt x="24" y="10"/>
                      <a:pt x="23" y="6"/>
                    </a:cubicBezTo>
                    <a:cubicBezTo>
                      <a:pt x="23" y="3"/>
                      <a:pt x="23" y="3"/>
                      <a:pt x="23" y="3"/>
                    </a:cubicBezTo>
                    <a:lnTo>
                      <a:pt x="1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31" name="Freeform 10">
                <a:extLst>
                  <a:ext uri="{FF2B5EF4-FFF2-40B4-BE49-F238E27FC236}">
                    <a16:creationId xmlns:a16="http://schemas.microsoft.com/office/drawing/2014/main" id="{EFE42E3C-19E1-4F57-A910-CDA029F74C10}"/>
                  </a:ext>
                </a:extLst>
              </p:cNvPr>
              <p:cNvSpPr/>
              <p:nvPr/>
            </p:nvSpPr>
            <p:spPr bwMode="auto">
              <a:xfrm>
                <a:off x="4106863" y="3698875"/>
                <a:ext cx="303213" cy="34925"/>
              </a:xfrm>
              <a:custGeom>
                <a:avLst/>
                <a:gdLst>
                  <a:gd name="T0" fmla="*/ 20 w 81"/>
                  <a:gd name="T1" fmla="*/ 1 h 9"/>
                  <a:gd name="T2" fmla="*/ 73 w 81"/>
                  <a:gd name="T3" fmla="*/ 0 h 9"/>
                  <a:gd name="T4" fmla="*/ 80 w 81"/>
                  <a:gd name="T5" fmla="*/ 3 h 9"/>
                  <a:gd name="T6" fmla="*/ 3 w 81"/>
                  <a:gd name="T7" fmla="*/ 9 h 9"/>
                  <a:gd name="T8" fmla="*/ 24 w 81"/>
                  <a:gd name="T9" fmla="*/ 5 h 9"/>
                  <a:gd name="T10" fmla="*/ 20 w 81"/>
                  <a:gd name="T11" fmla="*/ 1 h 9"/>
                </a:gdLst>
                <a:ahLst/>
                <a:cxnLst>
                  <a:cxn ang="0">
                    <a:pos x="T0" y="T1"/>
                  </a:cxn>
                  <a:cxn ang="0">
                    <a:pos x="T2" y="T3"/>
                  </a:cxn>
                  <a:cxn ang="0">
                    <a:pos x="T4" y="T5"/>
                  </a:cxn>
                  <a:cxn ang="0">
                    <a:pos x="T6" y="T7"/>
                  </a:cxn>
                  <a:cxn ang="0">
                    <a:pos x="T8" y="T9"/>
                  </a:cxn>
                  <a:cxn ang="0">
                    <a:pos x="T10" y="T11"/>
                  </a:cxn>
                </a:cxnLst>
                <a:rect l="0" t="0" r="r" b="b"/>
                <a:pathLst>
                  <a:path w="81" h="9">
                    <a:moveTo>
                      <a:pt x="20" y="1"/>
                    </a:moveTo>
                    <a:cubicBezTo>
                      <a:pt x="20" y="1"/>
                      <a:pt x="66" y="0"/>
                      <a:pt x="73" y="0"/>
                    </a:cubicBezTo>
                    <a:cubicBezTo>
                      <a:pt x="81" y="0"/>
                      <a:pt x="81" y="3"/>
                      <a:pt x="80" y="3"/>
                    </a:cubicBezTo>
                    <a:cubicBezTo>
                      <a:pt x="78" y="4"/>
                      <a:pt x="5" y="9"/>
                      <a:pt x="3" y="9"/>
                    </a:cubicBezTo>
                    <a:cubicBezTo>
                      <a:pt x="0" y="9"/>
                      <a:pt x="21" y="6"/>
                      <a:pt x="24" y="5"/>
                    </a:cubicBezTo>
                    <a:cubicBezTo>
                      <a:pt x="27" y="4"/>
                      <a:pt x="26" y="2"/>
                      <a:pt x="2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32" name="Freeform 11">
                <a:extLst>
                  <a:ext uri="{FF2B5EF4-FFF2-40B4-BE49-F238E27FC236}">
                    <a16:creationId xmlns:a16="http://schemas.microsoft.com/office/drawing/2014/main" id="{54A00627-D702-406F-B228-BFB3CC79A422}"/>
                  </a:ext>
                </a:extLst>
              </p:cNvPr>
              <p:cNvSpPr/>
              <p:nvPr/>
            </p:nvSpPr>
            <p:spPr bwMode="auto">
              <a:xfrm>
                <a:off x="4140201" y="3756025"/>
                <a:ext cx="269875" cy="25400"/>
              </a:xfrm>
              <a:custGeom>
                <a:avLst/>
                <a:gdLst>
                  <a:gd name="T0" fmla="*/ 26 w 72"/>
                  <a:gd name="T1" fmla="*/ 1 h 7"/>
                  <a:gd name="T2" fmla="*/ 72 w 72"/>
                  <a:gd name="T3" fmla="*/ 0 h 7"/>
                  <a:gd name="T4" fmla="*/ 49 w 72"/>
                  <a:gd name="T5" fmla="*/ 5 h 7"/>
                  <a:gd name="T6" fmla="*/ 4 w 72"/>
                  <a:gd name="T7" fmla="*/ 7 h 7"/>
                  <a:gd name="T8" fmla="*/ 26 w 72"/>
                  <a:gd name="T9" fmla="*/ 1 h 7"/>
                </a:gdLst>
                <a:ahLst/>
                <a:cxnLst>
                  <a:cxn ang="0">
                    <a:pos x="T0" y="T1"/>
                  </a:cxn>
                  <a:cxn ang="0">
                    <a:pos x="T2" y="T3"/>
                  </a:cxn>
                  <a:cxn ang="0">
                    <a:pos x="T4" y="T5"/>
                  </a:cxn>
                  <a:cxn ang="0">
                    <a:pos x="T6" y="T7"/>
                  </a:cxn>
                  <a:cxn ang="0">
                    <a:pos x="T8" y="T9"/>
                  </a:cxn>
                </a:cxnLst>
                <a:rect l="0" t="0" r="r" b="b"/>
                <a:pathLst>
                  <a:path w="72" h="7">
                    <a:moveTo>
                      <a:pt x="26" y="1"/>
                    </a:moveTo>
                    <a:cubicBezTo>
                      <a:pt x="72" y="0"/>
                      <a:pt x="72" y="0"/>
                      <a:pt x="72" y="0"/>
                    </a:cubicBezTo>
                    <a:cubicBezTo>
                      <a:pt x="72" y="0"/>
                      <a:pt x="51" y="5"/>
                      <a:pt x="49" y="5"/>
                    </a:cubicBezTo>
                    <a:cubicBezTo>
                      <a:pt x="47" y="5"/>
                      <a:pt x="9" y="7"/>
                      <a:pt x="4" y="7"/>
                    </a:cubicBezTo>
                    <a:cubicBezTo>
                      <a:pt x="0" y="7"/>
                      <a:pt x="35" y="3"/>
                      <a:pt x="26"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33" name="Freeform 12">
                <a:extLst>
                  <a:ext uri="{FF2B5EF4-FFF2-40B4-BE49-F238E27FC236}">
                    <a16:creationId xmlns:a16="http://schemas.microsoft.com/office/drawing/2014/main" id="{8583813C-1B30-4A5D-A933-8DA5FB2B7839}"/>
                  </a:ext>
                </a:extLst>
              </p:cNvPr>
              <p:cNvSpPr/>
              <p:nvPr/>
            </p:nvSpPr>
            <p:spPr bwMode="auto">
              <a:xfrm>
                <a:off x="4125913" y="3811588"/>
                <a:ext cx="287338" cy="38100"/>
              </a:xfrm>
              <a:custGeom>
                <a:avLst/>
                <a:gdLst>
                  <a:gd name="T0" fmla="*/ 15 w 77"/>
                  <a:gd name="T1" fmla="*/ 2 h 10"/>
                  <a:gd name="T2" fmla="*/ 73 w 77"/>
                  <a:gd name="T3" fmla="*/ 0 h 10"/>
                  <a:gd name="T4" fmla="*/ 72 w 77"/>
                  <a:gd name="T5" fmla="*/ 5 h 10"/>
                  <a:gd name="T6" fmla="*/ 0 w 77"/>
                  <a:gd name="T7" fmla="*/ 10 h 10"/>
                  <a:gd name="T8" fmla="*/ 31 w 77"/>
                  <a:gd name="T9" fmla="*/ 5 h 10"/>
                  <a:gd name="T10" fmla="*/ 15 w 77"/>
                  <a:gd name="T11" fmla="*/ 2 h 10"/>
                </a:gdLst>
                <a:ahLst/>
                <a:cxnLst>
                  <a:cxn ang="0">
                    <a:pos x="T0" y="T1"/>
                  </a:cxn>
                  <a:cxn ang="0">
                    <a:pos x="T2" y="T3"/>
                  </a:cxn>
                  <a:cxn ang="0">
                    <a:pos x="T4" y="T5"/>
                  </a:cxn>
                  <a:cxn ang="0">
                    <a:pos x="T6" y="T7"/>
                  </a:cxn>
                  <a:cxn ang="0">
                    <a:pos x="T8" y="T9"/>
                  </a:cxn>
                  <a:cxn ang="0">
                    <a:pos x="T10" y="T11"/>
                  </a:cxn>
                </a:cxnLst>
                <a:rect l="0" t="0" r="r" b="b"/>
                <a:pathLst>
                  <a:path w="77" h="10">
                    <a:moveTo>
                      <a:pt x="15" y="2"/>
                    </a:moveTo>
                    <a:cubicBezTo>
                      <a:pt x="15" y="2"/>
                      <a:pt x="69" y="0"/>
                      <a:pt x="73" y="0"/>
                    </a:cubicBezTo>
                    <a:cubicBezTo>
                      <a:pt x="77" y="0"/>
                      <a:pt x="75" y="4"/>
                      <a:pt x="72" y="5"/>
                    </a:cubicBezTo>
                    <a:cubicBezTo>
                      <a:pt x="68" y="6"/>
                      <a:pt x="0" y="10"/>
                      <a:pt x="0" y="10"/>
                    </a:cubicBezTo>
                    <a:cubicBezTo>
                      <a:pt x="0" y="10"/>
                      <a:pt x="29" y="6"/>
                      <a:pt x="31" y="5"/>
                    </a:cubicBezTo>
                    <a:cubicBezTo>
                      <a:pt x="32" y="4"/>
                      <a:pt x="15" y="2"/>
                      <a:pt x="15"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34" name="Freeform 13">
                <a:extLst>
                  <a:ext uri="{FF2B5EF4-FFF2-40B4-BE49-F238E27FC236}">
                    <a16:creationId xmlns:a16="http://schemas.microsoft.com/office/drawing/2014/main" id="{CA64619E-0A28-407D-A10B-36BFF5F4C6B9}"/>
                  </a:ext>
                </a:extLst>
              </p:cNvPr>
              <p:cNvSpPr/>
              <p:nvPr/>
            </p:nvSpPr>
            <p:spPr bwMode="auto">
              <a:xfrm>
                <a:off x="4195763" y="3868738"/>
                <a:ext cx="217488" cy="33338"/>
              </a:xfrm>
              <a:custGeom>
                <a:avLst/>
                <a:gdLst>
                  <a:gd name="T0" fmla="*/ 0 w 58"/>
                  <a:gd name="T1" fmla="*/ 4 h 9"/>
                  <a:gd name="T2" fmla="*/ 56 w 58"/>
                  <a:gd name="T3" fmla="*/ 0 h 9"/>
                  <a:gd name="T4" fmla="*/ 0 w 58"/>
                  <a:gd name="T5" fmla="*/ 4 h 9"/>
                </a:gdLst>
                <a:ahLst/>
                <a:cxnLst>
                  <a:cxn ang="0">
                    <a:pos x="T0" y="T1"/>
                  </a:cxn>
                  <a:cxn ang="0">
                    <a:pos x="T2" y="T3"/>
                  </a:cxn>
                  <a:cxn ang="0">
                    <a:pos x="T4" y="T5"/>
                  </a:cxn>
                </a:cxnLst>
                <a:rect l="0" t="0" r="r" b="b"/>
                <a:pathLst>
                  <a:path w="58" h="9">
                    <a:moveTo>
                      <a:pt x="0" y="4"/>
                    </a:moveTo>
                    <a:cubicBezTo>
                      <a:pt x="0" y="4"/>
                      <a:pt x="55" y="0"/>
                      <a:pt x="56" y="0"/>
                    </a:cubicBezTo>
                    <a:cubicBezTo>
                      <a:pt x="58" y="0"/>
                      <a:pt x="22" y="9"/>
                      <a:pt x="0"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35" name="Freeform 14">
                <a:extLst>
                  <a:ext uri="{FF2B5EF4-FFF2-40B4-BE49-F238E27FC236}">
                    <a16:creationId xmlns:a16="http://schemas.microsoft.com/office/drawing/2014/main" id="{85C194FB-4CE5-4D3B-8935-803804AFDCC6}"/>
                  </a:ext>
                </a:extLst>
              </p:cNvPr>
              <p:cNvSpPr/>
              <p:nvPr/>
            </p:nvSpPr>
            <p:spPr bwMode="auto">
              <a:xfrm>
                <a:off x="4117976" y="3935413"/>
                <a:ext cx="280988" cy="30163"/>
              </a:xfrm>
              <a:custGeom>
                <a:avLst/>
                <a:gdLst>
                  <a:gd name="T0" fmla="*/ 23 w 75"/>
                  <a:gd name="T1" fmla="*/ 0 h 8"/>
                  <a:gd name="T2" fmla="*/ 71 w 75"/>
                  <a:gd name="T3" fmla="*/ 0 h 8"/>
                  <a:gd name="T4" fmla="*/ 65 w 75"/>
                  <a:gd name="T5" fmla="*/ 4 h 8"/>
                  <a:gd name="T6" fmla="*/ 0 w 75"/>
                  <a:gd name="T7" fmla="*/ 8 h 8"/>
                  <a:gd name="T8" fmla="*/ 31 w 75"/>
                  <a:gd name="T9" fmla="*/ 3 h 8"/>
                  <a:gd name="T10" fmla="*/ 23 w 75"/>
                  <a:gd name="T11" fmla="*/ 0 h 8"/>
                </a:gdLst>
                <a:ahLst/>
                <a:cxnLst>
                  <a:cxn ang="0">
                    <a:pos x="T0" y="T1"/>
                  </a:cxn>
                  <a:cxn ang="0">
                    <a:pos x="T2" y="T3"/>
                  </a:cxn>
                  <a:cxn ang="0">
                    <a:pos x="T4" y="T5"/>
                  </a:cxn>
                  <a:cxn ang="0">
                    <a:pos x="T6" y="T7"/>
                  </a:cxn>
                  <a:cxn ang="0">
                    <a:pos x="T8" y="T9"/>
                  </a:cxn>
                  <a:cxn ang="0">
                    <a:pos x="T10" y="T11"/>
                  </a:cxn>
                </a:cxnLst>
                <a:rect l="0" t="0" r="r" b="b"/>
                <a:pathLst>
                  <a:path w="75" h="8">
                    <a:moveTo>
                      <a:pt x="23" y="0"/>
                    </a:moveTo>
                    <a:cubicBezTo>
                      <a:pt x="23" y="0"/>
                      <a:pt x="67" y="0"/>
                      <a:pt x="71" y="0"/>
                    </a:cubicBezTo>
                    <a:cubicBezTo>
                      <a:pt x="75" y="1"/>
                      <a:pt x="68" y="3"/>
                      <a:pt x="65" y="4"/>
                    </a:cubicBezTo>
                    <a:cubicBezTo>
                      <a:pt x="62" y="5"/>
                      <a:pt x="0" y="8"/>
                      <a:pt x="0" y="8"/>
                    </a:cubicBezTo>
                    <a:cubicBezTo>
                      <a:pt x="0" y="8"/>
                      <a:pt x="28" y="4"/>
                      <a:pt x="31" y="3"/>
                    </a:cubicBezTo>
                    <a:cubicBezTo>
                      <a:pt x="33" y="3"/>
                      <a:pt x="33" y="3"/>
                      <a:pt x="2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36" name="Freeform 15">
                <a:extLst>
                  <a:ext uri="{FF2B5EF4-FFF2-40B4-BE49-F238E27FC236}">
                    <a16:creationId xmlns:a16="http://schemas.microsoft.com/office/drawing/2014/main" id="{C3105824-D4A5-4FE5-88E1-49E262A4D3CE}"/>
                  </a:ext>
                </a:extLst>
              </p:cNvPr>
              <p:cNvSpPr/>
              <p:nvPr/>
            </p:nvSpPr>
            <p:spPr bwMode="auto">
              <a:xfrm>
                <a:off x="4206876" y="3984625"/>
                <a:ext cx="206375" cy="25400"/>
              </a:xfrm>
              <a:custGeom>
                <a:avLst/>
                <a:gdLst>
                  <a:gd name="T0" fmla="*/ 0 w 55"/>
                  <a:gd name="T1" fmla="*/ 3 h 7"/>
                  <a:gd name="T2" fmla="*/ 53 w 55"/>
                  <a:gd name="T3" fmla="*/ 0 h 7"/>
                  <a:gd name="T4" fmla="*/ 0 w 55"/>
                  <a:gd name="T5" fmla="*/ 3 h 7"/>
                </a:gdLst>
                <a:ahLst/>
                <a:cxnLst>
                  <a:cxn ang="0">
                    <a:pos x="T0" y="T1"/>
                  </a:cxn>
                  <a:cxn ang="0">
                    <a:pos x="T2" y="T3"/>
                  </a:cxn>
                  <a:cxn ang="0">
                    <a:pos x="T4" y="T5"/>
                  </a:cxn>
                </a:cxnLst>
                <a:rect l="0" t="0" r="r" b="b"/>
                <a:pathLst>
                  <a:path w="55" h="7">
                    <a:moveTo>
                      <a:pt x="0" y="3"/>
                    </a:moveTo>
                    <a:cubicBezTo>
                      <a:pt x="0" y="3"/>
                      <a:pt x="51" y="0"/>
                      <a:pt x="53" y="0"/>
                    </a:cubicBezTo>
                    <a:cubicBezTo>
                      <a:pt x="55" y="0"/>
                      <a:pt x="28" y="7"/>
                      <a:pt x="0"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37" name="Freeform 16">
                <a:extLst>
                  <a:ext uri="{FF2B5EF4-FFF2-40B4-BE49-F238E27FC236}">
                    <a16:creationId xmlns:a16="http://schemas.microsoft.com/office/drawing/2014/main" id="{4BD27F32-A823-422F-93FD-013F007C7B16}"/>
                  </a:ext>
                </a:extLst>
              </p:cNvPr>
              <p:cNvSpPr/>
              <p:nvPr/>
            </p:nvSpPr>
            <p:spPr bwMode="auto">
              <a:xfrm>
                <a:off x="4222751" y="4044949"/>
                <a:ext cx="160338" cy="28576"/>
              </a:xfrm>
              <a:custGeom>
                <a:avLst/>
                <a:gdLst>
                  <a:gd name="T0" fmla="*/ 0 w 43"/>
                  <a:gd name="T1" fmla="*/ 2 h 8"/>
                  <a:gd name="T2" fmla="*/ 41 w 43"/>
                  <a:gd name="T3" fmla="*/ 1 h 8"/>
                  <a:gd name="T4" fmla="*/ 26 w 43"/>
                  <a:gd name="T5" fmla="*/ 7 h 8"/>
                  <a:gd name="T6" fmla="*/ 0 w 43"/>
                  <a:gd name="T7" fmla="*/ 2 h 8"/>
                </a:gdLst>
                <a:ahLst/>
                <a:cxnLst>
                  <a:cxn ang="0">
                    <a:pos x="T0" y="T1"/>
                  </a:cxn>
                  <a:cxn ang="0">
                    <a:pos x="T2" y="T3"/>
                  </a:cxn>
                  <a:cxn ang="0">
                    <a:pos x="T4" y="T5"/>
                  </a:cxn>
                  <a:cxn ang="0">
                    <a:pos x="T6" y="T7"/>
                  </a:cxn>
                </a:cxnLst>
                <a:rect l="0" t="0" r="r" b="b"/>
                <a:pathLst>
                  <a:path w="43" h="8">
                    <a:moveTo>
                      <a:pt x="0" y="2"/>
                    </a:moveTo>
                    <a:cubicBezTo>
                      <a:pt x="0" y="2"/>
                      <a:pt x="38" y="0"/>
                      <a:pt x="41" y="1"/>
                    </a:cubicBezTo>
                    <a:cubicBezTo>
                      <a:pt x="43" y="1"/>
                      <a:pt x="31" y="5"/>
                      <a:pt x="26" y="7"/>
                    </a:cubicBezTo>
                    <a:cubicBezTo>
                      <a:pt x="20" y="8"/>
                      <a:pt x="12" y="7"/>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38" name="Freeform 17">
                <a:extLst>
                  <a:ext uri="{FF2B5EF4-FFF2-40B4-BE49-F238E27FC236}">
                    <a16:creationId xmlns:a16="http://schemas.microsoft.com/office/drawing/2014/main" id="{F697F1CB-887B-4F06-8CE6-F8B3A060F601}"/>
                  </a:ext>
                </a:extLst>
              </p:cNvPr>
              <p:cNvSpPr/>
              <p:nvPr/>
            </p:nvSpPr>
            <p:spPr bwMode="auto">
              <a:xfrm>
                <a:off x="4151313" y="4070350"/>
                <a:ext cx="314325" cy="30163"/>
              </a:xfrm>
              <a:custGeom>
                <a:avLst/>
                <a:gdLst>
                  <a:gd name="T0" fmla="*/ 0 w 84"/>
                  <a:gd name="T1" fmla="*/ 5 h 8"/>
                  <a:gd name="T2" fmla="*/ 84 w 84"/>
                  <a:gd name="T3" fmla="*/ 0 h 8"/>
                  <a:gd name="T4" fmla="*/ 32 w 84"/>
                  <a:gd name="T5" fmla="*/ 8 h 8"/>
                  <a:gd name="T6" fmla="*/ 0 w 84"/>
                  <a:gd name="T7" fmla="*/ 5 h 8"/>
                </a:gdLst>
                <a:ahLst/>
                <a:cxnLst>
                  <a:cxn ang="0">
                    <a:pos x="T0" y="T1"/>
                  </a:cxn>
                  <a:cxn ang="0">
                    <a:pos x="T2" y="T3"/>
                  </a:cxn>
                  <a:cxn ang="0">
                    <a:pos x="T4" y="T5"/>
                  </a:cxn>
                  <a:cxn ang="0">
                    <a:pos x="T6" y="T7"/>
                  </a:cxn>
                </a:cxnLst>
                <a:rect l="0" t="0" r="r" b="b"/>
                <a:pathLst>
                  <a:path w="84" h="8">
                    <a:moveTo>
                      <a:pt x="0" y="5"/>
                    </a:moveTo>
                    <a:cubicBezTo>
                      <a:pt x="0" y="5"/>
                      <a:pt x="76" y="2"/>
                      <a:pt x="84" y="0"/>
                    </a:cubicBezTo>
                    <a:cubicBezTo>
                      <a:pt x="84" y="0"/>
                      <a:pt x="75" y="6"/>
                      <a:pt x="32" y="8"/>
                    </a:cubicBezTo>
                    <a:cubicBezTo>
                      <a:pt x="32" y="8"/>
                      <a:pt x="9" y="7"/>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39" name="Freeform 18">
                <a:extLst>
                  <a:ext uri="{FF2B5EF4-FFF2-40B4-BE49-F238E27FC236}">
                    <a16:creationId xmlns:a16="http://schemas.microsoft.com/office/drawing/2014/main" id="{F49D05D3-53DD-4FA2-823A-7841A0C241D6}"/>
                  </a:ext>
                </a:extLst>
              </p:cNvPr>
              <p:cNvSpPr/>
              <p:nvPr/>
            </p:nvSpPr>
            <p:spPr bwMode="auto">
              <a:xfrm>
                <a:off x="4514851" y="3703638"/>
                <a:ext cx="36513" cy="22225"/>
              </a:xfrm>
              <a:custGeom>
                <a:avLst/>
                <a:gdLst>
                  <a:gd name="T0" fmla="*/ 7 w 10"/>
                  <a:gd name="T1" fmla="*/ 0 h 6"/>
                  <a:gd name="T2" fmla="*/ 0 w 10"/>
                  <a:gd name="T3" fmla="*/ 6 h 6"/>
                  <a:gd name="T4" fmla="*/ 7 w 10"/>
                  <a:gd name="T5" fmla="*/ 0 h 6"/>
                </a:gdLst>
                <a:ahLst/>
                <a:cxnLst>
                  <a:cxn ang="0">
                    <a:pos x="T0" y="T1"/>
                  </a:cxn>
                  <a:cxn ang="0">
                    <a:pos x="T2" y="T3"/>
                  </a:cxn>
                  <a:cxn ang="0">
                    <a:pos x="T4" y="T5"/>
                  </a:cxn>
                </a:cxnLst>
                <a:rect l="0" t="0" r="r" b="b"/>
                <a:pathLst>
                  <a:path w="10" h="6">
                    <a:moveTo>
                      <a:pt x="7" y="0"/>
                    </a:moveTo>
                    <a:cubicBezTo>
                      <a:pt x="7" y="0"/>
                      <a:pt x="10" y="5"/>
                      <a:pt x="0" y="6"/>
                    </a:cubicBez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40" name="Freeform 19">
                <a:extLst>
                  <a:ext uri="{FF2B5EF4-FFF2-40B4-BE49-F238E27FC236}">
                    <a16:creationId xmlns:a16="http://schemas.microsoft.com/office/drawing/2014/main" id="{58DA89D8-DFA0-4710-9B4C-43ED8402502A}"/>
                  </a:ext>
                </a:extLst>
              </p:cNvPr>
              <p:cNvSpPr/>
              <p:nvPr/>
            </p:nvSpPr>
            <p:spPr bwMode="auto">
              <a:xfrm>
                <a:off x="4510088" y="3579813"/>
                <a:ext cx="41275" cy="19050"/>
              </a:xfrm>
              <a:custGeom>
                <a:avLst/>
                <a:gdLst>
                  <a:gd name="T0" fmla="*/ 8 w 11"/>
                  <a:gd name="T1" fmla="*/ 0 h 5"/>
                  <a:gd name="T2" fmla="*/ 0 w 11"/>
                  <a:gd name="T3" fmla="*/ 5 h 5"/>
                  <a:gd name="T4" fmla="*/ 8 w 11"/>
                  <a:gd name="T5" fmla="*/ 0 h 5"/>
                </a:gdLst>
                <a:ahLst/>
                <a:cxnLst>
                  <a:cxn ang="0">
                    <a:pos x="T0" y="T1"/>
                  </a:cxn>
                  <a:cxn ang="0">
                    <a:pos x="T2" y="T3"/>
                  </a:cxn>
                  <a:cxn ang="0">
                    <a:pos x="T4" y="T5"/>
                  </a:cxn>
                </a:cxnLst>
                <a:rect l="0" t="0" r="r" b="b"/>
                <a:pathLst>
                  <a:path w="11" h="5">
                    <a:moveTo>
                      <a:pt x="8" y="0"/>
                    </a:moveTo>
                    <a:cubicBezTo>
                      <a:pt x="8" y="0"/>
                      <a:pt x="11" y="4"/>
                      <a:pt x="0" y="5"/>
                    </a:cubicBez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41" name="Freeform 20">
                <a:extLst>
                  <a:ext uri="{FF2B5EF4-FFF2-40B4-BE49-F238E27FC236}">
                    <a16:creationId xmlns:a16="http://schemas.microsoft.com/office/drawing/2014/main" id="{AF64BACB-9409-4E84-A774-DD7A36864E77}"/>
                  </a:ext>
                </a:extLst>
              </p:cNvPr>
              <p:cNvSpPr/>
              <p:nvPr/>
            </p:nvSpPr>
            <p:spPr bwMode="auto">
              <a:xfrm>
                <a:off x="4495801" y="3819525"/>
                <a:ext cx="55563" cy="19050"/>
              </a:xfrm>
              <a:custGeom>
                <a:avLst/>
                <a:gdLst>
                  <a:gd name="T0" fmla="*/ 11 w 15"/>
                  <a:gd name="T1" fmla="*/ 0 h 5"/>
                  <a:gd name="T2" fmla="*/ 0 w 15"/>
                  <a:gd name="T3" fmla="*/ 5 h 5"/>
                  <a:gd name="T4" fmla="*/ 11 w 15"/>
                  <a:gd name="T5" fmla="*/ 0 h 5"/>
                </a:gdLst>
                <a:ahLst/>
                <a:cxnLst>
                  <a:cxn ang="0">
                    <a:pos x="T0" y="T1"/>
                  </a:cxn>
                  <a:cxn ang="0">
                    <a:pos x="T2" y="T3"/>
                  </a:cxn>
                  <a:cxn ang="0">
                    <a:pos x="T4" y="T5"/>
                  </a:cxn>
                </a:cxnLst>
                <a:rect l="0" t="0" r="r" b="b"/>
                <a:pathLst>
                  <a:path w="15" h="5">
                    <a:moveTo>
                      <a:pt x="11" y="0"/>
                    </a:moveTo>
                    <a:cubicBezTo>
                      <a:pt x="11" y="0"/>
                      <a:pt x="15" y="4"/>
                      <a:pt x="0" y="5"/>
                    </a:cubicBezTo>
                    <a:lnTo>
                      <a:pt x="1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42" name="Freeform 21">
                <a:extLst>
                  <a:ext uri="{FF2B5EF4-FFF2-40B4-BE49-F238E27FC236}">
                    <a16:creationId xmlns:a16="http://schemas.microsoft.com/office/drawing/2014/main" id="{E4805B79-A00B-44BD-B832-37BAF107FFF5}"/>
                  </a:ext>
                </a:extLst>
              </p:cNvPr>
              <p:cNvSpPr/>
              <p:nvPr/>
            </p:nvSpPr>
            <p:spPr bwMode="auto">
              <a:xfrm>
                <a:off x="4498976" y="3894138"/>
                <a:ext cx="46038" cy="57150"/>
              </a:xfrm>
              <a:custGeom>
                <a:avLst/>
                <a:gdLst>
                  <a:gd name="T0" fmla="*/ 6 w 12"/>
                  <a:gd name="T1" fmla="*/ 0 h 15"/>
                  <a:gd name="T2" fmla="*/ 7 w 12"/>
                  <a:gd name="T3" fmla="*/ 6 h 15"/>
                  <a:gd name="T4" fmla="*/ 12 w 12"/>
                  <a:gd name="T5" fmla="*/ 12 h 15"/>
                  <a:gd name="T6" fmla="*/ 0 w 12"/>
                  <a:gd name="T7" fmla="*/ 14 h 15"/>
                  <a:gd name="T8" fmla="*/ 6 w 12"/>
                  <a:gd name="T9" fmla="*/ 10 h 15"/>
                  <a:gd name="T10" fmla="*/ 6 w 12"/>
                  <a:gd name="T11" fmla="*/ 0 h 15"/>
                </a:gdLst>
                <a:ahLst/>
                <a:cxnLst>
                  <a:cxn ang="0">
                    <a:pos x="T0" y="T1"/>
                  </a:cxn>
                  <a:cxn ang="0">
                    <a:pos x="T2" y="T3"/>
                  </a:cxn>
                  <a:cxn ang="0">
                    <a:pos x="T4" y="T5"/>
                  </a:cxn>
                  <a:cxn ang="0">
                    <a:pos x="T6" y="T7"/>
                  </a:cxn>
                  <a:cxn ang="0">
                    <a:pos x="T8" y="T9"/>
                  </a:cxn>
                  <a:cxn ang="0">
                    <a:pos x="T10" y="T11"/>
                  </a:cxn>
                </a:cxnLst>
                <a:rect l="0" t="0" r="r" b="b"/>
                <a:pathLst>
                  <a:path w="12" h="15">
                    <a:moveTo>
                      <a:pt x="6" y="0"/>
                    </a:moveTo>
                    <a:cubicBezTo>
                      <a:pt x="6" y="0"/>
                      <a:pt x="6" y="5"/>
                      <a:pt x="7" y="6"/>
                    </a:cubicBezTo>
                    <a:cubicBezTo>
                      <a:pt x="8" y="7"/>
                      <a:pt x="12" y="12"/>
                      <a:pt x="12" y="12"/>
                    </a:cubicBezTo>
                    <a:cubicBezTo>
                      <a:pt x="12" y="12"/>
                      <a:pt x="3" y="15"/>
                      <a:pt x="0" y="14"/>
                    </a:cubicBezTo>
                    <a:cubicBezTo>
                      <a:pt x="0" y="14"/>
                      <a:pt x="5" y="12"/>
                      <a:pt x="6" y="10"/>
                    </a:cubicBezTo>
                    <a:cubicBezTo>
                      <a:pt x="6" y="9"/>
                      <a:pt x="5" y="1"/>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43" name="Freeform 22">
                <a:extLst>
                  <a:ext uri="{FF2B5EF4-FFF2-40B4-BE49-F238E27FC236}">
                    <a16:creationId xmlns:a16="http://schemas.microsoft.com/office/drawing/2014/main" id="{AB0DAF96-4106-41C9-83DF-E99301B0EA30}"/>
                  </a:ext>
                </a:extLst>
              </p:cNvPr>
              <p:cNvSpPr/>
              <p:nvPr/>
            </p:nvSpPr>
            <p:spPr bwMode="auto">
              <a:xfrm>
                <a:off x="4518026" y="4037013"/>
                <a:ext cx="22225" cy="19050"/>
              </a:xfrm>
              <a:custGeom>
                <a:avLst/>
                <a:gdLst>
                  <a:gd name="T0" fmla="*/ 3 w 6"/>
                  <a:gd name="T1" fmla="*/ 0 h 5"/>
                  <a:gd name="T2" fmla="*/ 0 w 6"/>
                  <a:gd name="T3" fmla="*/ 5 h 5"/>
                  <a:gd name="T4" fmla="*/ 3 w 6"/>
                  <a:gd name="T5" fmla="*/ 0 h 5"/>
                </a:gdLst>
                <a:ahLst/>
                <a:cxnLst>
                  <a:cxn ang="0">
                    <a:pos x="T0" y="T1"/>
                  </a:cxn>
                  <a:cxn ang="0">
                    <a:pos x="T2" y="T3"/>
                  </a:cxn>
                  <a:cxn ang="0">
                    <a:pos x="T4" y="T5"/>
                  </a:cxn>
                </a:cxnLst>
                <a:rect l="0" t="0" r="r" b="b"/>
                <a:pathLst>
                  <a:path w="6" h="5">
                    <a:moveTo>
                      <a:pt x="3" y="0"/>
                    </a:moveTo>
                    <a:cubicBezTo>
                      <a:pt x="3" y="0"/>
                      <a:pt x="6" y="4"/>
                      <a:pt x="0" y="5"/>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44" name="Freeform 23">
                <a:extLst>
                  <a:ext uri="{FF2B5EF4-FFF2-40B4-BE49-F238E27FC236}">
                    <a16:creationId xmlns:a16="http://schemas.microsoft.com/office/drawing/2014/main" id="{4EB46637-46A8-4838-8161-CFC9024856EC}"/>
                  </a:ext>
                </a:extLst>
              </p:cNvPr>
              <p:cNvSpPr/>
              <p:nvPr/>
            </p:nvSpPr>
            <p:spPr bwMode="auto">
              <a:xfrm>
                <a:off x="3814763" y="3557588"/>
                <a:ext cx="206375" cy="22225"/>
              </a:xfrm>
              <a:custGeom>
                <a:avLst/>
                <a:gdLst>
                  <a:gd name="T0" fmla="*/ 0 w 55"/>
                  <a:gd name="T1" fmla="*/ 0 h 6"/>
                  <a:gd name="T2" fmla="*/ 55 w 55"/>
                  <a:gd name="T3" fmla="*/ 3 h 6"/>
                  <a:gd name="T4" fmla="*/ 0 w 55"/>
                  <a:gd name="T5" fmla="*/ 0 h 6"/>
                </a:gdLst>
                <a:ahLst/>
                <a:cxnLst>
                  <a:cxn ang="0">
                    <a:pos x="T0" y="T1"/>
                  </a:cxn>
                  <a:cxn ang="0">
                    <a:pos x="T2" y="T3"/>
                  </a:cxn>
                  <a:cxn ang="0">
                    <a:pos x="T4" y="T5"/>
                  </a:cxn>
                </a:cxnLst>
                <a:rect l="0" t="0" r="r" b="b"/>
                <a:pathLst>
                  <a:path w="55" h="6">
                    <a:moveTo>
                      <a:pt x="0" y="0"/>
                    </a:moveTo>
                    <a:cubicBezTo>
                      <a:pt x="55" y="3"/>
                      <a:pt x="55" y="3"/>
                      <a:pt x="55" y="3"/>
                    </a:cubicBezTo>
                    <a:cubicBezTo>
                      <a:pt x="55" y="3"/>
                      <a:pt x="15" y="6"/>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45" name="Freeform 24">
                <a:extLst>
                  <a:ext uri="{FF2B5EF4-FFF2-40B4-BE49-F238E27FC236}">
                    <a16:creationId xmlns:a16="http://schemas.microsoft.com/office/drawing/2014/main" id="{ED373E0C-ABA1-424A-AF44-7C3676048063}"/>
                  </a:ext>
                </a:extLst>
              </p:cNvPr>
              <p:cNvSpPr/>
              <p:nvPr/>
            </p:nvSpPr>
            <p:spPr bwMode="auto">
              <a:xfrm>
                <a:off x="3762376" y="3744913"/>
                <a:ext cx="71438" cy="17463"/>
              </a:xfrm>
              <a:custGeom>
                <a:avLst/>
                <a:gdLst>
                  <a:gd name="T0" fmla="*/ 7 w 19"/>
                  <a:gd name="T1" fmla="*/ 0 h 5"/>
                  <a:gd name="T2" fmla="*/ 19 w 19"/>
                  <a:gd name="T3" fmla="*/ 1 h 5"/>
                  <a:gd name="T4" fmla="*/ 4 w 19"/>
                  <a:gd name="T5" fmla="*/ 4 h 5"/>
                  <a:gd name="T6" fmla="*/ 7 w 19"/>
                  <a:gd name="T7" fmla="*/ 0 h 5"/>
                </a:gdLst>
                <a:ahLst/>
                <a:cxnLst>
                  <a:cxn ang="0">
                    <a:pos x="T0" y="T1"/>
                  </a:cxn>
                  <a:cxn ang="0">
                    <a:pos x="T2" y="T3"/>
                  </a:cxn>
                  <a:cxn ang="0">
                    <a:pos x="T4" y="T5"/>
                  </a:cxn>
                  <a:cxn ang="0">
                    <a:pos x="T6" y="T7"/>
                  </a:cxn>
                </a:cxnLst>
                <a:rect l="0" t="0" r="r" b="b"/>
                <a:pathLst>
                  <a:path w="19" h="5">
                    <a:moveTo>
                      <a:pt x="7" y="0"/>
                    </a:moveTo>
                    <a:cubicBezTo>
                      <a:pt x="19" y="1"/>
                      <a:pt x="19" y="1"/>
                      <a:pt x="19" y="1"/>
                    </a:cubicBezTo>
                    <a:cubicBezTo>
                      <a:pt x="19" y="1"/>
                      <a:pt x="7" y="4"/>
                      <a:pt x="4" y="4"/>
                    </a:cubicBezTo>
                    <a:cubicBezTo>
                      <a:pt x="0" y="5"/>
                      <a:pt x="7"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46" name="Freeform 25">
                <a:extLst>
                  <a:ext uri="{FF2B5EF4-FFF2-40B4-BE49-F238E27FC236}">
                    <a16:creationId xmlns:a16="http://schemas.microsoft.com/office/drawing/2014/main" id="{D6634304-A738-4D7D-8249-C3A8B95EAF6A}"/>
                  </a:ext>
                </a:extLst>
              </p:cNvPr>
              <p:cNvSpPr/>
              <p:nvPr/>
            </p:nvSpPr>
            <p:spPr bwMode="auto">
              <a:xfrm>
                <a:off x="3762376" y="3857625"/>
                <a:ext cx="74613" cy="14288"/>
              </a:xfrm>
              <a:custGeom>
                <a:avLst/>
                <a:gdLst>
                  <a:gd name="T0" fmla="*/ 6 w 20"/>
                  <a:gd name="T1" fmla="*/ 0 h 4"/>
                  <a:gd name="T2" fmla="*/ 20 w 20"/>
                  <a:gd name="T3" fmla="*/ 0 h 4"/>
                  <a:gd name="T4" fmla="*/ 2 w 20"/>
                  <a:gd name="T5" fmla="*/ 4 h 4"/>
                  <a:gd name="T6" fmla="*/ 6 w 20"/>
                  <a:gd name="T7" fmla="*/ 0 h 4"/>
                </a:gdLst>
                <a:ahLst/>
                <a:cxnLst>
                  <a:cxn ang="0">
                    <a:pos x="T0" y="T1"/>
                  </a:cxn>
                  <a:cxn ang="0">
                    <a:pos x="T2" y="T3"/>
                  </a:cxn>
                  <a:cxn ang="0">
                    <a:pos x="T4" y="T5"/>
                  </a:cxn>
                  <a:cxn ang="0">
                    <a:pos x="T6" y="T7"/>
                  </a:cxn>
                </a:cxnLst>
                <a:rect l="0" t="0" r="r" b="b"/>
                <a:pathLst>
                  <a:path w="20" h="4">
                    <a:moveTo>
                      <a:pt x="6" y="0"/>
                    </a:moveTo>
                    <a:cubicBezTo>
                      <a:pt x="20" y="0"/>
                      <a:pt x="20" y="0"/>
                      <a:pt x="20" y="0"/>
                    </a:cubicBezTo>
                    <a:cubicBezTo>
                      <a:pt x="20" y="0"/>
                      <a:pt x="4" y="4"/>
                      <a:pt x="2" y="4"/>
                    </a:cubicBezTo>
                    <a:cubicBezTo>
                      <a:pt x="0" y="4"/>
                      <a:pt x="6"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47" name="Freeform 26">
                <a:extLst>
                  <a:ext uri="{FF2B5EF4-FFF2-40B4-BE49-F238E27FC236}">
                    <a16:creationId xmlns:a16="http://schemas.microsoft.com/office/drawing/2014/main" id="{65E8345D-3E1D-4AA2-A0EA-B3E58BC27A5F}"/>
                  </a:ext>
                </a:extLst>
              </p:cNvPr>
              <p:cNvSpPr/>
              <p:nvPr/>
            </p:nvSpPr>
            <p:spPr bwMode="auto">
              <a:xfrm>
                <a:off x="3759201" y="3979863"/>
                <a:ext cx="74613" cy="19050"/>
              </a:xfrm>
              <a:custGeom>
                <a:avLst/>
                <a:gdLst>
                  <a:gd name="T0" fmla="*/ 6 w 20"/>
                  <a:gd name="T1" fmla="*/ 0 h 5"/>
                  <a:gd name="T2" fmla="*/ 20 w 20"/>
                  <a:gd name="T3" fmla="*/ 1 h 5"/>
                  <a:gd name="T4" fmla="*/ 2 w 20"/>
                  <a:gd name="T5" fmla="*/ 5 h 5"/>
                  <a:gd name="T6" fmla="*/ 6 w 20"/>
                  <a:gd name="T7" fmla="*/ 0 h 5"/>
                </a:gdLst>
                <a:ahLst/>
                <a:cxnLst>
                  <a:cxn ang="0">
                    <a:pos x="T0" y="T1"/>
                  </a:cxn>
                  <a:cxn ang="0">
                    <a:pos x="T2" y="T3"/>
                  </a:cxn>
                  <a:cxn ang="0">
                    <a:pos x="T4" y="T5"/>
                  </a:cxn>
                  <a:cxn ang="0">
                    <a:pos x="T6" y="T7"/>
                  </a:cxn>
                </a:cxnLst>
                <a:rect l="0" t="0" r="r" b="b"/>
                <a:pathLst>
                  <a:path w="20" h="5">
                    <a:moveTo>
                      <a:pt x="6" y="0"/>
                    </a:moveTo>
                    <a:cubicBezTo>
                      <a:pt x="20" y="1"/>
                      <a:pt x="20" y="1"/>
                      <a:pt x="20" y="1"/>
                    </a:cubicBezTo>
                    <a:cubicBezTo>
                      <a:pt x="20" y="1"/>
                      <a:pt x="3" y="5"/>
                      <a:pt x="2" y="5"/>
                    </a:cubicBezTo>
                    <a:cubicBezTo>
                      <a:pt x="0" y="5"/>
                      <a:pt x="6"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48" name="Freeform 27">
                <a:extLst>
                  <a:ext uri="{FF2B5EF4-FFF2-40B4-BE49-F238E27FC236}">
                    <a16:creationId xmlns:a16="http://schemas.microsoft.com/office/drawing/2014/main" id="{3FADD061-8ABA-478B-BC43-C406F8C1ADEB}"/>
                  </a:ext>
                </a:extLst>
              </p:cNvPr>
              <p:cNvSpPr/>
              <p:nvPr/>
            </p:nvSpPr>
            <p:spPr bwMode="auto">
              <a:xfrm>
                <a:off x="3822701" y="4086225"/>
                <a:ext cx="268288" cy="33338"/>
              </a:xfrm>
              <a:custGeom>
                <a:avLst/>
                <a:gdLst>
                  <a:gd name="T0" fmla="*/ 0 w 72"/>
                  <a:gd name="T1" fmla="*/ 0 h 9"/>
                  <a:gd name="T2" fmla="*/ 68 w 72"/>
                  <a:gd name="T3" fmla="*/ 1 h 9"/>
                  <a:gd name="T4" fmla="*/ 0 w 72"/>
                  <a:gd name="T5" fmla="*/ 0 h 9"/>
                </a:gdLst>
                <a:ahLst/>
                <a:cxnLst>
                  <a:cxn ang="0">
                    <a:pos x="T0" y="T1"/>
                  </a:cxn>
                  <a:cxn ang="0">
                    <a:pos x="T2" y="T3"/>
                  </a:cxn>
                  <a:cxn ang="0">
                    <a:pos x="T4" y="T5"/>
                  </a:cxn>
                </a:cxnLst>
                <a:rect l="0" t="0" r="r" b="b"/>
                <a:pathLst>
                  <a:path w="72" h="9">
                    <a:moveTo>
                      <a:pt x="0" y="0"/>
                    </a:moveTo>
                    <a:cubicBezTo>
                      <a:pt x="0" y="0"/>
                      <a:pt x="65" y="2"/>
                      <a:pt x="68" y="1"/>
                    </a:cubicBezTo>
                    <a:cubicBezTo>
                      <a:pt x="72" y="1"/>
                      <a:pt x="24" y="9"/>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49" name="Freeform 28">
                <a:extLst>
                  <a:ext uri="{FF2B5EF4-FFF2-40B4-BE49-F238E27FC236}">
                    <a16:creationId xmlns:a16="http://schemas.microsoft.com/office/drawing/2014/main" id="{9066647D-2D1B-4107-A35C-FADB50F4DABD}"/>
                  </a:ext>
                </a:extLst>
              </p:cNvPr>
              <p:cNvSpPr/>
              <p:nvPr/>
            </p:nvSpPr>
            <p:spPr bwMode="auto">
              <a:xfrm>
                <a:off x="4300538" y="4114800"/>
                <a:ext cx="134938" cy="120650"/>
              </a:xfrm>
              <a:custGeom>
                <a:avLst/>
                <a:gdLst>
                  <a:gd name="T0" fmla="*/ 36 w 36"/>
                  <a:gd name="T1" fmla="*/ 0 h 32"/>
                  <a:gd name="T2" fmla="*/ 3 w 36"/>
                  <a:gd name="T3" fmla="*/ 31 h 32"/>
                  <a:gd name="T4" fmla="*/ 36 w 36"/>
                  <a:gd name="T5" fmla="*/ 0 h 32"/>
                </a:gdLst>
                <a:ahLst/>
                <a:cxnLst>
                  <a:cxn ang="0">
                    <a:pos x="T0" y="T1"/>
                  </a:cxn>
                  <a:cxn ang="0">
                    <a:pos x="T2" y="T3"/>
                  </a:cxn>
                  <a:cxn ang="0">
                    <a:pos x="T4" y="T5"/>
                  </a:cxn>
                </a:cxnLst>
                <a:rect l="0" t="0" r="r" b="b"/>
                <a:pathLst>
                  <a:path w="36" h="32">
                    <a:moveTo>
                      <a:pt x="36" y="0"/>
                    </a:moveTo>
                    <a:cubicBezTo>
                      <a:pt x="36" y="0"/>
                      <a:pt x="5" y="30"/>
                      <a:pt x="3" y="31"/>
                    </a:cubicBezTo>
                    <a:cubicBezTo>
                      <a:pt x="0" y="32"/>
                      <a:pt x="21" y="8"/>
                      <a:pt x="3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grpSp>
      </p:grpSp>
      <p:grpSp>
        <p:nvGrpSpPr>
          <p:cNvPr id="50" name="Group 37">
            <a:extLst>
              <a:ext uri="{FF2B5EF4-FFF2-40B4-BE49-F238E27FC236}">
                <a16:creationId xmlns:a16="http://schemas.microsoft.com/office/drawing/2014/main" id="{44D694C1-AA3E-47C4-A4BD-81B208647DB6}"/>
              </a:ext>
            </a:extLst>
          </p:cNvPr>
          <p:cNvGrpSpPr>
            <a:grpSpLocks noChangeAspect="1"/>
          </p:cNvGrpSpPr>
          <p:nvPr/>
        </p:nvGrpSpPr>
        <p:grpSpPr bwMode="auto">
          <a:xfrm>
            <a:off x="4723128" y="1614399"/>
            <a:ext cx="2649976" cy="3206380"/>
            <a:chOff x="2250" y="790"/>
            <a:chExt cx="1205" cy="1458"/>
          </a:xfrm>
          <a:solidFill>
            <a:srgbClr val="325B7F"/>
          </a:solidFill>
        </p:grpSpPr>
        <p:sp>
          <p:nvSpPr>
            <p:cNvPr id="51" name="Rectangle 38">
              <a:extLst>
                <a:ext uri="{FF2B5EF4-FFF2-40B4-BE49-F238E27FC236}">
                  <a16:creationId xmlns:a16="http://schemas.microsoft.com/office/drawing/2014/main" id="{618CF587-1199-4C9E-A90E-AC5F1974AE28}"/>
                </a:ext>
              </a:extLst>
            </p:cNvPr>
            <p:cNvSpPr>
              <a:spLocks noChangeArrowheads="1"/>
            </p:cNvSpPr>
            <p:nvPr/>
          </p:nvSpPr>
          <p:spPr bwMode="auto">
            <a:xfrm>
              <a:off x="2847" y="1827"/>
              <a:ext cx="12" cy="3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52" name="Freeform 39">
              <a:extLst>
                <a:ext uri="{FF2B5EF4-FFF2-40B4-BE49-F238E27FC236}">
                  <a16:creationId xmlns:a16="http://schemas.microsoft.com/office/drawing/2014/main" id="{CA8F7694-7C95-4124-AC63-CE80995F6CDA}"/>
                </a:ext>
              </a:extLst>
            </p:cNvPr>
            <p:cNvSpPr/>
            <p:nvPr/>
          </p:nvSpPr>
          <p:spPr bwMode="auto">
            <a:xfrm>
              <a:off x="2852" y="2189"/>
              <a:ext cx="170" cy="19"/>
            </a:xfrm>
            <a:custGeom>
              <a:avLst/>
              <a:gdLst>
                <a:gd name="T0" fmla="*/ 170 w 170"/>
                <a:gd name="T1" fmla="*/ 19 h 19"/>
                <a:gd name="T2" fmla="*/ 0 w 170"/>
                <a:gd name="T3" fmla="*/ 12 h 19"/>
                <a:gd name="T4" fmla="*/ 0 w 170"/>
                <a:gd name="T5" fmla="*/ 0 h 19"/>
                <a:gd name="T6" fmla="*/ 170 w 170"/>
                <a:gd name="T7" fmla="*/ 7 h 19"/>
                <a:gd name="T8" fmla="*/ 170 w 170"/>
                <a:gd name="T9" fmla="*/ 19 h 19"/>
              </a:gdLst>
              <a:ahLst/>
              <a:cxnLst>
                <a:cxn ang="0">
                  <a:pos x="T0" y="T1"/>
                </a:cxn>
                <a:cxn ang="0">
                  <a:pos x="T2" y="T3"/>
                </a:cxn>
                <a:cxn ang="0">
                  <a:pos x="T4" y="T5"/>
                </a:cxn>
                <a:cxn ang="0">
                  <a:pos x="T6" y="T7"/>
                </a:cxn>
                <a:cxn ang="0">
                  <a:pos x="T8" y="T9"/>
                </a:cxn>
              </a:cxnLst>
              <a:rect l="0" t="0" r="r" b="b"/>
              <a:pathLst>
                <a:path w="170" h="19">
                  <a:moveTo>
                    <a:pt x="170" y="19"/>
                  </a:moveTo>
                  <a:lnTo>
                    <a:pt x="0" y="12"/>
                  </a:lnTo>
                  <a:lnTo>
                    <a:pt x="0" y="0"/>
                  </a:lnTo>
                  <a:lnTo>
                    <a:pt x="170" y="7"/>
                  </a:lnTo>
                  <a:lnTo>
                    <a:pt x="170"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53" name="Freeform 40">
              <a:extLst>
                <a:ext uri="{FF2B5EF4-FFF2-40B4-BE49-F238E27FC236}">
                  <a16:creationId xmlns:a16="http://schemas.microsoft.com/office/drawing/2014/main" id="{D3AAACA2-D7D3-490E-9F19-C1CA64902BCD}"/>
                </a:ext>
              </a:extLst>
            </p:cNvPr>
            <p:cNvSpPr/>
            <p:nvPr/>
          </p:nvSpPr>
          <p:spPr bwMode="auto">
            <a:xfrm>
              <a:off x="2725" y="2028"/>
              <a:ext cx="130" cy="170"/>
            </a:xfrm>
            <a:custGeom>
              <a:avLst/>
              <a:gdLst>
                <a:gd name="T0" fmla="*/ 120 w 130"/>
                <a:gd name="T1" fmla="*/ 170 h 170"/>
                <a:gd name="T2" fmla="*/ 0 w 130"/>
                <a:gd name="T3" fmla="*/ 7 h 170"/>
                <a:gd name="T4" fmla="*/ 9 w 130"/>
                <a:gd name="T5" fmla="*/ 0 h 170"/>
                <a:gd name="T6" fmla="*/ 130 w 130"/>
                <a:gd name="T7" fmla="*/ 163 h 170"/>
                <a:gd name="T8" fmla="*/ 120 w 130"/>
                <a:gd name="T9" fmla="*/ 170 h 170"/>
              </a:gdLst>
              <a:ahLst/>
              <a:cxnLst>
                <a:cxn ang="0">
                  <a:pos x="T0" y="T1"/>
                </a:cxn>
                <a:cxn ang="0">
                  <a:pos x="T2" y="T3"/>
                </a:cxn>
                <a:cxn ang="0">
                  <a:pos x="T4" y="T5"/>
                </a:cxn>
                <a:cxn ang="0">
                  <a:pos x="T6" y="T7"/>
                </a:cxn>
                <a:cxn ang="0">
                  <a:pos x="T8" y="T9"/>
                </a:cxn>
              </a:cxnLst>
              <a:rect l="0" t="0" r="r" b="b"/>
              <a:pathLst>
                <a:path w="130" h="170">
                  <a:moveTo>
                    <a:pt x="120" y="170"/>
                  </a:moveTo>
                  <a:lnTo>
                    <a:pt x="0" y="7"/>
                  </a:lnTo>
                  <a:lnTo>
                    <a:pt x="9" y="0"/>
                  </a:lnTo>
                  <a:lnTo>
                    <a:pt x="130" y="163"/>
                  </a:lnTo>
                  <a:lnTo>
                    <a:pt x="120" y="1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54" name="Freeform 41">
              <a:extLst>
                <a:ext uri="{FF2B5EF4-FFF2-40B4-BE49-F238E27FC236}">
                  <a16:creationId xmlns:a16="http://schemas.microsoft.com/office/drawing/2014/main" id="{2EF48DB6-6D56-4E7D-9C5B-BDA791E5CB72}"/>
                </a:ext>
              </a:extLst>
            </p:cNvPr>
            <p:cNvSpPr/>
            <p:nvPr/>
          </p:nvSpPr>
          <p:spPr bwMode="auto">
            <a:xfrm>
              <a:off x="2845" y="2047"/>
              <a:ext cx="191" cy="151"/>
            </a:xfrm>
            <a:custGeom>
              <a:avLst/>
              <a:gdLst>
                <a:gd name="T0" fmla="*/ 7 w 191"/>
                <a:gd name="T1" fmla="*/ 151 h 151"/>
                <a:gd name="T2" fmla="*/ 0 w 191"/>
                <a:gd name="T3" fmla="*/ 142 h 151"/>
                <a:gd name="T4" fmla="*/ 184 w 191"/>
                <a:gd name="T5" fmla="*/ 0 h 151"/>
                <a:gd name="T6" fmla="*/ 191 w 191"/>
                <a:gd name="T7" fmla="*/ 10 h 151"/>
                <a:gd name="T8" fmla="*/ 7 w 191"/>
                <a:gd name="T9" fmla="*/ 151 h 151"/>
              </a:gdLst>
              <a:ahLst/>
              <a:cxnLst>
                <a:cxn ang="0">
                  <a:pos x="T0" y="T1"/>
                </a:cxn>
                <a:cxn ang="0">
                  <a:pos x="T2" y="T3"/>
                </a:cxn>
                <a:cxn ang="0">
                  <a:pos x="T4" y="T5"/>
                </a:cxn>
                <a:cxn ang="0">
                  <a:pos x="T6" y="T7"/>
                </a:cxn>
                <a:cxn ang="0">
                  <a:pos x="T8" y="T9"/>
                </a:cxn>
              </a:cxnLst>
              <a:rect l="0" t="0" r="r" b="b"/>
              <a:pathLst>
                <a:path w="191" h="151">
                  <a:moveTo>
                    <a:pt x="7" y="151"/>
                  </a:moveTo>
                  <a:lnTo>
                    <a:pt x="0" y="142"/>
                  </a:lnTo>
                  <a:lnTo>
                    <a:pt x="184" y="0"/>
                  </a:lnTo>
                  <a:lnTo>
                    <a:pt x="191" y="10"/>
                  </a:lnTo>
                  <a:lnTo>
                    <a:pt x="7" y="1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55" name="Freeform 42">
              <a:extLst>
                <a:ext uri="{FF2B5EF4-FFF2-40B4-BE49-F238E27FC236}">
                  <a16:creationId xmlns:a16="http://schemas.microsoft.com/office/drawing/2014/main" id="{88006F31-4062-477F-B2A3-942B9BA796EE}"/>
                </a:ext>
              </a:extLst>
            </p:cNvPr>
            <p:cNvSpPr/>
            <p:nvPr/>
          </p:nvSpPr>
          <p:spPr bwMode="auto">
            <a:xfrm>
              <a:off x="2585" y="2191"/>
              <a:ext cx="265" cy="19"/>
            </a:xfrm>
            <a:custGeom>
              <a:avLst/>
              <a:gdLst>
                <a:gd name="T0" fmla="*/ 0 w 265"/>
                <a:gd name="T1" fmla="*/ 19 h 19"/>
                <a:gd name="T2" fmla="*/ 0 w 265"/>
                <a:gd name="T3" fmla="*/ 7 h 19"/>
                <a:gd name="T4" fmla="*/ 265 w 265"/>
                <a:gd name="T5" fmla="*/ 0 h 19"/>
                <a:gd name="T6" fmla="*/ 265 w 265"/>
                <a:gd name="T7" fmla="*/ 12 h 19"/>
                <a:gd name="T8" fmla="*/ 0 w 265"/>
                <a:gd name="T9" fmla="*/ 19 h 19"/>
              </a:gdLst>
              <a:ahLst/>
              <a:cxnLst>
                <a:cxn ang="0">
                  <a:pos x="T0" y="T1"/>
                </a:cxn>
                <a:cxn ang="0">
                  <a:pos x="T2" y="T3"/>
                </a:cxn>
                <a:cxn ang="0">
                  <a:pos x="T4" y="T5"/>
                </a:cxn>
                <a:cxn ang="0">
                  <a:pos x="T6" y="T7"/>
                </a:cxn>
                <a:cxn ang="0">
                  <a:pos x="T8" y="T9"/>
                </a:cxn>
              </a:cxnLst>
              <a:rect l="0" t="0" r="r" b="b"/>
              <a:pathLst>
                <a:path w="265" h="19">
                  <a:moveTo>
                    <a:pt x="0" y="19"/>
                  </a:moveTo>
                  <a:lnTo>
                    <a:pt x="0" y="7"/>
                  </a:lnTo>
                  <a:lnTo>
                    <a:pt x="265" y="0"/>
                  </a:lnTo>
                  <a:lnTo>
                    <a:pt x="265" y="12"/>
                  </a:lnTo>
                  <a:lnTo>
                    <a:pt x="0"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56" name="Freeform 43">
              <a:extLst>
                <a:ext uri="{FF2B5EF4-FFF2-40B4-BE49-F238E27FC236}">
                  <a16:creationId xmlns:a16="http://schemas.microsoft.com/office/drawing/2014/main" id="{145A3801-DFC6-4402-81F2-30647E52B83B}"/>
                </a:ext>
              </a:extLst>
            </p:cNvPr>
            <p:cNvSpPr/>
            <p:nvPr/>
          </p:nvSpPr>
          <p:spPr bwMode="auto">
            <a:xfrm>
              <a:off x="2524" y="2005"/>
              <a:ext cx="66" cy="201"/>
            </a:xfrm>
            <a:custGeom>
              <a:avLst/>
              <a:gdLst>
                <a:gd name="T0" fmla="*/ 54 w 66"/>
                <a:gd name="T1" fmla="*/ 201 h 201"/>
                <a:gd name="T2" fmla="*/ 0 w 66"/>
                <a:gd name="T3" fmla="*/ 2 h 201"/>
                <a:gd name="T4" fmla="*/ 12 w 66"/>
                <a:gd name="T5" fmla="*/ 0 h 201"/>
                <a:gd name="T6" fmla="*/ 66 w 66"/>
                <a:gd name="T7" fmla="*/ 198 h 201"/>
                <a:gd name="T8" fmla="*/ 54 w 66"/>
                <a:gd name="T9" fmla="*/ 201 h 201"/>
              </a:gdLst>
              <a:ahLst/>
              <a:cxnLst>
                <a:cxn ang="0">
                  <a:pos x="T0" y="T1"/>
                </a:cxn>
                <a:cxn ang="0">
                  <a:pos x="T2" y="T3"/>
                </a:cxn>
                <a:cxn ang="0">
                  <a:pos x="T4" y="T5"/>
                </a:cxn>
                <a:cxn ang="0">
                  <a:pos x="T6" y="T7"/>
                </a:cxn>
                <a:cxn ang="0">
                  <a:pos x="T8" y="T9"/>
                </a:cxn>
              </a:cxnLst>
              <a:rect l="0" t="0" r="r" b="b"/>
              <a:pathLst>
                <a:path w="66" h="201">
                  <a:moveTo>
                    <a:pt x="54" y="201"/>
                  </a:moveTo>
                  <a:lnTo>
                    <a:pt x="0" y="2"/>
                  </a:lnTo>
                  <a:lnTo>
                    <a:pt x="12" y="0"/>
                  </a:lnTo>
                  <a:lnTo>
                    <a:pt x="66" y="198"/>
                  </a:lnTo>
                  <a:lnTo>
                    <a:pt x="54" y="2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57" name="Freeform 44">
              <a:extLst>
                <a:ext uri="{FF2B5EF4-FFF2-40B4-BE49-F238E27FC236}">
                  <a16:creationId xmlns:a16="http://schemas.microsoft.com/office/drawing/2014/main" id="{36B6895A-FE06-45C5-B86F-C6D8BAF12366}"/>
                </a:ext>
              </a:extLst>
            </p:cNvPr>
            <p:cNvSpPr/>
            <p:nvPr/>
          </p:nvSpPr>
          <p:spPr bwMode="auto">
            <a:xfrm>
              <a:off x="2578" y="2031"/>
              <a:ext cx="154" cy="175"/>
            </a:xfrm>
            <a:custGeom>
              <a:avLst/>
              <a:gdLst>
                <a:gd name="T0" fmla="*/ 9 w 154"/>
                <a:gd name="T1" fmla="*/ 175 h 175"/>
                <a:gd name="T2" fmla="*/ 0 w 154"/>
                <a:gd name="T3" fmla="*/ 167 h 175"/>
                <a:gd name="T4" fmla="*/ 147 w 154"/>
                <a:gd name="T5" fmla="*/ 0 h 175"/>
                <a:gd name="T6" fmla="*/ 154 w 154"/>
                <a:gd name="T7" fmla="*/ 7 h 175"/>
                <a:gd name="T8" fmla="*/ 9 w 154"/>
                <a:gd name="T9" fmla="*/ 175 h 175"/>
              </a:gdLst>
              <a:ahLst/>
              <a:cxnLst>
                <a:cxn ang="0">
                  <a:pos x="T0" y="T1"/>
                </a:cxn>
                <a:cxn ang="0">
                  <a:pos x="T2" y="T3"/>
                </a:cxn>
                <a:cxn ang="0">
                  <a:pos x="T4" y="T5"/>
                </a:cxn>
                <a:cxn ang="0">
                  <a:pos x="T6" y="T7"/>
                </a:cxn>
                <a:cxn ang="0">
                  <a:pos x="T8" y="T9"/>
                </a:cxn>
              </a:cxnLst>
              <a:rect l="0" t="0" r="r" b="b"/>
              <a:pathLst>
                <a:path w="154" h="175">
                  <a:moveTo>
                    <a:pt x="9" y="175"/>
                  </a:moveTo>
                  <a:lnTo>
                    <a:pt x="0" y="167"/>
                  </a:lnTo>
                  <a:lnTo>
                    <a:pt x="147" y="0"/>
                  </a:lnTo>
                  <a:lnTo>
                    <a:pt x="154" y="7"/>
                  </a:lnTo>
                  <a:lnTo>
                    <a:pt x="9"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58" name="Freeform 45">
              <a:extLst>
                <a:ext uri="{FF2B5EF4-FFF2-40B4-BE49-F238E27FC236}">
                  <a16:creationId xmlns:a16="http://schemas.microsoft.com/office/drawing/2014/main" id="{DB6164CE-FF12-4909-B923-FE12F3EF9975}"/>
                </a:ext>
              </a:extLst>
            </p:cNvPr>
            <p:cNvSpPr/>
            <p:nvPr/>
          </p:nvSpPr>
          <p:spPr bwMode="auto">
            <a:xfrm>
              <a:off x="2526" y="2000"/>
              <a:ext cx="203" cy="35"/>
            </a:xfrm>
            <a:custGeom>
              <a:avLst/>
              <a:gdLst>
                <a:gd name="T0" fmla="*/ 203 w 203"/>
                <a:gd name="T1" fmla="*/ 35 h 35"/>
                <a:gd name="T2" fmla="*/ 0 w 203"/>
                <a:gd name="T3" fmla="*/ 9 h 35"/>
                <a:gd name="T4" fmla="*/ 2 w 203"/>
                <a:gd name="T5" fmla="*/ 0 h 35"/>
                <a:gd name="T6" fmla="*/ 203 w 203"/>
                <a:gd name="T7" fmla="*/ 26 h 35"/>
                <a:gd name="T8" fmla="*/ 203 w 203"/>
                <a:gd name="T9" fmla="*/ 35 h 35"/>
              </a:gdLst>
              <a:ahLst/>
              <a:cxnLst>
                <a:cxn ang="0">
                  <a:pos x="T0" y="T1"/>
                </a:cxn>
                <a:cxn ang="0">
                  <a:pos x="T2" y="T3"/>
                </a:cxn>
                <a:cxn ang="0">
                  <a:pos x="T4" y="T5"/>
                </a:cxn>
                <a:cxn ang="0">
                  <a:pos x="T6" y="T7"/>
                </a:cxn>
                <a:cxn ang="0">
                  <a:pos x="T8" y="T9"/>
                </a:cxn>
              </a:cxnLst>
              <a:rect l="0" t="0" r="r" b="b"/>
              <a:pathLst>
                <a:path w="203" h="35">
                  <a:moveTo>
                    <a:pt x="203" y="35"/>
                  </a:moveTo>
                  <a:lnTo>
                    <a:pt x="0" y="9"/>
                  </a:lnTo>
                  <a:lnTo>
                    <a:pt x="2" y="0"/>
                  </a:lnTo>
                  <a:lnTo>
                    <a:pt x="203" y="26"/>
                  </a:lnTo>
                  <a:lnTo>
                    <a:pt x="203"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59" name="Freeform 46">
              <a:extLst>
                <a:ext uri="{FF2B5EF4-FFF2-40B4-BE49-F238E27FC236}">
                  <a16:creationId xmlns:a16="http://schemas.microsoft.com/office/drawing/2014/main" id="{C9E78B9E-511B-4DC1-BCDC-7ABDD3483C4E}"/>
                </a:ext>
              </a:extLst>
            </p:cNvPr>
            <p:cNvSpPr/>
            <p:nvPr/>
          </p:nvSpPr>
          <p:spPr bwMode="auto">
            <a:xfrm>
              <a:off x="2725" y="1827"/>
              <a:ext cx="132" cy="206"/>
            </a:xfrm>
            <a:custGeom>
              <a:avLst/>
              <a:gdLst>
                <a:gd name="T0" fmla="*/ 9 w 132"/>
                <a:gd name="T1" fmla="*/ 206 h 206"/>
                <a:gd name="T2" fmla="*/ 0 w 132"/>
                <a:gd name="T3" fmla="*/ 199 h 206"/>
                <a:gd name="T4" fmla="*/ 122 w 132"/>
                <a:gd name="T5" fmla="*/ 0 h 206"/>
                <a:gd name="T6" fmla="*/ 132 w 132"/>
                <a:gd name="T7" fmla="*/ 8 h 206"/>
                <a:gd name="T8" fmla="*/ 9 w 132"/>
                <a:gd name="T9" fmla="*/ 206 h 206"/>
              </a:gdLst>
              <a:ahLst/>
              <a:cxnLst>
                <a:cxn ang="0">
                  <a:pos x="T0" y="T1"/>
                </a:cxn>
                <a:cxn ang="0">
                  <a:pos x="T2" y="T3"/>
                </a:cxn>
                <a:cxn ang="0">
                  <a:pos x="T4" y="T5"/>
                </a:cxn>
                <a:cxn ang="0">
                  <a:pos x="T6" y="T7"/>
                </a:cxn>
                <a:cxn ang="0">
                  <a:pos x="T8" y="T9"/>
                </a:cxn>
              </a:cxnLst>
              <a:rect l="0" t="0" r="r" b="b"/>
              <a:pathLst>
                <a:path w="132" h="206">
                  <a:moveTo>
                    <a:pt x="9" y="206"/>
                  </a:moveTo>
                  <a:lnTo>
                    <a:pt x="0" y="199"/>
                  </a:lnTo>
                  <a:lnTo>
                    <a:pt x="122" y="0"/>
                  </a:lnTo>
                  <a:lnTo>
                    <a:pt x="132" y="8"/>
                  </a:lnTo>
                  <a:lnTo>
                    <a:pt x="9" y="2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60" name="Freeform 47">
              <a:extLst>
                <a:ext uri="{FF2B5EF4-FFF2-40B4-BE49-F238E27FC236}">
                  <a16:creationId xmlns:a16="http://schemas.microsoft.com/office/drawing/2014/main" id="{8D49C910-CAEB-4C48-B5D9-08184B687995}"/>
                </a:ext>
              </a:extLst>
            </p:cNvPr>
            <p:cNvSpPr/>
            <p:nvPr/>
          </p:nvSpPr>
          <p:spPr bwMode="auto">
            <a:xfrm>
              <a:off x="3027" y="1939"/>
              <a:ext cx="156" cy="118"/>
            </a:xfrm>
            <a:custGeom>
              <a:avLst/>
              <a:gdLst>
                <a:gd name="T0" fmla="*/ 7 w 156"/>
                <a:gd name="T1" fmla="*/ 118 h 118"/>
                <a:gd name="T2" fmla="*/ 0 w 156"/>
                <a:gd name="T3" fmla="*/ 108 h 118"/>
                <a:gd name="T4" fmla="*/ 149 w 156"/>
                <a:gd name="T5" fmla="*/ 0 h 118"/>
                <a:gd name="T6" fmla="*/ 156 w 156"/>
                <a:gd name="T7" fmla="*/ 7 h 118"/>
                <a:gd name="T8" fmla="*/ 7 w 156"/>
                <a:gd name="T9" fmla="*/ 118 h 118"/>
              </a:gdLst>
              <a:ahLst/>
              <a:cxnLst>
                <a:cxn ang="0">
                  <a:pos x="T0" y="T1"/>
                </a:cxn>
                <a:cxn ang="0">
                  <a:pos x="T2" y="T3"/>
                </a:cxn>
                <a:cxn ang="0">
                  <a:pos x="T4" y="T5"/>
                </a:cxn>
                <a:cxn ang="0">
                  <a:pos x="T6" y="T7"/>
                </a:cxn>
                <a:cxn ang="0">
                  <a:pos x="T8" y="T9"/>
                </a:cxn>
              </a:cxnLst>
              <a:rect l="0" t="0" r="r" b="b"/>
              <a:pathLst>
                <a:path w="156" h="118">
                  <a:moveTo>
                    <a:pt x="7" y="118"/>
                  </a:moveTo>
                  <a:lnTo>
                    <a:pt x="0" y="108"/>
                  </a:lnTo>
                  <a:lnTo>
                    <a:pt x="149" y="0"/>
                  </a:lnTo>
                  <a:lnTo>
                    <a:pt x="156" y="7"/>
                  </a:lnTo>
                  <a:lnTo>
                    <a:pt x="7"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61" name="Freeform 48">
              <a:extLst>
                <a:ext uri="{FF2B5EF4-FFF2-40B4-BE49-F238E27FC236}">
                  <a16:creationId xmlns:a16="http://schemas.microsoft.com/office/drawing/2014/main" id="{0CCE1CF6-3379-4165-9C05-D1CBEF42FB0D}"/>
                </a:ext>
              </a:extLst>
            </p:cNvPr>
            <p:cNvSpPr/>
            <p:nvPr/>
          </p:nvSpPr>
          <p:spPr bwMode="auto">
            <a:xfrm>
              <a:off x="3018" y="2054"/>
              <a:ext cx="18" cy="144"/>
            </a:xfrm>
            <a:custGeom>
              <a:avLst/>
              <a:gdLst>
                <a:gd name="T0" fmla="*/ 11 w 18"/>
                <a:gd name="T1" fmla="*/ 144 h 144"/>
                <a:gd name="T2" fmla="*/ 0 w 18"/>
                <a:gd name="T3" fmla="*/ 144 h 144"/>
                <a:gd name="T4" fmla="*/ 7 w 18"/>
                <a:gd name="T5" fmla="*/ 0 h 144"/>
                <a:gd name="T6" fmla="*/ 18 w 18"/>
                <a:gd name="T7" fmla="*/ 0 h 144"/>
                <a:gd name="T8" fmla="*/ 11 w 18"/>
                <a:gd name="T9" fmla="*/ 144 h 144"/>
              </a:gdLst>
              <a:ahLst/>
              <a:cxnLst>
                <a:cxn ang="0">
                  <a:pos x="T0" y="T1"/>
                </a:cxn>
                <a:cxn ang="0">
                  <a:pos x="T2" y="T3"/>
                </a:cxn>
                <a:cxn ang="0">
                  <a:pos x="T4" y="T5"/>
                </a:cxn>
                <a:cxn ang="0">
                  <a:pos x="T6" y="T7"/>
                </a:cxn>
                <a:cxn ang="0">
                  <a:pos x="T8" y="T9"/>
                </a:cxn>
              </a:cxnLst>
              <a:rect l="0" t="0" r="r" b="b"/>
              <a:pathLst>
                <a:path w="18" h="144">
                  <a:moveTo>
                    <a:pt x="11" y="144"/>
                  </a:moveTo>
                  <a:lnTo>
                    <a:pt x="0" y="144"/>
                  </a:lnTo>
                  <a:lnTo>
                    <a:pt x="7" y="0"/>
                  </a:lnTo>
                  <a:lnTo>
                    <a:pt x="18" y="0"/>
                  </a:lnTo>
                  <a:lnTo>
                    <a:pt x="11" y="1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62" name="Freeform 49">
              <a:extLst>
                <a:ext uri="{FF2B5EF4-FFF2-40B4-BE49-F238E27FC236}">
                  <a16:creationId xmlns:a16="http://schemas.microsoft.com/office/drawing/2014/main" id="{BE49005E-E66F-4459-A2E8-14D8B60892BF}"/>
                </a:ext>
              </a:extLst>
            </p:cNvPr>
            <p:cNvSpPr/>
            <p:nvPr/>
          </p:nvSpPr>
          <p:spPr bwMode="auto">
            <a:xfrm>
              <a:off x="2732" y="2021"/>
              <a:ext cx="297" cy="40"/>
            </a:xfrm>
            <a:custGeom>
              <a:avLst/>
              <a:gdLst>
                <a:gd name="T0" fmla="*/ 297 w 297"/>
                <a:gd name="T1" fmla="*/ 40 h 40"/>
                <a:gd name="T2" fmla="*/ 0 w 297"/>
                <a:gd name="T3" fmla="*/ 10 h 40"/>
                <a:gd name="T4" fmla="*/ 0 w 297"/>
                <a:gd name="T5" fmla="*/ 0 h 40"/>
                <a:gd name="T6" fmla="*/ 297 w 297"/>
                <a:gd name="T7" fmla="*/ 29 h 40"/>
                <a:gd name="T8" fmla="*/ 297 w 297"/>
                <a:gd name="T9" fmla="*/ 40 h 40"/>
              </a:gdLst>
              <a:ahLst/>
              <a:cxnLst>
                <a:cxn ang="0">
                  <a:pos x="T0" y="T1"/>
                </a:cxn>
                <a:cxn ang="0">
                  <a:pos x="T2" y="T3"/>
                </a:cxn>
                <a:cxn ang="0">
                  <a:pos x="T4" y="T5"/>
                </a:cxn>
                <a:cxn ang="0">
                  <a:pos x="T6" y="T7"/>
                </a:cxn>
                <a:cxn ang="0">
                  <a:pos x="T8" y="T9"/>
                </a:cxn>
              </a:cxnLst>
              <a:rect l="0" t="0" r="r" b="b"/>
              <a:pathLst>
                <a:path w="297" h="40">
                  <a:moveTo>
                    <a:pt x="297" y="40"/>
                  </a:moveTo>
                  <a:lnTo>
                    <a:pt x="0" y="10"/>
                  </a:lnTo>
                  <a:lnTo>
                    <a:pt x="0" y="0"/>
                  </a:lnTo>
                  <a:lnTo>
                    <a:pt x="297" y="29"/>
                  </a:lnTo>
                  <a:lnTo>
                    <a:pt x="297"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63" name="Freeform 50">
              <a:extLst>
                <a:ext uri="{FF2B5EF4-FFF2-40B4-BE49-F238E27FC236}">
                  <a16:creationId xmlns:a16="http://schemas.microsoft.com/office/drawing/2014/main" id="{D8FCEAE4-532E-43F1-B492-D1720A35A150}"/>
                </a:ext>
              </a:extLst>
            </p:cNvPr>
            <p:cNvSpPr/>
            <p:nvPr/>
          </p:nvSpPr>
          <p:spPr bwMode="auto">
            <a:xfrm>
              <a:off x="3022" y="1853"/>
              <a:ext cx="14" cy="199"/>
            </a:xfrm>
            <a:custGeom>
              <a:avLst/>
              <a:gdLst>
                <a:gd name="T0" fmla="*/ 3 w 14"/>
                <a:gd name="T1" fmla="*/ 199 h 199"/>
                <a:gd name="T2" fmla="*/ 0 w 14"/>
                <a:gd name="T3" fmla="*/ 0 h 199"/>
                <a:gd name="T4" fmla="*/ 12 w 14"/>
                <a:gd name="T5" fmla="*/ 0 h 199"/>
                <a:gd name="T6" fmla="*/ 14 w 14"/>
                <a:gd name="T7" fmla="*/ 199 h 199"/>
                <a:gd name="T8" fmla="*/ 3 w 14"/>
                <a:gd name="T9" fmla="*/ 199 h 199"/>
              </a:gdLst>
              <a:ahLst/>
              <a:cxnLst>
                <a:cxn ang="0">
                  <a:pos x="T0" y="T1"/>
                </a:cxn>
                <a:cxn ang="0">
                  <a:pos x="T2" y="T3"/>
                </a:cxn>
                <a:cxn ang="0">
                  <a:pos x="T4" y="T5"/>
                </a:cxn>
                <a:cxn ang="0">
                  <a:pos x="T6" y="T7"/>
                </a:cxn>
                <a:cxn ang="0">
                  <a:pos x="T8" y="T9"/>
                </a:cxn>
              </a:cxnLst>
              <a:rect l="0" t="0" r="r" b="b"/>
              <a:pathLst>
                <a:path w="14" h="199">
                  <a:moveTo>
                    <a:pt x="3" y="199"/>
                  </a:moveTo>
                  <a:lnTo>
                    <a:pt x="0" y="0"/>
                  </a:lnTo>
                  <a:lnTo>
                    <a:pt x="12" y="0"/>
                  </a:lnTo>
                  <a:lnTo>
                    <a:pt x="14" y="199"/>
                  </a:lnTo>
                  <a:lnTo>
                    <a:pt x="3" y="1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64" name="Freeform 51">
              <a:extLst>
                <a:ext uri="{FF2B5EF4-FFF2-40B4-BE49-F238E27FC236}">
                  <a16:creationId xmlns:a16="http://schemas.microsoft.com/office/drawing/2014/main" id="{4D278D9C-CC39-4A2C-8287-0A5C1AE06B41}"/>
                </a:ext>
              </a:extLst>
            </p:cNvPr>
            <p:cNvSpPr/>
            <p:nvPr/>
          </p:nvSpPr>
          <p:spPr bwMode="auto">
            <a:xfrm>
              <a:off x="3027" y="2042"/>
              <a:ext cx="123" cy="133"/>
            </a:xfrm>
            <a:custGeom>
              <a:avLst/>
              <a:gdLst>
                <a:gd name="T0" fmla="*/ 49 w 52"/>
                <a:gd name="T1" fmla="*/ 56 h 56"/>
                <a:gd name="T2" fmla="*/ 0 w 52"/>
                <a:gd name="T3" fmla="*/ 2 h 56"/>
                <a:gd name="T4" fmla="*/ 4 w 52"/>
                <a:gd name="T5" fmla="*/ 0 h 56"/>
                <a:gd name="T6" fmla="*/ 2 w 52"/>
                <a:gd name="T7" fmla="*/ 1 h 56"/>
                <a:gd name="T8" fmla="*/ 4 w 52"/>
                <a:gd name="T9" fmla="*/ 0 h 56"/>
                <a:gd name="T10" fmla="*/ 52 w 52"/>
                <a:gd name="T11" fmla="*/ 53 h 56"/>
                <a:gd name="T12" fmla="*/ 49 w 52"/>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52" h="56">
                  <a:moveTo>
                    <a:pt x="49" y="56"/>
                  </a:moveTo>
                  <a:cubicBezTo>
                    <a:pt x="1" y="4"/>
                    <a:pt x="0" y="2"/>
                    <a:pt x="0" y="2"/>
                  </a:cubicBezTo>
                  <a:cubicBezTo>
                    <a:pt x="4" y="0"/>
                    <a:pt x="4" y="0"/>
                    <a:pt x="4" y="0"/>
                  </a:cubicBezTo>
                  <a:cubicBezTo>
                    <a:pt x="2" y="1"/>
                    <a:pt x="2" y="1"/>
                    <a:pt x="2" y="1"/>
                  </a:cubicBezTo>
                  <a:cubicBezTo>
                    <a:pt x="4" y="0"/>
                    <a:pt x="4" y="0"/>
                    <a:pt x="4" y="0"/>
                  </a:cubicBezTo>
                  <a:cubicBezTo>
                    <a:pt x="6" y="2"/>
                    <a:pt x="34" y="33"/>
                    <a:pt x="52" y="53"/>
                  </a:cubicBezTo>
                  <a:lnTo>
                    <a:pt x="49"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65" name="Freeform 52">
              <a:extLst>
                <a:ext uri="{FF2B5EF4-FFF2-40B4-BE49-F238E27FC236}">
                  <a16:creationId xmlns:a16="http://schemas.microsoft.com/office/drawing/2014/main" id="{9AA243D7-942C-446E-A2D3-B813F34A2F64}"/>
                </a:ext>
              </a:extLst>
            </p:cNvPr>
            <p:cNvSpPr/>
            <p:nvPr/>
          </p:nvSpPr>
          <p:spPr bwMode="auto">
            <a:xfrm>
              <a:off x="3025" y="2168"/>
              <a:ext cx="123" cy="40"/>
            </a:xfrm>
            <a:custGeom>
              <a:avLst/>
              <a:gdLst>
                <a:gd name="T0" fmla="*/ 2 w 123"/>
                <a:gd name="T1" fmla="*/ 40 h 40"/>
                <a:gd name="T2" fmla="*/ 0 w 123"/>
                <a:gd name="T3" fmla="*/ 30 h 40"/>
                <a:gd name="T4" fmla="*/ 120 w 123"/>
                <a:gd name="T5" fmla="*/ 0 h 40"/>
                <a:gd name="T6" fmla="*/ 123 w 123"/>
                <a:gd name="T7" fmla="*/ 12 h 40"/>
                <a:gd name="T8" fmla="*/ 2 w 123"/>
                <a:gd name="T9" fmla="*/ 40 h 40"/>
              </a:gdLst>
              <a:ahLst/>
              <a:cxnLst>
                <a:cxn ang="0">
                  <a:pos x="T0" y="T1"/>
                </a:cxn>
                <a:cxn ang="0">
                  <a:pos x="T2" y="T3"/>
                </a:cxn>
                <a:cxn ang="0">
                  <a:pos x="T4" y="T5"/>
                </a:cxn>
                <a:cxn ang="0">
                  <a:pos x="T6" y="T7"/>
                </a:cxn>
                <a:cxn ang="0">
                  <a:pos x="T8" y="T9"/>
                </a:cxn>
              </a:cxnLst>
              <a:rect l="0" t="0" r="r" b="b"/>
              <a:pathLst>
                <a:path w="123" h="40">
                  <a:moveTo>
                    <a:pt x="2" y="40"/>
                  </a:moveTo>
                  <a:lnTo>
                    <a:pt x="0" y="30"/>
                  </a:lnTo>
                  <a:lnTo>
                    <a:pt x="120" y="0"/>
                  </a:lnTo>
                  <a:lnTo>
                    <a:pt x="123" y="12"/>
                  </a:lnTo>
                  <a:lnTo>
                    <a:pt x="2"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66" name="Freeform 53">
              <a:extLst>
                <a:ext uri="{FF2B5EF4-FFF2-40B4-BE49-F238E27FC236}">
                  <a16:creationId xmlns:a16="http://schemas.microsoft.com/office/drawing/2014/main" id="{C0F810D4-622A-4304-B110-C64599ECFF41}"/>
                </a:ext>
              </a:extLst>
            </p:cNvPr>
            <p:cNvSpPr/>
            <p:nvPr/>
          </p:nvSpPr>
          <p:spPr bwMode="auto">
            <a:xfrm>
              <a:off x="3145" y="1943"/>
              <a:ext cx="38" cy="232"/>
            </a:xfrm>
            <a:custGeom>
              <a:avLst/>
              <a:gdLst>
                <a:gd name="T0" fmla="*/ 10 w 38"/>
                <a:gd name="T1" fmla="*/ 232 h 232"/>
                <a:gd name="T2" fmla="*/ 0 w 38"/>
                <a:gd name="T3" fmla="*/ 232 h 232"/>
                <a:gd name="T4" fmla="*/ 26 w 38"/>
                <a:gd name="T5" fmla="*/ 0 h 232"/>
                <a:gd name="T6" fmla="*/ 38 w 38"/>
                <a:gd name="T7" fmla="*/ 0 h 232"/>
                <a:gd name="T8" fmla="*/ 10 w 38"/>
                <a:gd name="T9" fmla="*/ 232 h 232"/>
              </a:gdLst>
              <a:ahLst/>
              <a:cxnLst>
                <a:cxn ang="0">
                  <a:pos x="T0" y="T1"/>
                </a:cxn>
                <a:cxn ang="0">
                  <a:pos x="T2" y="T3"/>
                </a:cxn>
                <a:cxn ang="0">
                  <a:pos x="T4" y="T5"/>
                </a:cxn>
                <a:cxn ang="0">
                  <a:pos x="T6" y="T7"/>
                </a:cxn>
                <a:cxn ang="0">
                  <a:pos x="T8" y="T9"/>
                </a:cxn>
              </a:cxnLst>
              <a:rect l="0" t="0" r="r" b="b"/>
              <a:pathLst>
                <a:path w="38" h="232">
                  <a:moveTo>
                    <a:pt x="10" y="232"/>
                  </a:moveTo>
                  <a:lnTo>
                    <a:pt x="0" y="232"/>
                  </a:lnTo>
                  <a:lnTo>
                    <a:pt x="26" y="0"/>
                  </a:lnTo>
                  <a:lnTo>
                    <a:pt x="38" y="0"/>
                  </a:lnTo>
                  <a:lnTo>
                    <a:pt x="10" y="2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67" name="Freeform 54">
              <a:extLst>
                <a:ext uri="{FF2B5EF4-FFF2-40B4-BE49-F238E27FC236}">
                  <a16:creationId xmlns:a16="http://schemas.microsoft.com/office/drawing/2014/main" id="{7F164A02-A09F-4B63-8392-3B9DE9610786}"/>
                </a:ext>
              </a:extLst>
            </p:cNvPr>
            <p:cNvSpPr/>
            <p:nvPr/>
          </p:nvSpPr>
          <p:spPr bwMode="auto">
            <a:xfrm>
              <a:off x="3174" y="1733"/>
              <a:ext cx="111" cy="215"/>
            </a:xfrm>
            <a:custGeom>
              <a:avLst/>
              <a:gdLst>
                <a:gd name="T0" fmla="*/ 9 w 111"/>
                <a:gd name="T1" fmla="*/ 215 h 215"/>
                <a:gd name="T2" fmla="*/ 0 w 111"/>
                <a:gd name="T3" fmla="*/ 210 h 215"/>
                <a:gd name="T4" fmla="*/ 101 w 111"/>
                <a:gd name="T5" fmla="*/ 0 h 215"/>
                <a:gd name="T6" fmla="*/ 111 w 111"/>
                <a:gd name="T7" fmla="*/ 7 h 215"/>
                <a:gd name="T8" fmla="*/ 9 w 111"/>
                <a:gd name="T9" fmla="*/ 215 h 215"/>
              </a:gdLst>
              <a:ahLst/>
              <a:cxnLst>
                <a:cxn ang="0">
                  <a:pos x="T0" y="T1"/>
                </a:cxn>
                <a:cxn ang="0">
                  <a:pos x="T2" y="T3"/>
                </a:cxn>
                <a:cxn ang="0">
                  <a:pos x="T4" y="T5"/>
                </a:cxn>
                <a:cxn ang="0">
                  <a:pos x="T6" y="T7"/>
                </a:cxn>
                <a:cxn ang="0">
                  <a:pos x="T8" y="T9"/>
                </a:cxn>
              </a:cxnLst>
              <a:rect l="0" t="0" r="r" b="b"/>
              <a:pathLst>
                <a:path w="111" h="215">
                  <a:moveTo>
                    <a:pt x="9" y="215"/>
                  </a:moveTo>
                  <a:lnTo>
                    <a:pt x="0" y="210"/>
                  </a:lnTo>
                  <a:lnTo>
                    <a:pt x="101" y="0"/>
                  </a:lnTo>
                  <a:lnTo>
                    <a:pt x="111" y="7"/>
                  </a:lnTo>
                  <a:lnTo>
                    <a:pt x="9" y="2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68" name="Freeform 55">
              <a:extLst>
                <a:ext uri="{FF2B5EF4-FFF2-40B4-BE49-F238E27FC236}">
                  <a16:creationId xmlns:a16="http://schemas.microsoft.com/office/drawing/2014/main" id="{D4140526-6B36-4990-BC92-4C704BBB8FDA}"/>
                </a:ext>
              </a:extLst>
            </p:cNvPr>
            <p:cNvSpPr/>
            <p:nvPr/>
          </p:nvSpPr>
          <p:spPr bwMode="auto">
            <a:xfrm>
              <a:off x="3273" y="1478"/>
              <a:ext cx="132" cy="262"/>
            </a:xfrm>
            <a:custGeom>
              <a:avLst/>
              <a:gdLst>
                <a:gd name="T0" fmla="*/ 12 w 132"/>
                <a:gd name="T1" fmla="*/ 262 h 262"/>
                <a:gd name="T2" fmla="*/ 0 w 132"/>
                <a:gd name="T3" fmla="*/ 257 h 262"/>
                <a:gd name="T4" fmla="*/ 123 w 132"/>
                <a:gd name="T5" fmla="*/ 0 h 262"/>
                <a:gd name="T6" fmla="*/ 132 w 132"/>
                <a:gd name="T7" fmla="*/ 5 h 262"/>
                <a:gd name="T8" fmla="*/ 12 w 132"/>
                <a:gd name="T9" fmla="*/ 262 h 262"/>
              </a:gdLst>
              <a:ahLst/>
              <a:cxnLst>
                <a:cxn ang="0">
                  <a:pos x="T0" y="T1"/>
                </a:cxn>
                <a:cxn ang="0">
                  <a:pos x="T2" y="T3"/>
                </a:cxn>
                <a:cxn ang="0">
                  <a:pos x="T4" y="T5"/>
                </a:cxn>
                <a:cxn ang="0">
                  <a:pos x="T6" y="T7"/>
                </a:cxn>
                <a:cxn ang="0">
                  <a:pos x="T8" y="T9"/>
                </a:cxn>
              </a:cxnLst>
              <a:rect l="0" t="0" r="r" b="b"/>
              <a:pathLst>
                <a:path w="132" h="262">
                  <a:moveTo>
                    <a:pt x="12" y="262"/>
                  </a:moveTo>
                  <a:lnTo>
                    <a:pt x="0" y="257"/>
                  </a:lnTo>
                  <a:lnTo>
                    <a:pt x="123" y="0"/>
                  </a:lnTo>
                  <a:lnTo>
                    <a:pt x="132" y="5"/>
                  </a:lnTo>
                  <a:lnTo>
                    <a:pt x="12" y="26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69" name="Freeform 56">
              <a:extLst>
                <a:ext uri="{FF2B5EF4-FFF2-40B4-BE49-F238E27FC236}">
                  <a16:creationId xmlns:a16="http://schemas.microsoft.com/office/drawing/2014/main" id="{4102880E-6631-4E88-AD06-49607852B6BD}"/>
                </a:ext>
              </a:extLst>
            </p:cNvPr>
            <p:cNvSpPr/>
            <p:nvPr/>
          </p:nvSpPr>
          <p:spPr bwMode="auto">
            <a:xfrm>
              <a:off x="3145" y="1591"/>
              <a:ext cx="140" cy="149"/>
            </a:xfrm>
            <a:custGeom>
              <a:avLst/>
              <a:gdLst>
                <a:gd name="T0" fmla="*/ 130 w 140"/>
                <a:gd name="T1" fmla="*/ 149 h 149"/>
                <a:gd name="T2" fmla="*/ 0 w 140"/>
                <a:gd name="T3" fmla="*/ 10 h 149"/>
                <a:gd name="T4" fmla="*/ 7 w 140"/>
                <a:gd name="T5" fmla="*/ 0 h 149"/>
                <a:gd name="T6" fmla="*/ 140 w 140"/>
                <a:gd name="T7" fmla="*/ 142 h 149"/>
                <a:gd name="T8" fmla="*/ 130 w 140"/>
                <a:gd name="T9" fmla="*/ 149 h 149"/>
              </a:gdLst>
              <a:ahLst/>
              <a:cxnLst>
                <a:cxn ang="0">
                  <a:pos x="T0" y="T1"/>
                </a:cxn>
                <a:cxn ang="0">
                  <a:pos x="T2" y="T3"/>
                </a:cxn>
                <a:cxn ang="0">
                  <a:pos x="T4" y="T5"/>
                </a:cxn>
                <a:cxn ang="0">
                  <a:pos x="T6" y="T7"/>
                </a:cxn>
                <a:cxn ang="0">
                  <a:pos x="T8" y="T9"/>
                </a:cxn>
              </a:cxnLst>
              <a:rect l="0" t="0" r="r" b="b"/>
              <a:pathLst>
                <a:path w="140" h="149">
                  <a:moveTo>
                    <a:pt x="130" y="149"/>
                  </a:moveTo>
                  <a:lnTo>
                    <a:pt x="0" y="10"/>
                  </a:lnTo>
                  <a:lnTo>
                    <a:pt x="7" y="0"/>
                  </a:lnTo>
                  <a:lnTo>
                    <a:pt x="140" y="142"/>
                  </a:lnTo>
                  <a:lnTo>
                    <a:pt x="130" y="1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70" name="Freeform 57">
              <a:extLst>
                <a:ext uri="{FF2B5EF4-FFF2-40B4-BE49-F238E27FC236}">
                  <a16:creationId xmlns:a16="http://schemas.microsoft.com/office/drawing/2014/main" id="{75B70060-24E0-4858-AC96-0DB1161D5394}"/>
                </a:ext>
              </a:extLst>
            </p:cNvPr>
            <p:cNvSpPr/>
            <p:nvPr/>
          </p:nvSpPr>
          <p:spPr bwMode="auto">
            <a:xfrm>
              <a:off x="3025" y="1591"/>
              <a:ext cx="127" cy="267"/>
            </a:xfrm>
            <a:custGeom>
              <a:avLst/>
              <a:gdLst>
                <a:gd name="T0" fmla="*/ 9 w 127"/>
                <a:gd name="T1" fmla="*/ 267 h 267"/>
                <a:gd name="T2" fmla="*/ 0 w 127"/>
                <a:gd name="T3" fmla="*/ 262 h 267"/>
                <a:gd name="T4" fmla="*/ 118 w 127"/>
                <a:gd name="T5" fmla="*/ 0 h 267"/>
                <a:gd name="T6" fmla="*/ 127 w 127"/>
                <a:gd name="T7" fmla="*/ 5 h 267"/>
                <a:gd name="T8" fmla="*/ 9 w 127"/>
                <a:gd name="T9" fmla="*/ 267 h 267"/>
              </a:gdLst>
              <a:ahLst/>
              <a:cxnLst>
                <a:cxn ang="0">
                  <a:pos x="T0" y="T1"/>
                </a:cxn>
                <a:cxn ang="0">
                  <a:pos x="T2" y="T3"/>
                </a:cxn>
                <a:cxn ang="0">
                  <a:pos x="T4" y="T5"/>
                </a:cxn>
                <a:cxn ang="0">
                  <a:pos x="T6" y="T7"/>
                </a:cxn>
                <a:cxn ang="0">
                  <a:pos x="T8" y="T9"/>
                </a:cxn>
              </a:cxnLst>
              <a:rect l="0" t="0" r="r" b="b"/>
              <a:pathLst>
                <a:path w="127" h="267">
                  <a:moveTo>
                    <a:pt x="9" y="267"/>
                  </a:moveTo>
                  <a:lnTo>
                    <a:pt x="0" y="262"/>
                  </a:lnTo>
                  <a:lnTo>
                    <a:pt x="118" y="0"/>
                  </a:lnTo>
                  <a:lnTo>
                    <a:pt x="127" y="5"/>
                  </a:lnTo>
                  <a:lnTo>
                    <a:pt x="9" y="2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71" name="Freeform 58">
              <a:extLst>
                <a:ext uri="{FF2B5EF4-FFF2-40B4-BE49-F238E27FC236}">
                  <a16:creationId xmlns:a16="http://schemas.microsoft.com/office/drawing/2014/main" id="{47F22A4D-510B-4545-B103-B72BF247A853}"/>
                </a:ext>
              </a:extLst>
            </p:cNvPr>
            <p:cNvSpPr/>
            <p:nvPr/>
          </p:nvSpPr>
          <p:spPr bwMode="auto">
            <a:xfrm>
              <a:off x="2852" y="1823"/>
              <a:ext cx="175" cy="38"/>
            </a:xfrm>
            <a:custGeom>
              <a:avLst/>
              <a:gdLst>
                <a:gd name="T0" fmla="*/ 173 w 175"/>
                <a:gd name="T1" fmla="*/ 38 h 38"/>
                <a:gd name="T2" fmla="*/ 0 w 175"/>
                <a:gd name="T3" fmla="*/ 12 h 38"/>
                <a:gd name="T4" fmla="*/ 3 w 175"/>
                <a:gd name="T5" fmla="*/ 0 h 38"/>
                <a:gd name="T6" fmla="*/ 175 w 175"/>
                <a:gd name="T7" fmla="*/ 26 h 38"/>
                <a:gd name="T8" fmla="*/ 173 w 175"/>
                <a:gd name="T9" fmla="*/ 38 h 38"/>
              </a:gdLst>
              <a:ahLst/>
              <a:cxnLst>
                <a:cxn ang="0">
                  <a:pos x="T0" y="T1"/>
                </a:cxn>
                <a:cxn ang="0">
                  <a:pos x="T2" y="T3"/>
                </a:cxn>
                <a:cxn ang="0">
                  <a:pos x="T4" y="T5"/>
                </a:cxn>
                <a:cxn ang="0">
                  <a:pos x="T6" y="T7"/>
                </a:cxn>
                <a:cxn ang="0">
                  <a:pos x="T8" y="T9"/>
                </a:cxn>
              </a:cxnLst>
              <a:rect l="0" t="0" r="r" b="b"/>
              <a:pathLst>
                <a:path w="175" h="38">
                  <a:moveTo>
                    <a:pt x="173" y="38"/>
                  </a:moveTo>
                  <a:lnTo>
                    <a:pt x="0" y="12"/>
                  </a:lnTo>
                  <a:lnTo>
                    <a:pt x="3" y="0"/>
                  </a:lnTo>
                  <a:lnTo>
                    <a:pt x="175" y="26"/>
                  </a:lnTo>
                  <a:lnTo>
                    <a:pt x="173"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72" name="Freeform 59">
              <a:extLst>
                <a:ext uri="{FF2B5EF4-FFF2-40B4-BE49-F238E27FC236}">
                  <a16:creationId xmlns:a16="http://schemas.microsoft.com/office/drawing/2014/main" id="{63E2BFCA-591B-4C6D-81A5-3B78497320FD}"/>
                </a:ext>
              </a:extLst>
            </p:cNvPr>
            <p:cNvSpPr/>
            <p:nvPr/>
          </p:nvSpPr>
          <p:spPr bwMode="auto">
            <a:xfrm>
              <a:off x="3027" y="1849"/>
              <a:ext cx="154" cy="97"/>
            </a:xfrm>
            <a:custGeom>
              <a:avLst/>
              <a:gdLst>
                <a:gd name="T0" fmla="*/ 147 w 154"/>
                <a:gd name="T1" fmla="*/ 97 h 97"/>
                <a:gd name="T2" fmla="*/ 0 w 154"/>
                <a:gd name="T3" fmla="*/ 9 h 97"/>
                <a:gd name="T4" fmla="*/ 7 w 154"/>
                <a:gd name="T5" fmla="*/ 0 h 97"/>
                <a:gd name="T6" fmla="*/ 154 w 154"/>
                <a:gd name="T7" fmla="*/ 87 h 97"/>
                <a:gd name="T8" fmla="*/ 147 w 154"/>
                <a:gd name="T9" fmla="*/ 97 h 97"/>
              </a:gdLst>
              <a:ahLst/>
              <a:cxnLst>
                <a:cxn ang="0">
                  <a:pos x="T0" y="T1"/>
                </a:cxn>
                <a:cxn ang="0">
                  <a:pos x="T2" y="T3"/>
                </a:cxn>
                <a:cxn ang="0">
                  <a:pos x="T4" y="T5"/>
                </a:cxn>
                <a:cxn ang="0">
                  <a:pos x="T6" y="T7"/>
                </a:cxn>
                <a:cxn ang="0">
                  <a:pos x="T8" y="T9"/>
                </a:cxn>
              </a:cxnLst>
              <a:rect l="0" t="0" r="r" b="b"/>
              <a:pathLst>
                <a:path w="154" h="97">
                  <a:moveTo>
                    <a:pt x="147" y="97"/>
                  </a:moveTo>
                  <a:lnTo>
                    <a:pt x="0" y="9"/>
                  </a:lnTo>
                  <a:lnTo>
                    <a:pt x="7" y="0"/>
                  </a:lnTo>
                  <a:lnTo>
                    <a:pt x="154" y="87"/>
                  </a:lnTo>
                  <a:lnTo>
                    <a:pt x="147" y="9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73" name="Freeform 60">
              <a:extLst>
                <a:ext uri="{FF2B5EF4-FFF2-40B4-BE49-F238E27FC236}">
                  <a16:creationId xmlns:a16="http://schemas.microsoft.com/office/drawing/2014/main" id="{7FC1193D-D82F-45D4-857B-2C3E03959158}"/>
                </a:ext>
              </a:extLst>
            </p:cNvPr>
            <p:cNvSpPr/>
            <p:nvPr/>
          </p:nvSpPr>
          <p:spPr bwMode="auto">
            <a:xfrm>
              <a:off x="3029" y="1731"/>
              <a:ext cx="251" cy="125"/>
            </a:xfrm>
            <a:custGeom>
              <a:avLst/>
              <a:gdLst>
                <a:gd name="T0" fmla="*/ 5 w 251"/>
                <a:gd name="T1" fmla="*/ 125 h 125"/>
                <a:gd name="T2" fmla="*/ 0 w 251"/>
                <a:gd name="T3" fmla="*/ 115 h 125"/>
                <a:gd name="T4" fmla="*/ 246 w 251"/>
                <a:gd name="T5" fmla="*/ 0 h 125"/>
                <a:gd name="T6" fmla="*/ 251 w 251"/>
                <a:gd name="T7" fmla="*/ 11 h 125"/>
                <a:gd name="T8" fmla="*/ 5 w 251"/>
                <a:gd name="T9" fmla="*/ 125 h 125"/>
              </a:gdLst>
              <a:ahLst/>
              <a:cxnLst>
                <a:cxn ang="0">
                  <a:pos x="T0" y="T1"/>
                </a:cxn>
                <a:cxn ang="0">
                  <a:pos x="T2" y="T3"/>
                </a:cxn>
                <a:cxn ang="0">
                  <a:pos x="T4" y="T5"/>
                </a:cxn>
                <a:cxn ang="0">
                  <a:pos x="T6" y="T7"/>
                </a:cxn>
                <a:cxn ang="0">
                  <a:pos x="T8" y="T9"/>
                </a:cxn>
              </a:cxnLst>
              <a:rect l="0" t="0" r="r" b="b"/>
              <a:pathLst>
                <a:path w="251" h="125">
                  <a:moveTo>
                    <a:pt x="5" y="125"/>
                  </a:moveTo>
                  <a:lnTo>
                    <a:pt x="0" y="115"/>
                  </a:lnTo>
                  <a:lnTo>
                    <a:pt x="246" y="0"/>
                  </a:lnTo>
                  <a:lnTo>
                    <a:pt x="251" y="11"/>
                  </a:lnTo>
                  <a:lnTo>
                    <a:pt x="5" y="1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74" name="Freeform 61">
              <a:extLst>
                <a:ext uri="{FF2B5EF4-FFF2-40B4-BE49-F238E27FC236}">
                  <a16:creationId xmlns:a16="http://schemas.microsoft.com/office/drawing/2014/main" id="{B757C70D-C056-436F-BEFE-8B9F2C01A4DC}"/>
                </a:ext>
              </a:extLst>
            </p:cNvPr>
            <p:cNvSpPr/>
            <p:nvPr/>
          </p:nvSpPr>
          <p:spPr bwMode="auto">
            <a:xfrm>
              <a:off x="2989" y="1636"/>
              <a:ext cx="45" cy="215"/>
            </a:xfrm>
            <a:custGeom>
              <a:avLst/>
              <a:gdLst>
                <a:gd name="T0" fmla="*/ 36 w 45"/>
                <a:gd name="T1" fmla="*/ 215 h 215"/>
                <a:gd name="T2" fmla="*/ 0 w 45"/>
                <a:gd name="T3" fmla="*/ 2 h 215"/>
                <a:gd name="T4" fmla="*/ 12 w 45"/>
                <a:gd name="T5" fmla="*/ 0 h 215"/>
                <a:gd name="T6" fmla="*/ 45 w 45"/>
                <a:gd name="T7" fmla="*/ 213 h 215"/>
                <a:gd name="T8" fmla="*/ 36 w 45"/>
                <a:gd name="T9" fmla="*/ 215 h 215"/>
              </a:gdLst>
              <a:ahLst/>
              <a:cxnLst>
                <a:cxn ang="0">
                  <a:pos x="T0" y="T1"/>
                </a:cxn>
                <a:cxn ang="0">
                  <a:pos x="T2" y="T3"/>
                </a:cxn>
                <a:cxn ang="0">
                  <a:pos x="T4" y="T5"/>
                </a:cxn>
                <a:cxn ang="0">
                  <a:pos x="T6" y="T7"/>
                </a:cxn>
                <a:cxn ang="0">
                  <a:pos x="T8" y="T9"/>
                </a:cxn>
              </a:cxnLst>
              <a:rect l="0" t="0" r="r" b="b"/>
              <a:pathLst>
                <a:path w="45" h="215">
                  <a:moveTo>
                    <a:pt x="36" y="215"/>
                  </a:moveTo>
                  <a:lnTo>
                    <a:pt x="0" y="2"/>
                  </a:lnTo>
                  <a:lnTo>
                    <a:pt x="12" y="0"/>
                  </a:lnTo>
                  <a:lnTo>
                    <a:pt x="45" y="213"/>
                  </a:lnTo>
                  <a:lnTo>
                    <a:pt x="36" y="2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75" name="Freeform 62">
              <a:extLst>
                <a:ext uri="{FF2B5EF4-FFF2-40B4-BE49-F238E27FC236}">
                  <a16:creationId xmlns:a16="http://schemas.microsoft.com/office/drawing/2014/main" id="{933CA8AB-1EBE-4128-834C-DA549CAAADE8}"/>
                </a:ext>
              </a:extLst>
            </p:cNvPr>
            <p:cNvSpPr/>
            <p:nvPr/>
          </p:nvSpPr>
          <p:spPr bwMode="auto">
            <a:xfrm>
              <a:off x="2845" y="1641"/>
              <a:ext cx="14" cy="186"/>
            </a:xfrm>
            <a:custGeom>
              <a:avLst/>
              <a:gdLst>
                <a:gd name="T0" fmla="*/ 2 w 14"/>
                <a:gd name="T1" fmla="*/ 186 h 186"/>
                <a:gd name="T2" fmla="*/ 0 w 14"/>
                <a:gd name="T3" fmla="*/ 0 h 186"/>
                <a:gd name="T4" fmla="*/ 12 w 14"/>
                <a:gd name="T5" fmla="*/ 0 h 186"/>
                <a:gd name="T6" fmla="*/ 14 w 14"/>
                <a:gd name="T7" fmla="*/ 186 h 186"/>
                <a:gd name="T8" fmla="*/ 2 w 14"/>
                <a:gd name="T9" fmla="*/ 186 h 186"/>
              </a:gdLst>
              <a:ahLst/>
              <a:cxnLst>
                <a:cxn ang="0">
                  <a:pos x="T0" y="T1"/>
                </a:cxn>
                <a:cxn ang="0">
                  <a:pos x="T2" y="T3"/>
                </a:cxn>
                <a:cxn ang="0">
                  <a:pos x="T4" y="T5"/>
                </a:cxn>
                <a:cxn ang="0">
                  <a:pos x="T6" y="T7"/>
                </a:cxn>
                <a:cxn ang="0">
                  <a:pos x="T8" y="T9"/>
                </a:cxn>
              </a:cxnLst>
              <a:rect l="0" t="0" r="r" b="b"/>
              <a:pathLst>
                <a:path w="14" h="186">
                  <a:moveTo>
                    <a:pt x="2" y="186"/>
                  </a:moveTo>
                  <a:lnTo>
                    <a:pt x="0" y="0"/>
                  </a:lnTo>
                  <a:lnTo>
                    <a:pt x="12" y="0"/>
                  </a:lnTo>
                  <a:lnTo>
                    <a:pt x="14" y="186"/>
                  </a:lnTo>
                  <a:lnTo>
                    <a:pt x="2" y="1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76" name="Freeform 63">
              <a:extLst>
                <a:ext uri="{FF2B5EF4-FFF2-40B4-BE49-F238E27FC236}">
                  <a16:creationId xmlns:a16="http://schemas.microsoft.com/office/drawing/2014/main" id="{107E480E-DAC4-4CEE-A130-F230A7112851}"/>
                </a:ext>
              </a:extLst>
            </p:cNvPr>
            <p:cNvSpPr/>
            <p:nvPr/>
          </p:nvSpPr>
          <p:spPr bwMode="auto">
            <a:xfrm>
              <a:off x="2833" y="1350"/>
              <a:ext cx="24" cy="293"/>
            </a:xfrm>
            <a:custGeom>
              <a:avLst/>
              <a:gdLst>
                <a:gd name="T0" fmla="*/ 12 w 24"/>
                <a:gd name="T1" fmla="*/ 293 h 293"/>
                <a:gd name="T2" fmla="*/ 0 w 24"/>
                <a:gd name="T3" fmla="*/ 3 h 293"/>
                <a:gd name="T4" fmla="*/ 12 w 24"/>
                <a:gd name="T5" fmla="*/ 0 h 293"/>
                <a:gd name="T6" fmla="*/ 24 w 24"/>
                <a:gd name="T7" fmla="*/ 293 h 293"/>
                <a:gd name="T8" fmla="*/ 12 w 24"/>
                <a:gd name="T9" fmla="*/ 293 h 293"/>
              </a:gdLst>
              <a:ahLst/>
              <a:cxnLst>
                <a:cxn ang="0">
                  <a:pos x="T0" y="T1"/>
                </a:cxn>
                <a:cxn ang="0">
                  <a:pos x="T2" y="T3"/>
                </a:cxn>
                <a:cxn ang="0">
                  <a:pos x="T4" y="T5"/>
                </a:cxn>
                <a:cxn ang="0">
                  <a:pos x="T6" y="T7"/>
                </a:cxn>
                <a:cxn ang="0">
                  <a:pos x="T8" y="T9"/>
                </a:cxn>
              </a:cxnLst>
              <a:rect l="0" t="0" r="r" b="b"/>
              <a:pathLst>
                <a:path w="24" h="293">
                  <a:moveTo>
                    <a:pt x="12" y="293"/>
                  </a:moveTo>
                  <a:lnTo>
                    <a:pt x="0" y="3"/>
                  </a:lnTo>
                  <a:lnTo>
                    <a:pt x="12" y="0"/>
                  </a:lnTo>
                  <a:lnTo>
                    <a:pt x="24" y="293"/>
                  </a:lnTo>
                  <a:lnTo>
                    <a:pt x="12" y="2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77" name="Freeform 64">
              <a:extLst>
                <a:ext uri="{FF2B5EF4-FFF2-40B4-BE49-F238E27FC236}">
                  <a16:creationId xmlns:a16="http://schemas.microsoft.com/office/drawing/2014/main" id="{4CD90100-E080-48B9-85B8-D2161C170213}"/>
                </a:ext>
              </a:extLst>
            </p:cNvPr>
            <p:cNvSpPr/>
            <p:nvPr/>
          </p:nvSpPr>
          <p:spPr bwMode="auto">
            <a:xfrm>
              <a:off x="2855" y="1631"/>
              <a:ext cx="141" cy="22"/>
            </a:xfrm>
            <a:custGeom>
              <a:avLst/>
              <a:gdLst>
                <a:gd name="T0" fmla="*/ 0 w 141"/>
                <a:gd name="T1" fmla="*/ 22 h 22"/>
                <a:gd name="T2" fmla="*/ 0 w 141"/>
                <a:gd name="T3" fmla="*/ 10 h 22"/>
                <a:gd name="T4" fmla="*/ 141 w 141"/>
                <a:gd name="T5" fmla="*/ 0 h 22"/>
                <a:gd name="T6" fmla="*/ 141 w 141"/>
                <a:gd name="T7" fmla="*/ 12 h 22"/>
                <a:gd name="T8" fmla="*/ 0 w 141"/>
                <a:gd name="T9" fmla="*/ 22 h 22"/>
              </a:gdLst>
              <a:ahLst/>
              <a:cxnLst>
                <a:cxn ang="0">
                  <a:pos x="T0" y="T1"/>
                </a:cxn>
                <a:cxn ang="0">
                  <a:pos x="T2" y="T3"/>
                </a:cxn>
                <a:cxn ang="0">
                  <a:pos x="T4" y="T5"/>
                </a:cxn>
                <a:cxn ang="0">
                  <a:pos x="T6" y="T7"/>
                </a:cxn>
                <a:cxn ang="0">
                  <a:pos x="T8" y="T9"/>
                </a:cxn>
              </a:cxnLst>
              <a:rect l="0" t="0" r="r" b="b"/>
              <a:pathLst>
                <a:path w="141" h="22">
                  <a:moveTo>
                    <a:pt x="0" y="22"/>
                  </a:moveTo>
                  <a:lnTo>
                    <a:pt x="0" y="10"/>
                  </a:lnTo>
                  <a:lnTo>
                    <a:pt x="141" y="0"/>
                  </a:lnTo>
                  <a:lnTo>
                    <a:pt x="141" y="12"/>
                  </a:lnTo>
                  <a:lnTo>
                    <a:pt x="0"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78" name="Freeform 65">
              <a:extLst>
                <a:ext uri="{FF2B5EF4-FFF2-40B4-BE49-F238E27FC236}">
                  <a16:creationId xmlns:a16="http://schemas.microsoft.com/office/drawing/2014/main" id="{FBAF21C4-F2A7-4801-B273-18207A1106C9}"/>
                </a:ext>
              </a:extLst>
            </p:cNvPr>
            <p:cNvSpPr/>
            <p:nvPr/>
          </p:nvSpPr>
          <p:spPr bwMode="auto">
            <a:xfrm>
              <a:off x="2649" y="1643"/>
              <a:ext cx="206" cy="140"/>
            </a:xfrm>
            <a:custGeom>
              <a:avLst/>
              <a:gdLst>
                <a:gd name="T0" fmla="*/ 7 w 206"/>
                <a:gd name="T1" fmla="*/ 140 h 140"/>
                <a:gd name="T2" fmla="*/ 0 w 206"/>
                <a:gd name="T3" fmla="*/ 130 h 140"/>
                <a:gd name="T4" fmla="*/ 198 w 206"/>
                <a:gd name="T5" fmla="*/ 0 h 140"/>
                <a:gd name="T6" fmla="*/ 206 w 206"/>
                <a:gd name="T7" fmla="*/ 10 h 140"/>
                <a:gd name="T8" fmla="*/ 7 w 206"/>
                <a:gd name="T9" fmla="*/ 140 h 140"/>
              </a:gdLst>
              <a:ahLst/>
              <a:cxnLst>
                <a:cxn ang="0">
                  <a:pos x="T0" y="T1"/>
                </a:cxn>
                <a:cxn ang="0">
                  <a:pos x="T2" y="T3"/>
                </a:cxn>
                <a:cxn ang="0">
                  <a:pos x="T4" y="T5"/>
                </a:cxn>
                <a:cxn ang="0">
                  <a:pos x="T6" y="T7"/>
                </a:cxn>
                <a:cxn ang="0">
                  <a:pos x="T8" y="T9"/>
                </a:cxn>
              </a:cxnLst>
              <a:rect l="0" t="0" r="r" b="b"/>
              <a:pathLst>
                <a:path w="206" h="140">
                  <a:moveTo>
                    <a:pt x="7" y="140"/>
                  </a:moveTo>
                  <a:lnTo>
                    <a:pt x="0" y="130"/>
                  </a:lnTo>
                  <a:lnTo>
                    <a:pt x="198" y="0"/>
                  </a:lnTo>
                  <a:lnTo>
                    <a:pt x="206" y="10"/>
                  </a:lnTo>
                  <a:lnTo>
                    <a:pt x="7" y="1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79" name="Freeform 66">
              <a:extLst>
                <a:ext uri="{FF2B5EF4-FFF2-40B4-BE49-F238E27FC236}">
                  <a16:creationId xmlns:a16="http://schemas.microsoft.com/office/drawing/2014/main" id="{F1253651-4419-4BF5-9E49-F02A3B42CB14}"/>
                </a:ext>
              </a:extLst>
            </p:cNvPr>
            <p:cNvSpPr/>
            <p:nvPr/>
          </p:nvSpPr>
          <p:spPr bwMode="auto">
            <a:xfrm>
              <a:off x="2524" y="1776"/>
              <a:ext cx="134" cy="231"/>
            </a:xfrm>
            <a:custGeom>
              <a:avLst/>
              <a:gdLst>
                <a:gd name="T0" fmla="*/ 9 w 134"/>
                <a:gd name="T1" fmla="*/ 231 h 231"/>
                <a:gd name="T2" fmla="*/ 0 w 134"/>
                <a:gd name="T3" fmla="*/ 224 h 231"/>
                <a:gd name="T4" fmla="*/ 125 w 134"/>
                <a:gd name="T5" fmla="*/ 0 h 231"/>
                <a:gd name="T6" fmla="*/ 134 w 134"/>
                <a:gd name="T7" fmla="*/ 4 h 231"/>
                <a:gd name="T8" fmla="*/ 9 w 134"/>
                <a:gd name="T9" fmla="*/ 231 h 231"/>
              </a:gdLst>
              <a:ahLst/>
              <a:cxnLst>
                <a:cxn ang="0">
                  <a:pos x="T0" y="T1"/>
                </a:cxn>
                <a:cxn ang="0">
                  <a:pos x="T2" y="T3"/>
                </a:cxn>
                <a:cxn ang="0">
                  <a:pos x="T4" y="T5"/>
                </a:cxn>
                <a:cxn ang="0">
                  <a:pos x="T6" y="T7"/>
                </a:cxn>
                <a:cxn ang="0">
                  <a:pos x="T8" y="T9"/>
                </a:cxn>
              </a:cxnLst>
              <a:rect l="0" t="0" r="r" b="b"/>
              <a:pathLst>
                <a:path w="134" h="231">
                  <a:moveTo>
                    <a:pt x="9" y="231"/>
                  </a:moveTo>
                  <a:lnTo>
                    <a:pt x="0" y="224"/>
                  </a:lnTo>
                  <a:lnTo>
                    <a:pt x="125" y="0"/>
                  </a:lnTo>
                  <a:lnTo>
                    <a:pt x="134" y="4"/>
                  </a:lnTo>
                  <a:lnTo>
                    <a:pt x="9" y="2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80" name="Freeform 67">
              <a:extLst>
                <a:ext uri="{FF2B5EF4-FFF2-40B4-BE49-F238E27FC236}">
                  <a16:creationId xmlns:a16="http://schemas.microsoft.com/office/drawing/2014/main" id="{3F4928DD-003B-484F-83D5-BA2ECA6669EF}"/>
                </a:ext>
              </a:extLst>
            </p:cNvPr>
            <p:cNvSpPr/>
            <p:nvPr/>
          </p:nvSpPr>
          <p:spPr bwMode="auto">
            <a:xfrm>
              <a:off x="2526" y="1825"/>
              <a:ext cx="329" cy="177"/>
            </a:xfrm>
            <a:custGeom>
              <a:avLst/>
              <a:gdLst>
                <a:gd name="T0" fmla="*/ 5 w 329"/>
                <a:gd name="T1" fmla="*/ 177 h 177"/>
                <a:gd name="T2" fmla="*/ 0 w 329"/>
                <a:gd name="T3" fmla="*/ 168 h 177"/>
                <a:gd name="T4" fmla="*/ 324 w 329"/>
                <a:gd name="T5" fmla="*/ 0 h 177"/>
                <a:gd name="T6" fmla="*/ 329 w 329"/>
                <a:gd name="T7" fmla="*/ 10 h 177"/>
                <a:gd name="T8" fmla="*/ 5 w 329"/>
                <a:gd name="T9" fmla="*/ 177 h 177"/>
              </a:gdLst>
              <a:ahLst/>
              <a:cxnLst>
                <a:cxn ang="0">
                  <a:pos x="T0" y="T1"/>
                </a:cxn>
                <a:cxn ang="0">
                  <a:pos x="T2" y="T3"/>
                </a:cxn>
                <a:cxn ang="0">
                  <a:pos x="T4" y="T5"/>
                </a:cxn>
                <a:cxn ang="0">
                  <a:pos x="T6" y="T7"/>
                </a:cxn>
                <a:cxn ang="0">
                  <a:pos x="T8" y="T9"/>
                </a:cxn>
              </a:cxnLst>
              <a:rect l="0" t="0" r="r" b="b"/>
              <a:pathLst>
                <a:path w="329" h="177">
                  <a:moveTo>
                    <a:pt x="5" y="177"/>
                  </a:moveTo>
                  <a:lnTo>
                    <a:pt x="0" y="168"/>
                  </a:lnTo>
                  <a:lnTo>
                    <a:pt x="324" y="0"/>
                  </a:lnTo>
                  <a:lnTo>
                    <a:pt x="329" y="10"/>
                  </a:lnTo>
                  <a:lnTo>
                    <a:pt x="5" y="17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81" name="Freeform 68">
              <a:extLst>
                <a:ext uri="{FF2B5EF4-FFF2-40B4-BE49-F238E27FC236}">
                  <a16:creationId xmlns:a16="http://schemas.microsoft.com/office/drawing/2014/main" id="{EFD38F1C-2E2F-4D7D-A5ED-47A914D58239}"/>
                </a:ext>
              </a:extLst>
            </p:cNvPr>
            <p:cNvSpPr/>
            <p:nvPr/>
          </p:nvSpPr>
          <p:spPr bwMode="auto">
            <a:xfrm>
              <a:off x="2649" y="1773"/>
              <a:ext cx="83" cy="255"/>
            </a:xfrm>
            <a:custGeom>
              <a:avLst/>
              <a:gdLst>
                <a:gd name="T0" fmla="*/ 73 w 83"/>
                <a:gd name="T1" fmla="*/ 255 h 255"/>
                <a:gd name="T2" fmla="*/ 0 w 83"/>
                <a:gd name="T3" fmla="*/ 5 h 255"/>
                <a:gd name="T4" fmla="*/ 12 w 83"/>
                <a:gd name="T5" fmla="*/ 0 h 255"/>
                <a:gd name="T6" fmla="*/ 83 w 83"/>
                <a:gd name="T7" fmla="*/ 251 h 255"/>
                <a:gd name="T8" fmla="*/ 73 w 83"/>
                <a:gd name="T9" fmla="*/ 255 h 255"/>
              </a:gdLst>
              <a:ahLst/>
              <a:cxnLst>
                <a:cxn ang="0">
                  <a:pos x="T0" y="T1"/>
                </a:cxn>
                <a:cxn ang="0">
                  <a:pos x="T2" y="T3"/>
                </a:cxn>
                <a:cxn ang="0">
                  <a:pos x="T4" y="T5"/>
                </a:cxn>
                <a:cxn ang="0">
                  <a:pos x="T6" y="T7"/>
                </a:cxn>
                <a:cxn ang="0">
                  <a:pos x="T8" y="T9"/>
                </a:cxn>
              </a:cxnLst>
              <a:rect l="0" t="0" r="r" b="b"/>
              <a:pathLst>
                <a:path w="83" h="255">
                  <a:moveTo>
                    <a:pt x="73" y="255"/>
                  </a:moveTo>
                  <a:lnTo>
                    <a:pt x="0" y="5"/>
                  </a:lnTo>
                  <a:lnTo>
                    <a:pt x="12" y="0"/>
                  </a:lnTo>
                  <a:lnTo>
                    <a:pt x="83" y="251"/>
                  </a:lnTo>
                  <a:lnTo>
                    <a:pt x="73" y="2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82" name="Freeform 69">
              <a:extLst>
                <a:ext uri="{FF2B5EF4-FFF2-40B4-BE49-F238E27FC236}">
                  <a16:creationId xmlns:a16="http://schemas.microsoft.com/office/drawing/2014/main" id="{CB9D0380-4496-4456-A269-6A1CC0816290}"/>
                </a:ext>
              </a:extLst>
            </p:cNvPr>
            <p:cNvSpPr/>
            <p:nvPr/>
          </p:nvSpPr>
          <p:spPr bwMode="auto">
            <a:xfrm>
              <a:off x="2358" y="1650"/>
              <a:ext cx="175" cy="350"/>
            </a:xfrm>
            <a:custGeom>
              <a:avLst/>
              <a:gdLst>
                <a:gd name="T0" fmla="*/ 163 w 175"/>
                <a:gd name="T1" fmla="*/ 350 h 350"/>
                <a:gd name="T2" fmla="*/ 0 w 175"/>
                <a:gd name="T3" fmla="*/ 5 h 350"/>
                <a:gd name="T4" fmla="*/ 10 w 175"/>
                <a:gd name="T5" fmla="*/ 0 h 350"/>
                <a:gd name="T6" fmla="*/ 175 w 175"/>
                <a:gd name="T7" fmla="*/ 345 h 350"/>
                <a:gd name="T8" fmla="*/ 163 w 175"/>
                <a:gd name="T9" fmla="*/ 350 h 350"/>
              </a:gdLst>
              <a:ahLst/>
              <a:cxnLst>
                <a:cxn ang="0">
                  <a:pos x="T0" y="T1"/>
                </a:cxn>
                <a:cxn ang="0">
                  <a:pos x="T2" y="T3"/>
                </a:cxn>
                <a:cxn ang="0">
                  <a:pos x="T4" y="T5"/>
                </a:cxn>
                <a:cxn ang="0">
                  <a:pos x="T6" y="T7"/>
                </a:cxn>
                <a:cxn ang="0">
                  <a:pos x="T8" y="T9"/>
                </a:cxn>
              </a:cxnLst>
              <a:rect l="0" t="0" r="r" b="b"/>
              <a:pathLst>
                <a:path w="175" h="350">
                  <a:moveTo>
                    <a:pt x="163" y="350"/>
                  </a:moveTo>
                  <a:lnTo>
                    <a:pt x="0" y="5"/>
                  </a:lnTo>
                  <a:lnTo>
                    <a:pt x="10" y="0"/>
                  </a:lnTo>
                  <a:lnTo>
                    <a:pt x="175" y="345"/>
                  </a:lnTo>
                  <a:lnTo>
                    <a:pt x="163" y="3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83" name="Freeform 70">
              <a:extLst>
                <a:ext uri="{FF2B5EF4-FFF2-40B4-BE49-F238E27FC236}">
                  <a16:creationId xmlns:a16="http://schemas.microsoft.com/office/drawing/2014/main" id="{F43F7404-8627-49D5-A267-37AACA38BBD9}"/>
                </a:ext>
              </a:extLst>
            </p:cNvPr>
            <p:cNvSpPr/>
            <p:nvPr/>
          </p:nvSpPr>
          <p:spPr bwMode="auto">
            <a:xfrm>
              <a:off x="2283" y="1289"/>
              <a:ext cx="85" cy="366"/>
            </a:xfrm>
            <a:custGeom>
              <a:avLst/>
              <a:gdLst>
                <a:gd name="T0" fmla="*/ 73 w 85"/>
                <a:gd name="T1" fmla="*/ 366 h 366"/>
                <a:gd name="T2" fmla="*/ 0 w 85"/>
                <a:gd name="T3" fmla="*/ 2 h 366"/>
                <a:gd name="T4" fmla="*/ 11 w 85"/>
                <a:gd name="T5" fmla="*/ 0 h 366"/>
                <a:gd name="T6" fmla="*/ 85 w 85"/>
                <a:gd name="T7" fmla="*/ 366 h 366"/>
                <a:gd name="T8" fmla="*/ 73 w 85"/>
                <a:gd name="T9" fmla="*/ 366 h 366"/>
              </a:gdLst>
              <a:ahLst/>
              <a:cxnLst>
                <a:cxn ang="0">
                  <a:pos x="T0" y="T1"/>
                </a:cxn>
                <a:cxn ang="0">
                  <a:pos x="T2" y="T3"/>
                </a:cxn>
                <a:cxn ang="0">
                  <a:pos x="T4" y="T5"/>
                </a:cxn>
                <a:cxn ang="0">
                  <a:pos x="T6" y="T7"/>
                </a:cxn>
                <a:cxn ang="0">
                  <a:pos x="T8" y="T9"/>
                </a:cxn>
              </a:cxnLst>
              <a:rect l="0" t="0" r="r" b="b"/>
              <a:pathLst>
                <a:path w="85" h="366">
                  <a:moveTo>
                    <a:pt x="73" y="366"/>
                  </a:moveTo>
                  <a:lnTo>
                    <a:pt x="0" y="2"/>
                  </a:lnTo>
                  <a:lnTo>
                    <a:pt x="11" y="0"/>
                  </a:lnTo>
                  <a:lnTo>
                    <a:pt x="85" y="366"/>
                  </a:lnTo>
                  <a:lnTo>
                    <a:pt x="73" y="3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84" name="Freeform 71">
              <a:extLst>
                <a:ext uri="{FF2B5EF4-FFF2-40B4-BE49-F238E27FC236}">
                  <a16:creationId xmlns:a16="http://schemas.microsoft.com/office/drawing/2014/main" id="{E64574AD-FCCC-48A7-A727-1E9E4AD23484}"/>
                </a:ext>
              </a:extLst>
            </p:cNvPr>
            <p:cNvSpPr/>
            <p:nvPr/>
          </p:nvSpPr>
          <p:spPr bwMode="auto">
            <a:xfrm>
              <a:off x="2285" y="1289"/>
              <a:ext cx="168" cy="139"/>
            </a:xfrm>
            <a:custGeom>
              <a:avLst/>
              <a:gdLst>
                <a:gd name="T0" fmla="*/ 161 w 168"/>
                <a:gd name="T1" fmla="*/ 139 h 139"/>
                <a:gd name="T2" fmla="*/ 0 w 168"/>
                <a:gd name="T3" fmla="*/ 7 h 139"/>
                <a:gd name="T4" fmla="*/ 7 w 168"/>
                <a:gd name="T5" fmla="*/ 0 h 139"/>
                <a:gd name="T6" fmla="*/ 168 w 168"/>
                <a:gd name="T7" fmla="*/ 130 h 139"/>
                <a:gd name="T8" fmla="*/ 161 w 168"/>
                <a:gd name="T9" fmla="*/ 139 h 139"/>
              </a:gdLst>
              <a:ahLst/>
              <a:cxnLst>
                <a:cxn ang="0">
                  <a:pos x="T0" y="T1"/>
                </a:cxn>
                <a:cxn ang="0">
                  <a:pos x="T2" y="T3"/>
                </a:cxn>
                <a:cxn ang="0">
                  <a:pos x="T4" y="T5"/>
                </a:cxn>
                <a:cxn ang="0">
                  <a:pos x="T6" y="T7"/>
                </a:cxn>
                <a:cxn ang="0">
                  <a:pos x="T8" y="T9"/>
                </a:cxn>
              </a:cxnLst>
              <a:rect l="0" t="0" r="r" b="b"/>
              <a:pathLst>
                <a:path w="168" h="139">
                  <a:moveTo>
                    <a:pt x="161" y="139"/>
                  </a:moveTo>
                  <a:lnTo>
                    <a:pt x="0" y="7"/>
                  </a:lnTo>
                  <a:lnTo>
                    <a:pt x="7" y="0"/>
                  </a:lnTo>
                  <a:lnTo>
                    <a:pt x="168" y="130"/>
                  </a:lnTo>
                  <a:lnTo>
                    <a:pt x="161" y="1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85" name="Freeform 72">
              <a:extLst>
                <a:ext uri="{FF2B5EF4-FFF2-40B4-BE49-F238E27FC236}">
                  <a16:creationId xmlns:a16="http://schemas.microsoft.com/office/drawing/2014/main" id="{54A005D3-AFEB-456A-9E3D-36171846393D}"/>
                </a:ext>
              </a:extLst>
            </p:cNvPr>
            <p:cNvSpPr/>
            <p:nvPr/>
          </p:nvSpPr>
          <p:spPr bwMode="auto">
            <a:xfrm>
              <a:off x="2356" y="1423"/>
              <a:ext cx="99" cy="227"/>
            </a:xfrm>
            <a:custGeom>
              <a:avLst/>
              <a:gdLst>
                <a:gd name="T0" fmla="*/ 9 w 99"/>
                <a:gd name="T1" fmla="*/ 227 h 227"/>
                <a:gd name="T2" fmla="*/ 0 w 99"/>
                <a:gd name="T3" fmla="*/ 223 h 227"/>
                <a:gd name="T4" fmla="*/ 90 w 99"/>
                <a:gd name="T5" fmla="*/ 0 h 227"/>
                <a:gd name="T6" fmla="*/ 99 w 99"/>
                <a:gd name="T7" fmla="*/ 5 h 227"/>
                <a:gd name="T8" fmla="*/ 9 w 99"/>
                <a:gd name="T9" fmla="*/ 227 h 227"/>
              </a:gdLst>
              <a:ahLst/>
              <a:cxnLst>
                <a:cxn ang="0">
                  <a:pos x="T0" y="T1"/>
                </a:cxn>
                <a:cxn ang="0">
                  <a:pos x="T2" y="T3"/>
                </a:cxn>
                <a:cxn ang="0">
                  <a:pos x="T4" y="T5"/>
                </a:cxn>
                <a:cxn ang="0">
                  <a:pos x="T6" y="T7"/>
                </a:cxn>
                <a:cxn ang="0">
                  <a:pos x="T8" y="T9"/>
                </a:cxn>
              </a:cxnLst>
              <a:rect l="0" t="0" r="r" b="b"/>
              <a:pathLst>
                <a:path w="99" h="227">
                  <a:moveTo>
                    <a:pt x="9" y="227"/>
                  </a:moveTo>
                  <a:lnTo>
                    <a:pt x="0" y="223"/>
                  </a:lnTo>
                  <a:lnTo>
                    <a:pt x="90" y="0"/>
                  </a:lnTo>
                  <a:lnTo>
                    <a:pt x="99" y="5"/>
                  </a:lnTo>
                  <a:lnTo>
                    <a:pt x="9" y="2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86" name="Freeform 73">
              <a:extLst>
                <a:ext uri="{FF2B5EF4-FFF2-40B4-BE49-F238E27FC236}">
                  <a16:creationId xmlns:a16="http://schemas.microsoft.com/office/drawing/2014/main" id="{6358CBDE-8E6C-4111-8810-AC327D739AF2}"/>
                </a:ext>
              </a:extLst>
            </p:cNvPr>
            <p:cNvSpPr/>
            <p:nvPr/>
          </p:nvSpPr>
          <p:spPr bwMode="auto">
            <a:xfrm>
              <a:off x="2446" y="1419"/>
              <a:ext cx="179" cy="106"/>
            </a:xfrm>
            <a:custGeom>
              <a:avLst/>
              <a:gdLst>
                <a:gd name="T0" fmla="*/ 175 w 179"/>
                <a:gd name="T1" fmla="*/ 106 h 106"/>
                <a:gd name="T2" fmla="*/ 0 w 179"/>
                <a:gd name="T3" fmla="*/ 9 h 106"/>
                <a:gd name="T4" fmla="*/ 4 w 179"/>
                <a:gd name="T5" fmla="*/ 0 h 106"/>
                <a:gd name="T6" fmla="*/ 179 w 179"/>
                <a:gd name="T7" fmla="*/ 97 h 106"/>
                <a:gd name="T8" fmla="*/ 175 w 179"/>
                <a:gd name="T9" fmla="*/ 106 h 106"/>
              </a:gdLst>
              <a:ahLst/>
              <a:cxnLst>
                <a:cxn ang="0">
                  <a:pos x="T0" y="T1"/>
                </a:cxn>
                <a:cxn ang="0">
                  <a:pos x="T2" y="T3"/>
                </a:cxn>
                <a:cxn ang="0">
                  <a:pos x="T4" y="T5"/>
                </a:cxn>
                <a:cxn ang="0">
                  <a:pos x="T6" y="T7"/>
                </a:cxn>
                <a:cxn ang="0">
                  <a:pos x="T8" y="T9"/>
                </a:cxn>
              </a:cxnLst>
              <a:rect l="0" t="0" r="r" b="b"/>
              <a:pathLst>
                <a:path w="179" h="106">
                  <a:moveTo>
                    <a:pt x="175" y="106"/>
                  </a:moveTo>
                  <a:lnTo>
                    <a:pt x="0" y="9"/>
                  </a:lnTo>
                  <a:lnTo>
                    <a:pt x="4" y="0"/>
                  </a:lnTo>
                  <a:lnTo>
                    <a:pt x="179" y="97"/>
                  </a:lnTo>
                  <a:lnTo>
                    <a:pt x="175"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87" name="Freeform 74">
              <a:extLst>
                <a:ext uri="{FF2B5EF4-FFF2-40B4-BE49-F238E27FC236}">
                  <a16:creationId xmlns:a16="http://schemas.microsoft.com/office/drawing/2014/main" id="{153B91AD-71EB-4DE5-BD9D-621C895041D1}"/>
                </a:ext>
              </a:extLst>
            </p:cNvPr>
            <p:cNvSpPr/>
            <p:nvPr/>
          </p:nvSpPr>
          <p:spPr bwMode="auto">
            <a:xfrm>
              <a:off x="2613" y="1518"/>
              <a:ext cx="43" cy="262"/>
            </a:xfrm>
            <a:custGeom>
              <a:avLst/>
              <a:gdLst>
                <a:gd name="T0" fmla="*/ 34 w 43"/>
                <a:gd name="T1" fmla="*/ 262 h 262"/>
                <a:gd name="T2" fmla="*/ 0 w 43"/>
                <a:gd name="T3" fmla="*/ 2 h 262"/>
                <a:gd name="T4" fmla="*/ 12 w 43"/>
                <a:gd name="T5" fmla="*/ 0 h 262"/>
                <a:gd name="T6" fmla="*/ 43 w 43"/>
                <a:gd name="T7" fmla="*/ 260 h 262"/>
                <a:gd name="T8" fmla="*/ 34 w 43"/>
                <a:gd name="T9" fmla="*/ 262 h 262"/>
              </a:gdLst>
              <a:ahLst/>
              <a:cxnLst>
                <a:cxn ang="0">
                  <a:pos x="T0" y="T1"/>
                </a:cxn>
                <a:cxn ang="0">
                  <a:pos x="T2" y="T3"/>
                </a:cxn>
                <a:cxn ang="0">
                  <a:pos x="T4" y="T5"/>
                </a:cxn>
                <a:cxn ang="0">
                  <a:pos x="T6" y="T7"/>
                </a:cxn>
                <a:cxn ang="0">
                  <a:pos x="T8" y="T9"/>
                </a:cxn>
              </a:cxnLst>
              <a:rect l="0" t="0" r="r" b="b"/>
              <a:pathLst>
                <a:path w="43" h="262">
                  <a:moveTo>
                    <a:pt x="34" y="262"/>
                  </a:moveTo>
                  <a:lnTo>
                    <a:pt x="0" y="2"/>
                  </a:lnTo>
                  <a:lnTo>
                    <a:pt x="12" y="0"/>
                  </a:lnTo>
                  <a:lnTo>
                    <a:pt x="43" y="260"/>
                  </a:lnTo>
                  <a:lnTo>
                    <a:pt x="34" y="26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88" name="Freeform 75">
              <a:extLst>
                <a:ext uri="{FF2B5EF4-FFF2-40B4-BE49-F238E27FC236}">
                  <a16:creationId xmlns:a16="http://schemas.microsoft.com/office/drawing/2014/main" id="{0FA83497-A7F0-447F-ACE3-211829778573}"/>
                </a:ext>
              </a:extLst>
            </p:cNvPr>
            <p:cNvSpPr/>
            <p:nvPr/>
          </p:nvSpPr>
          <p:spPr bwMode="auto">
            <a:xfrm>
              <a:off x="2621" y="1516"/>
              <a:ext cx="231" cy="134"/>
            </a:xfrm>
            <a:custGeom>
              <a:avLst/>
              <a:gdLst>
                <a:gd name="T0" fmla="*/ 226 w 231"/>
                <a:gd name="T1" fmla="*/ 134 h 134"/>
                <a:gd name="T2" fmla="*/ 0 w 231"/>
                <a:gd name="T3" fmla="*/ 9 h 134"/>
                <a:gd name="T4" fmla="*/ 4 w 231"/>
                <a:gd name="T5" fmla="*/ 0 h 134"/>
                <a:gd name="T6" fmla="*/ 231 w 231"/>
                <a:gd name="T7" fmla="*/ 125 h 134"/>
                <a:gd name="T8" fmla="*/ 226 w 231"/>
                <a:gd name="T9" fmla="*/ 134 h 134"/>
              </a:gdLst>
              <a:ahLst/>
              <a:cxnLst>
                <a:cxn ang="0">
                  <a:pos x="T0" y="T1"/>
                </a:cxn>
                <a:cxn ang="0">
                  <a:pos x="T2" y="T3"/>
                </a:cxn>
                <a:cxn ang="0">
                  <a:pos x="T4" y="T5"/>
                </a:cxn>
                <a:cxn ang="0">
                  <a:pos x="T6" y="T7"/>
                </a:cxn>
                <a:cxn ang="0">
                  <a:pos x="T8" y="T9"/>
                </a:cxn>
              </a:cxnLst>
              <a:rect l="0" t="0" r="r" b="b"/>
              <a:pathLst>
                <a:path w="231" h="134">
                  <a:moveTo>
                    <a:pt x="226" y="134"/>
                  </a:moveTo>
                  <a:lnTo>
                    <a:pt x="0" y="9"/>
                  </a:lnTo>
                  <a:lnTo>
                    <a:pt x="4" y="0"/>
                  </a:lnTo>
                  <a:lnTo>
                    <a:pt x="231" y="125"/>
                  </a:lnTo>
                  <a:lnTo>
                    <a:pt x="226" y="1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89" name="Freeform 76">
              <a:extLst>
                <a:ext uri="{FF2B5EF4-FFF2-40B4-BE49-F238E27FC236}">
                  <a16:creationId xmlns:a16="http://schemas.microsoft.com/office/drawing/2014/main" id="{1FBFA60D-B13D-45FF-9AD6-45FCA555CAF0}"/>
                </a:ext>
              </a:extLst>
            </p:cNvPr>
            <p:cNvSpPr/>
            <p:nvPr/>
          </p:nvSpPr>
          <p:spPr bwMode="auto">
            <a:xfrm>
              <a:off x="2595" y="1383"/>
              <a:ext cx="33" cy="140"/>
            </a:xfrm>
            <a:custGeom>
              <a:avLst/>
              <a:gdLst>
                <a:gd name="T0" fmla="*/ 21 w 33"/>
                <a:gd name="T1" fmla="*/ 140 h 140"/>
                <a:gd name="T2" fmla="*/ 0 w 33"/>
                <a:gd name="T3" fmla="*/ 0 h 140"/>
                <a:gd name="T4" fmla="*/ 9 w 33"/>
                <a:gd name="T5" fmla="*/ 0 h 140"/>
                <a:gd name="T6" fmla="*/ 33 w 33"/>
                <a:gd name="T7" fmla="*/ 137 h 140"/>
                <a:gd name="T8" fmla="*/ 21 w 33"/>
                <a:gd name="T9" fmla="*/ 140 h 140"/>
              </a:gdLst>
              <a:ahLst/>
              <a:cxnLst>
                <a:cxn ang="0">
                  <a:pos x="T0" y="T1"/>
                </a:cxn>
                <a:cxn ang="0">
                  <a:pos x="T2" y="T3"/>
                </a:cxn>
                <a:cxn ang="0">
                  <a:pos x="T4" y="T5"/>
                </a:cxn>
                <a:cxn ang="0">
                  <a:pos x="T6" y="T7"/>
                </a:cxn>
                <a:cxn ang="0">
                  <a:pos x="T8" y="T9"/>
                </a:cxn>
              </a:cxnLst>
              <a:rect l="0" t="0" r="r" b="b"/>
              <a:pathLst>
                <a:path w="33" h="140">
                  <a:moveTo>
                    <a:pt x="21" y="140"/>
                  </a:moveTo>
                  <a:lnTo>
                    <a:pt x="0" y="0"/>
                  </a:lnTo>
                  <a:lnTo>
                    <a:pt x="9" y="0"/>
                  </a:lnTo>
                  <a:lnTo>
                    <a:pt x="33" y="137"/>
                  </a:lnTo>
                  <a:lnTo>
                    <a:pt x="21" y="1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90" name="Freeform 77">
              <a:extLst>
                <a:ext uri="{FF2B5EF4-FFF2-40B4-BE49-F238E27FC236}">
                  <a16:creationId xmlns:a16="http://schemas.microsoft.com/office/drawing/2014/main" id="{9648BD2D-B2F8-4927-8147-3347797653E4}"/>
                </a:ext>
              </a:extLst>
            </p:cNvPr>
            <p:cNvSpPr/>
            <p:nvPr/>
          </p:nvSpPr>
          <p:spPr bwMode="auto">
            <a:xfrm>
              <a:off x="2361" y="1513"/>
              <a:ext cx="262" cy="135"/>
            </a:xfrm>
            <a:custGeom>
              <a:avLst/>
              <a:gdLst>
                <a:gd name="T0" fmla="*/ 4 w 262"/>
                <a:gd name="T1" fmla="*/ 135 h 135"/>
                <a:gd name="T2" fmla="*/ 0 w 262"/>
                <a:gd name="T3" fmla="*/ 125 h 135"/>
                <a:gd name="T4" fmla="*/ 257 w 262"/>
                <a:gd name="T5" fmla="*/ 0 h 135"/>
                <a:gd name="T6" fmla="*/ 262 w 262"/>
                <a:gd name="T7" fmla="*/ 10 h 135"/>
                <a:gd name="T8" fmla="*/ 4 w 262"/>
                <a:gd name="T9" fmla="*/ 135 h 135"/>
              </a:gdLst>
              <a:ahLst/>
              <a:cxnLst>
                <a:cxn ang="0">
                  <a:pos x="T0" y="T1"/>
                </a:cxn>
                <a:cxn ang="0">
                  <a:pos x="T2" y="T3"/>
                </a:cxn>
                <a:cxn ang="0">
                  <a:pos x="T4" y="T5"/>
                </a:cxn>
                <a:cxn ang="0">
                  <a:pos x="T6" y="T7"/>
                </a:cxn>
                <a:cxn ang="0">
                  <a:pos x="T8" y="T9"/>
                </a:cxn>
              </a:cxnLst>
              <a:rect l="0" t="0" r="r" b="b"/>
              <a:pathLst>
                <a:path w="262" h="135">
                  <a:moveTo>
                    <a:pt x="4" y="135"/>
                  </a:moveTo>
                  <a:lnTo>
                    <a:pt x="0" y="125"/>
                  </a:lnTo>
                  <a:lnTo>
                    <a:pt x="257" y="0"/>
                  </a:lnTo>
                  <a:lnTo>
                    <a:pt x="262" y="10"/>
                  </a:lnTo>
                  <a:lnTo>
                    <a:pt x="4" y="1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91" name="Freeform 78">
              <a:extLst>
                <a:ext uri="{FF2B5EF4-FFF2-40B4-BE49-F238E27FC236}">
                  <a16:creationId xmlns:a16="http://schemas.microsoft.com/office/drawing/2014/main" id="{2B2DDD91-7656-425A-A7E7-BDBC0D43E01B}"/>
                </a:ext>
              </a:extLst>
            </p:cNvPr>
            <p:cNvSpPr/>
            <p:nvPr/>
          </p:nvSpPr>
          <p:spPr bwMode="auto">
            <a:xfrm>
              <a:off x="2361" y="1641"/>
              <a:ext cx="290" cy="135"/>
            </a:xfrm>
            <a:custGeom>
              <a:avLst/>
              <a:gdLst>
                <a:gd name="T0" fmla="*/ 288 w 290"/>
                <a:gd name="T1" fmla="*/ 135 h 135"/>
                <a:gd name="T2" fmla="*/ 0 w 290"/>
                <a:gd name="T3" fmla="*/ 9 h 135"/>
                <a:gd name="T4" fmla="*/ 4 w 290"/>
                <a:gd name="T5" fmla="*/ 0 h 135"/>
                <a:gd name="T6" fmla="*/ 290 w 290"/>
                <a:gd name="T7" fmla="*/ 125 h 135"/>
                <a:gd name="T8" fmla="*/ 288 w 290"/>
                <a:gd name="T9" fmla="*/ 135 h 135"/>
              </a:gdLst>
              <a:ahLst/>
              <a:cxnLst>
                <a:cxn ang="0">
                  <a:pos x="T0" y="T1"/>
                </a:cxn>
                <a:cxn ang="0">
                  <a:pos x="T2" y="T3"/>
                </a:cxn>
                <a:cxn ang="0">
                  <a:pos x="T4" y="T5"/>
                </a:cxn>
                <a:cxn ang="0">
                  <a:pos x="T6" y="T7"/>
                </a:cxn>
                <a:cxn ang="0">
                  <a:pos x="T8" y="T9"/>
                </a:cxn>
              </a:cxnLst>
              <a:rect l="0" t="0" r="r" b="b"/>
              <a:pathLst>
                <a:path w="290" h="135">
                  <a:moveTo>
                    <a:pt x="288" y="135"/>
                  </a:moveTo>
                  <a:lnTo>
                    <a:pt x="0" y="9"/>
                  </a:lnTo>
                  <a:lnTo>
                    <a:pt x="4" y="0"/>
                  </a:lnTo>
                  <a:lnTo>
                    <a:pt x="290" y="125"/>
                  </a:lnTo>
                  <a:lnTo>
                    <a:pt x="288" y="1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92" name="Freeform 79">
              <a:extLst>
                <a:ext uri="{FF2B5EF4-FFF2-40B4-BE49-F238E27FC236}">
                  <a16:creationId xmlns:a16="http://schemas.microsoft.com/office/drawing/2014/main" id="{1F729B27-C781-4577-9299-A8B119CB91EF}"/>
                </a:ext>
              </a:extLst>
            </p:cNvPr>
            <p:cNvSpPr/>
            <p:nvPr/>
          </p:nvSpPr>
          <p:spPr bwMode="auto">
            <a:xfrm>
              <a:off x="2656" y="1731"/>
              <a:ext cx="619" cy="52"/>
            </a:xfrm>
            <a:custGeom>
              <a:avLst/>
              <a:gdLst>
                <a:gd name="T0" fmla="*/ 0 w 619"/>
                <a:gd name="T1" fmla="*/ 52 h 52"/>
                <a:gd name="T2" fmla="*/ 0 w 619"/>
                <a:gd name="T3" fmla="*/ 40 h 52"/>
                <a:gd name="T4" fmla="*/ 619 w 619"/>
                <a:gd name="T5" fmla="*/ 0 h 52"/>
                <a:gd name="T6" fmla="*/ 619 w 619"/>
                <a:gd name="T7" fmla="*/ 11 h 52"/>
                <a:gd name="T8" fmla="*/ 0 w 619"/>
                <a:gd name="T9" fmla="*/ 52 h 52"/>
              </a:gdLst>
              <a:ahLst/>
              <a:cxnLst>
                <a:cxn ang="0">
                  <a:pos x="T0" y="T1"/>
                </a:cxn>
                <a:cxn ang="0">
                  <a:pos x="T2" y="T3"/>
                </a:cxn>
                <a:cxn ang="0">
                  <a:pos x="T4" y="T5"/>
                </a:cxn>
                <a:cxn ang="0">
                  <a:pos x="T6" y="T7"/>
                </a:cxn>
                <a:cxn ang="0">
                  <a:pos x="T8" y="T9"/>
                </a:cxn>
              </a:cxnLst>
              <a:rect l="0" t="0" r="r" b="b"/>
              <a:pathLst>
                <a:path w="619" h="52">
                  <a:moveTo>
                    <a:pt x="0" y="52"/>
                  </a:moveTo>
                  <a:lnTo>
                    <a:pt x="0" y="40"/>
                  </a:lnTo>
                  <a:lnTo>
                    <a:pt x="619" y="0"/>
                  </a:lnTo>
                  <a:lnTo>
                    <a:pt x="619" y="11"/>
                  </a:lnTo>
                  <a:lnTo>
                    <a:pt x="0"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93" name="Freeform 80">
              <a:extLst>
                <a:ext uri="{FF2B5EF4-FFF2-40B4-BE49-F238E27FC236}">
                  <a16:creationId xmlns:a16="http://schemas.microsoft.com/office/drawing/2014/main" id="{8ADD7CAE-F89E-41DF-8148-745EE37AE112}"/>
                </a:ext>
              </a:extLst>
            </p:cNvPr>
            <p:cNvSpPr/>
            <p:nvPr/>
          </p:nvSpPr>
          <p:spPr bwMode="auto">
            <a:xfrm>
              <a:off x="3145" y="1475"/>
              <a:ext cx="258" cy="123"/>
            </a:xfrm>
            <a:custGeom>
              <a:avLst/>
              <a:gdLst>
                <a:gd name="T0" fmla="*/ 5 w 258"/>
                <a:gd name="T1" fmla="*/ 123 h 123"/>
                <a:gd name="T2" fmla="*/ 0 w 258"/>
                <a:gd name="T3" fmla="*/ 114 h 123"/>
                <a:gd name="T4" fmla="*/ 253 w 258"/>
                <a:gd name="T5" fmla="*/ 0 h 123"/>
                <a:gd name="T6" fmla="*/ 258 w 258"/>
                <a:gd name="T7" fmla="*/ 10 h 123"/>
                <a:gd name="T8" fmla="*/ 5 w 258"/>
                <a:gd name="T9" fmla="*/ 123 h 123"/>
              </a:gdLst>
              <a:ahLst/>
              <a:cxnLst>
                <a:cxn ang="0">
                  <a:pos x="T0" y="T1"/>
                </a:cxn>
                <a:cxn ang="0">
                  <a:pos x="T2" y="T3"/>
                </a:cxn>
                <a:cxn ang="0">
                  <a:pos x="T4" y="T5"/>
                </a:cxn>
                <a:cxn ang="0">
                  <a:pos x="T6" y="T7"/>
                </a:cxn>
                <a:cxn ang="0">
                  <a:pos x="T8" y="T9"/>
                </a:cxn>
              </a:cxnLst>
              <a:rect l="0" t="0" r="r" b="b"/>
              <a:pathLst>
                <a:path w="258" h="123">
                  <a:moveTo>
                    <a:pt x="5" y="123"/>
                  </a:moveTo>
                  <a:lnTo>
                    <a:pt x="0" y="114"/>
                  </a:lnTo>
                  <a:lnTo>
                    <a:pt x="253" y="0"/>
                  </a:lnTo>
                  <a:lnTo>
                    <a:pt x="258" y="10"/>
                  </a:lnTo>
                  <a:lnTo>
                    <a:pt x="5" y="1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94" name="Freeform 81">
              <a:extLst>
                <a:ext uri="{FF2B5EF4-FFF2-40B4-BE49-F238E27FC236}">
                  <a16:creationId xmlns:a16="http://schemas.microsoft.com/office/drawing/2014/main" id="{CDE04972-E871-4F32-8841-0CBD90FBAE2F}"/>
                </a:ext>
              </a:extLst>
            </p:cNvPr>
            <p:cNvSpPr/>
            <p:nvPr/>
          </p:nvSpPr>
          <p:spPr bwMode="auto">
            <a:xfrm>
              <a:off x="2994" y="1589"/>
              <a:ext cx="156" cy="52"/>
            </a:xfrm>
            <a:custGeom>
              <a:avLst/>
              <a:gdLst>
                <a:gd name="T0" fmla="*/ 2 w 156"/>
                <a:gd name="T1" fmla="*/ 52 h 52"/>
                <a:gd name="T2" fmla="*/ 0 w 156"/>
                <a:gd name="T3" fmla="*/ 40 h 52"/>
                <a:gd name="T4" fmla="*/ 154 w 156"/>
                <a:gd name="T5" fmla="*/ 0 h 52"/>
                <a:gd name="T6" fmla="*/ 156 w 156"/>
                <a:gd name="T7" fmla="*/ 9 h 52"/>
                <a:gd name="T8" fmla="*/ 2 w 156"/>
                <a:gd name="T9" fmla="*/ 52 h 52"/>
              </a:gdLst>
              <a:ahLst/>
              <a:cxnLst>
                <a:cxn ang="0">
                  <a:pos x="T0" y="T1"/>
                </a:cxn>
                <a:cxn ang="0">
                  <a:pos x="T2" y="T3"/>
                </a:cxn>
                <a:cxn ang="0">
                  <a:pos x="T4" y="T5"/>
                </a:cxn>
                <a:cxn ang="0">
                  <a:pos x="T6" y="T7"/>
                </a:cxn>
                <a:cxn ang="0">
                  <a:pos x="T8" y="T9"/>
                </a:cxn>
              </a:cxnLst>
              <a:rect l="0" t="0" r="r" b="b"/>
              <a:pathLst>
                <a:path w="156" h="52">
                  <a:moveTo>
                    <a:pt x="2" y="52"/>
                  </a:moveTo>
                  <a:lnTo>
                    <a:pt x="0" y="40"/>
                  </a:lnTo>
                  <a:lnTo>
                    <a:pt x="154" y="0"/>
                  </a:lnTo>
                  <a:lnTo>
                    <a:pt x="156" y="9"/>
                  </a:lnTo>
                  <a:lnTo>
                    <a:pt x="2"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95" name="Freeform 82">
              <a:extLst>
                <a:ext uri="{FF2B5EF4-FFF2-40B4-BE49-F238E27FC236}">
                  <a16:creationId xmlns:a16="http://schemas.microsoft.com/office/drawing/2014/main" id="{2013BBA4-6C74-4DF8-91E9-06764F220F91}"/>
                </a:ext>
              </a:extLst>
            </p:cNvPr>
            <p:cNvSpPr/>
            <p:nvPr/>
          </p:nvSpPr>
          <p:spPr bwMode="auto">
            <a:xfrm>
              <a:off x="3379" y="1152"/>
              <a:ext cx="26" cy="328"/>
            </a:xfrm>
            <a:custGeom>
              <a:avLst/>
              <a:gdLst>
                <a:gd name="T0" fmla="*/ 14 w 26"/>
                <a:gd name="T1" fmla="*/ 328 h 328"/>
                <a:gd name="T2" fmla="*/ 0 w 26"/>
                <a:gd name="T3" fmla="*/ 0 h 328"/>
                <a:gd name="T4" fmla="*/ 12 w 26"/>
                <a:gd name="T5" fmla="*/ 0 h 328"/>
                <a:gd name="T6" fmla="*/ 26 w 26"/>
                <a:gd name="T7" fmla="*/ 328 h 328"/>
                <a:gd name="T8" fmla="*/ 14 w 26"/>
                <a:gd name="T9" fmla="*/ 328 h 328"/>
              </a:gdLst>
              <a:ahLst/>
              <a:cxnLst>
                <a:cxn ang="0">
                  <a:pos x="T0" y="T1"/>
                </a:cxn>
                <a:cxn ang="0">
                  <a:pos x="T2" y="T3"/>
                </a:cxn>
                <a:cxn ang="0">
                  <a:pos x="T4" y="T5"/>
                </a:cxn>
                <a:cxn ang="0">
                  <a:pos x="T6" y="T7"/>
                </a:cxn>
                <a:cxn ang="0">
                  <a:pos x="T8" y="T9"/>
                </a:cxn>
              </a:cxnLst>
              <a:rect l="0" t="0" r="r" b="b"/>
              <a:pathLst>
                <a:path w="26" h="328">
                  <a:moveTo>
                    <a:pt x="14" y="328"/>
                  </a:moveTo>
                  <a:lnTo>
                    <a:pt x="0" y="0"/>
                  </a:lnTo>
                  <a:lnTo>
                    <a:pt x="12" y="0"/>
                  </a:lnTo>
                  <a:lnTo>
                    <a:pt x="26" y="328"/>
                  </a:lnTo>
                  <a:lnTo>
                    <a:pt x="14" y="3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96" name="Freeform 83">
              <a:extLst>
                <a:ext uri="{FF2B5EF4-FFF2-40B4-BE49-F238E27FC236}">
                  <a16:creationId xmlns:a16="http://schemas.microsoft.com/office/drawing/2014/main" id="{1F790256-7AC2-4925-AB4C-F21E60FAB49F}"/>
                </a:ext>
              </a:extLst>
            </p:cNvPr>
            <p:cNvSpPr/>
            <p:nvPr/>
          </p:nvSpPr>
          <p:spPr bwMode="auto">
            <a:xfrm>
              <a:off x="3202" y="944"/>
              <a:ext cx="187" cy="212"/>
            </a:xfrm>
            <a:custGeom>
              <a:avLst/>
              <a:gdLst>
                <a:gd name="T0" fmla="*/ 179 w 187"/>
                <a:gd name="T1" fmla="*/ 212 h 212"/>
                <a:gd name="T2" fmla="*/ 0 w 187"/>
                <a:gd name="T3" fmla="*/ 7 h 212"/>
                <a:gd name="T4" fmla="*/ 9 w 187"/>
                <a:gd name="T5" fmla="*/ 0 h 212"/>
                <a:gd name="T6" fmla="*/ 187 w 187"/>
                <a:gd name="T7" fmla="*/ 205 h 212"/>
                <a:gd name="T8" fmla="*/ 179 w 187"/>
                <a:gd name="T9" fmla="*/ 212 h 212"/>
              </a:gdLst>
              <a:ahLst/>
              <a:cxnLst>
                <a:cxn ang="0">
                  <a:pos x="T0" y="T1"/>
                </a:cxn>
                <a:cxn ang="0">
                  <a:pos x="T2" y="T3"/>
                </a:cxn>
                <a:cxn ang="0">
                  <a:pos x="T4" y="T5"/>
                </a:cxn>
                <a:cxn ang="0">
                  <a:pos x="T6" y="T7"/>
                </a:cxn>
                <a:cxn ang="0">
                  <a:pos x="T8" y="T9"/>
                </a:cxn>
              </a:cxnLst>
              <a:rect l="0" t="0" r="r" b="b"/>
              <a:pathLst>
                <a:path w="187" h="212">
                  <a:moveTo>
                    <a:pt x="179" y="212"/>
                  </a:moveTo>
                  <a:lnTo>
                    <a:pt x="0" y="7"/>
                  </a:lnTo>
                  <a:lnTo>
                    <a:pt x="9" y="0"/>
                  </a:lnTo>
                  <a:lnTo>
                    <a:pt x="187" y="205"/>
                  </a:lnTo>
                  <a:lnTo>
                    <a:pt x="179" y="2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97" name="Freeform 84">
              <a:extLst>
                <a:ext uri="{FF2B5EF4-FFF2-40B4-BE49-F238E27FC236}">
                  <a16:creationId xmlns:a16="http://schemas.microsoft.com/office/drawing/2014/main" id="{0E1E0E33-A602-4B78-872C-EC90D2680C98}"/>
                </a:ext>
              </a:extLst>
            </p:cNvPr>
            <p:cNvSpPr/>
            <p:nvPr/>
          </p:nvSpPr>
          <p:spPr bwMode="auto">
            <a:xfrm>
              <a:off x="3237" y="1149"/>
              <a:ext cx="149" cy="119"/>
            </a:xfrm>
            <a:custGeom>
              <a:avLst/>
              <a:gdLst>
                <a:gd name="T0" fmla="*/ 7 w 149"/>
                <a:gd name="T1" fmla="*/ 119 h 119"/>
                <a:gd name="T2" fmla="*/ 0 w 149"/>
                <a:gd name="T3" fmla="*/ 109 h 119"/>
                <a:gd name="T4" fmla="*/ 142 w 149"/>
                <a:gd name="T5" fmla="*/ 0 h 119"/>
                <a:gd name="T6" fmla="*/ 149 w 149"/>
                <a:gd name="T7" fmla="*/ 10 h 119"/>
                <a:gd name="T8" fmla="*/ 7 w 149"/>
                <a:gd name="T9" fmla="*/ 119 h 119"/>
              </a:gdLst>
              <a:ahLst/>
              <a:cxnLst>
                <a:cxn ang="0">
                  <a:pos x="T0" y="T1"/>
                </a:cxn>
                <a:cxn ang="0">
                  <a:pos x="T2" y="T3"/>
                </a:cxn>
                <a:cxn ang="0">
                  <a:pos x="T4" y="T5"/>
                </a:cxn>
                <a:cxn ang="0">
                  <a:pos x="T6" y="T7"/>
                </a:cxn>
                <a:cxn ang="0">
                  <a:pos x="T8" y="T9"/>
                </a:cxn>
              </a:cxnLst>
              <a:rect l="0" t="0" r="r" b="b"/>
              <a:pathLst>
                <a:path w="149" h="119">
                  <a:moveTo>
                    <a:pt x="7" y="119"/>
                  </a:moveTo>
                  <a:lnTo>
                    <a:pt x="0" y="109"/>
                  </a:lnTo>
                  <a:lnTo>
                    <a:pt x="142" y="0"/>
                  </a:lnTo>
                  <a:lnTo>
                    <a:pt x="149" y="10"/>
                  </a:lnTo>
                  <a:lnTo>
                    <a:pt x="7" y="1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98" name="Freeform 85">
              <a:extLst>
                <a:ext uri="{FF2B5EF4-FFF2-40B4-BE49-F238E27FC236}">
                  <a16:creationId xmlns:a16="http://schemas.microsoft.com/office/drawing/2014/main" id="{CE1D312A-8E86-426D-90BE-88432E7ADC4D}"/>
                </a:ext>
              </a:extLst>
            </p:cNvPr>
            <p:cNvSpPr/>
            <p:nvPr/>
          </p:nvSpPr>
          <p:spPr bwMode="auto">
            <a:xfrm>
              <a:off x="3086" y="1258"/>
              <a:ext cx="161" cy="137"/>
            </a:xfrm>
            <a:custGeom>
              <a:avLst/>
              <a:gdLst>
                <a:gd name="T0" fmla="*/ 7 w 161"/>
                <a:gd name="T1" fmla="*/ 137 h 137"/>
                <a:gd name="T2" fmla="*/ 0 w 161"/>
                <a:gd name="T3" fmla="*/ 130 h 137"/>
                <a:gd name="T4" fmla="*/ 154 w 161"/>
                <a:gd name="T5" fmla="*/ 0 h 137"/>
                <a:gd name="T6" fmla="*/ 161 w 161"/>
                <a:gd name="T7" fmla="*/ 10 h 137"/>
                <a:gd name="T8" fmla="*/ 7 w 161"/>
                <a:gd name="T9" fmla="*/ 137 h 137"/>
              </a:gdLst>
              <a:ahLst/>
              <a:cxnLst>
                <a:cxn ang="0">
                  <a:pos x="T0" y="T1"/>
                </a:cxn>
                <a:cxn ang="0">
                  <a:pos x="T2" y="T3"/>
                </a:cxn>
                <a:cxn ang="0">
                  <a:pos x="T4" y="T5"/>
                </a:cxn>
                <a:cxn ang="0">
                  <a:pos x="T6" y="T7"/>
                </a:cxn>
                <a:cxn ang="0">
                  <a:pos x="T8" y="T9"/>
                </a:cxn>
              </a:cxnLst>
              <a:rect l="0" t="0" r="r" b="b"/>
              <a:pathLst>
                <a:path w="161" h="137">
                  <a:moveTo>
                    <a:pt x="7" y="137"/>
                  </a:moveTo>
                  <a:lnTo>
                    <a:pt x="0" y="130"/>
                  </a:lnTo>
                  <a:lnTo>
                    <a:pt x="154" y="0"/>
                  </a:lnTo>
                  <a:lnTo>
                    <a:pt x="161" y="10"/>
                  </a:lnTo>
                  <a:lnTo>
                    <a:pt x="7" y="1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99" name="Freeform 86">
              <a:extLst>
                <a:ext uri="{FF2B5EF4-FFF2-40B4-BE49-F238E27FC236}">
                  <a16:creationId xmlns:a16="http://schemas.microsoft.com/office/drawing/2014/main" id="{239D0EEE-E229-469F-A24C-FD152BC367DC}"/>
                </a:ext>
              </a:extLst>
            </p:cNvPr>
            <p:cNvSpPr/>
            <p:nvPr/>
          </p:nvSpPr>
          <p:spPr bwMode="auto">
            <a:xfrm>
              <a:off x="2838" y="1353"/>
              <a:ext cx="255" cy="42"/>
            </a:xfrm>
            <a:custGeom>
              <a:avLst/>
              <a:gdLst>
                <a:gd name="T0" fmla="*/ 253 w 255"/>
                <a:gd name="T1" fmla="*/ 42 h 42"/>
                <a:gd name="T2" fmla="*/ 0 w 255"/>
                <a:gd name="T3" fmla="*/ 9 h 42"/>
                <a:gd name="T4" fmla="*/ 2 w 255"/>
                <a:gd name="T5" fmla="*/ 0 h 42"/>
                <a:gd name="T6" fmla="*/ 255 w 255"/>
                <a:gd name="T7" fmla="*/ 33 h 42"/>
                <a:gd name="T8" fmla="*/ 253 w 255"/>
                <a:gd name="T9" fmla="*/ 42 h 42"/>
              </a:gdLst>
              <a:ahLst/>
              <a:cxnLst>
                <a:cxn ang="0">
                  <a:pos x="T0" y="T1"/>
                </a:cxn>
                <a:cxn ang="0">
                  <a:pos x="T2" y="T3"/>
                </a:cxn>
                <a:cxn ang="0">
                  <a:pos x="T4" y="T5"/>
                </a:cxn>
                <a:cxn ang="0">
                  <a:pos x="T6" y="T7"/>
                </a:cxn>
                <a:cxn ang="0">
                  <a:pos x="T8" y="T9"/>
                </a:cxn>
              </a:cxnLst>
              <a:rect l="0" t="0" r="r" b="b"/>
              <a:pathLst>
                <a:path w="255" h="42">
                  <a:moveTo>
                    <a:pt x="253" y="42"/>
                  </a:moveTo>
                  <a:lnTo>
                    <a:pt x="0" y="9"/>
                  </a:lnTo>
                  <a:lnTo>
                    <a:pt x="2" y="0"/>
                  </a:lnTo>
                  <a:lnTo>
                    <a:pt x="255" y="33"/>
                  </a:lnTo>
                  <a:lnTo>
                    <a:pt x="253"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100" name="Freeform 87">
              <a:extLst>
                <a:ext uri="{FF2B5EF4-FFF2-40B4-BE49-F238E27FC236}">
                  <a16:creationId xmlns:a16="http://schemas.microsoft.com/office/drawing/2014/main" id="{12511D0E-8F06-4096-908C-A842AD4488A8}"/>
                </a:ext>
              </a:extLst>
            </p:cNvPr>
            <p:cNvSpPr/>
            <p:nvPr/>
          </p:nvSpPr>
          <p:spPr bwMode="auto">
            <a:xfrm>
              <a:off x="2599" y="1355"/>
              <a:ext cx="239" cy="33"/>
            </a:xfrm>
            <a:custGeom>
              <a:avLst/>
              <a:gdLst>
                <a:gd name="T0" fmla="*/ 0 w 239"/>
                <a:gd name="T1" fmla="*/ 33 h 33"/>
                <a:gd name="T2" fmla="*/ 0 w 239"/>
                <a:gd name="T3" fmla="*/ 24 h 33"/>
                <a:gd name="T4" fmla="*/ 239 w 239"/>
                <a:gd name="T5" fmla="*/ 0 h 33"/>
                <a:gd name="T6" fmla="*/ 239 w 239"/>
                <a:gd name="T7" fmla="*/ 12 h 33"/>
                <a:gd name="T8" fmla="*/ 0 w 239"/>
                <a:gd name="T9" fmla="*/ 33 h 33"/>
              </a:gdLst>
              <a:ahLst/>
              <a:cxnLst>
                <a:cxn ang="0">
                  <a:pos x="T0" y="T1"/>
                </a:cxn>
                <a:cxn ang="0">
                  <a:pos x="T2" y="T3"/>
                </a:cxn>
                <a:cxn ang="0">
                  <a:pos x="T4" y="T5"/>
                </a:cxn>
                <a:cxn ang="0">
                  <a:pos x="T6" y="T7"/>
                </a:cxn>
                <a:cxn ang="0">
                  <a:pos x="T8" y="T9"/>
                </a:cxn>
              </a:cxnLst>
              <a:rect l="0" t="0" r="r" b="b"/>
              <a:pathLst>
                <a:path w="239" h="33">
                  <a:moveTo>
                    <a:pt x="0" y="33"/>
                  </a:moveTo>
                  <a:lnTo>
                    <a:pt x="0" y="24"/>
                  </a:lnTo>
                  <a:lnTo>
                    <a:pt x="239" y="0"/>
                  </a:lnTo>
                  <a:lnTo>
                    <a:pt x="239" y="12"/>
                  </a:lnTo>
                  <a:lnTo>
                    <a:pt x="0"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101" name="Freeform 88">
              <a:extLst>
                <a:ext uri="{FF2B5EF4-FFF2-40B4-BE49-F238E27FC236}">
                  <a16:creationId xmlns:a16="http://schemas.microsoft.com/office/drawing/2014/main" id="{34B84BD0-CE57-4064-AF76-D3A346C6666B}"/>
                </a:ext>
              </a:extLst>
            </p:cNvPr>
            <p:cNvSpPr/>
            <p:nvPr/>
          </p:nvSpPr>
          <p:spPr bwMode="auto">
            <a:xfrm>
              <a:off x="2287" y="1286"/>
              <a:ext cx="315" cy="104"/>
            </a:xfrm>
            <a:custGeom>
              <a:avLst/>
              <a:gdLst>
                <a:gd name="T0" fmla="*/ 310 w 315"/>
                <a:gd name="T1" fmla="*/ 104 h 104"/>
                <a:gd name="T2" fmla="*/ 0 w 315"/>
                <a:gd name="T3" fmla="*/ 10 h 104"/>
                <a:gd name="T4" fmla="*/ 5 w 315"/>
                <a:gd name="T5" fmla="*/ 0 h 104"/>
                <a:gd name="T6" fmla="*/ 315 w 315"/>
                <a:gd name="T7" fmla="*/ 95 h 104"/>
                <a:gd name="T8" fmla="*/ 310 w 315"/>
                <a:gd name="T9" fmla="*/ 104 h 104"/>
              </a:gdLst>
              <a:ahLst/>
              <a:cxnLst>
                <a:cxn ang="0">
                  <a:pos x="T0" y="T1"/>
                </a:cxn>
                <a:cxn ang="0">
                  <a:pos x="T2" y="T3"/>
                </a:cxn>
                <a:cxn ang="0">
                  <a:pos x="T4" y="T5"/>
                </a:cxn>
                <a:cxn ang="0">
                  <a:pos x="T6" y="T7"/>
                </a:cxn>
                <a:cxn ang="0">
                  <a:pos x="T8" y="T9"/>
                </a:cxn>
              </a:cxnLst>
              <a:rect l="0" t="0" r="r" b="b"/>
              <a:pathLst>
                <a:path w="315" h="104">
                  <a:moveTo>
                    <a:pt x="310" y="104"/>
                  </a:moveTo>
                  <a:lnTo>
                    <a:pt x="0" y="10"/>
                  </a:lnTo>
                  <a:lnTo>
                    <a:pt x="5" y="0"/>
                  </a:lnTo>
                  <a:lnTo>
                    <a:pt x="315" y="95"/>
                  </a:lnTo>
                  <a:lnTo>
                    <a:pt x="310"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102" name="Freeform 89">
              <a:extLst>
                <a:ext uri="{FF2B5EF4-FFF2-40B4-BE49-F238E27FC236}">
                  <a16:creationId xmlns:a16="http://schemas.microsoft.com/office/drawing/2014/main" id="{4DF413BE-1DCF-4AE4-A693-27EAB2A25387}"/>
                </a:ext>
              </a:extLst>
            </p:cNvPr>
            <p:cNvSpPr/>
            <p:nvPr/>
          </p:nvSpPr>
          <p:spPr bwMode="auto">
            <a:xfrm>
              <a:off x="2448" y="1383"/>
              <a:ext cx="149" cy="48"/>
            </a:xfrm>
            <a:custGeom>
              <a:avLst/>
              <a:gdLst>
                <a:gd name="T0" fmla="*/ 5 w 149"/>
                <a:gd name="T1" fmla="*/ 48 h 48"/>
                <a:gd name="T2" fmla="*/ 0 w 149"/>
                <a:gd name="T3" fmla="*/ 36 h 48"/>
                <a:gd name="T4" fmla="*/ 147 w 149"/>
                <a:gd name="T5" fmla="*/ 0 h 48"/>
                <a:gd name="T6" fmla="*/ 149 w 149"/>
                <a:gd name="T7" fmla="*/ 10 h 48"/>
                <a:gd name="T8" fmla="*/ 5 w 149"/>
                <a:gd name="T9" fmla="*/ 48 h 48"/>
              </a:gdLst>
              <a:ahLst/>
              <a:cxnLst>
                <a:cxn ang="0">
                  <a:pos x="T0" y="T1"/>
                </a:cxn>
                <a:cxn ang="0">
                  <a:pos x="T2" y="T3"/>
                </a:cxn>
                <a:cxn ang="0">
                  <a:pos x="T4" y="T5"/>
                </a:cxn>
                <a:cxn ang="0">
                  <a:pos x="T6" y="T7"/>
                </a:cxn>
                <a:cxn ang="0">
                  <a:pos x="T8" y="T9"/>
                </a:cxn>
              </a:cxnLst>
              <a:rect l="0" t="0" r="r" b="b"/>
              <a:pathLst>
                <a:path w="149" h="48">
                  <a:moveTo>
                    <a:pt x="5" y="48"/>
                  </a:moveTo>
                  <a:lnTo>
                    <a:pt x="0" y="36"/>
                  </a:lnTo>
                  <a:lnTo>
                    <a:pt x="147" y="0"/>
                  </a:lnTo>
                  <a:lnTo>
                    <a:pt x="149" y="10"/>
                  </a:lnTo>
                  <a:lnTo>
                    <a:pt x="5"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103" name="Freeform 90">
              <a:extLst>
                <a:ext uri="{FF2B5EF4-FFF2-40B4-BE49-F238E27FC236}">
                  <a16:creationId xmlns:a16="http://schemas.microsoft.com/office/drawing/2014/main" id="{C617D3F0-57FD-447D-A955-813CC4C4F4CB}"/>
                </a:ext>
              </a:extLst>
            </p:cNvPr>
            <p:cNvSpPr/>
            <p:nvPr/>
          </p:nvSpPr>
          <p:spPr bwMode="auto">
            <a:xfrm>
              <a:off x="2618" y="1386"/>
              <a:ext cx="473" cy="132"/>
            </a:xfrm>
            <a:custGeom>
              <a:avLst/>
              <a:gdLst>
                <a:gd name="T0" fmla="*/ 0 w 200"/>
                <a:gd name="T1" fmla="*/ 56 h 56"/>
                <a:gd name="T2" fmla="*/ 0 w 200"/>
                <a:gd name="T3" fmla="*/ 56 h 56"/>
                <a:gd name="T4" fmla="*/ 1 w 200"/>
                <a:gd name="T5" fmla="*/ 54 h 56"/>
                <a:gd name="T6" fmla="*/ 1 w 200"/>
                <a:gd name="T7" fmla="*/ 52 h 56"/>
                <a:gd name="T8" fmla="*/ 199 w 200"/>
                <a:gd name="T9" fmla="*/ 0 h 56"/>
                <a:gd name="T10" fmla="*/ 200 w 200"/>
                <a:gd name="T11" fmla="*/ 4 h 56"/>
                <a:gd name="T12" fmla="*/ 0 w 200"/>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200" h="56">
                  <a:moveTo>
                    <a:pt x="0" y="56"/>
                  </a:moveTo>
                  <a:cubicBezTo>
                    <a:pt x="0" y="56"/>
                    <a:pt x="0" y="56"/>
                    <a:pt x="0" y="56"/>
                  </a:cubicBezTo>
                  <a:cubicBezTo>
                    <a:pt x="1" y="54"/>
                    <a:pt x="1" y="54"/>
                    <a:pt x="1" y="54"/>
                  </a:cubicBezTo>
                  <a:cubicBezTo>
                    <a:pt x="1" y="52"/>
                    <a:pt x="1" y="52"/>
                    <a:pt x="1" y="52"/>
                  </a:cubicBezTo>
                  <a:cubicBezTo>
                    <a:pt x="6" y="51"/>
                    <a:pt x="145" y="14"/>
                    <a:pt x="199" y="0"/>
                  </a:cubicBezTo>
                  <a:cubicBezTo>
                    <a:pt x="200" y="4"/>
                    <a:pt x="200" y="4"/>
                    <a:pt x="200" y="4"/>
                  </a:cubicBezTo>
                  <a:cubicBezTo>
                    <a:pt x="18" y="53"/>
                    <a:pt x="2" y="56"/>
                    <a:pt x="0"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104" name="Freeform 91">
              <a:extLst>
                <a:ext uri="{FF2B5EF4-FFF2-40B4-BE49-F238E27FC236}">
                  <a16:creationId xmlns:a16="http://schemas.microsoft.com/office/drawing/2014/main" id="{1478A64D-6515-4164-B141-8B5403C1CAB0}"/>
                </a:ext>
              </a:extLst>
            </p:cNvPr>
            <p:cNvSpPr/>
            <p:nvPr/>
          </p:nvSpPr>
          <p:spPr bwMode="auto">
            <a:xfrm>
              <a:off x="2618" y="1357"/>
              <a:ext cx="225" cy="163"/>
            </a:xfrm>
            <a:custGeom>
              <a:avLst/>
              <a:gdLst>
                <a:gd name="T0" fmla="*/ 7 w 225"/>
                <a:gd name="T1" fmla="*/ 163 h 163"/>
                <a:gd name="T2" fmla="*/ 0 w 225"/>
                <a:gd name="T3" fmla="*/ 154 h 163"/>
                <a:gd name="T4" fmla="*/ 218 w 225"/>
                <a:gd name="T5" fmla="*/ 0 h 163"/>
                <a:gd name="T6" fmla="*/ 225 w 225"/>
                <a:gd name="T7" fmla="*/ 10 h 163"/>
                <a:gd name="T8" fmla="*/ 7 w 225"/>
                <a:gd name="T9" fmla="*/ 163 h 163"/>
              </a:gdLst>
              <a:ahLst/>
              <a:cxnLst>
                <a:cxn ang="0">
                  <a:pos x="T0" y="T1"/>
                </a:cxn>
                <a:cxn ang="0">
                  <a:pos x="T2" y="T3"/>
                </a:cxn>
                <a:cxn ang="0">
                  <a:pos x="T4" y="T5"/>
                </a:cxn>
                <a:cxn ang="0">
                  <a:pos x="T6" y="T7"/>
                </a:cxn>
                <a:cxn ang="0">
                  <a:pos x="T8" y="T9"/>
                </a:cxn>
              </a:cxnLst>
              <a:rect l="0" t="0" r="r" b="b"/>
              <a:pathLst>
                <a:path w="225" h="163">
                  <a:moveTo>
                    <a:pt x="7" y="163"/>
                  </a:moveTo>
                  <a:lnTo>
                    <a:pt x="0" y="154"/>
                  </a:lnTo>
                  <a:lnTo>
                    <a:pt x="218" y="0"/>
                  </a:lnTo>
                  <a:lnTo>
                    <a:pt x="225" y="10"/>
                  </a:lnTo>
                  <a:lnTo>
                    <a:pt x="7" y="1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105" name="Freeform 92">
              <a:extLst>
                <a:ext uri="{FF2B5EF4-FFF2-40B4-BE49-F238E27FC236}">
                  <a16:creationId xmlns:a16="http://schemas.microsoft.com/office/drawing/2014/main" id="{DB7FBD65-F545-4D69-99A0-594DD9B21BFE}"/>
                </a:ext>
              </a:extLst>
            </p:cNvPr>
            <p:cNvSpPr/>
            <p:nvPr/>
          </p:nvSpPr>
          <p:spPr bwMode="auto">
            <a:xfrm>
              <a:off x="2845" y="1258"/>
              <a:ext cx="395" cy="99"/>
            </a:xfrm>
            <a:custGeom>
              <a:avLst/>
              <a:gdLst>
                <a:gd name="T0" fmla="*/ 2 w 395"/>
                <a:gd name="T1" fmla="*/ 99 h 99"/>
                <a:gd name="T2" fmla="*/ 0 w 395"/>
                <a:gd name="T3" fmla="*/ 88 h 99"/>
                <a:gd name="T4" fmla="*/ 392 w 395"/>
                <a:gd name="T5" fmla="*/ 0 h 99"/>
                <a:gd name="T6" fmla="*/ 395 w 395"/>
                <a:gd name="T7" fmla="*/ 12 h 99"/>
                <a:gd name="T8" fmla="*/ 2 w 395"/>
                <a:gd name="T9" fmla="*/ 99 h 99"/>
              </a:gdLst>
              <a:ahLst/>
              <a:cxnLst>
                <a:cxn ang="0">
                  <a:pos x="T0" y="T1"/>
                </a:cxn>
                <a:cxn ang="0">
                  <a:pos x="T2" y="T3"/>
                </a:cxn>
                <a:cxn ang="0">
                  <a:pos x="T4" y="T5"/>
                </a:cxn>
                <a:cxn ang="0">
                  <a:pos x="T6" y="T7"/>
                </a:cxn>
                <a:cxn ang="0">
                  <a:pos x="T8" y="T9"/>
                </a:cxn>
              </a:cxnLst>
              <a:rect l="0" t="0" r="r" b="b"/>
              <a:pathLst>
                <a:path w="395" h="99">
                  <a:moveTo>
                    <a:pt x="2" y="99"/>
                  </a:moveTo>
                  <a:lnTo>
                    <a:pt x="0" y="88"/>
                  </a:lnTo>
                  <a:lnTo>
                    <a:pt x="392" y="0"/>
                  </a:lnTo>
                  <a:lnTo>
                    <a:pt x="395" y="12"/>
                  </a:lnTo>
                  <a:lnTo>
                    <a:pt x="2" y="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106" name="Freeform 93">
              <a:extLst>
                <a:ext uri="{FF2B5EF4-FFF2-40B4-BE49-F238E27FC236}">
                  <a16:creationId xmlns:a16="http://schemas.microsoft.com/office/drawing/2014/main" id="{89BC70CA-C7F9-4D8D-8ED0-0DC2DB95AF0E}"/>
                </a:ext>
              </a:extLst>
            </p:cNvPr>
            <p:cNvSpPr/>
            <p:nvPr/>
          </p:nvSpPr>
          <p:spPr bwMode="auto">
            <a:xfrm>
              <a:off x="3086" y="1393"/>
              <a:ext cx="69" cy="198"/>
            </a:xfrm>
            <a:custGeom>
              <a:avLst/>
              <a:gdLst>
                <a:gd name="T0" fmla="*/ 59 w 69"/>
                <a:gd name="T1" fmla="*/ 198 h 198"/>
                <a:gd name="T2" fmla="*/ 0 w 69"/>
                <a:gd name="T3" fmla="*/ 2 h 198"/>
                <a:gd name="T4" fmla="*/ 12 w 69"/>
                <a:gd name="T5" fmla="*/ 0 h 198"/>
                <a:gd name="T6" fmla="*/ 69 w 69"/>
                <a:gd name="T7" fmla="*/ 196 h 198"/>
                <a:gd name="T8" fmla="*/ 59 w 69"/>
                <a:gd name="T9" fmla="*/ 198 h 198"/>
              </a:gdLst>
              <a:ahLst/>
              <a:cxnLst>
                <a:cxn ang="0">
                  <a:pos x="T0" y="T1"/>
                </a:cxn>
                <a:cxn ang="0">
                  <a:pos x="T2" y="T3"/>
                </a:cxn>
                <a:cxn ang="0">
                  <a:pos x="T4" y="T5"/>
                </a:cxn>
                <a:cxn ang="0">
                  <a:pos x="T6" y="T7"/>
                </a:cxn>
                <a:cxn ang="0">
                  <a:pos x="T8" y="T9"/>
                </a:cxn>
              </a:cxnLst>
              <a:rect l="0" t="0" r="r" b="b"/>
              <a:pathLst>
                <a:path w="69" h="198">
                  <a:moveTo>
                    <a:pt x="59" y="198"/>
                  </a:moveTo>
                  <a:lnTo>
                    <a:pt x="0" y="2"/>
                  </a:lnTo>
                  <a:lnTo>
                    <a:pt x="12" y="0"/>
                  </a:lnTo>
                  <a:lnTo>
                    <a:pt x="69" y="196"/>
                  </a:lnTo>
                  <a:lnTo>
                    <a:pt x="59" y="19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107" name="Freeform 94">
              <a:extLst>
                <a:ext uri="{FF2B5EF4-FFF2-40B4-BE49-F238E27FC236}">
                  <a16:creationId xmlns:a16="http://schemas.microsoft.com/office/drawing/2014/main" id="{6B448BFD-CDE5-4C03-BA0B-9392527BB871}"/>
                </a:ext>
              </a:extLst>
            </p:cNvPr>
            <p:cNvSpPr/>
            <p:nvPr/>
          </p:nvSpPr>
          <p:spPr bwMode="auto">
            <a:xfrm>
              <a:off x="2980" y="1105"/>
              <a:ext cx="401" cy="51"/>
            </a:xfrm>
            <a:custGeom>
              <a:avLst/>
              <a:gdLst>
                <a:gd name="T0" fmla="*/ 399 w 401"/>
                <a:gd name="T1" fmla="*/ 51 h 51"/>
                <a:gd name="T2" fmla="*/ 0 w 401"/>
                <a:gd name="T3" fmla="*/ 11 h 51"/>
                <a:gd name="T4" fmla="*/ 0 w 401"/>
                <a:gd name="T5" fmla="*/ 0 h 51"/>
                <a:gd name="T6" fmla="*/ 401 w 401"/>
                <a:gd name="T7" fmla="*/ 42 h 51"/>
                <a:gd name="T8" fmla="*/ 399 w 401"/>
                <a:gd name="T9" fmla="*/ 51 h 51"/>
              </a:gdLst>
              <a:ahLst/>
              <a:cxnLst>
                <a:cxn ang="0">
                  <a:pos x="T0" y="T1"/>
                </a:cxn>
                <a:cxn ang="0">
                  <a:pos x="T2" y="T3"/>
                </a:cxn>
                <a:cxn ang="0">
                  <a:pos x="T4" y="T5"/>
                </a:cxn>
                <a:cxn ang="0">
                  <a:pos x="T6" y="T7"/>
                </a:cxn>
                <a:cxn ang="0">
                  <a:pos x="T8" y="T9"/>
                </a:cxn>
              </a:cxnLst>
              <a:rect l="0" t="0" r="r" b="b"/>
              <a:pathLst>
                <a:path w="401" h="51">
                  <a:moveTo>
                    <a:pt x="399" y="51"/>
                  </a:moveTo>
                  <a:lnTo>
                    <a:pt x="0" y="11"/>
                  </a:lnTo>
                  <a:lnTo>
                    <a:pt x="0" y="0"/>
                  </a:lnTo>
                  <a:lnTo>
                    <a:pt x="401" y="42"/>
                  </a:lnTo>
                  <a:lnTo>
                    <a:pt x="399"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108" name="Freeform 95">
              <a:extLst>
                <a:ext uri="{FF2B5EF4-FFF2-40B4-BE49-F238E27FC236}">
                  <a16:creationId xmlns:a16="http://schemas.microsoft.com/office/drawing/2014/main" id="{F136FD8C-373B-4E5A-A181-75ED7F39AB2E}"/>
                </a:ext>
              </a:extLst>
            </p:cNvPr>
            <p:cNvSpPr/>
            <p:nvPr/>
          </p:nvSpPr>
          <p:spPr bwMode="auto">
            <a:xfrm>
              <a:off x="2977" y="944"/>
              <a:ext cx="232" cy="168"/>
            </a:xfrm>
            <a:custGeom>
              <a:avLst/>
              <a:gdLst>
                <a:gd name="T0" fmla="*/ 7 w 232"/>
                <a:gd name="T1" fmla="*/ 168 h 168"/>
                <a:gd name="T2" fmla="*/ 0 w 232"/>
                <a:gd name="T3" fmla="*/ 161 h 168"/>
                <a:gd name="T4" fmla="*/ 225 w 232"/>
                <a:gd name="T5" fmla="*/ 0 h 168"/>
                <a:gd name="T6" fmla="*/ 232 w 232"/>
                <a:gd name="T7" fmla="*/ 9 h 168"/>
                <a:gd name="T8" fmla="*/ 7 w 232"/>
                <a:gd name="T9" fmla="*/ 168 h 168"/>
              </a:gdLst>
              <a:ahLst/>
              <a:cxnLst>
                <a:cxn ang="0">
                  <a:pos x="T0" y="T1"/>
                </a:cxn>
                <a:cxn ang="0">
                  <a:pos x="T2" y="T3"/>
                </a:cxn>
                <a:cxn ang="0">
                  <a:pos x="T4" y="T5"/>
                </a:cxn>
                <a:cxn ang="0">
                  <a:pos x="T6" y="T7"/>
                </a:cxn>
                <a:cxn ang="0">
                  <a:pos x="T8" y="T9"/>
                </a:cxn>
              </a:cxnLst>
              <a:rect l="0" t="0" r="r" b="b"/>
              <a:pathLst>
                <a:path w="232" h="168">
                  <a:moveTo>
                    <a:pt x="7" y="168"/>
                  </a:moveTo>
                  <a:lnTo>
                    <a:pt x="0" y="161"/>
                  </a:lnTo>
                  <a:lnTo>
                    <a:pt x="225" y="0"/>
                  </a:lnTo>
                  <a:lnTo>
                    <a:pt x="232" y="9"/>
                  </a:lnTo>
                  <a:lnTo>
                    <a:pt x="7"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109" name="Freeform 96">
              <a:extLst>
                <a:ext uri="{FF2B5EF4-FFF2-40B4-BE49-F238E27FC236}">
                  <a16:creationId xmlns:a16="http://schemas.microsoft.com/office/drawing/2014/main" id="{97AA14A2-AC60-4C80-87E4-C3561B889B65}"/>
                </a:ext>
              </a:extLst>
            </p:cNvPr>
            <p:cNvSpPr/>
            <p:nvPr/>
          </p:nvSpPr>
          <p:spPr bwMode="auto">
            <a:xfrm>
              <a:off x="2283" y="1038"/>
              <a:ext cx="111" cy="253"/>
            </a:xfrm>
            <a:custGeom>
              <a:avLst/>
              <a:gdLst>
                <a:gd name="T0" fmla="*/ 9 w 111"/>
                <a:gd name="T1" fmla="*/ 253 h 253"/>
                <a:gd name="T2" fmla="*/ 0 w 111"/>
                <a:gd name="T3" fmla="*/ 248 h 253"/>
                <a:gd name="T4" fmla="*/ 99 w 111"/>
                <a:gd name="T5" fmla="*/ 0 h 253"/>
                <a:gd name="T6" fmla="*/ 111 w 111"/>
                <a:gd name="T7" fmla="*/ 5 h 253"/>
                <a:gd name="T8" fmla="*/ 9 w 111"/>
                <a:gd name="T9" fmla="*/ 253 h 253"/>
              </a:gdLst>
              <a:ahLst/>
              <a:cxnLst>
                <a:cxn ang="0">
                  <a:pos x="T0" y="T1"/>
                </a:cxn>
                <a:cxn ang="0">
                  <a:pos x="T2" y="T3"/>
                </a:cxn>
                <a:cxn ang="0">
                  <a:pos x="T4" y="T5"/>
                </a:cxn>
                <a:cxn ang="0">
                  <a:pos x="T6" y="T7"/>
                </a:cxn>
                <a:cxn ang="0">
                  <a:pos x="T8" y="T9"/>
                </a:cxn>
              </a:cxnLst>
              <a:rect l="0" t="0" r="r" b="b"/>
              <a:pathLst>
                <a:path w="111" h="253">
                  <a:moveTo>
                    <a:pt x="9" y="253"/>
                  </a:moveTo>
                  <a:lnTo>
                    <a:pt x="0" y="248"/>
                  </a:lnTo>
                  <a:lnTo>
                    <a:pt x="99" y="0"/>
                  </a:lnTo>
                  <a:lnTo>
                    <a:pt x="111" y="5"/>
                  </a:lnTo>
                  <a:lnTo>
                    <a:pt x="9" y="2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110" name="Freeform 97">
              <a:extLst>
                <a:ext uri="{FF2B5EF4-FFF2-40B4-BE49-F238E27FC236}">
                  <a16:creationId xmlns:a16="http://schemas.microsoft.com/office/drawing/2014/main" id="{3D347C1A-B1C6-4D97-8C2B-22D907B419D5}"/>
                </a:ext>
              </a:extLst>
            </p:cNvPr>
            <p:cNvSpPr/>
            <p:nvPr/>
          </p:nvSpPr>
          <p:spPr bwMode="auto">
            <a:xfrm>
              <a:off x="2389" y="1034"/>
              <a:ext cx="173" cy="241"/>
            </a:xfrm>
            <a:custGeom>
              <a:avLst/>
              <a:gdLst>
                <a:gd name="T0" fmla="*/ 163 w 173"/>
                <a:gd name="T1" fmla="*/ 241 h 241"/>
                <a:gd name="T2" fmla="*/ 0 w 173"/>
                <a:gd name="T3" fmla="*/ 7 h 241"/>
                <a:gd name="T4" fmla="*/ 9 w 173"/>
                <a:gd name="T5" fmla="*/ 0 h 241"/>
                <a:gd name="T6" fmla="*/ 173 w 173"/>
                <a:gd name="T7" fmla="*/ 234 h 241"/>
                <a:gd name="T8" fmla="*/ 163 w 173"/>
                <a:gd name="T9" fmla="*/ 241 h 241"/>
              </a:gdLst>
              <a:ahLst/>
              <a:cxnLst>
                <a:cxn ang="0">
                  <a:pos x="T0" y="T1"/>
                </a:cxn>
                <a:cxn ang="0">
                  <a:pos x="T2" y="T3"/>
                </a:cxn>
                <a:cxn ang="0">
                  <a:pos x="T4" y="T5"/>
                </a:cxn>
                <a:cxn ang="0">
                  <a:pos x="T6" y="T7"/>
                </a:cxn>
                <a:cxn ang="0">
                  <a:pos x="T8" y="T9"/>
                </a:cxn>
              </a:cxnLst>
              <a:rect l="0" t="0" r="r" b="b"/>
              <a:pathLst>
                <a:path w="173" h="241">
                  <a:moveTo>
                    <a:pt x="163" y="241"/>
                  </a:moveTo>
                  <a:lnTo>
                    <a:pt x="0" y="7"/>
                  </a:lnTo>
                  <a:lnTo>
                    <a:pt x="9" y="0"/>
                  </a:lnTo>
                  <a:lnTo>
                    <a:pt x="173" y="234"/>
                  </a:lnTo>
                  <a:lnTo>
                    <a:pt x="163" y="2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111" name="Freeform 98">
              <a:extLst>
                <a:ext uri="{FF2B5EF4-FFF2-40B4-BE49-F238E27FC236}">
                  <a16:creationId xmlns:a16="http://schemas.microsoft.com/office/drawing/2014/main" id="{2091A378-856D-4D12-BE93-2F3E93B690C7}"/>
                </a:ext>
              </a:extLst>
            </p:cNvPr>
            <p:cNvSpPr/>
            <p:nvPr/>
          </p:nvSpPr>
          <p:spPr bwMode="auto">
            <a:xfrm>
              <a:off x="2562" y="1263"/>
              <a:ext cx="285" cy="99"/>
            </a:xfrm>
            <a:custGeom>
              <a:avLst/>
              <a:gdLst>
                <a:gd name="T0" fmla="*/ 283 w 285"/>
                <a:gd name="T1" fmla="*/ 99 h 99"/>
                <a:gd name="T2" fmla="*/ 0 w 285"/>
                <a:gd name="T3" fmla="*/ 9 h 99"/>
                <a:gd name="T4" fmla="*/ 2 w 285"/>
                <a:gd name="T5" fmla="*/ 0 h 99"/>
                <a:gd name="T6" fmla="*/ 285 w 285"/>
                <a:gd name="T7" fmla="*/ 87 h 99"/>
                <a:gd name="T8" fmla="*/ 283 w 285"/>
                <a:gd name="T9" fmla="*/ 99 h 99"/>
              </a:gdLst>
              <a:ahLst/>
              <a:cxnLst>
                <a:cxn ang="0">
                  <a:pos x="T0" y="T1"/>
                </a:cxn>
                <a:cxn ang="0">
                  <a:pos x="T2" y="T3"/>
                </a:cxn>
                <a:cxn ang="0">
                  <a:pos x="T4" y="T5"/>
                </a:cxn>
                <a:cxn ang="0">
                  <a:pos x="T6" y="T7"/>
                </a:cxn>
                <a:cxn ang="0">
                  <a:pos x="T8" y="T9"/>
                </a:cxn>
              </a:cxnLst>
              <a:rect l="0" t="0" r="r" b="b"/>
              <a:pathLst>
                <a:path w="285" h="99">
                  <a:moveTo>
                    <a:pt x="283" y="99"/>
                  </a:moveTo>
                  <a:lnTo>
                    <a:pt x="0" y="9"/>
                  </a:lnTo>
                  <a:lnTo>
                    <a:pt x="2" y="0"/>
                  </a:lnTo>
                  <a:lnTo>
                    <a:pt x="285" y="87"/>
                  </a:lnTo>
                  <a:lnTo>
                    <a:pt x="283" y="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112" name="Freeform 99">
              <a:extLst>
                <a:ext uri="{FF2B5EF4-FFF2-40B4-BE49-F238E27FC236}">
                  <a16:creationId xmlns:a16="http://schemas.microsoft.com/office/drawing/2014/main" id="{193E9DFA-FFF7-48CE-8D11-4CC4480F9A36}"/>
                </a:ext>
              </a:extLst>
            </p:cNvPr>
            <p:cNvSpPr/>
            <p:nvPr/>
          </p:nvSpPr>
          <p:spPr bwMode="auto">
            <a:xfrm>
              <a:off x="2554" y="1265"/>
              <a:ext cx="48" cy="121"/>
            </a:xfrm>
            <a:custGeom>
              <a:avLst/>
              <a:gdLst>
                <a:gd name="T0" fmla="*/ 38 w 48"/>
                <a:gd name="T1" fmla="*/ 121 h 121"/>
                <a:gd name="T2" fmla="*/ 0 w 48"/>
                <a:gd name="T3" fmla="*/ 5 h 121"/>
                <a:gd name="T4" fmla="*/ 12 w 48"/>
                <a:gd name="T5" fmla="*/ 0 h 121"/>
                <a:gd name="T6" fmla="*/ 48 w 48"/>
                <a:gd name="T7" fmla="*/ 118 h 121"/>
                <a:gd name="T8" fmla="*/ 38 w 48"/>
                <a:gd name="T9" fmla="*/ 121 h 121"/>
              </a:gdLst>
              <a:ahLst/>
              <a:cxnLst>
                <a:cxn ang="0">
                  <a:pos x="T0" y="T1"/>
                </a:cxn>
                <a:cxn ang="0">
                  <a:pos x="T2" y="T3"/>
                </a:cxn>
                <a:cxn ang="0">
                  <a:pos x="T4" y="T5"/>
                </a:cxn>
                <a:cxn ang="0">
                  <a:pos x="T6" y="T7"/>
                </a:cxn>
                <a:cxn ang="0">
                  <a:pos x="T8" y="T9"/>
                </a:cxn>
              </a:cxnLst>
              <a:rect l="0" t="0" r="r" b="b"/>
              <a:pathLst>
                <a:path w="48" h="121">
                  <a:moveTo>
                    <a:pt x="38" y="121"/>
                  </a:moveTo>
                  <a:lnTo>
                    <a:pt x="0" y="5"/>
                  </a:lnTo>
                  <a:lnTo>
                    <a:pt x="12" y="0"/>
                  </a:lnTo>
                  <a:lnTo>
                    <a:pt x="48" y="118"/>
                  </a:lnTo>
                  <a:lnTo>
                    <a:pt x="38" y="1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113" name="Freeform 100">
              <a:extLst>
                <a:ext uri="{FF2B5EF4-FFF2-40B4-BE49-F238E27FC236}">
                  <a16:creationId xmlns:a16="http://schemas.microsoft.com/office/drawing/2014/main" id="{5F6E0B66-A2E9-4C18-B53C-D852C03B0DB1}"/>
                </a:ext>
              </a:extLst>
            </p:cNvPr>
            <p:cNvSpPr/>
            <p:nvPr/>
          </p:nvSpPr>
          <p:spPr bwMode="auto">
            <a:xfrm>
              <a:off x="2443" y="1263"/>
              <a:ext cx="121" cy="165"/>
            </a:xfrm>
            <a:custGeom>
              <a:avLst/>
              <a:gdLst>
                <a:gd name="T0" fmla="*/ 10 w 121"/>
                <a:gd name="T1" fmla="*/ 165 h 165"/>
                <a:gd name="T2" fmla="*/ 0 w 121"/>
                <a:gd name="T3" fmla="*/ 158 h 165"/>
                <a:gd name="T4" fmla="*/ 111 w 121"/>
                <a:gd name="T5" fmla="*/ 0 h 165"/>
                <a:gd name="T6" fmla="*/ 121 w 121"/>
                <a:gd name="T7" fmla="*/ 7 h 165"/>
                <a:gd name="T8" fmla="*/ 10 w 121"/>
                <a:gd name="T9" fmla="*/ 165 h 165"/>
              </a:gdLst>
              <a:ahLst/>
              <a:cxnLst>
                <a:cxn ang="0">
                  <a:pos x="T0" y="T1"/>
                </a:cxn>
                <a:cxn ang="0">
                  <a:pos x="T2" y="T3"/>
                </a:cxn>
                <a:cxn ang="0">
                  <a:pos x="T4" y="T5"/>
                </a:cxn>
                <a:cxn ang="0">
                  <a:pos x="T6" y="T7"/>
                </a:cxn>
                <a:cxn ang="0">
                  <a:pos x="T8" y="T9"/>
                </a:cxn>
              </a:cxnLst>
              <a:rect l="0" t="0" r="r" b="b"/>
              <a:pathLst>
                <a:path w="121" h="165">
                  <a:moveTo>
                    <a:pt x="10" y="165"/>
                  </a:moveTo>
                  <a:lnTo>
                    <a:pt x="0" y="158"/>
                  </a:lnTo>
                  <a:lnTo>
                    <a:pt x="111" y="0"/>
                  </a:lnTo>
                  <a:lnTo>
                    <a:pt x="121" y="7"/>
                  </a:lnTo>
                  <a:lnTo>
                    <a:pt x="10" y="1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114" name="Freeform 101">
              <a:extLst>
                <a:ext uri="{FF2B5EF4-FFF2-40B4-BE49-F238E27FC236}">
                  <a16:creationId xmlns:a16="http://schemas.microsoft.com/office/drawing/2014/main" id="{06950214-DAED-4841-9CE1-808981C5F154}"/>
                </a:ext>
              </a:extLst>
            </p:cNvPr>
            <p:cNvSpPr/>
            <p:nvPr/>
          </p:nvSpPr>
          <p:spPr bwMode="auto">
            <a:xfrm>
              <a:off x="2382" y="885"/>
              <a:ext cx="198" cy="160"/>
            </a:xfrm>
            <a:custGeom>
              <a:avLst/>
              <a:gdLst>
                <a:gd name="T0" fmla="*/ 7 w 198"/>
                <a:gd name="T1" fmla="*/ 160 h 160"/>
                <a:gd name="T2" fmla="*/ 0 w 198"/>
                <a:gd name="T3" fmla="*/ 151 h 160"/>
                <a:gd name="T4" fmla="*/ 191 w 198"/>
                <a:gd name="T5" fmla="*/ 0 h 160"/>
                <a:gd name="T6" fmla="*/ 198 w 198"/>
                <a:gd name="T7" fmla="*/ 7 h 160"/>
                <a:gd name="T8" fmla="*/ 7 w 198"/>
                <a:gd name="T9" fmla="*/ 160 h 160"/>
              </a:gdLst>
              <a:ahLst/>
              <a:cxnLst>
                <a:cxn ang="0">
                  <a:pos x="T0" y="T1"/>
                </a:cxn>
                <a:cxn ang="0">
                  <a:pos x="T2" y="T3"/>
                </a:cxn>
                <a:cxn ang="0">
                  <a:pos x="T4" y="T5"/>
                </a:cxn>
                <a:cxn ang="0">
                  <a:pos x="T6" y="T7"/>
                </a:cxn>
                <a:cxn ang="0">
                  <a:pos x="T8" y="T9"/>
                </a:cxn>
              </a:cxnLst>
              <a:rect l="0" t="0" r="r" b="b"/>
              <a:pathLst>
                <a:path w="198" h="160">
                  <a:moveTo>
                    <a:pt x="7" y="160"/>
                  </a:moveTo>
                  <a:lnTo>
                    <a:pt x="0" y="151"/>
                  </a:lnTo>
                  <a:lnTo>
                    <a:pt x="191" y="0"/>
                  </a:lnTo>
                  <a:lnTo>
                    <a:pt x="198" y="7"/>
                  </a:lnTo>
                  <a:lnTo>
                    <a:pt x="7" y="1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115" name="Freeform 102">
              <a:extLst>
                <a:ext uri="{FF2B5EF4-FFF2-40B4-BE49-F238E27FC236}">
                  <a16:creationId xmlns:a16="http://schemas.microsoft.com/office/drawing/2014/main" id="{C3389947-D5A4-4805-86EF-8CAB19B59F03}"/>
                </a:ext>
              </a:extLst>
            </p:cNvPr>
            <p:cNvSpPr/>
            <p:nvPr/>
          </p:nvSpPr>
          <p:spPr bwMode="auto">
            <a:xfrm>
              <a:off x="2569" y="885"/>
              <a:ext cx="208" cy="250"/>
            </a:xfrm>
            <a:custGeom>
              <a:avLst/>
              <a:gdLst>
                <a:gd name="T0" fmla="*/ 200 w 208"/>
                <a:gd name="T1" fmla="*/ 250 h 250"/>
                <a:gd name="T2" fmla="*/ 0 w 208"/>
                <a:gd name="T3" fmla="*/ 7 h 250"/>
                <a:gd name="T4" fmla="*/ 9 w 208"/>
                <a:gd name="T5" fmla="*/ 0 h 250"/>
                <a:gd name="T6" fmla="*/ 208 w 208"/>
                <a:gd name="T7" fmla="*/ 243 h 250"/>
                <a:gd name="T8" fmla="*/ 200 w 208"/>
                <a:gd name="T9" fmla="*/ 250 h 250"/>
              </a:gdLst>
              <a:ahLst/>
              <a:cxnLst>
                <a:cxn ang="0">
                  <a:pos x="T0" y="T1"/>
                </a:cxn>
                <a:cxn ang="0">
                  <a:pos x="T2" y="T3"/>
                </a:cxn>
                <a:cxn ang="0">
                  <a:pos x="T4" y="T5"/>
                </a:cxn>
                <a:cxn ang="0">
                  <a:pos x="T6" y="T7"/>
                </a:cxn>
                <a:cxn ang="0">
                  <a:pos x="T8" y="T9"/>
                </a:cxn>
              </a:cxnLst>
              <a:rect l="0" t="0" r="r" b="b"/>
              <a:pathLst>
                <a:path w="208" h="250">
                  <a:moveTo>
                    <a:pt x="200" y="250"/>
                  </a:moveTo>
                  <a:lnTo>
                    <a:pt x="0" y="7"/>
                  </a:lnTo>
                  <a:lnTo>
                    <a:pt x="9" y="0"/>
                  </a:lnTo>
                  <a:lnTo>
                    <a:pt x="208" y="243"/>
                  </a:lnTo>
                  <a:lnTo>
                    <a:pt x="200" y="2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116" name="Freeform 103">
              <a:extLst>
                <a:ext uri="{FF2B5EF4-FFF2-40B4-BE49-F238E27FC236}">
                  <a16:creationId xmlns:a16="http://schemas.microsoft.com/office/drawing/2014/main" id="{DA36583C-BF45-4FA1-98D6-ED6C2DE5726E}"/>
                </a:ext>
              </a:extLst>
            </p:cNvPr>
            <p:cNvSpPr/>
            <p:nvPr/>
          </p:nvSpPr>
          <p:spPr bwMode="auto">
            <a:xfrm>
              <a:off x="2554" y="1123"/>
              <a:ext cx="220" cy="147"/>
            </a:xfrm>
            <a:custGeom>
              <a:avLst/>
              <a:gdLst>
                <a:gd name="T0" fmla="*/ 8 w 220"/>
                <a:gd name="T1" fmla="*/ 147 h 147"/>
                <a:gd name="T2" fmla="*/ 0 w 220"/>
                <a:gd name="T3" fmla="*/ 137 h 147"/>
                <a:gd name="T4" fmla="*/ 215 w 220"/>
                <a:gd name="T5" fmla="*/ 0 h 147"/>
                <a:gd name="T6" fmla="*/ 220 w 220"/>
                <a:gd name="T7" fmla="*/ 10 h 147"/>
                <a:gd name="T8" fmla="*/ 8 w 220"/>
                <a:gd name="T9" fmla="*/ 147 h 147"/>
              </a:gdLst>
              <a:ahLst/>
              <a:cxnLst>
                <a:cxn ang="0">
                  <a:pos x="T0" y="T1"/>
                </a:cxn>
                <a:cxn ang="0">
                  <a:pos x="T2" y="T3"/>
                </a:cxn>
                <a:cxn ang="0">
                  <a:pos x="T4" y="T5"/>
                </a:cxn>
                <a:cxn ang="0">
                  <a:pos x="T6" y="T7"/>
                </a:cxn>
                <a:cxn ang="0">
                  <a:pos x="T8" y="T9"/>
                </a:cxn>
              </a:cxnLst>
              <a:rect l="0" t="0" r="r" b="b"/>
              <a:pathLst>
                <a:path w="220" h="147">
                  <a:moveTo>
                    <a:pt x="8" y="147"/>
                  </a:moveTo>
                  <a:lnTo>
                    <a:pt x="0" y="137"/>
                  </a:lnTo>
                  <a:lnTo>
                    <a:pt x="215" y="0"/>
                  </a:lnTo>
                  <a:lnTo>
                    <a:pt x="220" y="10"/>
                  </a:lnTo>
                  <a:lnTo>
                    <a:pt x="8" y="1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117" name="Freeform 104">
              <a:extLst>
                <a:ext uri="{FF2B5EF4-FFF2-40B4-BE49-F238E27FC236}">
                  <a16:creationId xmlns:a16="http://schemas.microsoft.com/office/drawing/2014/main" id="{46D1255F-1C85-43EC-8D51-132A23061C43}"/>
                </a:ext>
              </a:extLst>
            </p:cNvPr>
            <p:cNvSpPr/>
            <p:nvPr/>
          </p:nvSpPr>
          <p:spPr bwMode="auto">
            <a:xfrm>
              <a:off x="2290" y="1263"/>
              <a:ext cx="269" cy="28"/>
            </a:xfrm>
            <a:custGeom>
              <a:avLst/>
              <a:gdLst>
                <a:gd name="T0" fmla="*/ 0 w 269"/>
                <a:gd name="T1" fmla="*/ 28 h 28"/>
                <a:gd name="T2" fmla="*/ 0 w 269"/>
                <a:gd name="T3" fmla="*/ 16 h 28"/>
                <a:gd name="T4" fmla="*/ 269 w 269"/>
                <a:gd name="T5" fmla="*/ 0 h 28"/>
                <a:gd name="T6" fmla="*/ 269 w 269"/>
                <a:gd name="T7" fmla="*/ 9 h 28"/>
                <a:gd name="T8" fmla="*/ 0 w 269"/>
                <a:gd name="T9" fmla="*/ 28 h 28"/>
              </a:gdLst>
              <a:ahLst/>
              <a:cxnLst>
                <a:cxn ang="0">
                  <a:pos x="T0" y="T1"/>
                </a:cxn>
                <a:cxn ang="0">
                  <a:pos x="T2" y="T3"/>
                </a:cxn>
                <a:cxn ang="0">
                  <a:pos x="T4" y="T5"/>
                </a:cxn>
                <a:cxn ang="0">
                  <a:pos x="T6" y="T7"/>
                </a:cxn>
                <a:cxn ang="0">
                  <a:pos x="T8" y="T9"/>
                </a:cxn>
              </a:cxnLst>
              <a:rect l="0" t="0" r="r" b="b"/>
              <a:pathLst>
                <a:path w="269" h="28">
                  <a:moveTo>
                    <a:pt x="0" y="28"/>
                  </a:moveTo>
                  <a:lnTo>
                    <a:pt x="0" y="16"/>
                  </a:lnTo>
                  <a:lnTo>
                    <a:pt x="269" y="0"/>
                  </a:lnTo>
                  <a:lnTo>
                    <a:pt x="269" y="9"/>
                  </a:lnTo>
                  <a:lnTo>
                    <a:pt x="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118" name="Freeform 105">
              <a:extLst>
                <a:ext uri="{FF2B5EF4-FFF2-40B4-BE49-F238E27FC236}">
                  <a16:creationId xmlns:a16="http://schemas.microsoft.com/office/drawing/2014/main" id="{0F782CB3-EB88-49A7-B25D-F29654642C05}"/>
                </a:ext>
              </a:extLst>
            </p:cNvPr>
            <p:cNvSpPr/>
            <p:nvPr/>
          </p:nvSpPr>
          <p:spPr bwMode="auto">
            <a:xfrm>
              <a:off x="2772" y="1102"/>
              <a:ext cx="210" cy="31"/>
            </a:xfrm>
            <a:custGeom>
              <a:avLst/>
              <a:gdLst>
                <a:gd name="T0" fmla="*/ 2 w 210"/>
                <a:gd name="T1" fmla="*/ 31 h 31"/>
                <a:gd name="T2" fmla="*/ 0 w 210"/>
                <a:gd name="T3" fmla="*/ 19 h 31"/>
                <a:gd name="T4" fmla="*/ 210 w 210"/>
                <a:gd name="T5" fmla="*/ 0 h 31"/>
                <a:gd name="T6" fmla="*/ 210 w 210"/>
                <a:gd name="T7" fmla="*/ 12 h 31"/>
                <a:gd name="T8" fmla="*/ 2 w 210"/>
                <a:gd name="T9" fmla="*/ 31 h 31"/>
              </a:gdLst>
              <a:ahLst/>
              <a:cxnLst>
                <a:cxn ang="0">
                  <a:pos x="T0" y="T1"/>
                </a:cxn>
                <a:cxn ang="0">
                  <a:pos x="T2" y="T3"/>
                </a:cxn>
                <a:cxn ang="0">
                  <a:pos x="T4" y="T5"/>
                </a:cxn>
                <a:cxn ang="0">
                  <a:pos x="T6" y="T7"/>
                </a:cxn>
                <a:cxn ang="0">
                  <a:pos x="T8" y="T9"/>
                </a:cxn>
              </a:cxnLst>
              <a:rect l="0" t="0" r="r" b="b"/>
              <a:pathLst>
                <a:path w="210" h="31">
                  <a:moveTo>
                    <a:pt x="2" y="31"/>
                  </a:moveTo>
                  <a:lnTo>
                    <a:pt x="0" y="19"/>
                  </a:lnTo>
                  <a:lnTo>
                    <a:pt x="210" y="0"/>
                  </a:lnTo>
                  <a:lnTo>
                    <a:pt x="210" y="12"/>
                  </a:lnTo>
                  <a:lnTo>
                    <a:pt x="2" y="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119" name="Freeform 106">
              <a:extLst>
                <a:ext uri="{FF2B5EF4-FFF2-40B4-BE49-F238E27FC236}">
                  <a16:creationId xmlns:a16="http://schemas.microsoft.com/office/drawing/2014/main" id="{DDE600DE-AB62-4372-B502-E3510DD3D027}"/>
                </a:ext>
              </a:extLst>
            </p:cNvPr>
            <p:cNvSpPr/>
            <p:nvPr/>
          </p:nvSpPr>
          <p:spPr bwMode="auto">
            <a:xfrm>
              <a:off x="2899" y="814"/>
              <a:ext cx="308" cy="139"/>
            </a:xfrm>
            <a:custGeom>
              <a:avLst/>
              <a:gdLst>
                <a:gd name="T0" fmla="*/ 303 w 308"/>
                <a:gd name="T1" fmla="*/ 139 h 139"/>
                <a:gd name="T2" fmla="*/ 0 w 308"/>
                <a:gd name="T3" fmla="*/ 9 h 139"/>
                <a:gd name="T4" fmla="*/ 5 w 308"/>
                <a:gd name="T5" fmla="*/ 0 h 139"/>
                <a:gd name="T6" fmla="*/ 308 w 308"/>
                <a:gd name="T7" fmla="*/ 127 h 139"/>
                <a:gd name="T8" fmla="*/ 303 w 308"/>
                <a:gd name="T9" fmla="*/ 139 h 139"/>
              </a:gdLst>
              <a:ahLst/>
              <a:cxnLst>
                <a:cxn ang="0">
                  <a:pos x="T0" y="T1"/>
                </a:cxn>
                <a:cxn ang="0">
                  <a:pos x="T2" y="T3"/>
                </a:cxn>
                <a:cxn ang="0">
                  <a:pos x="T4" y="T5"/>
                </a:cxn>
                <a:cxn ang="0">
                  <a:pos x="T6" y="T7"/>
                </a:cxn>
                <a:cxn ang="0">
                  <a:pos x="T8" y="T9"/>
                </a:cxn>
              </a:cxnLst>
              <a:rect l="0" t="0" r="r" b="b"/>
              <a:pathLst>
                <a:path w="308" h="139">
                  <a:moveTo>
                    <a:pt x="303" y="139"/>
                  </a:moveTo>
                  <a:lnTo>
                    <a:pt x="0" y="9"/>
                  </a:lnTo>
                  <a:lnTo>
                    <a:pt x="5" y="0"/>
                  </a:lnTo>
                  <a:lnTo>
                    <a:pt x="308" y="127"/>
                  </a:lnTo>
                  <a:lnTo>
                    <a:pt x="303" y="1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120" name="Freeform 107">
              <a:extLst>
                <a:ext uri="{FF2B5EF4-FFF2-40B4-BE49-F238E27FC236}">
                  <a16:creationId xmlns:a16="http://schemas.microsoft.com/office/drawing/2014/main" id="{57C948B8-AF4E-4D3E-A40D-3005D5670956}"/>
                </a:ext>
              </a:extLst>
            </p:cNvPr>
            <p:cNvSpPr/>
            <p:nvPr/>
          </p:nvSpPr>
          <p:spPr bwMode="auto">
            <a:xfrm>
              <a:off x="2571" y="814"/>
              <a:ext cx="331" cy="78"/>
            </a:xfrm>
            <a:custGeom>
              <a:avLst/>
              <a:gdLst>
                <a:gd name="T0" fmla="*/ 2 w 331"/>
                <a:gd name="T1" fmla="*/ 78 h 78"/>
                <a:gd name="T2" fmla="*/ 0 w 331"/>
                <a:gd name="T3" fmla="*/ 66 h 78"/>
                <a:gd name="T4" fmla="*/ 328 w 331"/>
                <a:gd name="T5" fmla="*/ 0 h 78"/>
                <a:gd name="T6" fmla="*/ 331 w 331"/>
                <a:gd name="T7" fmla="*/ 12 h 78"/>
                <a:gd name="T8" fmla="*/ 2 w 331"/>
                <a:gd name="T9" fmla="*/ 78 h 78"/>
              </a:gdLst>
              <a:ahLst/>
              <a:cxnLst>
                <a:cxn ang="0">
                  <a:pos x="T0" y="T1"/>
                </a:cxn>
                <a:cxn ang="0">
                  <a:pos x="T2" y="T3"/>
                </a:cxn>
                <a:cxn ang="0">
                  <a:pos x="T4" y="T5"/>
                </a:cxn>
                <a:cxn ang="0">
                  <a:pos x="T6" y="T7"/>
                </a:cxn>
                <a:cxn ang="0">
                  <a:pos x="T8" y="T9"/>
                </a:cxn>
              </a:cxnLst>
              <a:rect l="0" t="0" r="r" b="b"/>
              <a:pathLst>
                <a:path w="331" h="78">
                  <a:moveTo>
                    <a:pt x="2" y="78"/>
                  </a:moveTo>
                  <a:lnTo>
                    <a:pt x="0" y="66"/>
                  </a:lnTo>
                  <a:lnTo>
                    <a:pt x="328" y="0"/>
                  </a:lnTo>
                  <a:lnTo>
                    <a:pt x="331" y="12"/>
                  </a:lnTo>
                  <a:lnTo>
                    <a:pt x="2" y="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121" name="Freeform 108">
              <a:extLst>
                <a:ext uri="{FF2B5EF4-FFF2-40B4-BE49-F238E27FC236}">
                  <a16:creationId xmlns:a16="http://schemas.microsoft.com/office/drawing/2014/main" id="{716547E4-9257-488C-A0F4-DD7680C1421C}"/>
                </a:ext>
              </a:extLst>
            </p:cNvPr>
            <p:cNvSpPr/>
            <p:nvPr/>
          </p:nvSpPr>
          <p:spPr bwMode="auto">
            <a:xfrm>
              <a:off x="2895" y="819"/>
              <a:ext cx="94" cy="290"/>
            </a:xfrm>
            <a:custGeom>
              <a:avLst/>
              <a:gdLst>
                <a:gd name="T0" fmla="*/ 82 w 94"/>
                <a:gd name="T1" fmla="*/ 290 h 290"/>
                <a:gd name="T2" fmla="*/ 0 w 94"/>
                <a:gd name="T3" fmla="*/ 2 h 290"/>
                <a:gd name="T4" fmla="*/ 11 w 94"/>
                <a:gd name="T5" fmla="*/ 0 h 290"/>
                <a:gd name="T6" fmla="*/ 94 w 94"/>
                <a:gd name="T7" fmla="*/ 288 h 290"/>
                <a:gd name="T8" fmla="*/ 82 w 94"/>
                <a:gd name="T9" fmla="*/ 290 h 290"/>
              </a:gdLst>
              <a:ahLst/>
              <a:cxnLst>
                <a:cxn ang="0">
                  <a:pos x="T0" y="T1"/>
                </a:cxn>
                <a:cxn ang="0">
                  <a:pos x="T2" y="T3"/>
                </a:cxn>
                <a:cxn ang="0">
                  <a:pos x="T4" y="T5"/>
                </a:cxn>
                <a:cxn ang="0">
                  <a:pos x="T6" y="T7"/>
                </a:cxn>
                <a:cxn ang="0">
                  <a:pos x="T8" y="T9"/>
                </a:cxn>
              </a:cxnLst>
              <a:rect l="0" t="0" r="r" b="b"/>
              <a:pathLst>
                <a:path w="94" h="290">
                  <a:moveTo>
                    <a:pt x="82" y="290"/>
                  </a:moveTo>
                  <a:lnTo>
                    <a:pt x="0" y="2"/>
                  </a:lnTo>
                  <a:lnTo>
                    <a:pt x="11" y="0"/>
                  </a:lnTo>
                  <a:lnTo>
                    <a:pt x="94" y="288"/>
                  </a:lnTo>
                  <a:lnTo>
                    <a:pt x="82" y="29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122" name="Freeform 109">
              <a:extLst>
                <a:ext uri="{FF2B5EF4-FFF2-40B4-BE49-F238E27FC236}">
                  <a16:creationId xmlns:a16="http://schemas.microsoft.com/office/drawing/2014/main" id="{08F81FB8-B2D4-436E-BD45-10247E28D5A2}"/>
                </a:ext>
              </a:extLst>
            </p:cNvPr>
            <p:cNvSpPr/>
            <p:nvPr/>
          </p:nvSpPr>
          <p:spPr bwMode="auto">
            <a:xfrm>
              <a:off x="2762" y="823"/>
              <a:ext cx="142" cy="305"/>
            </a:xfrm>
            <a:custGeom>
              <a:avLst/>
              <a:gdLst>
                <a:gd name="T0" fmla="*/ 10 w 142"/>
                <a:gd name="T1" fmla="*/ 305 h 305"/>
                <a:gd name="T2" fmla="*/ 0 w 142"/>
                <a:gd name="T3" fmla="*/ 300 h 305"/>
                <a:gd name="T4" fmla="*/ 130 w 142"/>
                <a:gd name="T5" fmla="*/ 0 h 305"/>
                <a:gd name="T6" fmla="*/ 142 w 142"/>
                <a:gd name="T7" fmla="*/ 5 h 305"/>
                <a:gd name="T8" fmla="*/ 10 w 142"/>
                <a:gd name="T9" fmla="*/ 305 h 305"/>
              </a:gdLst>
              <a:ahLst/>
              <a:cxnLst>
                <a:cxn ang="0">
                  <a:pos x="T0" y="T1"/>
                </a:cxn>
                <a:cxn ang="0">
                  <a:pos x="T2" y="T3"/>
                </a:cxn>
                <a:cxn ang="0">
                  <a:pos x="T4" y="T5"/>
                </a:cxn>
                <a:cxn ang="0">
                  <a:pos x="T6" y="T7"/>
                </a:cxn>
                <a:cxn ang="0">
                  <a:pos x="T8" y="T9"/>
                </a:cxn>
              </a:cxnLst>
              <a:rect l="0" t="0" r="r" b="b"/>
              <a:pathLst>
                <a:path w="142" h="305">
                  <a:moveTo>
                    <a:pt x="10" y="305"/>
                  </a:moveTo>
                  <a:lnTo>
                    <a:pt x="0" y="300"/>
                  </a:lnTo>
                  <a:lnTo>
                    <a:pt x="130" y="0"/>
                  </a:lnTo>
                  <a:lnTo>
                    <a:pt x="142" y="5"/>
                  </a:lnTo>
                  <a:lnTo>
                    <a:pt x="10" y="3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123" name="Freeform 110">
              <a:extLst>
                <a:ext uri="{FF2B5EF4-FFF2-40B4-BE49-F238E27FC236}">
                  <a16:creationId xmlns:a16="http://schemas.microsoft.com/office/drawing/2014/main" id="{AB4F80E2-65BB-4E3B-8878-40F687FA5111}"/>
                </a:ext>
              </a:extLst>
            </p:cNvPr>
            <p:cNvSpPr/>
            <p:nvPr/>
          </p:nvSpPr>
          <p:spPr bwMode="auto">
            <a:xfrm>
              <a:off x="2550" y="887"/>
              <a:ext cx="28" cy="373"/>
            </a:xfrm>
            <a:custGeom>
              <a:avLst/>
              <a:gdLst>
                <a:gd name="T0" fmla="*/ 12 w 28"/>
                <a:gd name="T1" fmla="*/ 373 h 373"/>
                <a:gd name="T2" fmla="*/ 0 w 28"/>
                <a:gd name="T3" fmla="*/ 373 h 373"/>
                <a:gd name="T4" fmla="*/ 16 w 28"/>
                <a:gd name="T5" fmla="*/ 0 h 373"/>
                <a:gd name="T6" fmla="*/ 28 w 28"/>
                <a:gd name="T7" fmla="*/ 0 h 373"/>
                <a:gd name="T8" fmla="*/ 12 w 28"/>
                <a:gd name="T9" fmla="*/ 373 h 373"/>
              </a:gdLst>
              <a:ahLst/>
              <a:cxnLst>
                <a:cxn ang="0">
                  <a:pos x="T0" y="T1"/>
                </a:cxn>
                <a:cxn ang="0">
                  <a:pos x="T2" y="T3"/>
                </a:cxn>
                <a:cxn ang="0">
                  <a:pos x="T4" y="T5"/>
                </a:cxn>
                <a:cxn ang="0">
                  <a:pos x="T6" y="T7"/>
                </a:cxn>
                <a:cxn ang="0">
                  <a:pos x="T8" y="T9"/>
                </a:cxn>
              </a:cxnLst>
              <a:rect l="0" t="0" r="r" b="b"/>
              <a:pathLst>
                <a:path w="28" h="373">
                  <a:moveTo>
                    <a:pt x="12" y="373"/>
                  </a:moveTo>
                  <a:lnTo>
                    <a:pt x="0" y="373"/>
                  </a:lnTo>
                  <a:lnTo>
                    <a:pt x="16" y="0"/>
                  </a:lnTo>
                  <a:lnTo>
                    <a:pt x="28" y="0"/>
                  </a:lnTo>
                  <a:lnTo>
                    <a:pt x="12" y="37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124" name="Freeform 111">
              <a:extLst>
                <a:ext uri="{FF2B5EF4-FFF2-40B4-BE49-F238E27FC236}">
                  <a16:creationId xmlns:a16="http://schemas.microsoft.com/office/drawing/2014/main" id="{118C72F9-893C-4ACC-9DF0-5C2B41751770}"/>
                </a:ext>
              </a:extLst>
            </p:cNvPr>
            <p:cNvSpPr/>
            <p:nvPr/>
          </p:nvSpPr>
          <p:spPr bwMode="auto">
            <a:xfrm>
              <a:off x="2977" y="1107"/>
              <a:ext cx="121" cy="281"/>
            </a:xfrm>
            <a:custGeom>
              <a:avLst/>
              <a:gdLst>
                <a:gd name="T0" fmla="*/ 109 w 121"/>
                <a:gd name="T1" fmla="*/ 281 h 281"/>
                <a:gd name="T2" fmla="*/ 0 w 121"/>
                <a:gd name="T3" fmla="*/ 2 h 281"/>
                <a:gd name="T4" fmla="*/ 12 w 121"/>
                <a:gd name="T5" fmla="*/ 0 h 281"/>
                <a:gd name="T6" fmla="*/ 121 w 121"/>
                <a:gd name="T7" fmla="*/ 276 h 281"/>
                <a:gd name="T8" fmla="*/ 109 w 121"/>
                <a:gd name="T9" fmla="*/ 281 h 281"/>
              </a:gdLst>
              <a:ahLst/>
              <a:cxnLst>
                <a:cxn ang="0">
                  <a:pos x="T0" y="T1"/>
                </a:cxn>
                <a:cxn ang="0">
                  <a:pos x="T2" y="T3"/>
                </a:cxn>
                <a:cxn ang="0">
                  <a:pos x="T4" y="T5"/>
                </a:cxn>
                <a:cxn ang="0">
                  <a:pos x="T6" y="T7"/>
                </a:cxn>
                <a:cxn ang="0">
                  <a:pos x="T8" y="T9"/>
                </a:cxn>
              </a:cxnLst>
              <a:rect l="0" t="0" r="r" b="b"/>
              <a:pathLst>
                <a:path w="121" h="281">
                  <a:moveTo>
                    <a:pt x="109" y="281"/>
                  </a:moveTo>
                  <a:lnTo>
                    <a:pt x="0" y="2"/>
                  </a:lnTo>
                  <a:lnTo>
                    <a:pt x="12" y="0"/>
                  </a:lnTo>
                  <a:lnTo>
                    <a:pt x="121" y="276"/>
                  </a:lnTo>
                  <a:lnTo>
                    <a:pt x="109" y="2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125" name="Freeform 112">
              <a:extLst>
                <a:ext uri="{FF2B5EF4-FFF2-40B4-BE49-F238E27FC236}">
                  <a16:creationId xmlns:a16="http://schemas.microsoft.com/office/drawing/2014/main" id="{CD372026-DFFF-40BA-AEAB-A3B2BBB8AEB6}"/>
                </a:ext>
              </a:extLst>
            </p:cNvPr>
            <p:cNvSpPr/>
            <p:nvPr/>
          </p:nvSpPr>
          <p:spPr bwMode="auto">
            <a:xfrm>
              <a:off x="2769" y="1126"/>
              <a:ext cx="74" cy="224"/>
            </a:xfrm>
            <a:custGeom>
              <a:avLst/>
              <a:gdLst>
                <a:gd name="T0" fmla="*/ 62 w 74"/>
                <a:gd name="T1" fmla="*/ 224 h 224"/>
                <a:gd name="T2" fmla="*/ 0 w 74"/>
                <a:gd name="T3" fmla="*/ 5 h 224"/>
                <a:gd name="T4" fmla="*/ 12 w 74"/>
                <a:gd name="T5" fmla="*/ 0 h 224"/>
                <a:gd name="T6" fmla="*/ 74 w 74"/>
                <a:gd name="T7" fmla="*/ 222 h 224"/>
                <a:gd name="T8" fmla="*/ 62 w 74"/>
                <a:gd name="T9" fmla="*/ 224 h 224"/>
              </a:gdLst>
              <a:ahLst/>
              <a:cxnLst>
                <a:cxn ang="0">
                  <a:pos x="T0" y="T1"/>
                </a:cxn>
                <a:cxn ang="0">
                  <a:pos x="T2" y="T3"/>
                </a:cxn>
                <a:cxn ang="0">
                  <a:pos x="T4" y="T5"/>
                </a:cxn>
                <a:cxn ang="0">
                  <a:pos x="T6" y="T7"/>
                </a:cxn>
                <a:cxn ang="0">
                  <a:pos x="T8" y="T9"/>
                </a:cxn>
              </a:cxnLst>
              <a:rect l="0" t="0" r="r" b="b"/>
              <a:pathLst>
                <a:path w="74" h="224">
                  <a:moveTo>
                    <a:pt x="62" y="224"/>
                  </a:moveTo>
                  <a:lnTo>
                    <a:pt x="0" y="5"/>
                  </a:lnTo>
                  <a:lnTo>
                    <a:pt x="12" y="0"/>
                  </a:lnTo>
                  <a:lnTo>
                    <a:pt x="74" y="222"/>
                  </a:lnTo>
                  <a:lnTo>
                    <a:pt x="6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126" name="Freeform 113">
              <a:extLst>
                <a:ext uri="{FF2B5EF4-FFF2-40B4-BE49-F238E27FC236}">
                  <a16:creationId xmlns:a16="http://schemas.microsoft.com/office/drawing/2014/main" id="{B62E034F-1D29-4366-8289-EFC9A4B7495F}"/>
                </a:ext>
              </a:extLst>
            </p:cNvPr>
            <p:cNvSpPr/>
            <p:nvPr/>
          </p:nvSpPr>
          <p:spPr bwMode="auto">
            <a:xfrm>
              <a:off x="2836" y="1109"/>
              <a:ext cx="148" cy="248"/>
            </a:xfrm>
            <a:custGeom>
              <a:avLst/>
              <a:gdLst>
                <a:gd name="T0" fmla="*/ 9 w 148"/>
                <a:gd name="T1" fmla="*/ 248 h 248"/>
                <a:gd name="T2" fmla="*/ 0 w 148"/>
                <a:gd name="T3" fmla="*/ 244 h 248"/>
                <a:gd name="T4" fmla="*/ 139 w 148"/>
                <a:gd name="T5" fmla="*/ 0 h 248"/>
                <a:gd name="T6" fmla="*/ 148 w 148"/>
                <a:gd name="T7" fmla="*/ 7 h 248"/>
                <a:gd name="T8" fmla="*/ 9 w 148"/>
                <a:gd name="T9" fmla="*/ 248 h 248"/>
              </a:gdLst>
              <a:ahLst/>
              <a:cxnLst>
                <a:cxn ang="0">
                  <a:pos x="T0" y="T1"/>
                </a:cxn>
                <a:cxn ang="0">
                  <a:pos x="T2" y="T3"/>
                </a:cxn>
                <a:cxn ang="0">
                  <a:pos x="T4" y="T5"/>
                </a:cxn>
                <a:cxn ang="0">
                  <a:pos x="T6" y="T7"/>
                </a:cxn>
                <a:cxn ang="0">
                  <a:pos x="T8" y="T9"/>
                </a:cxn>
              </a:cxnLst>
              <a:rect l="0" t="0" r="r" b="b"/>
              <a:pathLst>
                <a:path w="148" h="248">
                  <a:moveTo>
                    <a:pt x="9" y="248"/>
                  </a:moveTo>
                  <a:lnTo>
                    <a:pt x="0" y="244"/>
                  </a:lnTo>
                  <a:lnTo>
                    <a:pt x="139" y="0"/>
                  </a:lnTo>
                  <a:lnTo>
                    <a:pt x="148" y="7"/>
                  </a:lnTo>
                  <a:lnTo>
                    <a:pt x="9" y="2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127" name="Freeform 114">
              <a:extLst>
                <a:ext uri="{FF2B5EF4-FFF2-40B4-BE49-F238E27FC236}">
                  <a16:creationId xmlns:a16="http://schemas.microsoft.com/office/drawing/2014/main" id="{C20C1132-BF49-4C04-B3DB-0FE87A135471}"/>
                </a:ext>
              </a:extLst>
            </p:cNvPr>
            <p:cNvSpPr/>
            <p:nvPr/>
          </p:nvSpPr>
          <p:spPr bwMode="auto">
            <a:xfrm>
              <a:off x="2987" y="1105"/>
              <a:ext cx="255" cy="160"/>
            </a:xfrm>
            <a:custGeom>
              <a:avLst/>
              <a:gdLst>
                <a:gd name="T0" fmla="*/ 250 w 255"/>
                <a:gd name="T1" fmla="*/ 160 h 160"/>
                <a:gd name="T2" fmla="*/ 0 w 255"/>
                <a:gd name="T3" fmla="*/ 9 h 160"/>
                <a:gd name="T4" fmla="*/ 5 w 255"/>
                <a:gd name="T5" fmla="*/ 0 h 160"/>
                <a:gd name="T6" fmla="*/ 255 w 255"/>
                <a:gd name="T7" fmla="*/ 151 h 160"/>
                <a:gd name="T8" fmla="*/ 250 w 255"/>
                <a:gd name="T9" fmla="*/ 160 h 160"/>
              </a:gdLst>
              <a:ahLst/>
              <a:cxnLst>
                <a:cxn ang="0">
                  <a:pos x="T0" y="T1"/>
                </a:cxn>
                <a:cxn ang="0">
                  <a:pos x="T2" y="T3"/>
                </a:cxn>
                <a:cxn ang="0">
                  <a:pos x="T4" y="T5"/>
                </a:cxn>
                <a:cxn ang="0">
                  <a:pos x="T6" y="T7"/>
                </a:cxn>
                <a:cxn ang="0">
                  <a:pos x="T8" y="T9"/>
                </a:cxn>
              </a:cxnLst>
              <a:rect l="0" t="0" r="r" b="b"/>
              <a:pathLst>
                <a:path w="255" h="160">
                  <a:moveTo>
                    <a:pt x="250" y="160"/>
                  </a:moveTo>
                  <a:lnTo>
                    <a:pt x="0" y="9"/>
                  </a:lnTo>
                  <a:lnTo>
                    <a:pt x="5" y="0"/>
                  </a:lnTo>
                  <a:lnTo>
                    <a:pt x="255" y="151"/>
                  </a:lnTo>
                  <a:lnTo>
                    <a:pt x="250" y="1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128" name="Freeform 115">
              <a:extLst>
                <a:ext uri="{FF2B5EF4-FFF2-40B4-BE49-F238E27FC236}">
                  <a16:creationId xmlns:a16="http://schemas.microsoft.com/office/drawing/2014/main" id="{9FB9757A-1A9A-4A2D-826F-FBEACFD895FA}"/>
                </a:ext>
              </a:extLst>
            </p:cNvPr>
            <p:cNvSpPr/>
            <p:nvPr/>
          </p:nvSpPr>
          <p:spPr bwMode="auto">
            <a:xfrm>
              <a:off x="3235" y="1263"/>
              <a:ext cx="165" cy="217"/>
            </a:xfrm>
            <a:custGeom>
              <a:avLst/>
              <a:gdLst>
                <a:gd name="T0" fmla="*/ 156 w 165"/>
                <a:gd name="T1" fmla="*/ 217 h 217"/>
                <a:gd name="T2" fmla="*/ 0 w 165"/>
                <a:gd name="T3" fmla="*/ 7 h 217"/>
                <a:gd name="T4" fmla="*/ 9 w 165"/>
                <a:gd name="T5" fmla="*/ 0 h 217"/>
                <a:gd name="T6" fmla="*/ 165 w 165"/>
                <a:gd name="T7" fmla="*/ 212 h 217"/>
                <a:gd name="T8" fmla="*/ 156 w 165"/>
                <a:gd name="T9" fmla="*/ 217 h 217"/>
              </a:gdLst>
              <a:ahLst/>
              <a:cxnLst>
                <a:cxn ang="0">
                  <a:pos x="T0" y="T1"/>
                </a:cxn>
                <a:cxn ang="0">
                  <a:pos x="T2" y="T3"/>
                </a:cxn>
                <a:cxn ang="0">
                  <a:pos x="T4" y="T5"/>
                </a:cxn>
                <a:cxn ang="0">
                  <a:pos x="T6" y="T7"/>
                </a:cxn>
                <a:cxn ang="0">
                  <a:pos x="T8" y="T9"/>
                </a:cxn>
              </a:cxnLst>
              <a:rect l="0" t="0" r="r" b="b"/>
              <a:pathLst>
                <a:path w="165" h="217">
                  <a:moveTo>
                    <a:pt x="156" y="217"/>
                  </a:moveTo>
                  <a:lnTo>
                    <a:pt x="0" y="7"/>
                  </a:lnTo>
                  <a:lnTo>
                    <a:pt x="9" y="0"/>
                  </a:lnTo>
                  <a:lnTo>
                    <a:pt x="165" y="212"/>
                  </a:lnTo>
                  <a:lnTo>
                    <a:pt x="156" y="2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129" name="Freeform 116">
              <a:extLst>
                <a:ext uri="{FF2B5EF4-FFF2-40B4-BE49-F238E27FC236}">
                  <a16:creationId xmlns:a16="http://schemas.microsoft.com/office/drawing/2014/main" id="{7674FBE2-1FD9-4D4A-8707-0FCD2E8D11FA}"/>
                </a:ext>
              </a:extLst>
            </p:cNvPr>
            <p:cNvSpPr/>
            <p:nvPr/>
          </p:nvSpPr>
          <p:spPr bwMode="auto">
            <a:xfrm>
              <a:off x="3150" y="1270"/>
              <a:ext cx="94" cy="321"/>
            </a:xfrm>
            <a:custGeom>
              <a:avLst/>
              <a:gdLst>
                <a:gd name="T0" fmla="*/ 9 w 94"/>
                <a:gd name="T1" fmla="*/ 321 h 321"/>
                <a:gd name="T2" fmla="*/ 0 w 94"/>
                <a:gd name="T3" fmla="*/ 319 h 321"/>
                <a:gd name="T4" fmla="*/ 83 w 94"/>
                <a:gd name="T5" fmla="*/ 0 h 321"/>
                <a:gd name="T6" fmla="*/ 94 w 94"/>
                <a:gd name="T7" fmla="*/ 2 h 321"/>
                <a:gd name="T8" fmla="*/ 9 w 94"/>
                <a:gd name="T9" fmla="*/ 321 h 321"/>
              </a:gdLst>
              <a:ahLst/>
              <a:cxnLst>
                <a:cxn ang="0">
                  <a:pos x="T0" y="T1"/>
                </a:cxn>
                <a:cxn ang="0">
                  <a:pos x="T2" y="T3"/>
                </a:cxn>
                <a:cxn ang="0">
                  <a:pos x="T4" y="T5"/>
                </a:cxn>
                <a:cxn ang="0">
                  <a:pos x="T6" y="T7"/>
                </a:cxn>
                <a:cxn ang="0">
                  <a:pos x="T8" y="T9"/>
                </a:cxn>
              </a:cxnLst>
              <a:rect l="0" t="0" r="r" b="b"/>
              <a:pathLst>
                <a:path w="94" h="321">
                  <a:moveTo>
                    <a:pt x="9" y="321"/>
                  </a:moveTo>
                  <a:lnTo>
                    <a:pt x="0" y="319"/>
                  </a:lnTo>
                  <a:lnTo>
                    <a:pt x="83" y="0"/>
                  </a:lnTo>
                  <a:lnTo>
                    <a:pt x="94" y="2"/>
                  </a:lnTo>
                  <a:lnTo>
                    <a:pt x="9" y="3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130" name="Freeform 117">
              <a:extLst>
                <a:ext uri="{FF2B5EF4-FFF2-40B4-BE49-F238E27FC236}">
                  <a16:creationId xmlns:a16="http://schemas.microsoft.com/office/drawing/2014/main" id="{253E3B86-95DC-4E42-92DD-E70F36946B68}"/>
                </a:ext>
              </a:extLst>
            </p:cNvPr>
            <p:cNvSpPr/>
            <p:nvPr/>
          </p:nvSpPr>
          <p:spPr bwMode="auto">
            <a:xfrm>
              <a:off x="2838" y="1357"/>
              <a:ext cx="158" cy="284"/>
            </a:xfrm>
            <a:custGeom>
              <a:avLst/>
              <a:gdLst>
                <a:gd name="T0" fmla="*/ 149 w 158"/>
                <a:gd name="T1" fmla="*/ 284 h 284"/>
                <a:gd name="T2" fmla="*/ 0 w 158"/>
                <a:gd name="T3" fmla="*/ 5 h 284"/>
                <a:gd name="T4" fmla="*/ 9 w 158"/>
                <a:gd name="T5" fmla="*/ 0 h 284"/>
                <a:gd name="T6" fmla="*/ 158 w 158"/>
                <a:gd name="T7" fmla="*/ 277 h 284"/>
                <a:gd name="T8" fmla="*/ 149 w 158"/>
                <a:gd name="T9" fmla="*/ 284 h 284"/>
              </a:gdLst>
              <a:ahLst/>
              <a:cxnLst>
                <a:cxn ang="0">
                  <a:pos x="T0" y="T1"/>
                </a:cxn>
                <a:cxn ang="0">
                  <a:pos x="T2" y="T3"/>
                </a:cxn>
                <a:cxn ang="0">
                  <a:pos x="T4" y="T5"/>
                </a:cxn>
                <a:cxn ang="0">
                  <a:pos x="T6" y="T7"/>
                </a:cxn>
                <a:cxn ang="0">
                  <a:pos x="T8" y="T9"/>
                </a:cxn>
              </a:cxnLst>
              <a:rect l="0" t="0" r="r" b="b"/>
              <a:pathLst>
                <a:path w="158" h="284">
                  <a:moveTo>
                    <a:pt x="149" y="284"/>
                  </a:moveTo>
                  <a:lnTo>
                    <a:pt x="0" y="5"/>
                  </a:lnTo>
                  <a:lnTo>
                    <a:pt x="9" y="0"/>
                  </a:lnTo>
                  <a:lnTo>
                    <a:pt x="158" y="277"/>
                  </a:lnTo>
                  <a:lnTo>
                    <a:pt x="149" y="2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131" name="Freeform 118">
              <a:extLst>
                <a:ext uri="{FF2B5EF4-FFF2-40B4-BE49-F238E27FC236}">
                  <a16:creationId xmlns:a16="http://schemas.microsoft.com/office/drawing/2014/main" id="{F9904336-9573-4AA3-AB62-D3841F67B507}"/>
                </a:ext>
              </a:extLst>
            </p:cNvPr>
            <p:cNvSpPr/>
            <p:nvPr/>
          </p:nvSpPr>
          <p:spPr bwMode="auto">
            <a:xfrm>
              <a:off x="2987" y="1390"/>
              <a:ext cx="109" cy="246"/>
            </a:xfrm>
            <a:custGeom>
              <a:avLst/>
              <a:gdLst>
                <a:gd name="T0" fmla="*/ 9 w 109"/>
                <a:gd name="T1" fmla="*/ 246 h 246"/>
                <a:gd name="T2" fmla="*/ 0 w 109"/>
                <a:gd name="T3" fmla="*/ 241 h 246"/>
                <a:gd name="T4" fmla="*/ 99 w 109"/>
                <a:gd name="T5" fmla="*/ 0 h 246"/>
                <a:gd name="T6" fmla="*/ 109 w 109"/>
                <a:gd name="T7" fmla="*/ 5 h 246"/>
                <a:gd name="T8" fmla="*/ 9 w 109"/>
                <a:gd name="T9" fmla="*/ 246 h 246"/>
              </a:gdLst>
              <a:ahLst/>
              <a:cxnLst>
                <a:cxn ang="0">
                  <a:pos x="T0" y="T1"/>
                </a:cxn>
                <a:cxn ang="0">
                  <a:pos x="T2" y="T3"/>
                </a:cxn>
                <a:cxn ang="0">
                  <a:pos x="T4" y="T5"/>
                </a:cxn>
                <a:cxn ang="0">
                  <a:pos x="T6" y="T7"/>
                </a:cxn>
                <a:cxn ang="0">
                  <a:pos x="T8" y="T9"/>
                </a:cxn>
              </a:cxnLst>
              <a:rect l="0" t="0" r="r" b="b"/>
              <a:pathLst>
                <a:path w="109" h="246">
                  <a:moveTo>
                    <a:pt x="9" y="246"/>
                  </a:moveTo>
                  <a:lnTo>
                    <a:pt x="0" y="241"/>
                  </a:lnTo>
                  <a:lnTo>
                    <a:pt x="99" y="0"/>
                  </a:lnTo>
                  <a:lnTo>
                    <a:pt x="109" y="5"/>
                  </a:lnTo>
                  <a:lnTo>
                    <a:pt x="9" y="2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132" name="Freeform 119">
              <a:extLst>
                <a:ext uri="{FF2B5EF4-FFF2-40B4-BE49-F238E27FC236}">
                  <a16:creationId xmlns:a16="http://schemas.microsoft.com/office/drawing/2014/main" id="{F7CFD741-F665-46EC-BB6A-D15B3DEBBA89}"/>
                </a:ext>
              </a:extLst>
            </p:cNvPr>
            <p:cNvSpPr/>
            <p:nvPr/>
          </p:nvSpPr>
          <p:spPr bwMode="auto">
            <a:xfrm>
              <a:off x="2850" y="1634"/>
              <a:ext cx="142" cy="196"/>
            </a:xfrm>
            <a:custGeom>
              <a:avLst/>
              <a:gdLst>
                <a:gd name="T0" fmla="*/ 9 w 142"/>
                <a:gd name="T1" fmla="*/ 196 h 196"/>
                <a:gd name="T2" fmla="*/ 0 w 142"/>
                <a:gd name="T3" fmla="*/ 189 h 196"/>
                <a:gd name="T4" fmla="*/ 132 w 142"/>
                <a:gd name="T5" fmla="*/ 0 h 196"/>
                <a:gd name="T6" fmla="*/ 142 w 142"/>
                <a:gd name="T7" fmla="*/ 7 h 196"/>
                <a:gd name="T8" fmla="*/ 9 w 142"/>
                <a:gd name="T9" fmla="*/ 196 h 196"/>
              </a:gdLst>
              <a:ahLst/>
              <a:cxnLst>
                <a:cxn ang="0">
                  <a:pos x="T0" y="T1"/>
                </a:cxn>
                <a:cxn ang="0">
                  <a:pos x="T2" y="T3"/>
                </a:cxn>
                <a:cxn ang="0">
                  <a:pos x="T4" y="T5"/>
                </a:cxn>
                <a:cxn ang="0">
                  <a:pos x="T6" y="T7"/>
                </a:cxn>
                <a:cxn ang="0">
                  <a:pos x="T8" y="T9"/>
                </a:cxn>
              </a:cxnLst>
              <a:rect l="0" t="0" r="r" b="b"/>
              <a:pathLst>
                <a:path w="142" h="196">
                  <a:moveTo>
                    <a:pt x="9" y="196"/>
                  </a:moveTo>
                  <a:lnTo>
                    <a:pt x="0" y="189"/>
                  </a:lnTo>
                  <a:lnTo>
                    <a:pt x="132" y="0"/>
                  </a:lnTo>
                  <a:lnTo>
                    <a:pt x="142" y="7"/>
                  </a:lnTo>
                  <a:lnTo>
                    <a:pt x="9" y="1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133" name="Freeform 120">
              <a:extLst>
                <a:ext uri="{FF2B5EF4-FFF2-40B4-BE49-F238E27FC236}">
                  <a16:creationId xmlns:a16="http://schemas.microsoft.com/office/drawing/2014/main" id="{3F67D52A-CA69-44F9-896E-655CC2A86835}"/>
                </a:ext>
              </a:extLst>
            </p:cNvPr>
            <p:cNvSpPr/>
            <p:nvPr/>
          </p:nvSpPr>
          <p:spPr bwMode="auto">
            <a:xfrm>
              <a:off x="2850" y="1837"/>
              <a:ext cx="175" cy="205"/>
            </a:xfrm>
            <a:custGeom>
              <a:avLst/>
              <a:gdLst>
                <a:gd name="T0" fmla="*/ 165 w 175"/>
                <a:gd name="T1" fmla="*/ 205 h 205"/>
                <a:gd name="T2" fmla="*/ 0 w 175"/>
                <a:gd name="T3" fmla="*/ 7 h 205"/>
                <a:gd name="T4" fmla="*/ 7 w 175"/>
                <a:gd name="T5" fmla="*/ 0 h 205"/>
                <a:gd name="T6" fmla="*/ 175 w 175"/>
                <a:gd name="T7" fmla="*/ 198 h 205"/>
                <a:gd name="T8" fmla="*/ 165 w 175"/>
                <a:gd name="T9" fmla="*/ 205 h 205"/>
              </a:gdLst>
              <a:ahLst/>
              <a:cxnLst>
                <a:cxn ang="0">
                  <a:pos x="T0" y="T1"/>
                </a:cxn>
                <a:cxn ang="0">
                  <a:pos x="T2" y="T3"/>
                </a:cxn>
                <a:cxn ang="0">
                  <a:pos x="T4" y="T5"/>
                </a:cxn>
                <a:cxn ang="0">
                  <a:pos x="T6" y="T7"/>
                </a:cxn>
                <a:cxn ang="0">
                  <a:pos x="T8" y="T9"/>
                </a:cxn>
              </a:cxnLst>
              <a:rect l="0" t="0" r="r" b="b"/>
              <a:pathLst>
                <a:path w="175" h="205">
                  <a:moveTo>
                    <a:pt x="165" y="205"/>
                  </a:moveTo>
                  <a:lnTo>
                    <a:pt x="0" y="7"/>
                  </a:lnTo>
                  <a:lnTo>
                    <a:pt x="7" y="0"/>
                  </a:lnTo>
                  <a:lnTo>
                    <a:pt x="175" y="198"/>
                  </a:lnTo>
                  <a:lnTo>
                    <a:pt x="165" y="2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134" name="Freeform 121">
              <a:extLst>
                <a:ext uri="{FF2B5EF4-FFF2-40B4-BE49-F238E27FC236}">
                  <a16:creationId xmlns:a16="http://schemas.microsoft.com/office/drawing/2014/main" id="{6EA93364-AD27-43B7-9AA4-8AB3E228AF4A}"/>
                </a:ext>
              </a:extLst>
            </p:cNvPr>
            <p:cNvSpPr/>
            <p:nvPr/>
          </p:nvSpPr>
          <p:spPr bwMode="auto">
            <a:xfrm>
              <a:off x="2616" y="1523"/>
              <a:ext cx="241" cy="321"/>
            </a:xfrm>
            <a:custGeom>
              <a:avLst/>
              <a:gdLst>
                <a:gd name="T0" fmla="*/ 234 w 241"/>
                <a:gd name="T1" fmla="*/ 321 h 321"/>
                <a:gd name="T2" fmla="*/ 0 w 241"/>
                <a:gd name="T3" fmla="*/ 7 h 321"/>
                <a:gd name="T4" fmla="*/ 9 w 241"/>
                <a:gd name="T5" fmla="*/ 0 h 321"/>
                <a:gd name="T6" fmla="*/ 241 w 241"/>
                <a:gd name="T7" fmla="*/ 316 h 321"/>
                <a:gd name="T8" fmla="*/ 234 w 241"/>
                <a:gd name="T9" fmla="*/ 321 h 321"/>
              </a:gdLst>
              <a:ahLst/>
              <a:cxnLst>
                <a:cxn ang="0">
                  <a:pos x="T0" y="T1"/>
                </a:cxn>
                <a:cxn ang="0">
                  <a:pos x="T2" y="T3"/>
                </a:cxn>
                <a:cxn ang="0">
                  <a:pos x="T4" y="T5"/>
                </a:cxn>
                <a:cxn ang="0">
                  <a:pos x="T6" y="T7"/>
                </a:cxn>
                <a:cxn ang="0">
                  <a:pos x="T8" y="T9"/>
                </a:cxn>
              </a:cxnLst>
              <a:rect l="0" t="0" r="r" b="b"/>
              <a:pathLst>
                <a:path w="241" h="321">
                  <a:moveTo>
                    <a:pt x="234" y="321"/>
                  </a:moveTo>
                  <a:lnTo>
                    <a:pt x="0" y="7"/>
                  </a:lnTo>
                  <a:lnTo>
                    <a:pt x="9" y="0"/>
                  </a:lnTo>
                  <a:lnTo>
                    <a:pt x="241" y="316"/>
                  </a:lnTo>
                  <a:lnTo>
                    <a:pt x="234" y="3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sp>
          <p:nvSpPr>
            <p:cNvPr id="135" name="Oval 122">
              <a:extLst>
                <a:ext uri="{FF2B5EF4-FFF2-40B4-BE49-F238E27FC236}">
                  <a16:creationId xmlns:a16="http://schemas.microsoft.com/office/drawing/2014/main" id="{DB1B00BD-CC07-415C-8119-59216A3EA1DE}"/>
                </a:ext>
              </a:extLst>
            </p:cNvPr>
            <p:cNvSpPr>
              <a:spLocks noChangeArrowheads="1"/>
            </p:cNvSpPr>
            <p:nvPr/>
          </p:nvSpPr>
          <p:spPr bwMode="auto">
            <a:xfrm>
              <a:off x="2786" y="1291"/>
              <a:ext cx="111" cy="111"/>
            </a:xfrm>
            <a:prstGeom prst="ellipse">
              <a:avLst/>
            </a:prstGeom>
            <a:grpFill/>
            <a:ln w="25400" cap="flat" cmpd="sng" algn="ctr">
              <a:noFill/>
              <a:prstDash val="solid"/>
            </a:ln>
            <a:effectLst/>
            <a:scene3d>
              <a:camera prst="orthographicFront"/>
              <a:lightRig rig="threePt" dir="t"/>
            </a:scene3d>
            <a:sp3d>
              <a:bevelT w="38100" h="12700"/>
              <a:bevelB/>
            </a:sp3d>
          </p:spPr>
          <p:txBody>
            <a:bodyPr rtlCol="0" anchor="ctr"/>
            <a:lstStyle/>
            <a:p>
              <a:pPr algn="ctr" defTabSz="1462278" fontAlgn="base">
                <a:spcBef>
                  <a:spcPct val="0"/>
                </a:spcBef>
                <a:spcAft>
                  <a:spcPct val="0"/>
                </a:spcAft>
                <a:defRPr/>
              </a:pPr>
              <a:endParaRPr lang="zh-CN" altLang="en-US" sz="2160" kern="0">
                <a:solidFill>
                  <a:prstClr val="white"/>
                </a:solidFill>
                <a:latin typeface="Calibri"/>
                <a:ea typeface="宋体" panose="02010600030101010101" pitchFamily="2" charset="-122"/>
              </a:endParaRPr>
            </a:p>
          </p:txBody>
        </p:sp>
        <p:sp>
          <p:nvSpPr>
            <p:cNvPr id="136" name="Oval 123">
              <a:extLst>
                <a:ext uri="{FF2B5EF4-FFF2-40B4-BE49-F238E27FC236}">
                  <a16:creationId xmlns:a16="http://schemas.microsoft.com/office/drawing/2014/main" id="{1DED8952-ACA8-4429-9E0B-2EF6F208F546}"/>
                </a:ext>
              </a:extLst>
            </p:cNvPr>
            <p:cNvSpPr>
              <a:spLocks noChangeArrowheads="1"/>
            </p:cNvSpPr>
            <p:nvPr/>
          </p:nvSpPr>
          <p:spPr bwMode="auto">
            <a:xfrm>
              <a:off x="2306" y="1591"/>
              <a:ext cx="111" cy="114"/>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462278" fontAlgn="base">
                <a:spcBef>
                  <a:spcPct val="0"/>
                </a:spcBef>
                <a:spcAft>
                  <a:spcPct val="0"/>
                </a:spcAft>
                <a:defRPr/>
              </a:pPr>
              <a:endParaRPr lang="zh-CN" altLang="en-US" sz="2160" kern="0">
                <a:solidFill>
                  <a:prstClr val="white"/>
                </a:solidFill>
                <a:latin typeface="Calibri"/>
                <a:ea typeface="宋体" panose="02010600030101010101" pitchFamily="2" charset="-122"/>
              </a:endParaRPr>
            </a:p>
          </p:txBody>
        </p:sp>
        <p:sp>
          <p:nvSpPr>
            <p:cNvPr id="137" name="Oval 124">
              <a:extLst>
                <a:ext uri="{FF2B5EF4-FFF2-40B4-BE49-F238E27FC236}">
                  <a16:creationId xmlns:a16="http://schemas.microsoft.com/office/drawing/2014/main" id="{427AFAF1-47F1-4A4A-A0DA-1990894D2986}"/>
                </a:ext>
              </a:extLst>
            </p:cNvPr>
            <p:cNvSpPr>
              <a:spLocks noChangeArrowheads="1"/>
            </p:cNvSpPr>
            <p:nvPr/>
          </p:nvSpPr>
          <p:spPr bwMode="auto">
            <a:xfrm>
              <a:off x="2798" y="2137"/>
              <a:ext cx="111" cy="111"/>
            </a:xfrm>
            <a:prstGeom prst="ellipse">
              <a:avLst/>
            </a:prstGeom>
            <a:grpFill/>
            <a:ln w="25400" cap="flat" cmpd="sng" algn="ctr">
              <a:noFill/>
              <a:prstDash val="solid"/>
            </a:ln>
            <a:effectLst/>
            <a:scene3d>
              <a:camera prst="orthographicFront"/>
              <a:lightRig rig="threePt" dir="t"/>
            </a:scene3d>
            <a:sp3d>
              <a:bevelT w="38100" h="12700"/>
              <a:bevelB/>
            </a:sp3d>
          </p:spPr>
          <p:txBody>
            <a:bodyPr rtlCol="0" anchor="ctr"/>
            <a:lstStyle/>
            <a:p>
              <a:pPr algn="ctr" defTabSz="1462278" fontAlgn="base">
                <a:spcBef>
                  <a:spcPct val="0"/>
                </a:spcBef>
                <a:spcAft>
                  <a:spcPct val="0"/>
                </a:spcAft>
                <a:defRPr/>
              </a:pPr>
              <a:endParaRPr lang="zh-CN" altLang="en-US" sz="2160" kern="0">
                <a:solidFill>
                  <a:prstClr val="white"/>
                </a:solidFill>
                <a:latin typeface="Calibri"/>
                <a:ea typeface="宋体" panose="02010600030101010101" pitchFamily="2" charset="-122"/>
              </a:endParaRPr>
            </a:p>
          </p:txBody>
        </p:sp>
        <p:sp>
          <p:nvSpPr>
            <p:cNvPr id="138" name="Oval 125">
              <a:extLst>
                <a:ext uri="{FF2B5EF4-FFF2-40B4-BE49-F238E27FC236}">
                  <a16:creationId xmlns:a16="http://schemas.microsoft.com/office/drawing/2014/main" id="{09E012E0-C037-4BA9-ABF8-A8541A629B8A}"/>
                </a:ext>
              </a:extLst>
            </p:cNvPr>
            <p:cNvSpPr>
              <a:spLocks noChangeArrowheads="1"/>
            </p:cNvSpPr>
            <p:nvPr/>
          </p:nvSpPr>
          <p:spPr bwMode="auto">
            <a:xfrm>
              <a:off x="2798" y="1579"/>
              <a:ext cx="111" cy="111"/>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462278" fontAlgn="base">
                <a:spcBef>
                  <a:spcPct val="0"/>
                </a:spcBef>
                <a:spcAft>
                  <a:spcPct val="0"/>
                </a:spcAft>
                <a:defRPr/>
              </a:pPr>
              <a:endParaRPr lang="zh-CN" altLang="en-US" sz="2160" kern="0">
                <a:solidFill>
                  <a:prstClr val="white"/>
                </a:solidFill>
                <a:latin typeface="Calibri"/>
                <a:ea typeface="宋体" panose="02010600030101010101" pitchFamily="2" charset="-122"/>
              </a:endParaRPr>
            </a:p>
          </p:txBody>
        </p:sp>
        <p:sp>
          <p:nvSpPr>
            <p:cNvPr id="139" name="Oval 126">
              <a:extLst>
                <a:ext uri="{FF2B5EF4-FFF2-40B4-BE49-F238E27FC236}">
                  <a16:creationId xmlns:a16="http://schemas.microsoft.com/office/drawing/2014/main" id="{96907C6A-D914-4D60-8BB5-1A8AA0E9D01C}"/>
                </a:ext>
              </a:extLst>
            </p:cNvPr>
            <p:cNvSpPr>
              <a:spLocks noChangeArrowheads="1"/>
            </p:cNvSpPr>
            <p:nvPr/>
          </p:nvSpPr>
          <p:spPr bwMode="auto">
            <a:xfrm>
              <a:off x="2781" y="1761"/>
              <a:ext cx="144" cy="144"/>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462278" fontAlgn="base">
                <a:spcBef>
                  <a:spcPct val="0"/>
                </a:spcBef>
                <a:spcAft>
                  <a:spcPct val="0"/>
                </a:spcAft>
                <a:defRPr/>
              </a:pPr>
              <a:endParaRPr lang="zh-CN" altLang="en-US" sz="2160" kern="0">
                <a:solidFill>
                  <a:prstClr val="white"/>
                </a:solidFill>
                <a:latin typeface="Calibri"/>
                <a:ea typeface="宋体" panose="02010600030101010101" pitchFamily="2" charset="-122"/>
              </a:endParaRPr>
            </a:p>
          </p:txBody>
        </p:sp>
        <p:sp>
          <p:nvSpPr>
            <p:cNvPr id="140" name="Oval 127">
              <a:extLst>
                <a:ext uri="{FF2B5EF4-FFF2-40B4-BE49-F238E27FC236}">
                  <a16:creationId xmlns:a16="http://schemas.microsoft.com/office/drawing/2014/main" id="{E869C5BA-1536-4907-AC4B-FE69F088FE68}"/>
                </a:ext>
              </a:extLst>
            </p:cNvPr>
            <p:cNvSpPr>
              <a:spLocks noChangeArrowheads="1"/>
            </p:cNvSpPr>
            <p:nvPr/>
          </p:nvSpPr>
          <p:spPr bwMode="auto">
            <a:xfrm>
              <a:off x="3341" y="1421"/>
              <a:ext cx="114" cy="111"/>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462278" fontAlgn="base">
                <a:spcBef>
                  <a:spcPct val="0"/>
                </a:spcBef>
                <a:spcAft>
                  <a:spcPct val="0"/>
                </a:spcAft>
                <a:defRPr/>
              </a:pPr>
              <a:endParaRPr lang="zh-CN" altLang="en-US" sz="2160" kern="0">
                <a:solidFill>
                  <a:prstClr val="white"/>
                </a:solidFill>
                <a:latin typeface="Calibri"/>
                <a:ea typeface="宋体" panose="02010600030101010101" pitchFamily="2" charset="-122"/>
              </a:endParaRPr>
            </a:p>
          </p:txBody>
        </p:sp>
        <p:sp>
          <p:nvSpPr>
            <p:cNvPr id="141" name="Oval 128">
              <a:extLst>
                <a:ext uri="{FF2B5EF4-FFF2-40B4-BE49-F238E27FC236}">
                  <a16:creationId xmlns:a16="http://schemas.microsoft.com/office/drawing/2014/main" id="{72907A51-9932-4CFE-8404-31CDB48FF133}"/>
                </a:ext>
              </a:extLst>
            </p:cNvPr>
            <p:cNvSpPr>
              <a:spLocks noChangeArrowheads="1"/>
            </p:cNvSpPr>
            <p:nvPr/>
          </p:nvSpPr>
          <p:spPr bwMode="auto">
            <a:xfrm>
              <a:off x="2524" y="835"/>
              <a:ext cx="111" cy="111"/>
            </a:xfrm>
            <a:prstGeom prst="ellipse">
              <a:avLst/>
            </a:prstGeom>
            <a:grpFill/>
            <a:ln w="25400" cap="flat" cmpd="sng" algn="ctr">
              <a:noFill/>
              <a:prstDash val="solid"/>
            </a:ln>
            <a:effectLst/>
            <a:scene3d>
              <a:camera prst="orthographicFront"/>
              <a:lightRig rig="threePt" dir="t"/>
            </a:scene3d>
            <a:sp3d>
              <a:bevelT w="38100" h="12700"/>
              <a:bevelB/>
            </a:sp3d>
          </p:spPr>
          <p:txBody>
            <a:bodyPr rtlCol="0" anchor="ctr"/>
            <a:lstStyle/>
            <a:p>
              <a:pPr algn="ctr" defTabSz="1462278" fontAlgn="base">
                <a:spcBef>
                  <a:spcPct val="0"/>
                </a:spcBef>
                <a:spcAft>
                  <a:spcPct val="0"/>
                </a:spcAft>
                <a:defRPr/>
              </a:pPr>
              <a:endParaRPr lang="zh-CN" altLang="en-US" sz="2160" kern="0">
                <a:solidFill>
                  <a:prstClr val="white"/>
                </a:solidFill>
                <a:latin typeface="Calibri"/>
                <a:ea typeface="宋体" panose="02010600030101010101" pitchFamily="2" charset="-122"/>
              </a:endParaRPr>
            </a:p>
          </p:txBody>
        </p:sp>
        <p:sp>
          <p:nvSpPr>
            <p:cNvPr id="142" name="Oval 129">
              <a:extLst>
                <a:ext uri="{FF2B5EF4-FFF2-40B4-BE49-F238E27FC236}">
                  <a16:creationId xmlns:a16="http://schemas.microsoft.com/office/drawing/2014/main" id="{C05A69C0-86A6-4015-B655-3E060CACA1EF}"/>
                </a:ext>
              </a:extLst>
            </p:cNvPr>
            <p:cNvSpPr>
              <a:spLocks noChangeArrowheads="1"/>
            </p:cNvSpPr>
            <p:nvPr/>
          </p:nvSpPr>
          <p:spPr bwMode="auto">
            <a:xfrm>
              <a:off x="2521" y="1227"/>
              <a:ext cx="81" cy="81"/>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462278" fontAlgn="base">
                <a:spcBef>
                  <a:spcPct val="0"/>
                </a:spcBef>
                <a:spcAft>
                  <a:spcPct val="0"/>
                </a:spcAft>
                <a:defRPr/>
              </a:pPr>
              <a:endParaRPr lang="zh-CN" altLang="en-US" sz="2160" kern="0">
                <a:solidFill>
                  <a:prstClr val="white"/>
                </a:solidFill>
                <a:latin typeface="Calibri"/>
                <a:ea typeface="宋体" panose="02010600030101010101" pitchFamily="2" charset="-122"/>
              </a:endParaRPr>
            </a:p>
          </p:txBody>
        </p:sp>
        <p:sp>
          <p:nvSpPr>
            <p:cNvPr id="143" name="Oval 130">
              <a:extLst>
                <a:ext uri="{FF2B5EF4-FFF2-40B4-BE49-F238E27FC236}">
                  <a16:creationId xmlns:a16="http://schemas.microsoft.com/office/drawing/2014/main" id="{65E483DD-0146-4072-9713-FFCC1A9D7F04}"/>
                </a:ext>
              </a:extLst>
            </p:cNvPr>
            <p:cNvSpPr>
              <a:spLocks noChangeArrowheads="1"/>
            </p:cNvSpPr>
            <p:nvPr/>
          </p:nvSpPr>
          <p:spPr bwMode="auto">
            <a:xfrm>
              <a:off x="2250" y="1249"/>
              <a:ext cx="80" cy="80"/>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462278" fontAlgn="base">
                <a:spcBef>
                  <a:spcPct val="0"/>
                </a:spcBef>
                <a:spcAft>
                  <a:spcPct val="0"/>
                </a:spcAft>
                <a:defRPr/>
              </a:pPr>
              <a:endParaRPr lang="zh-CN" altLang="en-US" sz="2160" kern="0">
                <a:solidFill>
                  <a:prstClr val="white"/>
                </a:solidFill>
                <a:latin typeface="Calibri"/>
                <a:ea typeface="宋体" panose="02010600030101010101" pitchFamily="2" charset="-122"/>
              </a:endParaRPr>
            </a:p>
          </p:txBody>
        </p:sp>
        <p:sp>
          <p:nvSpPr>
            <p:cNvPr id="144" name="Oval 131">
              <a:extLst>
                <a:ext uri="{FF2B5EF4-FFF2-40B4-BE49-F238E27FC236}">
                  <a16:creationId xmlns:a16="http://schemas.microsoft.com/office/drawing/2014/main" id="{2CD644C1-8C7F-4CF4-99DC-55156CD222AA}"/>
                </a:ext>
              </a:extLst>
            </p:cNvPr>
            <p:cNvSpPr>
              <a:spLocks noChangeArrowheads="1"/>
            </p:cNvSpPr>
            <p:nvPr/>
          </p:nvSpPr>
          <p:spPr bwMode="auto">
            <a:xfrm>
              <a:off x="2351" y="1001"/>
              <a:ext cx="81" cy="80"/>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462278" fontAlgn="base">
                <a:spcBef>
                  <a:spcPct val="0"/>
                </a:spcBef>
                <a:spcAft>
                  <a:spcPct val="0"/>
                </a:spcAft>
                <a:defRPr/>
              </a:pPr>
              <a:endParaRPr lang="zh-CN" altLang="en-US" sz="2160" kern="0">
                <a:solidFill>
                  <a:prstClr val="white"/>
                </a:solidFill>
                <a:latin typeface="Calibri"/>
                <a:ea typeface="宋体" panose="02010600030101010101" pitchFamily="2" charset="-122"/>
              </a:endParaRPr>
            </a:p>
          </p:txBody>
        </p:sp>
        <p:sp>
          <p:nvSpPr>
            <p:cNvPr id="145" name="Oval 132">
              <a:extLst>
                <a:ext uri="{FF2B5EF4-FFF2-40B4-BE49-F238E27FC236}">
                  <a16:creationId xmlns:a16="http://schemas.microsoft.com/office/drawing/2014/main" id="{184EE0FC-4FFB-4E1A-ABCC-099A9A3B063A}"/>
                </a:ext>
              </a:extLst>
            </p:cNvPr>
            <p:cNvSpPr>
              <a:spLocks noChangeArrowheads="1"/>
            </p:cNvSpPr>
            <p:nvPr/>
          </p:nvSpPr>
          <p:spPr bwMode="auto">
            <a:xfrm>
              <a:off x="2942" y="1069"/>
              <a:ext cx="80" cy="80"/>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462278" fontAlgn="base">
                <a:spcBef>
                  <a:spcPct val="0"/>
                </a:spcBef>
                <a:spcAft>
                  <a:spcPct val="0"/>
                </a:spcAft>
                <a:defRPr/>
              </a:pPr>
              <a:endParaRPr lang="zh-CN" altLang="en-US" sz="2160" kern="0">
                <a:solidFill>
                  <a:prstClr val="white"/>
                </a:solidFill>
                <a:latin typeface="Calibri"/>
                <a:ea typeface="宋体" panose="02010600030101010101" pitchFamily="2" charset="-122"/>
              </a:endParaRPr>
            </a:p>
          </p:txBody>
        </p:sp>
        <p:sp>
          <p:nvSpPr>
            <p:cNvPr id="146" name="Oval 133">
              <a:extLst>
                <a:ext uri="{FF2B5EF4-FFF2-40B4-BE49-F238E27FC236}">
                  <a16:creationId xmlns:a16="http://schemas.microsoft.com/office/drawing/2014/main" id="{1F429F4B-0B1A-43D4-A3C9-D823A3AA5735}"/>
                </a:ext>
              </a:extLst>
            </p:cNvPr>
            <p:cNvSpPr>
              <a:spLocks noChangeArrowheads="1"/>
            </p:cNvSpPr>
            <p:nvPr/>
          </p:nvSpPr>
          <p:spPr bwMode="auto">
            <a:xfrm>
              <a:off x="3346" y="1109"/>
              <a:ext cx="80" cy="81"/>
            </a:xfrm>
            <a:prstGeom prst="ellipse">
              <a:avLst/>
            </a:prstGeom>
            <a:grpFill/>
            <a:ln w="25400" cap="flat" cmpd="sng" algn="ctr">
              <a:noFill/>
              <a:prstDash val="solid"/>
            </a:ln>
            <a:effectLst/>
            <a:scene3d>
              <a:camera prst="orthographicFront"/>
              <a:lightRig rig="threePt" dir="t"/>
            </a:scene3d>
            <a:sp3d>
              <a:bevelT w="38100" h="12700"/>
              <a:bevelB/>
            </a:sp3d>
          </p:spPr>
          <p:txBody>
            <a:bodyPr rtlCol="0" anchor="ctr"/>
            <a:lstStyle/>
            <a:p>
              <a:pPr algn="ctr" defTabSz="1462278" fontAlgn="base">
                <a:spcBef>
                  <a:spcPct val="0"/>
                </a:spcBef>
                <a:spcAft>
                  <a:spcPct val="0"/>
                </a:spcAft>
                <a:defRPr/>
              </a:pPr>
              <a:endParaRPr lang="zh-CN" altLang="en-US" sz="2160" kern="0">
                <a:solidFill>
                  <a:prstClr val="white"/>
                </a:solidFill>
                <a:latin typeface="Calibri"/>
                <a:ea typeface="宋体" panose="02010600030101010101" pitchFamily="2" charset="-122"/>
              </a:endParaRPr>
            </a:p>
          </p:txBody>
        </p:sp>
        <p:sp>
          <p:nvSpPr>
            <p:cNvPr id="147" name="Oval 134">
              <a:extLst>
                <a:ext uri="{FF2B5EF4-FFF2-40B4-BE49-F238E27FC236}">
                  <a16:creationId xmlns:a16="http://schemas.microsoft.com/office/drawing/2014/main" id="{FF3EE278-216F-4CA8-A303-1039064C3F65}"/>
                </a:ext>
              </a:extLst>
            </p:cNvPr>
            <p:cNvSpPr>
              <a:spLocks noChangeArrowheads="1"/>
            </p:cNvSpPr>
            <p:nvPr/>
          </p:nvSpPr>
          <p:spPr bwMode="auto">
            <a:xfrm>
              <a:off x="3110" y="1558"/>
              <a:ext cx="80" cy="80"/>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462278" fontAlgn="base">
                <a:spcBef>
                  <a:spcPct val="0"/>
                </a:spcBef>
                <a:spcAft>
                  <a:spcPct val="0"/>
                </a:spcAft>
                <a:defRPr/>
              </a:pPr>
              <a:endParaRPr lang="zh-CN" altLang="en-US" sz="2160" kern="0">
                <a:solidFill>
                  <a:prstClr val="white"/>
                </a:solidFill>
                <a:latin typeface="Calibri"/>
                <a:ea typeface="宋体" panose="02010600030101010101" pitchFamily="2" charset="-122"/>
              </a:endParaRPr>
            </a:p>
          </p:txBody>
        </p:sp>
        <p:sp>
          <p:nvSpPr>
            <p:cNvPr id="148" name="Oval 135">
              <a:extLst>
                <a:ext uri="{FF2B5EF4-FFF2-40B4-BE49-F238E27FC236}">
                  <a16:creationId xmlns:a16="http://schemas.microsoft.com/office/drawing/2014/main" id="{2782D0DD-3C94-49DB-98FB-CC88F3002EAE}"/>
                </a:ext>
              </a:extLst>
            </p:cNvPr>
            <p:cNvSpPr>
              <a:spLocks noChangeArrowheads="1"/>
            </p:cNvSpPr>
            <p:nvPr/>
          </p:nvSpPr>
          <p:spPr bwMode="auto">
            <a:xfrm>
              <a:off x="3204" y="1225"/>
              <a:ext cx="78" cy="78"/>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462278" fontAlgn="base">
                <a:spcBef>
                  <a:spcPct val="0"/>
                </a:spcBef>
                <a:spcAft>
                  <a:spcPct val="0"/>
                </a:spcAft>
                <a:defRPr/>
              </a:pPr>
              <a:endParaRPr lang="zh-CN" altLang="en-US" sz="2160" kern="0">
                <a:solidFill>
                  <a:prstClr val="white"/>
                </a:solidFill>
                <a:latin typeface="Calibri"/>
                <a:ea typeface="宋体" panose="02010600030101010101" pitchFamily="2" charset="-122"/>
              </a:endParaRPr>
            </a:p>
          </p:txBody>
        </p:sp>
        <p:sp>
          <p:nvSpPr>
            <p:cNvPr id="149" name="Oval 136">
              <a:extLst>
                <a:ext uri="{FF2B5EF4-FFF2-40B4-BE49-F238E27FC236}">
                  <a16:creationId xmlns:a16="http://schemas.microsoft.com/office/drawing/2014/main" id="{0E27E122-B14D-4602-BB7A-18AC9009B612}"/>
                </a:ext>
              </a:extLst>
            </p:cNvPr>
            <p:cNvSpPr>
              <a:spLocks noChangeArrowheads="1"/>
            </p:cNvSpPr>
            <p:nvPr/>
          </p:nvSpPr>
          <p:spPr bwMode="auto">
            <a:xfrm>
              <a:off x="2491" y="1962"/>
              <a:ext cx="80" cy="80"/>
            </a:xfrm>
            <a:prstGeom prst="ellipse">
              <a:avLst/>
            </a:prstGeom>
            <a:grpFill/>
            <a:ln w="25400" cap="flat" cmpd="sng" algn="ctr">
              <a:noFill/>
              <a:prstDash val="solid"/>
            </a:ln>
            <a:effectLst/>
            <a:scene3d>
              <a:camera prst="orthographicFront"/>
              <a:lightRig rig="threePt" dir="t"/>
            </a:scene3d>
            <a:sp3d>
              <a:bevelT w="38100" h="12700"/>
              <a:bevelB/>
            </a:sp3d>
          </p:spPr>
          <p:txBody>
            <a:bodyPr rtlCol="0" anchor="ctr"/>
            <a:lstStyle/>
            <a:p>
              <a:pPr algn="ctr" defTabSz="1462278" fontAlgn="base">
                <a:spcBef>
                  <a:spcPct val="0"/>
                </a:spcBef>
                <a:spcAft>
                  <a:spcPct val="0"/>
                </a:spcAft>
                <a:defRPr/>
              </a:pPr>
              <a:endParaRPr lang="zh-CN" altLang="en-US" sz="2160" kern="0">
                <a:solidFill>
                  <a:prstClr val="white"/>
                </a:solidFill>
                <a:latin typeface="Calibri"/>
                <a:ea typeface="宋体" panose="02010600030101010101" pitchFamily="2" charset="-122"/>
              </a:endParaRPr>
            </a:p>
          </p:txBody>
        </p:sp>
        <p:sp>
          <p:nvSpPr>
            <p:cNvPr id="150" name="Oval 137">
              <a:extLst>
                <a:ext uri="{FF2B5EF4-FFF2-40B4-BE49-F238E27FC236}">
                  <a16:creationId xmlns:a16="http://schemas.microsoft.com/office/drawing/2014/main" id="{92139F34-6FE3-4EC4-89C4-8983F909DC3F}"/>
                </a:ext>
              </a:extLst>
            </p:cNvPr>
            <p:cNvSpPr>
              <a:spLocks noChangeArrowheads="1"/>
            </p:cNvSpPr>
            <p:nvPr/>
          </p:nvSpPr>
          <p:spPr bwMode="auto">
            <a:xfrm>
              <a:off x="3136" y="1901"/>
              <a:ext cx="80" cy="80"/>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462278" fontAlgn="base">
                <a:spcBef>
                  <a:spcPct val="0"/>
                </a:spcBef>
                <a:spcAft>
                  <a:spcPct val="0"/>
                </a:spcAft>
                <a:defRPr/>
              </a:pPr>
              <a:endParaRPr lang="zh-CN" altLang="en-US" sz="2160" kern="0">
                <a:solidFill>
                  <a:prstClr val="white"/>
                </a:solidFill>
                <a:latin typeface="Calibri"/>
                <a:ea typeface="宋体" panose="02010600030101010101" pitchFamily="2" charset="-122"/>
              </a:endParaRPr>
            </a:p>
          </p:txBody>
        </p:sp>
        <p:sp>
          <p:nvSpPr>
            <p:cNvPr id="151" name="Oval 138">
              <a:extLst>
                <a:ext uri="{FF2B5EF4-FFF2-40B4-BE49-F238E27FC236}">
                  <a16:creationId xmlns:a16="http://schemas.microsoft.com/office/drawing/2014/main" id="{B749CFB1-A047-4912-8AF9-95470D2FA061}"/>
                </a:ext>
              </a:extLst>
            </p:cNvPr>
            <p:cNvSpPr>
              <a:spLocks noChangeArrowheads="1"/>
            </p:cNvSpPr>
            <p:nvPr/>
          </p:nvSpPr>
          <p:spPr bwMode="auto">
            <a:xfrm>
              <a:off x="2746" y="1102"/>
              <a:ext cx="57" cy="59"/>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462278" fontAlgn="base">
                <a:spcBef>
                  <a:spcPct val="0"/>
                </a:spcBef>
                <a:spcAft>
                  <a:spcPct val="0"/>
                </a:spcAft>
                <a:defRPr/>
              </a:pPr>
              <a:endParaRPr lang="zh-CN" altLang="en-US" sz="2160" kern="0">
                <a:solidFill>
                  <a:prstClr val="white"/>
                </a:solidFill>
                <a:latin typeface="Calibri"/>
                <a:ea typeface="宋体" panose="02010600030101010101" pitchFamily="2" charset="-122"/>
              </a:endParaRPr>
            </a:p>
          </p:txBody>
        </p:sp>
        <p:sp>
          <p:nvSpPr>
            <p:cNvPr id="152" name="Oval 139">
              <a:extLst>
                <a:ext uri="{FF2B5EF4-FFF2-40B4-BE49-F238E27FC236}">
                  <a16:creationId xmlns:a16="http://schemas.microsoft.com/office/drawing/2014/main" id="{EC24BBDF-FA00-4B52-9D6B-2FAE5CB32993}"/>
                </a:ext>
              </a:extLst>
            </p:cNvPr>
            <p:cNvSpPr>
              <a:spLocks noChangeArrowheads="1"/>
            </p:cNvSpPr>
            <p:nvPr/>
          </p:nvSpPr>
          <p:spPr bwMode="auto">
            <a:xfrm>
              <a:off x="2422" y="1395"/>
              <a:ext cx="57" cy="59"/>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462278" fontAlgn="base">
                <a:spcBef>
                  <a:spcPct val="0"/>
                </a:spcBef>
                <a:spcAft>
                  <a:spcPct val="0"/>
                </a:spcAft>
                <a:defRPr/>
              </a:pPr>
              <a:endParaRPr lang="zh-CN" altLang="en-US" sz="2160" kern="0">
                <a:solidFill>
                  <a:prstClr val="white"/>
                </a:solidFill>
                <a:latin typeface="Calibri"/>
                <a:ea typeface="宋体" panose="02010600030101010101" pitchFamily="2" charset="-122"/>
              </a:endParaRPr>
            </a:p>
          </p:txBody>
        </p:sp>
        <p:sp>
          <p:nvSpPr>
            <p:cNvPr id="153" name="Oval 140">
              <a:extLst>
                <a:ext uri="{FF2B5EF4-FFF2-40B4-BE49-F238E27FC236}">
                  <a16:creationId xmlns:a16="http://schemas.microsoft.com/office/drawing/2014/main" id="{F270FBA7-2419-4593-AE89-5727AEAC76B6}"/>
                </a:ext>
              </a:extLst>
            </p:cNvPr>
            <p:cNvSpPr>
              <a:spLocks noChangeArrowheads="1"/>
            </p:cNvSpPr>
            <p:nvPr/>
          </p:nvSpPr>
          <p:spPr bwMode="auto">
            <a:xfrm>
              <a:off x="2573" y="1357"/>
              <a:ext cx="57" cy="59"/>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462278" fontAlgn="base">
                <a:spcBef>
                  <a:spcPct val="0"/>
                </a:spcBef>
                <a:spcAft>
                  <a:spcPct val="0"/>
                </a:spcAft>
                <a:defRPr/>
              </a:pPr>
              <a:endParaRPr lang="zh-CN" altLang="en-US" sz="2160" kern="0">
                <a:solidFill>
                  <a:prstClr val="white"/>
                </a:solidFill>
                <a:latin typeface="Calibri"/>
                <a:ea typeface="宋体" panose="02010600030101010101" pitchFamily="2" charset="-122"/>
              </a:endParaRPr>
            </a:p>
          </p:txBody>
        </p:sp>
        <p:sp>
          <p:nvSpPr>
            <p:cNvPr id="154" name="Oval 141">
              <a:extLst>
                <a:ext uri="{FF2B5EF4-FFF2-40B4-BE49-F238E27FC236}">
                  <a16:creationId xmlns:a16="http://schemas.microsoft.com/office/drawing/2014/main" id="{47726A5E-09A5-473C-906E-47DBF4343E78}"/>
                </a:ext>
              </a:extLst>
            </p:cNvPr>
            <p:cNvSpPr>
              <a:spLocks noChangeArrowheads="1"/>
            </p:cNvSpPr>
            <p:nvPr/>
          </p:nvSpPr>
          <p:spPr bwMode="auto">
            <a:xfrm>
              <a:off x="3065" y="1362"/>
              <a:ext cx="59" cy="57"/>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462278" fontAlgn="base">
                <a:spcBef>
                  <a:spcPct val="0"/>
                </a:spcBef>
                <a:spcAft>
                  <a:spcPct val="0"/>
                </a:spcAft>
                <a:defRPr/>
              </a:pPr>
              <a:endParaRPr lang="zh-CN" altLang="en-US" sz="2160" kern="0">
                <a:solidFill>
                  <a:prstClr val="white"/>
                </a:solidFill>
                <a:latin typeface="Calibri"/>
                <a:ea typeface="宋体" panose="02010600030101010101" pitchFamily="2" charset="-122"/>
              </a:endParaRPr>
            </a:p>
          </p:txBody>
        </p:sp>
        <p:sp>
          <p:nvSpPr>
            <p:cNvPr id="155" name="Oval 142">
              <a:extLst>
                <a:ext uri="{FF2B5EF4-FFF2-40B4-BE49-F238E27FC236}">
                  <a16:creationId xmlns:a16="http://schemas.microsoft.com/office/drawing/2014/main" id="{6E996F98-74BC-4B66-A288-32D44FF1BD0B}"/>
                </a:ext>
              </a:extLst>
            </p:cNvPr>
            <p:cNvSpPr>
              <a:spLocks noChangeArrowheads="1"/>
            </p:cNvSpPr>
            <p:nvPr/>
          </p:nvSpPr>
          <p:spPr bwMode="auto">
            <a:xfrm>
              <a:off x="2968" y="1610"/>
              <a:ext cx="57" cy="57"/>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462278" fontAlgn="base">
                <a:spcBef>
                  <a:spcPct val="0"/>
                </a:spcBef>
                <a:spcAft>
                  <a:spcPct val="0"/>
                </a:spcAft>
                <a:defRPr/>
              </a:pPr>
              <a:endParaRPr lang="zh-CN" altLang="en-US" sz="2160" kern="0">
                <a:solidFill>
                  <a:prstClr val="white"/>
                </a:solidFill>
                <a:latin typeface="Calibri"/>
                <a:ea typeface="宋体" panose="02010600030101010101" pitchFamily="2" charset="-122"/>
              </a:endParaRPr>
            </a:p>
          </p:txBody>
        </p:sp>
        <p:sp>
          <p:nvSpPr>
            <p:cNvPr id="156" name="Oval 143">
              <a:extLst>
                <a:ext uri="{FF2B5EF4-FFF2-40B4-BE49-F238E27FC236}">
                  <a16:creationId xmlns:a16="http://schemas.microsoft.com/office/drawing/2014/main" id="{848D8831-3BB1-4656-B361-08FB2A08634F}"/>
                </a:ext>
              </a:extLst>
            </p:cNvPr>
            <p:cNvSpPr>
              <a:spLocks noChangeArrowheads="1"/>
            </p:cNvSpPr>
            <p:nvPr/>
          </p:nvSpPr>
          <p:spPr bwMode="auto">
            <a:xfrm>
              <a:off x="2873" y="790"/>
              <a:ext cx="57" cy="59"/>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462278" fontAlgn="base">
                <a:spcBef>
                  <a:spcPct val="0"/>
                </a:spcBef>
                <a:spcAft>
                  <a:spcPct val="0"/>
                </a:spcAft>
                <a:defRPr/>
              </a:pPr>
              <a:endParaRPr lang="zh-CN" altLang="en-US" sz="2160" kern="0">
                <a:solidFill>
                  <a:prstClr val="white"/>
                </a:solidFill>
                <a:latin typeface="Calibri"/>
                <a:ea typeface="宋体" panose="02010600030101010101" pitchFamily="2" charset="-122"/>
              </a:endParaRPr>
            </a:p>
          </p:txBody>
        </p:sp>
        <p:sp>
          <p:nvSpPr>
            <p:cNvPr id="157" name="Oval 144">
              <a:extLst>
                <a:ext uri="{FF2B5EF4-FFF2-40B4-BE49-F238E27FC236}">
                  <a16:creationId xmlns:a16="http://schemas.microsoft.com/office/drawing/2014/main" id="{6C0A9BE2-36CD-4AD6-9874-5D69B1CAFE12}"/>
                </a:ext>
              </a:extLst>
            </p:cNvPr>
            <p:cNvSpPr>
              <a:spLocks noChangeArrowheads="1"/>
            </p:cNvSpPr>
            <p:nvPr/>
          </p:nvSpPr>
          <p:spPr bwMode="auto">
            <a:xfrm>
              <a:off x="3178" y="923"/>
              <a:ext cx="57" cy="56"/>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462278" fontAlgn="base">
                <a:spcBef>
                  <a:spcPct val="0"/>
                </a:spcBef>
                <a:spcAft>
                  <a:spcPct val="0"/>
                </a:spcAft>
                <a:defRPr/>
              </a:pPr>
              <a:endParaRPr lang="zh-CN" altLang="en-US" sz="2160" kern="0">
                <a:solidFill>
                  <a:prstClr val="white"/>
                </a:solidFill>
                <a:latin typeface="Calibri"/>
                <a:ea typeface="宋体" panose="02010600030101010101" pitchFamily="2" charset="-122"/>
              </a:endParaRPr>
            </a:p>
          </p:txBody>
        </p:sp>
        <p:sp>
          <p:nvSpPr>
            <p:cNvPr id="158" name="Oval 145">
              <a:extLst>
                <a:ext uri="{FF2B5EF4-FFF2-40B4-BE49-F238E27FC236}">
                  <a16:creationId xmlns:a16="http://schemas.microsoft.com/office/drawing/2014/main" id="{FBE25EB7-5EC3-46D1-B255-48FFA0689076}"/>
                </a:ext>
              </a:extLst>
            </p:cNvPr>
            <p:cNvSpPr>
              <a:spLocks noChangeArrowheads="1"/>
            </p:cNvSpPr>
            <p:nvPr/>
          </p:nvSpPr>
          <p:spPr bwMode="auto">
            <a:xfrm>
              <a:off x="3254" y="1707"/>
              <a:ext cx="57" cy="59"/>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462278" fontAlgn="base">
                <a:spcBef>
                  <a:spcPct val="0"/>
                </a:spcBef>
                <a:spcAft>
                  <a:spcPct val="0"/>
                </a:spcAft>
                <a:defRPr/>
              </a:pPr>
              <a:endParaRPr lang="zh-CN" altLang="en-US" sz="2160" kern="0">
                <a:solidFill>
                  <a:prstClr val="white"/>
                </a:solidFill>
                <a:latin typeface="Calibri"/>
                <a:ea typeface="宋体" panose="02010600030101010101" pitchFamily="2" charset="-122"/>
              </a:endParaRPr>
            </a:p>
          </p:txBody>
        </p:sp>
        <p:sp>
          <p:nvSpPr>
            <p:cNvPr id="159" name="Oval 146">
              <a:extLst>
                <a:ext uri="{FF2B5EF4-FFF2-40B4-BE49-F238E27FC236}">
                  <a16:creationId xmlns:a16="http://schemas.microsoft.com/office/drawing/2014/main" id="{AD23A98C-2066-4520-A405-A6E5B4AE9E6C}"/>
                </a:ext>
              </a:extLst>
            </p:cNvPr>
            <p:cNvSpPr>
              <a:spLocks noChangeArrowheads="1"/>
            </p:cNvSpPr>
            <p:nvPr/>
          </p:nvSpPr>
          <p:spPr bwMode="auto">
            <a:xfrm>
              <a:off x="3119" y="2139"/>
              <a:ext cx="57" cy="59"/>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462278" fontAlgn="base">
                <a:spcBef>
                  <a:spcPct val="0"/>
                </a:spcBef>
                <a:spcAft>
                  <a:spcPct val="0"/>
                </a:spcAft>
                <a:defRPr/>
              </a:pPr>
              <a:endParaRPr lang="zh-CN" altLang="en-US" sz="2160" kern="0">
                <a:solidFill>
                  <a:prstClr val="white"/>
                </a:solidFill>
                <a:latin typeface="Calibri"/>
                <a:ea typeface="宋体" panose="02010600030101010101" pitchFamily="2" charset="-122"/>
              </a:endParaRPr>
            </a:p>
          </p:txBody>
        </p:sp>
        <p:sp>
          <p:nvSpPr>
            <p:cNvPr id="160" name="Oval 147">
              <a:extLst>
                <a:ext uri="{FF2B5EF4-FFF2-40B4-BE49-F238E27FC236}">
                  <a16:creationId xmlns:a16="http://schemas.microsoft.com/office/drawing/2014/main" id="{65B2754F-451E-4015-958C-B2DF6511E9D6}"/>
                </a:ext>
              </a:extLst>
            </p:cNvPr>
            <p:cNvSpPr>
              <a:spLocks noChangeArrowheads="1"/>
            </p:cNvSpPr>
            <p:nvPr/>
          </p:nvSpPr>
          <p:spPr bwMode="auto">
            <a:xfrm>
              <a:off x="2994" y="2170"/>
              <a:ext cx="57" cy="59"/>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462278" fontAlgn="base">
                <a:spcBef>
                  <a:spcPct val="0"/>
                </a:spcBef>
                <a:spcAft>
                  <a:spcPct val="0"/>
                </a:spcAft>
                <a:defRPr/>
              </a:pPr>
              <a:endParaRPr lang="zh-CN" altLang="en-US" sz="2160" kern="0">
                <a:solidFill>
                  <a:prstClr val="white"/>
                </a:solidFill>
                <a:latin typeface="Calibri"/>
                <a:ea typeface="宋体" panose="02010600030101010101" pitchFamily="2" charset="-122"/>
              </a:endParaRPr>
            </a:p>
          </p:txBody>
        </p:sp>
        <p:sp>
          <p:nvSpPr>
            <p:cNvPr id="161" name="Oval 148">
              <a:extLst>
                <a:ext uri="{FF2B5EF4-FFF2-40B4-BE49-F238E27FC236}">
                  <a16:creationId xmlns:a16="http://schemas.microsoft.com/office/drawing/2014/main" id="{4F7CED4D-E9C9-442A-A655-CE91E3FDC792}"/>
                </a:ext>
              </a:extLst>
            </p:cNvPr>
            <p:cNvSpPr>
              <a:spLocks noChangeArrowheads="1"/>
            </p:cNvSpPr>
            <p:nvPr/>
          </p:nvSpPr>
          <p:spPr bwMode="auto">
            <a:xfrm>
              <a:off x="2557" y="2172"/>
              <a:ext cx="56" cy="59"/>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462278" fontAlgn="base">
                <a:spcBef>
                  <a:spcPct val="0"/>
                </a:spcBef>
                <a:spcAft>
                  <a:spcPct val="0"/>
                </a:spcAft>
                <a:defRPr/>
              </a:pPr>
              <a:endParaRPr lang="zh-CN" altLang="en-US" sz="2160" kern="0">
                <a:solidFill>
                  <a:prstClr val="white"/>
                </a:solidFill>
                <a:latin typeface="Calibri"/>
                <a:ea typeface="宋体" panose="02010600030101010101" pitchFamily="2" charset="-122"/>
              </a:endParaRPr>
            </a:p>
          </p:txBody>
        </p:sp>
        <p:sp>
          <p:nvSpPr>
            <p:cNvPr id="162" name="Oval 149">
              <a:extLst>
                <a:ext uri="{FF2B5EF4-FFF2-40B4-BE49-F238E27FC236}">
                  <a16:creationId xmlns:a16="http://schemas.microsoft.com/office/drawing/2014/main" id="{B144A6CE-C901-4D45-82C9-461AFCA70FFC}"/>
                </a:ext>
              </a:extLst>
            </p:cNvPr>
            <p:cNvSpPr>
              <a:spLocks noChangeArrowheads="1"/>
            </p:cNvSpPr>
            <p:nvPr/>
          </p:nvSpPr>
          <p:spPr bwMode="auto">
            <a:xfrm>
              <a:off x="2618" y="1735"/>
              <a:ext cx="81" cy="81"/>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462278" fontAlgn="base">
                <a:spcBef>
                  <a:spcPct val="0"/>
                </a:spcBef>
                <a:spcAft>
                  <a:spcPct val="0"/>
                </a:spcAft>
                <a:defRPr/>
              </a:pPr>
              <a:endParaRPr lang="zh-CN" altLang="en-US" sz="2160" kern="0">
                <a:solidFill>
                  <a:prstClr val="white"/>
                </a:solidFill>
                <a:latin typeface="Calibri"/>
                <a:ea typeface="宋体" panose="02010600030101010101" pitchFamily="2" charset="-122"/>
              </a:endParaRPr>
            </a:p>
          </p:txBody>
        </p:sp>
        <p:sp>
          <p:nvSpPr>
            <p:cNvPr id="163" name="Oval 150">
              <a:extLst>
                <a:ext uri="{FF2B5EF4-FFF2-40B4-BE49-F238E27FC236}">
                  <a16:creationId xmlns:a16="http://schemas.microsoft.com/office/drawing/2014/main" id="{34254D5C-0A51-435B-B97D-8953BF301A4C}"/>
                </a:ext>
              </a:extLst>
            </p:cNvPr>
            <p:cNvSpPr>
              <a:spLocks noChangeArrowheads="1"/>
            </p:cNvSpPr>
            <p:nvPr/>
          </p:nvSpPr>
          <p:spPr bwMode="auto">
            <a:xfrm>
              <a:off x="2989" y="1809"/>
              <a:ext cx="81" cy="80"/>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462278" fontAlgn="base">
                <a:spcBef>
                  <a:spcPct val="0"/>
                </a:spcBef>
                <a:spcAft>
                  <a:spcPct val="0"/>
                </a:spcAft>
                <a:defRPr/>
              </a:pPr>
              <a:endParaRPr lang="zh-CN" altLang="en-US" sz="2160" kern="0">
                <a:solidFill>
                  <a:prstClr val="white"/>
                </a:solidFill>
                <a:latin typeface="Calibri"/>
                <a:ea typeface="宋体" panose="02010600030101010101" pitchFamily="2" charset="-122"/>
              </a:endParaRPr>
            </a:p>
          </p:txBody>
        </p:sp>
        <p:sp>
          <p:nvSpPr>
            <p:cNvPr id="164" name="Oval 151">
              <a:extLst>
                <a:ext uri="{FF2B5EF4-FFF2-40B4-BE49-F238E27FC236}">
                  <a16:creationId xmlns:a16="http://schemas.microsoft.com/office/drawing/2014/main" id="{982405A5-4C47-4562-9B1E-CBB1CA70F184}"/>
                </a:ext>
              </a:extLst>
            </p:cNvPr>
            <p:cNvSpPr>
              <a:spLocks noChangeArrowheads="1"/>
            </p:cNvSpPr>
            <p:nvPr/>
          </p:nvSpPr>
          <p:spPr bwMode="auto">
            <a:xfrm>
              <a:off x="2994" y="2009"/>
              <a:ext cx="80" cy="81"/>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462278" fontAlgn="base">
                <a:spcBef>
                  <a:spcPct val="0"/>
                </a:spcBef>
                <a:spcAft>
                  <a:spcPct val="0"/>
                </a:spcAft>
                <a:defRPr/>
              </a:pPr>
              <a:endParaRPr lang="zh-CN" altLang="en-US" sz="2160" kern="0">
                <a:solidFill>
                  <a:prstClr val="white"/>
                </a:solidFill>
                <a:latin typeface="Calibri"/>
                <a:ea typeface="宋体" panose="02010600030101010101" pitchFamily="2" charset="-122"/>
              </a:endParaRPr>
            </a:p>
          </p:txBody>
        </p:sp>
        <p:sp>
          <p:nvSpPr>
            <p:cNvPr id="165" name="Oval 152">
              <a:extLst>
                <a:ext uri="{FF2B5EF4-FFF2-40B4-BE49-F238E27FC236}">
                  <a16:creationId xmlns:a16="http://schemas.microsoft.com/office/drawing/2014/main" id="{3B022348-C2DE-4E0C-A764-9B016B5E2797}"/>
                </a:ext>
              </a:extLst>
            </p:cNvPr>
            <p:cNvSpPr>
              <a:spLocks noChangeArrowheads="1"/>
            </p:cNvSpPr>
            <p:nvPr/>
          </p:nvSpPr>
          <p:spPr bwMode="auto">
            <a:xfrm>
              <a:off x="2694" y="1991"/>
              <a:ext cx="80" cy="80"/>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462278" fontAlgn="base">
                <a:spcBef>
                  <a:spcPct val="0"/>
                </a:spcBef>
                <a:spcAft>
                  <a:spcPct val="0"/>
                </a:spcAft>
                <a:defRPr/>
              </a:pPr>
              <a:endParaRPr lang="zh-CN" altLang="en-US" sz="2160" kern="0">
                <a:solidFill>
                  <a:prstClr val="white"/>
                </a:solidFill>
                <a:latin typeface="Calibri"/>
                <a:ea typeface="宋体" panose="02010600030101010101" pitchFamily="2" charset="-122"/>
              </a:endParaRPr>
            </a:p>
          </p:txBody>
        </p:sp>
        <p:sp>
          <p:nvSpPr>
            <p:cNvPr id="166" name="Oval 153">
              <a:extLst>
                <a:ext uri="{FF2B5EF4-FFF2-40B4-BE49-F238E27FC236}">
                  <a16:creationId xmlns:a16="http://schemas.microsoft.com/office/drawing/2014/main" id="{D3AB68F9-66E2-4C08-A08B-45CF9CA999B5}"/>
                </a:ext>
              </a:extLst>
            </p:cNvPr>
            <p:cNvSpPr>
              <a:spLocks noChangeArrowheads="1"/>
            </p:cNvSpPr>
            <p:nvPr/>
          </p:nvSpPr>
          <p:spPr bwMode="auto">
            <a:xfrm>
              <a:off x="2583" y="1483"/>
              <a:ext cx="80" cy="80"/>
            </a:xfrm>
            <a:prstGeom prst="ellipse">
              <a:avLst/>
            </a:prstGeom>
            <a:grpFill/>
            <a:ln w="25400" cap="flat" cmpd="sng" algn="ctr">
              <a:noFill/>
              <a:prstDash val="solid"/>
            </a:ln>
            <a:effectLst/>
            <a:scene3d>
              <a:camera prst="orthographicFront"/>
              <a:lightRig rig="threePt" dir="t"/>
            </a:scene3d>
            <a:sp3d>
              <a:bevelT w="38100" h="12700"/>
              <a:bevelB/>
            </a:sp3d>
          </p:spPr>
          <p:txBody>
            <a:bodyPr rtlCol="0" anchor="ctr"/>
            <a:lstStyle/>
            <a:p>
              <a:pPr algn="ctr" defTabSz="1462278" fontAlgn="base">
                <a:spcBef>
                  <a:spcPct val="0"/>
                </a:spcBef>
                <a:spcAft>
                  <a:spcPct val="0"/>
                </a:spcAft>
                <a:defRPr/>
              </a:pPr>
              <a:endParaRPr lang="zh-CN" altLang="en-US" sz="2160" kern="0">
                <a:solidFill>
                  <a:prstClr val="white"/>
                </a:solidFill>
                <a:latin typeface="Calibri"/>
                <a:ea typeface="宋体" panose="02010600030101010101" pitchFamily="2" charset="-122"/>
              </a:endParaRPr>
            </a:p>
          </p:txBody>
        </p:sp>
        <p:sp>
          <p:nvSpPr>
            <p:cNvPr id="167" name="Freeform 154">
              <a:extLst>
                <a:ext uri="{FF2B5EF4-FFF2-40B4-BE49-F238E27FC236}">
                  <a16:creationId xmlns:a16="http://schemas.microsoft.com/office/drawing/2014/main" id="{0C56888D-9B61-46F8-BFB5-55382702F654}"/>
                </a:ext>
              </a:extLst>
            </p:cNvPr>
            <p:cNvSpPr/>
            <p:nvPr/>
          </p:nvSpPr>
          <p:spPr bwMode="auto">
            <a:xfrm>
              <a:off x="2810" y="1787"/>
              <a:ext cx="87" cy="90"/>
            </a:xfrm>
            <a:custGeom>
              <a:avLst/>
              <a:gdLst>
                <a:gd name="T0" fmla="*/ 18 w 37"/>
                <a:gd name="T1" fmla="*/ 38 h 38"/>
                <a:gd name="T2" fmla="*/ 14 w 37"/>
                <a:gd name="T3" fmla="*/ 33 h 38"/>
                <a:gd name="T4" fmla="*/ 14 w 37"/>
                <a:gd name="T5" fmla="*/ 23 h 38"/>
                <a:gd name="T6" fmla="*/ 4 w 37"/>
                <a:gd name="T7" fmla="*/ 23 h 38"/>
                <a:gd name="T8" fmla="*/ 0 w 37"/>
                <a:gd name="T9" fmla="*/ 19 h 38"/>
                <a:gd name="T10" fmla="*/ 4 w 37"/>
                <a:gd name="T11" fmla="*/ 15 h 38"/>
                <a:gd name="T12" fmla="*/ 14 w 37"/>
                <a:gd name="T13" fmla="*/ 15 h 38"/>
                <a:gd name="T14" fmla="*/ 14 w 37"/>
                <a:gd name="T15" fmla="*/ 4 h 38"/>
                <a:gd name="T16" fmla="*/ 18 w 37"/>
                <a:gd name="T17" fmla="*/ 0 h 38"/>
                <a:gd name="T18" fmla="*/ 23 w 37"/>
                <a:gd name="T19" fmla="*/ 4 h 38"/>
                <a:gd name="T20" fmla="*/ 23 w 37"/>
                <a:gd name="T21" fmla="*/ 15 h 38"/>
                <a:gd name="T22" fmla="*/ 33 w 37"/>
                <a:gd name="T23" fmla="*/ 15 h 38"/>
                <a:gd name="T24" fmla="*/ 37 w 37"/>
                <a:gd name="T25" fmla="*/ 19 h 38"/>
                <a:gd name="T26" fmla="*/ 33 w 37"/>
                <a:gd name="T27" fmla="*/ 23 h 38"/>
                <a:gd name="T28" fmla="*/ 23 w 37"/>
                <a:gd name="T29" fmla="*/ 23 h 38"/>
                <a:gd name="T30" fmla="*/ 23 w 37"/>
                <a:gd name="T31" fmla="*/ 33 h 38"/>
                <a:gd name="T32" fmla="*/ 18 w 37"/>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8">
                  <a:moveTo>
                    <a:pt x="18" y="38"/>
                  </a:moveTo>
                  <a:cubicBezTo>
                    <a:pt x="16" y="38"/>
                    <a:pt x="14" y="36"/>
                    <a:pt x="14" y="33"/>
                  </a:cubicBezTo>
                  <a:cubicBezTo>
                    <a:pt x="14" y="23"/>
                    <a:pt x="14" y="23"/>
                    <a:pt x="14" y="23"/>
                  </a:cubicBezTo>
                  <a:cubicBezTo>
                    <a:pt x="4" y="23"/>
                    <a:pt x="4" y="23"/>
                    <a:pt x="4" y="23"/>
                  </a:cubicBezTo>
                  <a:cubicBezTo>
                    <a:pt x="2" y="23"/>
                    <a:pt x="0" y="21"/>
                    <a:pt x="0" y="19"/>
                  </a:cubicBezTo>
                  <a:cubicBezTo>
                    <a:pt x="0" y="17"/>
                    <a:pt x="2" y="15"/>
                    <a:pt x="4" y="15"/>
                  </a:cubicBezTo>
                  <a:cubicBezTo>
                    <a:pt x="14" y="15"/>
                    <a:pt x="14" y="15"/>
                    <a:pt x="14" y="15"/>
                  </a:cubicBezTo>
                  <a:cubicBezTo>
                    <a:pt x="14" y="4"/>
                    <a:pt x="14" y="4"/>
                    <a:pt x="14" y="4"/>
                  </a:cubicBezTo>
                  <a:cubicBezTo>
                    <a:pt x="14" y="2"/>
                    <a:pt x="16" y="0"/>
                    <a:pt x="18" y="0"/>
                  </a:cubicBezTo>
                  <a:cubicBezTo>
                    <a:pt x="21" y="0"/>
                    <a:pt x="23" y="2"/>
                    <a:pt x="23" y="4"/>
                  </a:cubicBezTo>
                  <a:cubicBezTo>
                    <a:pt x="23" y="15"/>
                    <a:pt x="23" y="15"/>
                    <a:pt x="23" y="15"/>
                  </a:cubicBezTo>
                  <a:cubicBezTo>
                    <a:pt x="33" y="15"/>
                    <a:pt x="33" y="15"/>
                    <a:pt x="33" y="15"/>
                  </a:cubicBezTo>
                  <a:cubicBezTo>
                    <a:pt x="35" y="15"/>
                    <a:pt x="37" y="17"/>
                    <a:pt x="37" y="19"/>
                  </a:cubicBezTo>
                  <a:cubicBezTo>
                    <a:pt x="37" y="21"/>
                    <a:pt x="35" y="23"/>
                    <a:pt x="33" y="23"/>
                  </a:cubicBezTo>
                  <a:cubicBezTo>
                    <a:pt x="23" y="23"/>
                    <a:pt x="23" y="23"/>
                    <a:pt x="23" y="23"/>
                  </a:cubicBezTo>
                  <a:cubicBezTo>
                    <a:pt x="23" y="33"/>
                    <a:pt x="23" y="33"/>
                    <a:pt x="23" y="33"/>
                  </a:cubicBezTo>
                  <a:cubicBezTo>
                    <a:pt x="23" y="36"/>
                    <a:pt x="21" y="38"/>
                    <a:pt x="18"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grpSp>
      <p:grpSp>
        <p:nvGrpSpPr>
          <p:cNvPr id="168" name="组合 167">
            <a:extLst>
              <a:ext uri="{FF2B5EF4-FFF2-40B4-BE49-F238E27FC236}">
                <a16:creationId xmlns:a16="http://schemas.microsoft.com/office/drawing/2014/main" id="{3D9E3553-2DBD-477E-B13D-DFF8516E58AE}"/>
              </a:ext>
            </a:extLst>
          </p:cNvPr>
          <p:cNvGrpSpPr/>
          <p:nvPr/>
        </p:nvGrpSpPr>
        <p:grpSpPr>
          <a:xfrm>
            <a:off x="3710219" y="3997875"/>
            <a:ext cx="338978" cy="338978"/>
            <a:chOff x="2798757" y="2999947"/>
            <a:chExt cx="211861" cy="211861"/>
          </a:xfrm>
        </p:grpSpPr>
        <p:sp>
          <p:nvSpPr>
            <p:cNvPr id="170" name="椭圆 169">
              <a:extLst>
                <a:ext uri="{FF2B5EF4-FFF2-40B4-BE49-F238E27FC236}">
                  <a16:creationId xmlns:a16="http://schemas.microsoft.com/office/drawing/2014/main" id="{184100DE-4D34-4A65-BE16-C7294A5DE37E}"/>
                </a:ext>
              </a:extLst>
            </p:cNvPr>
            <p:cNvSpPr/>
            <p:nvPr/>
          </p:nvSpPr>
          <p:spPr>
            <a:xfrm>
              <a:off x="2798757" y="2999947"/>
              <a:ext cx="211861" cy="211861"/>
            </a:xfrm>
            <a:prstGeom prst="ellipse">
              <a:avLst/>
            </a:prstGeom>
            <a:solidFill>
              <a:srgbClr val="013B6D"/>
            </a:solidFill>
            <a:ln w="25400" cap="flat" cmpd="sng" algn="ctr">
              <a:noFill/>
              <a:prstDash val="solid"/>
            </a:ln>
            <a:effectLst/>
          </p:spPr>
          <p:txBody>
            <a:bodyPr rtlCol="0" anchor="ctr"/>
            <a:lstStyle/>
            <a:p>
              <a:pPr algn="ctr" defTabSz="1462278" fontAlgn="base">
                <a:spcBef>
                  <a:spcPct val="0"/>
                </a:spcBef>
                <a:spcAft>
                  <a:spcPct val="0"/>
                </a:spcAft>
                <a:defRPr/>
              </a:pPr>
              <a:endParaRPr lang="zh-CN" altLang="en-US" sz="2160" kern="0" dirty="0">
                <a:solidFill>
                  <a:prstClr val="white"/>
                </a:solidFill>
                <a:latin typeface="Calibri"/>
                <a:ea typeface="宋体" panose="02010600030101010101" pitchFamily="2" charset="-122"/>
              </a:endParaRPr>
            </a:p>
          </p:txBody>
        </p:sp>
        <p:sp>
          <p:nvSpPr>
            <p:cNvPr id="171" name="Freeform 154">
              <a:extLst>
                <a:ext uri="{FF2B5EF4-FFF2-40B4-BE49-F238E27FC236}">
                  <a16:creationId xmlns:a16="http://schemas.microsoft.com/office/drawing/2014/main" id="{C25AA864-51A1-4DEC-AE6F-497DD7E2A6ED}"/>
                </a:ext>
              </a:extLst>
            </p:cNvPr>
            <p:cNvSpPr/>
            <p:nvPr/>
          </p:nvSpPr>
          <p:spPr bwMode="auto">
            <a:xfrm>
              <a:off x="2838622" y="3032686"/>
              <a:ext cx="132129" cy="136685"/>
            </a:xfrm>
            <a:custGeom>
              <a:avLst/>
              <a:gdLst>
                <a:gd name="T0" fmla="*/ 18 w 37"/>
                <a:gd name="T1" fmla="*/ 38 h 38"/>
                <a:gd name="T2" fmla="*/ 14 w 37"/>
                <a:gd name="T3" fmla="*/ 33 h 38"/>
                <a:gd name="T4" fmla="*/ 14 w 37"/>
                <a:gd name="T5" fmla="*/ 23 h 38"/>
                <a:gd name="T6" fmla="*/ 4 w 37"/>
                <a:gd name="T7" fmla="*/ 23 h 38"/>
                <a:gd name="T8" fmla="*/ 0 w 37"/>
                <a:gd name="T9" fmla="*/ 19 h 38"/>
                <a:gd name="T10" fmla="*/ 4 w 37"/>
                <a:gd name="T11" fmla="*/ 15 h 38"/>
                <a:gd name="T12" fmla="*/ 14 w 37"/>
                <a:gd name="T13" fmla="*/ 15 h 38"/>
                <a:gd name="T14" fmla="*/ 14 w 37"/>
                <a:gd name="T15" fmla="*/ 4 h 38"/>
                <a:gd name="T16" fmla="*/ 18 w 37"/>
                <a:gd name="T17" fmla="*/ 0 h 38"/>
                <a:gd name="T18" fmla="*/ 23 w 37"/>
                <a:gd name="T19" fmla="*/ 4 h 38"/>
                <a:gd name="T20" fmla="*/ 23 w 37"/>
                <a:gd name="T21" fmla="*/ 15 h 38"/>
                <a:gd name="T22" fmla="*/ 33 w 37"/>
                <a:gd name="T23" fmla="*/ 15 h 38"/>
                <a:gd name="T24" fmla="*/ 37 w 37"/>
                <a:gd name="T25" fmla="*/ 19 h 38"/>
                <a:gd name="T26" fmla="*/ 33 w 37"/>
                <a:gd name="T27" fmla="*/ 23 h 38"/>
                <a:gd name="T28" fmla="*/ 23 w 37"/>
                <a:gd name="T29" fmla="*/ 23 h 38"/>
                <a:gd name="T30" fmla="*/ 23 w 37"/>
                <a:gd name="T31" fmla="*/ 33 h 38"/>
                <a:gd name="T32" fmla="*/ 18 w 37"/>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8">
                  <a:moveTo>
                    <a:pt x="18" y="38"/>
                  </a:moveTo>
                  <a:cubicBezTo>
                    <a:pt x="16" y="38"/>
                    <a:pt x="14" y="36"/>
                    <a:pt x="14" y="33"/>
                  </a:cubicBezTo>
                  <a:cubicBezTo>
                    <a:pt x="14" y="23"/>
                    <a:pt x="14" y="23"/>
                    <a:pt x="14" y="23"/>
                  </a:cubicBezTo>
                  <a:cubicBezTo>
                    <a:pt x="4" y="23"/>
                    <a:pt x="4" y="23"/>
                    <a:pt x="4" y="23"/>
                  </a:cubicBezTo>
                  <a:cubicBezTo>
                    <a:pt x="2" y="23"/>
                    <a:pt x="0" y="21"/>
                    <a:pt x="0" y="19"/>
                  </a:cubicBezTo>
                  <a:cubicBezTo>
                    <a:pt x="0" y="17"/>
                    <a:pt x="2" y="15"/>
                    <a:pt x="4" y="15"/>
                  </a:cubicBezTo>
                  <a:cubicBezTo>
                    <a:pt x="14" y="15"/>
                    <a:pt x="14" y="15"/>
                    <a:pt x="14" y="15"/>
                  </a:cubicBezTo>
                  <a:cubicBezTo>
                    <a:pt x="14" y="4"/>
                    <a:pt x="14" y="4"/>
                    <a:pt x="14" y="4"/>
                  </a:cubicBezTo>
                  <a:cubicBezTo>
                    <a:pt x="14" y="2"/>
                    <a:pt x="16" y="0"/>
                    <a:pt x="18" y="0"/>
                  </a:cubicBezTo>
                  <a:cubicBezTo>
                    <a:pt x="21" y="0"/>
                    <a:pt x="23" y="2"/>
                    <a:pt x="23" y="4"/>
                  </a:cubicBezTo>
                  <a:cubicBezTo>
                    <a:pt x="23" y="15"/>
                    <a:pt x="23" y="15"/>
                    <a:pt x="23" y="15"/>
                  </a:cubicBezTo>
                  <a:cubicBezTo>
                    <a:pt x="33" y="15"/>
                    <a:pt x="33" y="15"/>
                    <a:pt x="33" y="15"/>
                  </a:cubicBezTo>
                  <a:cubicBezTo>
                    <a:pt x="35" y="15"/>
                    <a:pt x="37" y="17"/>
                    <a:pt x="37" y="19"/>
                  </a:cubicBezTo>
                  <a:cubicBezTo>
                    <a:pt x="37" y="21"/>
                    <a:pt x="35" y="23"/>
                    <a:pt x="33" y="23"/>
                  </a:cubicBezTo>
                  <a:cubicBezTo>
                    <a:pt x="23" y="23"/>
                    <a:pt x="23" y="23"/>
                    <a:pt x="23" y="23"/>
                  </a:cubicBezTo>
                  <a:cubicBezTo>
                    <a:pt x="23" y="33"/>
                    <a:pt x="23" y="33"/>
                    <a:pt x="23" y="33"/>
                  </a:cubicBezTo>
                  <a:cubicBezTo>
                    <a:pt x="23" y="36"/>
                    <a:pt x="21" y="38"/>
                    <a:pt x="18" y="38"/>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grpSp>
      <p:sp>
        <p:nvSpPr>
          <p:cNvPr id="172" name="矩形 171">
            <a:extLst>
              <a:ext uri="{FF2B5EF4-FFF2-40B4-BE49-F238E27FC236}">
                <a16:creationId xmlns:a16="http://schemas.microsoft.com/office/drawing/2014/main" id="{2D8FBB10-0F34-4AAE-AE4E-C8D9D0001D1D}"/>
              </a:ext>
            </a:extLst>
          </p:cNvPr>
          <p:cNvSpPr/>
          <p:nvPr/>
        </p:nvSpPr>
        <p:spPr>
          <a:xfrm flipH="1">
            <a:off x="1027525" y="4891057"/>
            <a:ext cx="3217629" cy="352883"/>
          </a:xfrm>
          <a:prstGeom prst="rect">
            <a:avLst/>
          </a:prstGeom>
          <a:effectLst/>
        </p:spPr>
        <p:txBody>
          <a:bodyPr wrap="square" lIns="146272" tIns="73135" rIns="146272" bIns="73135">
            <a:spAutoFit/>
          </a:bodyPr>
          <a:lstStyle/>
          <a:p>
            <a:pPr defTabSz="1462278" fontAlgn="base">
              <a:lnSpc>
                <a:spcPts val="1602"/>
              </a:lnSpc>
              <a:spcBef>
                <a:spcPct val="0"/>
              </a:spcBef>
              <a:spcAft>
                <a:spcPct val="0"/>
              </a:spcAft>
            </a:pPr>
            <a:r>
              <a:rPr lang="zh-CN" altLang="en-US" sz="1440" dirty="0">
                <a:solidFill>
                  <a:schemeClr val="tx1">
                    <a:lumMod val="75000"/>
                    <a:lumOff val="25000"/>
                  </a:schemeClr>
                </a:solidFill>
                <a:latin typeface="微软雅黑" panose="020B0503020204020204" pitchFamily="34" charset="-122"/>
                <a:ea typeface="微软雅黑" panose="020B0503020204020204" pitchFamily="34" charset="-122"/>
              </a:rPr>
              <a:t>实现各页面展示及与用户的交互功能</a:t>
            </a:r>
          </a:p>
        </p:txBody>
      </p:sp>
      <p:sp>
        <p:nvSpPr>
          <p:cNvPr id="173" name="矩形 172">
            <a:extLst>
              <a:ext uri="{FF2B5EF4-FFF2-40B4-BE49-F238E27FC236}">
                <a16:creationId xmlns:a16="http://schemas.microsoft.com/office/drawing/2014/main" id="{F6DD8FCA-5304-4ABA-A830-698BFCEC560C}"/>
              </a:ext>
            </a:extLst>
          </p:cNvPr>
          <p:cNvSpPr/>
          <p:nvPr/>
        </p:nvSpPr>
        <p:spPr>
          <a:xfrm>
            <a:off x="2879586" y="4510924"/>
            <a:ext cx="1319654" cy="391355"/>
          </a:xfrm>
          <a:prstGeom prst="rect">
            <a:avLst/>
          </a:prstGeom>
        </p:spPr>
        <p:txBody>
          <a:bodyPr wrap="square" lIns="146272" tIns="73135" rIns="146272" bIns="73135">
            <a:spAutoFit/>
          </a:bodyPr>
          <a:lstStyle/>
          <a:p>
            <a:pPr algn="just" defTabSz="1462278" fontAlgn="base">
              <a:lnSpc>
                <a:spcPts val="1920"/>
              </a:lnSpc>
              <a:spcBef>
                <a:spcPct val="0"/>
              </a:spcBef>
              <a:spcAft>
                <a:spcPct val="0"/>
              </a:spcAft>
            </a:pPr>
            <a:r>
              <a:rPr lang="zh-CN" altLang="en-US" sz="1920" b="1" dirty="0">
                <a:solidFill>
                  <a:schemeClr val="tx1">
                    <a:lumMod val="75000"/>
                    <a:lumOff val="25000"/>
                  </a:schemeClr>
                </a:solidFill>
                <a:latin typeface="微软雅黑" panose="020B0503020204020204" pitchFamily="34" charset="-122"/>
                <a:ea typeface="微软雅黑" panose="020B0503020204020204" pitchFamily="34" charset="-122"/>
              </a:rPr>
              <a:t>前端设计</a:t>
            </a:r>
            <a:endParaRPr lang="en-US" altLang="zh-CN" sz="192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74" name="组合 173">
            <a:extLst>
              <a:ext uri="{FF2B5EF4-FFF2-40B4-BE49-F238E27FC236}">
                <a16:creationId xmlns:a16="http://schemas.microsoft.com/office/drawing/2014/main" id="{0C76E080-645D-4B2A-BDFA-3B9DCD5FDBDB}"/>
              </a:ext>
            </a:extLst>
          </p:cNvPr>
          <p:cNvGrpSpPr/>
          <p:nvPr/>
        </p:nvGrpSpPr>
        <p:grpSpPr>
          <a:xfrm>
            <a:off x="3710219" y="1924045"/>
            <a:ext cx="338978" cy="338978"/>
            <a:chOff x="2798757" y="2999947"/>
            <a:chExt cx="211861" cy="211861"/>
          </a:xfrm>
        </p:grpSpPr>
        <p:sp>
          <p:nvSpPr>
            <p:cNvPr id="176" name="椭圆 175">
              <a:extLst>
                <a:ext uri="{FF2B5EF4-FFF2-40B4-BE49-F238E27FC236}">
                  <a16:creationId xmlns:a16="http://schemas.microsoft.com/office/drawing/2014/main" id="{6A555DB1-FD0F-4F39-8F05-A711D81ED4A0}"/>
                </a:ext>
              </a:extLst>
            </p:cNvPr>
            <p:cNvSpPr/>
            <p:nvPr/>
          </p:nvSpPr>
          <p:spPr>
            <a:xfrm>
              <a:off x="2798757" y="2999947"/>
              <a:ext cx="211861" cy="211861"/>
            </a:xfrm>
            <a:prstGeom prst="ellipse">
              <a:avLst/>
            </a:prstGeom>
            <a:solidFill>
              <a:srgbClr val="013B6D"/>
            </a:solidFill>
            <a:ln w="25400" cap="flat" cmpd="sng" algn="ctr">
              <a:noFill/>
              <a:prstDash val="solid"/>
            </a:ln>
            <a:effectLst/>
          </p:spPr>
          <p:txBody>
            <a:bodyPr rtlCol="0" anchor="ctr"/>
            <a:lstStyle/>
            <a:p>
              <a:pPr algn="ctr" defTabSz="1462278" fontAlgn="base">
                <a:spcBef>
                  <a:spcPct val="0"/>
                </a:spcBef>
                <a:spcAft>
                  <a:spcPct val="0"/>
                </a:spcAft>
                <a:defRPr/>
              </a:pPr>
              <a:endParaRPr lang="zh-CN" altLang="en-US" sz="2160" kern="0">
                <a:solidFill>
                  <a:prstClr val="white"/>
                </a:solidFill>
                <a:latin typeface="Calibri"/>
                <a:ea typeface="宋体" panose="02010600030101010101" pitchFamily="2" charset="-122"/>
              </a:endParaRPr>
            </a:p>
          </p:txBody>
        </p:sp>
        <p:sp>
          <p:nvSpPr>
            <p:cNvPr id="177" name="Freeform 154">
              <a:extLst>
                <a:ext uri="{FF2B5EF4-FFF2-40B4-BE49-F238E27FC236}">
                  <a16:creationId xmlns:a16="http://schemas.microsoft.com/office/drawing/2014/main" id="{03217F80-7E08-42EC-AB6F-6D1E694AD430}"/>
                </a:ext>
              </a:extLst>
            </p:cNvPr>
            <p:cNvSpPr/>
            <p:nvPr/>
          </p:nvSpPr>
          <p:spPr bwMode="auto">
            <a:xfrm>
              <a:off x="2838622" y="3032686"/>
              <a:ext cx="132129" cy="136685"/>
            </a:xfrm>
            <a:custGeom>
              <a:avLst/>
              <a:gdLst>
                <a:gd name="T0" fmla="*/ 18 w 37"/>
                <a:gd name="T1" fmla="*/ 38 h 38"/>
                <a:gd name="T2" fmla="*/ 14 w 37"/>
                <a:gd name="T3" fmla="*/ 33 h 38"/>
                <a:gd name="T4" fmla="*/ 14 w 37"/>
                <a:gd name="T5" fmla="*/ 23 h 38"/>
                <a:gd name="T6" fmla="*/ 4 w 37"/>
                <a:gd name="T7" fmla="*/ 23 h 38"/>
                <a:gd name="T8" fmla="*/ 0 w 37"/>
                <a:gd name="T9" fmla="*/ 19 h 38"/>
                <a:gd name="T10" fmla="*/ 4 w 37"/>
                <a:gd name="T11" fmla="*/ 15 h 38"/>
                <a:gd name="T12" fmla="*/ 14 w 37"/>
                <a:gd name="T13" fmla="*/ 15 h 38"/>
                <a:gd name="T14" fmla="*/ 14 w 37"/>
                <a:gd name="T15" fmla="*/ 4 h 38"/>
                <a:gd name="T16" fmla="*/ 18 w 37"/>
                <a:gd name="T17" fmla="*/ 0 h 38"/>
                <a:gd name="T18" fmla="*/ 23 w 37"/>
                <a:gd name="T19" fmla="*/ 4 h 38"/>
                <a:gd name="T20" fmla="*/ 23 w 37"/>
                <a:gd name="T21" fmla="*/ 15 h 38"/>
                <a:gd name="T22" fmla="*/ 33 w 37"/>
                <a:gd name="T23" fmla="*/ 15 h 38"/>
                <a:gd name="T24" fmla="*/ 37 w 37"/>
                <a:gd name="T25" fmla="*/ 19 h 38"/>
                <a:gd name="T26" fmla="*/ 33 w 37"/>
                <a:gd name="T27" fmla="*/ 23 h 38"/>
                <a:gd name="T28" fmla="*/ 23 w 37"/>
                <a:gd name="T29" fmla="*/ 23 h 38"/>
                <a:gd name="T30" fmla="*/ 23 w 37"/>
                <a:gd name="T31" fmla="*/ 33 h 38"/>
                <a:gd name="T32" fmla="*/ 18 w 37"/>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8">
                  <a:moveTo>
                    <a:pt x="18" y="38"/>
                  </a:moveTo>
                  <a:cubicBezTo>
                    <a:pt x="16" y="38"/>
                    <a:pt x="14" y="36"/>
                    <a:pt x="14" y="33"/>
                  </a:cubicBezTo>
                  <a:cubicBezTo>
                    <a:pt x="14" y="23"/>
                    <a:pt x="14" y="23"/>
                    <a:pt x="14" y="23"/>
                  </a:cubicBezTo>
                  <a:cubicBezTo>
                    <a:pt x="4" y="23"/>
                    <a:pt x="4" y="23"/>
                    <a:pt x="4" y="23"/>
                  </a:cubicBezTo>
                  <a:cubicBezTo>
                    <a:pt x="2" y="23"/>
                    <a:pt x="0" y="21"/>
                    <a:pt x="0" y="19"/>
                  </a:cubicBezTo>
                  <a:cubicBezTo>
                    <a:pt x="0" y="17"/>
                    <a:pt x="2" y="15"/>
                    <a:pt x="4" y="15"/>
                  </a:cubicBezTo>
                  <a:cubicBezTo>
                    <a:pt x="14" y="15"/>
                    <a:pt x="14" y="15"/>
                    <a:pt x="14" y="15"/>
                  </a:cubicBezTo>
                  <a:cubicBezTo>
                    <a:pt x="14" y="4"/>
                    <a:pt x="14" y="4"/>
                    <a:pt x="14" y="4"/>
                  </a:cubicBezTo>
                  <a:cubicBezTo>
                    <a:pt x="14" y="2"/>
                    <a:pt x="16" y="0"/>
                    <a:pt x="18" y="0"/>
                  </a:cubicBezTo>
                  <a:cubicBezTo>
                    <a:pt x="21" y="0"/>
                    <a:pt x="23" y="2"/>
                    <a:pt x="23" y="4"/>
                  </a:cubicBezTo>
                  <a:cubicBezTo>
                    <a:pt x="23" y="15"/>
                    <a:pt x="23" y="15"/>
                    <a:pt x="23" y="15"/>
                  </a:cubicBezTo>
                  <a:cubicBezTo>
                    <a:pt x="33" y="15"/>
                    <a:pt x="33" y="15"/>
                    <a:pt x="33" y="15"/>
                  </a:cubicBezTo>
                  <a:cubicBezTo>
                    <a:pt x="35" y="15"/>
                    <a:pt x="37" y="17"/>
                    <a:pt x="37" y="19"/>
                  </a:cubicBezTo>
                  <a:cubicBezTo>
                    <a:pt x="37" y="21"/>
                    <a:pt x="35" y="23"/>
                    <a:pt x="33" y="23"/>
                  </a:cubicBezTo>
                  <a:cubicBezTo>
                    <a:pt x="23" y="23"/>
                    <a:pt x="23" y="23"/>
                    <a:pt x="23" y="23"/>
                  </a:cubicBezTo>
                  <a:cubicBezTo>
                    <a:pt x="23" y="33"/>
                    <a:pt x="23" y="33"/>
                    <a:pt x="23" y="33"/>
                  </a:cubicBezTo>
                  <a:cubicBezTo>
                    <a:pt x="23" y="36"/>
                    <a:pt x="21" y="38"/>
                    <a:pt x="18" y="38"/>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grpSp>
      <p:sp>
        <p:nvSpPr>
          <p:cNvPr id="178" name="矩形 177">
            <a:extLst>
              <a:ext uri="{FF2B5EF4-FFF2-40B4-BE49-F238E27FC236}">
                <a16:creationId xmlns:a16="http://schemas.microsoft.com/office/drawing/2014/main" id="{0DD41C8D-05D2-4453-ADB6-2BC64D158481}"/>
              </a:ext>
            </a:extLst>
          </p:cNvPr>
          <p:cNvSpPr/>
          <p:nvPr/>
        </p:nvSpPr>
        <p:spPr>
          <a:xfrm flipH="1">
            <a:off x="1027525" y="2817227"/>
            <a:ext cx="3217631" cy="558067"/>
          </a:xfrm>
          <a:prstGeom prst="rect">
            <a:avLst/>
          </a:prstGeom>
          <a:effectLst/>
        </p:spPr>
        <p:txBody>
          <a:bodyPr wrap="square" lIns="146272" tIns="73135" rIns="146272" bIns="73135">
            <a:spAutoFit/>
          </a:bodyPr>
          <a:lstStyle/>
          <a:p>
            <a:pPr defTabSz="1462278" fontAlgn="base">
              <a:lnSpc>
                <a:spcPts val="1602"/>
              </a:lnSpc>
              <a:spcBef>
                <a:spcPct val="0"/>
              </a:spcBef>
              <a:spcAft>
                <a:spcPct val="0"/>
              </a:spcAft>
            </a:pPr>
            <a:r>
              <a:rPr lang="zh-CN" altLang="en-US" sz="1440" dirty="0">
                <a:solidFill>
                  <a:schemeClr val="tx1">
                    <a:lumMod val="75000"/>
                    <a:lumOff val="25000"/>
                  </a:schemeClr>
                </a:solidFill>
                <a:latin typeface="微软雅黑" panose="020B0503020204020204" pitchFamily="34" charset="-122"/>
                <a:ea typeface="微软雅黑" panose="020B0503020204020204" pitchFamily="34" charset="-122"/>
              </a:rPr>
              <a:t>设计多种新闻推荐算法适应不同喜好用户的新闻浏览习惯。</a:t>
            </a:r>
          </a:p>
        </p:txBody>
      </p:sp>
      <p:sp>
        <p:nvSpPr>
          <p:cNvPr id="179" name="矩形 178">
            <a:extLst>
              <a:ext uri="{FF2B5EF4-FFF2-40B4-BE49-F238E27FC236}">
                <a16:creationId xmlns:a16="http://schemas.microsoft.com/office/drawing/2014/main" id="{3E92E87C-FE77-4F24-B8A8-51441EA6B383}"/>
              </a:ext>
            </a:extLst>
          </p:cNvPr>
          <p:cNvSpPr/>
          <p:nvPr/>
        </p:nvSpPr>
        <p:spPr>
          <a:xfrm>
            <a:off x="2883399" y="2437084"/>
            <a:ext cx="1377152" cy="391355"/>
          </a:xfrm>
          <a:prstGeom prst="rect">
            <a:avLst/>
          </a:prstGeom>
        </p:spPr>
        <p:txBody>
          <a:bodyPr wrap="square" lIns="146272" tIns="73135" rIns="146272" bIns="73135">
            <a:spAutoFit/>
          </a:bodyPr>
          <a:lstStyle/>
          <a:p>
            <a:pPr algn="just" defTabSz="1462278" fontAlgn="base">
              <a:lnSpc>
                <a:spcPts val="1920"/>
              </a:lnSpc>
              <a:spcBef>
                <a:spcPct val="0"/>
              </a:spcBef>
              <a:spcAft>
                <a:spcPct val="0"/>
              </a:spcAft>
            </a:pPr>
            <a:r>
              <a:rPr lang="zh-CN" altLang="en-US" sz="1920" b="1" dirty="0">
                <a:solidFill>
                  <a:schemeClr val="tx1">
                    <a:lumMod val="75000"/>
                    <a:lumOff val="25000"/>
                  </a:schemeClr>
                </a:solidFill>
                <a:latin typeface="微软雅黑" panose="020B0503020204020204" pitchFamily="34" charset="-122"/>
                <a:ea typeface="微软雅黑" panose="020B0503020204020204" pitchFamily="34" charset="-122"/>
              </a:rPr>
              <a:t>推荐算法</a:t>
            </a:r>
            <a:endParaRPr lang="en-US" altLang="zh-CN" sz="192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80" name="组合 179">
            <a:extLst>
              <a:ext uri="{FF2B5EF4-FFF2-40B4-BE49-F238E27FC236}">
                <a16:creationId xmlns:a16="http://schemas.microsoft.com/office/drawing/2014/main" id="{0AE313E9-7291-4F2C-A2A0-4133F6D4F337}"/>
              </a:ext>
            </a:extLst>
          </p:cNvPr>
          <p:cNvGrpSpPr/>
          <p:nvPr/>
        </p:nvGrpSpPr>
        <p:grpSpPr>
          <a:xfrm>
            <a:off x="8059372" y="1825863"/>
            <a:ext cx="338978" cy="338978"/>
            <a:chOff x="2798757" y="2999947"/>
            <a:chExt cx="211861" cy="211861"/>
          </a:xfrm>
        </p:grpSpPr>
        <p:sp>
          <p:nvSpPr>
            <p:cNvPr id="182" name="椭圆 181">
              <a:extLst>
                <a:ext uri="{FF2B5EF4-FFF2-40B4-BE49-F238E27FC236}">
                  <a16:creationId xmlns:a16="http://schemas.microsoft.com/office/drawing/2014/main" id="{C87D7196-B43A-4721-903D-9D379E2BBB6C}"/>
                </a:ext>
              </a:extLst>
            </p:cNvPr>
            <p:cNvSpPr/>
            <p:nvPr/>
          </p:nvSpPr>
          <p:spPr>
            <a:xfrm>
              <a:off x="2798757" y="2999947"/>
              <a:ext cx="211861" cy="211861"/>
            </a:xfrm>
            <a:prstGeom prst="ellipse">
              <a:avLst/>
            </a:prstGeom>
            <a:solidFill>
              <a:srgbClr val="013B6D"/>
            </a:solidFill>
            <a:ln w="25400" cap="flat" cmpd="sng" algn="ctr">
              <a:noFill/>
              <a:prstDash val="solid"/>
            </a:ln>
            <a:effectLst/>
          </p:spPr>
          <p:txBody>
            <a:bodyPr rtlCol="0" anchor="ctr"/>
            <a:lstStyle/>
            <a:p>
              <a:pPr algn="ctr" defTabSz="1462278" fontAlgn="base">
                <a:spcBef>
                  <a:spcPct val="0"/>
                </a:spcBef>
                <a:spcAft>
                  <a:spcPct val="0"/>
                </a:spcAft>
                <a:defRPr/>
              </a:pPr>
              <a:endParaRPr lang="zh-CN" altLang="en-US" sz="2160" kern="0">
                <a:solidFill>
                  <a:prstClr val="white"/>
                </a:solidFill>
                <a:latin typeface="Calibri"/>
                <a:ea typeface="宋体" panose="02010600030101010101" pitchFamily="2" charset="-122"/>
              </a:endParaRPr>
            </a:p>
          </p:txBody>
        </p:sp>
        <p:sp>
          <p:nvSpPr>
            <p:cNvPr id="183" name="Freeform 154">
              <a:extLst>
                <a:ext uri="{FF2B5EF4-FFF2-40B4-BE49-F238E27FC236}">
                  <a16:creationId xmlns:a16="http://schemas.microsoft.com/office/drawing/2014/main" id="{E7CA4B46-F284-467A-B453-30E05D9519A8}"/>
                </a:ext>
              </a:extLst>
            </p:cNvPr>
            <p:cNvSpPr/>
            <p:nvPr/>
          </p:nvSpPr>
          <p:spPr bwMode="auto">
            <a:xfrm>
              <a:off x="2838622" y="3032686"/>
              <a:ext cx="132129" cy="136685"/>
            </a:xfrm>
            <a:custGeom>
              <a:avLst/>
              <a:gdLst>
                <a:gd name="T0" fmla="*/ 18 w 37"/>
                <a:gd name="T1" fmla="*/ 38 h 38"/>
                <a:gd name="T2" fmla="*/ 14 w 37"/>
                <a:gd name="T3" fmla="*/ 33 h 38"/>
                <a:gd name="T4" fmla="*/ 14 w 37"/>
                <a:gd name="T5" fmla="*/ 23 h 38"/>
                <a:gd name="T6" fmla="*/ 4 w 37"/>
                <a:gd name="T7" fmla="*/ 23 h 38"/>
                <a:gd name="T8" fmla="*/ 0 w 37"/>
                <a:gd name="T9" fmla="*/ 19 h 38"/>
                <a:gd name="T10" fmla="*/ 4 w 37"/>
                <a:gd name="T11" fmla="*/ 15 h 38"/>
                <a:gd name="T12" fmla="*/ 14 w 37"/>
                <a:gd name="T13" fmla="*/ 15 h 38"/>
                <a:gd name="T14" fmla="*/ 14 w 37"/>
                <a:gd name="T15" fmla="*/ 4 h 38"/>
                <a:gd name="T16" fmla="*/ 18 w 37"/>
                <a:gd name="T17" fmla="*/ 0 h 38"/>
                <a:gd name="T18" fmla="*/ 23 w 37"/>
                <a:gd name="T19" fmla="*/ 4 h 38"/>
                <a:gd name="T20" fmla="*/ 23 w 37"/>
                <a:gd name="T21" fmla="*/ 15 h 38"/>
                <a:gd name="T22" fmla="*/ 33 w 37"/>
                <a:gd name="T23" fmla="*/ 15 h 38"/>
                <a:gd name="T24" fmla="*/ 37 w 37"/>
                <a:gd name="T25" fmla="*/ 19 h 38"/>
                <a:gd name="T26" fmla="*/ 33 w 37"/>
                <a:gd name="T27" fmla="*/ 23 h 38"/>
                <a:gd name="T28" fmla="*/ 23 w 37"/>
                <a:gd name="T29" fmla="*/ 23 h 38"/>
                <a:gd name="T30" fmla="*/ 23 w 37"/>
                <a:gd name="T31" fmla="*/ 33 h 38"/>
                <a:gd name="T32" fmla="*/ 18 w 37"/>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8">
                  <a:moveTo>
                    <a:pt x="18" y="38"/>
                  </a:moveTo>
                  <a:cubicBezTo>
                    <a:pt x="16" y="38"/>
                    <a:pt x="14" y="36"/>
                    <a:pt x="14" y="33"/>
                  </a:cubicBezTo>
                  <a:cubicBezTo>
                    <a:pt x="14" y="23"/>
                    <a:pt x="14" y="23"/>
                    <a:pt x="14" y="23"/>
                  </a:cubicBezTo>
                  <a:cubicBezTo>
                    <a:pt x="4" y="23"/>
                    <a:pt x="4" y="23"/>
                    <a:pt x="4" y="23"/>
                  </a:cubicBezTo>
                  <a:cubicBezTo>
                    <a:pt x="2" y="23"/>
                    <a:pt x="0" y="21"/>
                    <a:pt x="0" y="19"/>
                  </a:cubicBezTo>
                  <a:cubicBezTo>
                    <a:pt x="0" y="17"/>
                    <a:pt x="2" y="15"/>
                    <a:pt x="4" y="15"/>
                  </a:cubicBezTo>
                  <a:cubicBezTo>
                    <a:pt x="14" y="15"/>
                    <a:pt x="14" y="15"/>
                    <a:pt x="14" y="15"/>
                  </a:cubicBezTo>
                  <a:cubicBezTo>
                    <a:pt x="14" y="4"/>
                    <a:pt x="14" y="4"/>
                    <a:pt x="14" y="4"/>
                  </a:cubicBezTo>
                  <a:cubicBezTo>
                    <a:pt x="14" y="2"/>
                    <a:pt x="16" y="0"/>
                    <a:pt x="18" y="0"/>
                  </a:cubicBezTo>
                  <a:cubicBezTo>
                    <a:pt x="21" y="0"/>
                    <a:pt x="23" y="2"/>
                    <a:pt x="23" y="4"/>
                  </a:cubicBezTo>
                  <a:cubicBezTo>
                    <a:pt x="23" y="15"/>
                    <a:pt x="23" y="15"/>
                    <a:pt x="23" y="15"/>
                  </a:cubicBezTo>
                  <a:cubicBezTo>
                    <a:pt x="33" y="15"/>
                    <a:pt x="33" y="15"/>
                    <a:pt x="33" y="15"/>
                  </a:cubicBezTo>
                  <a:cubicBezTo>
                    <a:pt x="35" y="15"/>
                    <a:pt x="37" y="17"/>
                    <a:pt x="37" y="19"/>
                  </a:cubicBezTo>
                  <a:cubicBezTo>
                    <a:pt x="37" y="21"/>
                    <a:pt x="35" y="23"/>
                    <a:pt x="33" y="23"/>
                  </a:cubicBezTo>
                  <a:cubicBezTo>
                    <a:pt x="23" y="23"/>
                    <a:pt x="23" y="23"/>
                    <a:pt x="23" y="23"/>
                  </a:cubicBezTo>
                  <a:cubicBezTo>
                    <a:pt x="23" y="33"/>
                    <a:pt x="23" y="33"/>
                    <a:pt x="23" y="33"/>
                  </a:cubicBezTo>
                  <a:cubicBezTo>
                    <a:pt x="23" y="36"/>
                    <a:pt x="21" y="38"/>
                    <a:pt x="18" y="38"/>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grpSp>
      <p:sp>
        <p:nvSpPr>
          <p:cNvPr id="184" name="矩形 183">
            <a:extLst>
              <a:ext uri="{FF2B5EF4-FFF2-40B4-BE49-F238E27FC236}">
                <a16:creationId xmlns:a16="http://schemas.microsoft.com/office/drawing/2014/main" id="{1F0AC4C0-C569-40F9-8A4E-F8F7D9425C71}"/>
              </a:ext>
            </a:extLst>
          </p:cNvPr>
          <p:cNvSpPr/>
          <p:nvPr/>
        </p:nvSpPr>
        <p:spPr>
          <a:xfrm flipH="1">
            <a:off x="7896956" y="2719045"/>
            <a:ext cx="3350163" cy="558067"/>
          </a:xfrm>
          <a:prstGeom prst="rect">
            <a:avLst/>
          </a:prstGeom>
          <a:effectLst/>
        </p:spPr>
        <p:txBody>
          <a:bodyPr wrap="square" lIns="146272" tIns="73135" rIns="146272" bIns="73135">
            <a:spAutoFit/>
          </a:bodyPr>
          <a:lstStyle/>
          <a:p>
            <a:pPr defTabSz="1462278" fontAlgn="base">
              <a:lnSpc>
                <a:spcPts val="1602"/>
              </a:lnSpc>
              <a:spcBef>
                <a:spcPct val="0"/>
              </a:spcBef>
              <a:spcAft>
                <a:spcPct val="0"/>
              </a:spcAft>
            </a:pPr>
            <a:r>
              <a:rPr lang="zh-CN" altLang="en-US" sz="1440" dirty="0">
                <a:solidFill>
                  <a:schemeClr val="tx1">
                    <a:lumMod val="75000"/>
                    <a:lumOff val="25000"/>
                  </a:schemeClr>
                </a:solidFill>
                <a:latin typeface="微软雅黑" panose="020B0503020204020204" pitchFamily="34" charset="-122"/>
                <a:ea typeface="微软雅黑" panose="020B0503020204020204" pitchFamily="34" charset="-122"/>
              </a:rPr>
              <a:t>从主流的新闻网站平台定时爬取各类新闻资讯。</a:t>
            </a:r>
          </a:p>
        </p:txBody>
      </p:sp>
      <p:sp>
        <p:nvSpPr>
          <p:cNvPr id="185" name="矩形 184">
            <a:extLst>
              <a:ext uri="{FF2B5EF4-FFF2-40B4-BE49-F238E27FC236}">
                <a16:creationId xmlns:a16="http://schemas.microsoft.com/office/drawing/2014/main" id="{7ADE785F-E8B3-4DD3-B963-7BE64AC756E0}"/>
              </a:ext>
            </a:extLst>
          </p:cNvPr>
          <p:cNvSpPr/>
          <p:nvPr/>
        </p:nvSpPr>
        <p:spPr>
          <a:xfrm>
            <a:off x="7955452" y="2338902"/>
            <a:ext cx="1289735" cy="391355"/>
          </a:xfrm>
          <a:prstGeom prst="rect">
            <a:avLst/>
          </a:prstGeom>
        </p:spPr>
        <p:txBody>
          <a:bodyPr wrap="square" lIns="146272" tIns="73135" rIns="146272" bIns="73135">
            <a:spAutoFit/>
          </a:bodyPr>
          <a:lstStyle/>
          <a:p>
            <a:pPr algn="just" defTabSz="1462278" fontAlgn="base">
              <a:lnSpc>
                <a:spcPts val="1920"/>
              </a:lnSpc>
              <a:spcBef>
                <a:spcPct val="0"/>
              </a:spcBef>
              <a:spcAft>
                <a:spcPct val="0"/>
              </a:spcAft>
            </a:pPr>
            <a:r>
              <a:rPr lang="zh-CN" altLang="en-US" sz="1920" b="1" dirty="0">
                <a:solidFill>
                  <a:schemeClr val="tx1">
                    <a:lumMod val="75000"/>
                    <a:lumOff val="25000"/>
                  </a:schemeClr>
                </a:solidFill>
                <a:latin typeface="微软雅黑" panose="020B0503020204020204" pitchFamily="34" charset="-122"/>
                <a:ea typeface="微软雅黑" panose="020B0503020204020204" pitchFamily="34" charset="-122"/>
              </a:rPr>
              <a:t>新闻爬取</a:t>
            </a:r>
            <a:endParaRPr lang="en-US" altLang="zh-CN" sz="192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86" name="组合 185">
            <a:extLst>
              <a:ext uri="{FF2B5EF4-FFF2-40B4-BE49-F238E27FC236}">
                <a16:creationId xmlns:a16="http://schemas.microsoft.com/office/drawing/2014/main" id="{CCC72508-0DB5-40EC-89F9-207ACC29431C}"/>
              </a:ext>
            </a:extLst>
          </p:cNvPr>
          <p:cNvGrpSpPr/>
          <p:nvPr/>
        </p:nvGrpSpPr>
        <p:grpSpPr>
          <a:xfrm>
            <a:off x="8059372" y="3899693"/>
            <a:ext cx="338978" cy="338978"/>
            <a:chOff x="2798757" y="2999947"/>
            <a:chExt cx="211861" cy="211861"/>
          </a:xfrm>
        </p:grpSpPr>
        <p:sp>
          <p:nvSpPr>
            <p:cNvPr id="188" name="椭圆 187">
              <a:extLst>
                <a:ext uri="{FF2B5EF4-FFF2-40B4-BE49-F238E27FC236}">
                  <a16:creationId xmlns:a16="http://schemas.microsoft.com/office/drawing/2014/main" id="{369C42C9-2460-4F7C-A649-2C52AADF6510}"/>
                </a:ext>
              </a:extLst>
            </p:cNvPr>
            <p:cNvSpPr/>
            <p:nvPr/>
          </p:nvSpPr>
          <p:spPr>
            <a:xfrm>
              <a:off x="2798757" y="2999947"/>
              <a:ext cx="211861" cy="211861"/>
            </a:xfrm>
            <a:prstGeom prst="ellipse">
              <a:avLst/>
            </a:prstGeom>
            <a:solidFill>
              <a:srgbClr val="013B6D"/>
            </a:solidFill>
            <a:ln w="25400" cap="flat" cmpd="sng" algn="ctr">
              <a:noFill/>
              <a:prstDash val="solid"/>
            </a:ln>
            <a:effectLst/>
          </p:spPr>
          <p:txBody>
            <a:bodyPr rtlCol="0" anchor="ctr"/>
            <a:lstStyle/>
            <a:p>
              <a:pPr algn="ctr" defTabSz="1462278" fontAlgn="base">
                <a:spcBef>
                  <a:spcPct val="0"/>
                </a:spcBef>
                <a:spcAft>
                  <a:spcPct val="0"/>
                </a:spcAft>
                <a:defRPr/>
              </a:pPr>
              <a:endParaRPr lang="zh-CN" altLang="en-US" sz="2160" kern="0">
                <a:solidFill>
                  <a:prstClr val="white"/>
                </a:solidFill>
                <a:latin typeface="Calibri"/>
                <a:ea typeface="宋体" panose="02010600030101010101" pitchFamily="2" charset="-122"/>
              </a:endParaRPr>
            </a:p>
          </p:txBody>
        </p:sp>
        <p:sp>
          <p:nvSpPr>
            <p:cNvPr id="189" name="Freeform 154">
              <a:extLst>
                <a:ext uri="{FF2B5EF4-FFF2-40B4-BE49-F238E27FC236}">
                  <a16:creationId xmlns:a16="http://schemas.microsoft.com/office/drawing/2014/main" id="{D373ABAD-30EC-4141-979C-1FEC71E3213E}"/>
                </a:ext>
              </a:extLst>
            </p:cNvPr>
            <p:cNvSpPr/>
            <p:nvPr/>
          </p:nvSpPr>
          <p:spPr bwMode="auto">
            <a:xfrm>
              <a:off x="2838622" y="3032686"/>
              <a:ext cx="132129" cy="136685"/>
            </a:xfrm>
            <a:custGeom>
              <a:avLst/>
              <a:gdLst>
                <a:gd name="T0" fmla="*/ 18 w 37"/>
                <a:gd name="T1" fmla="*/ 38 h 38"/>
                <a:gd name="T2" fmla="*/ 14 w 37"/>
                <a:gd name="T3" fmla="*/ 33 h 38"/>
                <a:gd name="T4" fmla="*/ 14 w 37"/>
                <a:gd name="T5" fmla="*/ 23 h 38"/>
                <a:gd name="T6" fmla="*/ 4 w 37"/>
                <a:gd name="T7" fmla="*/ 23 h 38"/>
                <a:gd name="T8" fmla="*/ 0 w 37"/>
                <a:gd name="T9" fmla="*/ 19 h 38"/>
                <a:gd name="T10" fmla="*/ 4 w 37"/>
                <a:gd name="T11" fmla="*/ 15 h 38"/>
                <a:gd name="T12" fmla="*/ 14 w 37"/>
                <a:gd name="T13" fmla="*/ 15 h 38"/>
                <a:gd name="T14" fmla="*/ 14 w 37"/>
                <a:gd name="T15" fmla="*/ 4 h 38"/>
                <a:gd name="T16" fmla="*/ 18 w 37"/>
                <a:gd name="T17" fmla="*/ 0 h 38"/>
                <a:gd name="T18" fmla="*/ 23 w 37"/>
                <a:gd name="T19" fmla="*/ 4 h 38"/>
                <a:gd name="T20" fmla="*/ 23 w 37"/>
                <a:gd name="T21" fmla="*/ 15 h 38"/>
                <a:gd name="T22" fmla="*/ 33 w 37"/>
                <a:gd name="T23" fmla="*/ 15 h 38"/>
                <a:gd name="T24" fmla="*/ 37 w 37"/>
                <a:gd name="T25" fmla="*/ 19 h 38"/>
                <a:gd name="T26" fmla="*/ 33 w 37"/>
                <a:gd name="T27" fmla="*/ 23 h 38"/>
                <a:gd name="T28" fmla="*/ 23 w 37"/>
                <a:gd name="T29" fmla="*/ 23 h 38"/>
                <a:gd name="T30" fmla="*/ 23 w 37"/>
                <a:gd name="T31" fmla="*/ 33 h 38"/>
                <a:gd name="T32" fmla="*/ 18 w 37"/>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8">
                  <a:moveTo>
                    <a:pt x="18" y="38"/>
                  </a:moveTo>
                  <a:cubicBezTo>
                    <a:pt x="16" y="38"/>
                    <a:pt x="14" y="36"/>
                    <a:pt x="14" y="33"/>
                  </a:cubicBezTo>
                  <a:cubicBezTo>
                    <a:pt x="14" y="23"/>
                    <a:pt x="14" y="23"/>
                    <a:pt x="14" y="23"/>
                  </a:cubicBezTo>
                  <a:cubicBezTo>
                    <a:pt x="4" y="23"/>
                    <a:pt x="4" y="23"/>
                    <a:pt x="4" y="23"/>
                  </a:cubicBezTo>
                  <a:cubicBezTo>
                    <a:pt x="2" y="23"/>
                    <a:pt x="0" y="21"/>
                    <a:pt x="0" y="19"/>
                  </a:cubicBezTo>
                  <a:cubicBezTo>
                    <a:pt x="0" y="17"/>
                    <a:pt x="2" y="15"/>
                    <a:pt x="4" y="15"/>
                  </a:cubicBezTo>
                  <a:cubicBezTo>
                    <a:pt x="14" y="15"/>
                    <a:pt x="14" y="15"/>
                    <a:pt x="14" y="15"/>
                  </a:cubicBezTo>
                  <a:cubicBezTo>
                    <a:pt x="14" y="4"/>
                    <a:pt x="14" y="4"/>
                    <a:pt x="14" y="4"/>
                  </a:cubicBezTo>
                  <a:cubicBezTo>
                    <a:pt x="14" y="2"/>
                    <a:pt x="16" y="0"/>
                    <a:pt x="18" y="0"/>
                  </a:cubicBezTo>
                  <a:cubicBezTo>
                    <a:pt x="21" y="0"/>
                    <a:pt x="23" y="2"/>
                    <a:pt x="23" y="4"/>
                  </a:cubicBezTo>
                  <a:cubicBezTo>
                    <a:pt x="23" y="15"/>
                    <a:pt x="23" y="15"/>
                    <a:pt x="23" y="15"/>
                  </a:cubicBezTo>
                  <a:cubicBezTo>
                    <a:pt x="33" y="15"/>
                    <a:pt x="33" y="15"/>
                    <a:pt x="33" y="15"/>
                  </a:cubicBezTo>
                  <a:cubicBezTo>
                    <a:pt x="35" y="15"/>
                    <a:pt x="37" y="17"/>
                    <a:pt x="37" y="19"/>
                  </a:cubicBezTo>
                  <a:cubicBezTo>
                    <a:pt x="37" y="21"/>
                    <a:pt x="35" y="23"/>
                    <a:pt x="33" y="23"/>
                  </a:cubicBezTo>
                  <a:cubicBezTo>
                    <a:pt x="23" y="23"/>
                    <a:pt x="23" y="23"/>
                    <a:pt x="23" y="23"/>
                  </a:cubicBezTo>
                  <a:cubicBezTo>
                    <a:pt x="23" y="33"/>
                    <a:pt x="23" y="33"/>
                    <a:pt x="23" y="33"/>
                  </a:cubicBezTo>
                  <a:cubicBezTo>
                    <a:pt x="23" y="36"/>
                    <a:pt x="21" y="38"/>
                    <a:pt x="18" y="38"/>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pPr defTabSz="1462278" fontAlgn="base">
                <a:spcBef>
                  <a:spcPct val="0"/>
                </a:spcBef>
                <a:spcAft>
                  <a:spcPct val="0"/>
                </a:spcAft>
                <a:defRPr/>
              </a:pPr>
              <a:endParaRPr lang="zh-CN" altLang="en-US" sz="2160" kern="0">
                <a:solidFill>
                  <a:prstClr val="black"/>
                </a:solidFill>
              </a:endParaRPr>
            </a:p>
          </p:txBody>
        </p:sp>
      </p:grpSp>
      <p:sp>
        <p:nvSpPr>
          <p:cNvPr id="190" name="矩形 189">
            <a:extLst>
              <a:ext uri="{FF2B5EF4-FFF2-40B4-BE49-F238E27FC236}">
                <a16:creationId xmlns:a16="http://schemas.microsoft.com/office/drawing/2014/main" id="{DEE1B2D1-0F0A-47B5-8D8C-E9EEBA356F2D}"/>
              </a:ext>
            </a:extLst>
          </p:cNvPr>
          <p:cNvSpPr/>
          <p:nvPr/>
        </p:nvSpPr>
        <p:spPr>
          <a:xfrm flipH="1">
            <a:off x="7896956" y="4792875"/>
            <a:ext cx="3245660" cy="558067"/>
          </a:xfrm>
          <a:prstGeom prst="rect">
            <a:avLst/>
          </a:prstGeom>
          <a:effectLst/>
        </p:spPr>
        <p:txBody>
          <a:bodyPr wrap="square" lIns="146272" tIns="73135" rIns="146272" bIns="73135">
            <a:spAutoFit/>
          </a:bodyPr>
          <a:lstStyle/>
          <a:p>
            <a:pPr defTabSz="1462278" fontAlgn="base">
              <a:lnSpc>
                <a:spcPts val="1602"/>
              </a:lnSpc>
              <a:spcBef>
                <a:spcPct val="0"/>
              </a:spcBef>
              <a:spcAft>
                <a:spcPct val="0"/>
              </a:spcAft>
            </a:pPr>
            <a:r>
              <a:rPr lang="zh-CN" altLang="en-US" sz="1440" dirty="0">
                <a:solidFill>
                  <a:schemeClr val="tx1">
                    <a:lumMod val="75000"/>
                    <a:lumOff val="25000"/>
                  </a:schemeClr>
                </a:solidFill>
                <a:latin typeface="微软雅黑" panose="020B0503020204020204" pitchFamily="34" charset="-122"/>
                <a:ea typeface="微软雅黑" panose="020B0503020204020204" pitchFamily="34" charset="-122"/>
              </a:rPr>
              <a:t>实现数据信息的存储和与用户的数据交互。</a:t>
            </a:r>
          </a:p>
        </p:txBody>
      </p:sp>
      <p:sp>
        <p:nvSpPr>
          <p:cNvPr id="191" name="矩形 190">
            <a:extLst>
              <a:ext uri="{FF2B5EF4-FFF2-40B4-BE49-F238E27FC236}">
                <a16:creationId xmlns:a16="http://schemas.microsoft.com/office/drawing/2014/main" id="{DD5C7010-95B3-419E-B39F-6B97499664AD}"/>
              </a:ext>
            </a:extLst>
          </p:cNvPr>
          <p:cNvSpPr/>
          <p:nvPr/>
        </p:nvSpPr>
        <p:spPr>
          <a:xfrm>
            <a:off x="7955452" y="4412742"/>
            <a:ext cx="2015348" cy="391355"/>
          </a:xfrm>
          <a:prstGeom prst="rect">
            <a:avLst/>
          </a:prstGeom>
        </p:spPr>
        <p:txBody>
          <a:bodyPr wrap="square" lIns="146272" tIns="73135" rIns="146272" bIns="73135">
            <a:spAutoFit/>
          </a:bodyPr>
          <a:lstStyle/>
          <a:p>
            <a:pPr algn="just" defTabSz="1462278" fontAlgn="base">
              <a:lnSpc>
                <a:spcPts val="1920"/>
              </a:lnSpc>
              <a:spcBef>
                <a:spcPct val="0"/>
              </a:spcBef>
              <a:spcAft>
                <a:spcPct val="0"/>
              </a:spcAft>
            </a:pPr>
            <a:r>
              <a:rPr lang="zh-CN" altLang="en-US" sz="1920" b="1" dirty="0">
                <a:solidFill>
                  <a:schemeClr val="tx1">
                    <a:lumMod val="75000"/>
                    <a:lumOff val="25000"/>
                  </a:schemeClr>
                </a:solidFill>
                <a:latin typeface="微软雅黑" panose="020B0503020204020204" pitchFamily="34" charset="-122"/>
                <a:ea typeface="微软雅黑" panose="020B0503020204020204" pitchFamily="34" charset="-122"/>
              </a:rPr>
              <a:t>后端设计</a:t>
            </a:r>
            <a:endParaRPr lang="en-US" altLang="zh-CN" sz="192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035385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250"/>
                                        <p:tgtEl>
                                          <p:spTgt spid="5"/>
                                        </p:tgtEl>
                                      </p:cBhvr>
                                    </p:animEffect>
                                  </p:childTnLst>
                                </p:cTn>
                              </p:par>
                            </p:childTnLst>
                          </p:cTn>
                        </p:par>
                        <p:par>
                          <p:cTn id="13" fill="hold">
                            <p:stCondLst>
                              <p:cond delay="750"/>
                            </p:stCondLst>
                            <p:childTnLst>
                              <p:par>
                                <p:cTn id="14" presetID="2" presetClass="entr" presetSubtype="1" fill="hold" nodeType="after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300" fill="hold"/>
                                        <p:tgtEl>
                                          <p:spTgt spid="23"/>
                                        </p:tgtEl>
                                        <p:attrNameLst>
                                          <p:attrName>ppt_x</p:attrName>
                                        </p:attrNameLst>
                                      </p:cBhvr>
                                      <p:tavLst>
                                        <p:tav tm="0">
                                          <p:val>
                                            <p:strVal val="#ppt_x"/>
                                          </p:val>
                                        </p:tav>
                                        <p:tav tm="100000">
                                          <p:val>
                                            <p:strVal val="#ppt_x"/>
                                          </p:val>
                                        </p:tav>
                                      </p:tavLst>
                                    </p:anim>
                                    <p:anim calcmode="lin" valueType="num">
                                      <p:cBhvr additive="base">
                                        <p:cTn id="17" dur="300" fill="hold"/>
                                        <p:tgtEl>
                                          <p:spTgt spid="23"/>
                                        </p:tgtEl>
                                        <p:attrNameLst>
                                          <p:attrName>ppt_y</p:attrName>
                                        </p:attrNameLst>
                                      </p:cBhvr>
                                      <p:tavLst>
                                        <p:tav tm="0">
                                          <p:val>
                                            <p:strVal val="0-#ppt_h/2"/>
                                          </p:val>
                                        </p:tav>
                                        <p:tav tm="100000">
                                          <p:val>
                                            <p:strVal val="#ppt_y"/>
                                          </p:val>
                                        </p:tav>
                                      </p:tavLst>
                                    </p:anim>
                                  </p:childTnLst>
                                </p:cTn>
                              </p:par>
                              <p:par>
                                <p:cTn id="18" presetID="6" presetClass="entr" presetSubtype="32"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circle(out)">
                                      <p:cBhvr>
                                        <p:cTn id="20" dur="300"/>
                                        <p:tgtEl>
                                          <p:spTgt spid="22"/>
                                        </p:tgtEl>
                                      </p:cBhvr>
                                    </p:animEffect>
                                  </p:childTnLst>
                                </p:cTn>
                              </p:par>
                            </p:childTnLst>
                          </p:cTn>
                        </p:par>
                        <p:par>
                          <p:cTn id="21" fill="hold">
                            <p:stCondLst>
                              <p:cond delay="1050"/>
                            </p:stCondLst>
                            <p:childTnLst>
                              <p:par>
                                <p:cTn id="22" presetID="10" presetClass="entr" presetSubtype="0" fill="hold" nodeType="after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fade">
                                      <p:cBhvr>
                                        <p:cTn id="24" dur="500"/>
                                        <p:tgtEl>
                                          <p:spTgt spid="50"/>
                                        </p:tgtEl>
                                      </p:cBhvr>
                                    </p:animEffect>
                                  </p:childTnLst>
                                </p:cTn>
                              </p:par>
                              <p:par>
                                <p:cTn id="25" presetID="26" presetClass="emph" presetSubtype="0" fill="hold" nodeType="withEffect">
                                  <p:stCondLst>
                                    <p:cond delay="0"/>
                                  </p:stCondLst>
                                  <p:childTnLst>
                                    <p:animEffect transition="out" filter="fade">
                                      <p:cBhvr>
                                        <p:cTn id="26" dur="400" tmFilter="0, 0; .2, .5; .8, .5; 1, 0"/>
                                        <p:tgtEl>
                                          <p:spTgt spid="50"/>
                                        </p:tgtEl>
                                      </p:cBhvr>
                                    </p:animEffect>
                                    <p:animScale>
                                      <p:cBhvr>
                                        <p:cTn id="27" dur="200" autoRev="1" fill="hold"/>
                                        <p:tgtEl>
                                          <p:spTgt spid="50"/>
                                        </p:tgtEl>
                                      </p:cBhvr>
                                      <p:by x="105000" y="105000"/>
                                    </p:animScale>
                                  </p:childTnLst>
                                </p:cTn>
                              </p:par>
                            </p:childTnLst>
                          </p:cTn>
                        </p:par>
                        <p:par>
                          <p:cTn id="28" fill="hold">
                            <p:stCondLst>
                              <p:cond delay="1550"/>
                            </p:stCondLst>
                            <p:childTnLst>
                              <p:par>
                                <p:cTn id="29" presetID="10" presetClass="entr" presetSubtype="0" fill="hold" nodeType="afterEffect">
                                  <p:stCondLst>
                                    <p:cond delay="0"/>
                                  </p:stCondLst>
                                  <p:childTnLst>
                                    <p:set>
                                      <p:cBhvr>
                                        <p:cTn id="30" dur="1" fill="hold">
                                          <p:stCondLst>
                                            <p:cond delay="0"/>
                                          </p:stCondLst>
                                        </p:cTn>
                                        <p:tgtEl>
                                          <p:spTgt spid="174"/>
                                        </p:tgtEl>
                                        <p:attrNameLst>
                                          <p:attrName>style.visibility</p:attrName>
                                        </p:attrNameLst>
                                      </p:cBhvr>
                                      <p:to>
                                        <p:strVal val="visible"/>
                                      </p:to>
                                    </p:set>
                                    <p:animEffect transition="in" filter="fade">
                                      <p:cBhvr>
                                        <p:cTn id="31" dur="350"/>
                                        <p:tgtEl>
                                          <p:spTgt spid="174"/>
                                        </p:tgtEl>
                                      </p:cBhvr>
                                    </p:animEffect>
                                  </p:childTnLst>
                                </p:cTn>
                              </p:par>
                              <p:par>
                                <p:cTn id="32" presetID="26" presetClass="emph" presetSubtype="0" fill="hold" nodeType="withEffect">
                                  <p:stCondLst>
                                    <p:cond delay="0"/>
                                  </p:stCondLst>
                                  <p:childTnLst>
                                    <p:animEffect transition="out" filter="fade">
                                      <p:cBhvr>
                                        <p:cTn id="33" dur="400" tmFilter="0, 0; .2, .5; .8, .5; 1, 0"/>
                                        <p:tgtEl>
                                          <p:spTgt spid="174"/>
                                        </p:tgtEl>
                                      </p:cBhvr>
                                    </p:animEffect>
                                    <p:animScale>
                                      <p:cBhvr>
                                        <p:cTn id="34" dur="200" autoRev="1" fill="hold"/>
                                        <p:tgtEl>
                                          <p:spTgt spid="174"/>
                                        </p:tgtEl>
                                      </p:cBhvr>
                                      <p:by x="105000" y="105000"/>
                                    </p:animScale>
                                  </p:childTnLst>
                                </p:cTn>
                              </p:par>
                            </p:childTnLst>
                          </p:cTn>
                        </p:par>
                        <p:par>
                          <p:cTn id="35" fill="hold">
                            <p:stCondLst>
                              <p:cond delay="1950"/>
                            </p:stCondLst>
                            <p:childTnLst>
                              <p:par>
                                <p:cTn id="36" presetID="10" presetClass="entr" presetSubtype="0" fill="hold" grpId="0" nodeType="afterEffect">
                                  <p:stCondLst>
                                    <p:cond delay="0"/>
                                  </p:stCondLst>
                                  <p:childTnLst>
                                    <p:set>
                                      <p:cBhvr>
                                        <p:cTn id="37" dur="1" fill="hold">
                                          <p:stCondLst>
                                            <p:cond delay="0"/>
                                          </p:stCondLst>
                                        </p:cTn>
                                        <p:tgtEl>
                                          <p:spTgt spid="179"/>
                                        </p:tgtEl>
                                        <p:attrNameLst>
                                          <p:attrName>style.visibility</p:attrName>
                                        </p:attrNameLst>
                                      </p:cBhvr>
                                      <p:to>
                                        <p:strVal val="visible"/>
                                      </p:to>
                                    </p:set>
                                    <p:animEffect transition="in" filter="fade">
                                      <p:cBhvr>
                                        <p:cTn id="38" dur="350"/>
                                        <p:tgtEl>
                                          <p:spTgt spid="179"/>
                                        </p:tgtEl>
                                      </p:cBhvr>
                                    </p:animEffect>
                                  </p:childTnLst>
                                </p:cTn>
                              </p:par>
                              <p:par>
                                <p:cTn id="39" presetID="26" presetClass="emph" presetSubtype="0" fill="hold" grpId="1" nodeType="withEffect">
                                  <p:stCondLst>
                                    <p:cond delay="0"/>
                                  </p:stCondLst>
                                  <p:childTnLst>
                                    <p:animEffect transition="out" filter="fade">
                                      <p:cBhvr>
                                        <p:cTn id="40" dur="400" tmFilter="0, 0; .2, .5; .8, .5; 1, 0"/>
                                        <p:tgtEl>
                                          <p:spTgt spid="179"/>
                                        </p:tgtEl>
                                      </p:cBhvr>
                                    </p:animEffect>
                                    <p:animScale>
                                      <p:cBhvr>
                                        <p:cTn id="41" dur="200" autoRev="1" fill="hold"/>
                                        <p:tgtEl>
                                          <p:spTgt spid="179"/>
                                        </p:tgtEl>
                                      </p:cBhvr>
                                      <p:by x="105000" y="105000"/>
                                    </p:animScale>
                                  </p:childTnLst>
                                </p:cTn>
                              </p:par>
                            </p:childTnLst>
                          </p:cTn>
                        </p:par>
                        <p:par>
                          <p:cTn id="42" fill="hold">
                            <p:stCondLst>
                              <p:cond delay="2350"/>
                            </p:stCondLst>
                            <p:childTnLst>
                              <p:par>
                                <p:cTn id="43" presetID="10" presetClass="entr" presetSubtype="0" fill="hold" grpId="0" nodeType="afterEffect">
                                  <p:stCondLst>
                                    <p:cond delay="0"/>
                                  </p:stCondLst>
                                  <p:childTnLst>
                                    <p:set>
                                      <p:cBhvr>
                                        <p:cTn id="44" dur="1" fill="hold">
                                          <p:stCondLst>
                                            <p:cond delay="0"/>
                                          </p:stCondLst>
                                        </p:cTn>
                                        <p:tgtEl>
                                          <p:spTgt spid="178"/>
                                        </p:tgtEl>
                                        <p:attrNameLst>
                                          <p:attrName>style.visibility</p:attrName>
                                        </p:attrNameLst>
                                      </p:cBhvr>
                                      <p:to>
                                        <p:strVal val="visible"/>
                                      </p:to>
                                    </p:set>
                                    <p:animEffect transition="in" filter="fade">
                                      <p:cBhvr>
                                        <p:cTn id="45" dur="500"/>
                                        <p:tgtEl>
                                          <p:spTgt spid="178"/>
                                        </p:tgtEl>
                                      </p:cBhvr>
                                    </p:animEffect>
                                  </p:childTnLst>
                                </p:cTn>
                              </p:par>
                            </p:childTnLst>
                          </p:cTn>
                        </p:par>
                        <p:par>
                          <p:cTn id="46" fill="hold">
                            <p:stCondLst>
                              <p:cond delay="2850"/>
                            </p:stCondLst>
                            <p:childTnLst>
                              <p:par>
                                <p:cTn id="47" presetID="10" presetClass="entr" presetSubtype="0" fill="hold" nodeType="afterEffect">
                                  <p:stCondLst>
                                    <p:cond delay="0"/>
                                  </p:stCondLst>
                                  <p:childTnLst>
                                    <p:set>
                                      <p:cBhvr>
                                        <p:cTn id="48" dur="1" fill="hold">
                                          <p:stCondLst>
                                            <p:cond delay="0"/>
                                          </p:stCondLst>
                                        </p:cTn>
                                        <p:tgtEl>
                                          <p:spTgt spid="168"/>
                                        </p:tgtEl>
                                        <p:attrNameLst>
                                          <p:attrName>style.visibility</p:attrName>
                                        </p:attrNameLst>
                                      </p:cBhvr>
                                      <p:to>
                                        <p:strVal val="visible"/>
                                      </p:to>
                                    </p:set>
                                    <p:animEffect transition="in" filter="fade">
                                      <p:cBhvr>
                                        <p:cTn id="49" dur="350"/>
                                        <p:tgtEl>
                                          <p:spTgt spid="168"/>
                                        </p:tgtEl>
                                      </p:cBhvr>
                                    </p:animEffect>
                                  </p:childTnLst>
                                </p:cTn>
                              </p:par>
                              <p:par>
                                <p:cTn id="50" presetID="26" presetClass="emph" presetSubtype="0" fill="hold" nodeType="withEffect">
                                  <p:stCondLst>
                                    <p:cond delay="0"/>
                                  </p:stCondLst>
                                  <p:childTnLst>
                                    <p:animEffect transition="out" filter="fade">
                                      <p:cBhvr>
                                        <p:cTn id="51" dur="400" tmFilter="0, 0; .2, .5; .8, .5; 1, 0"/>
                                        <p:tgtEl>
                                          <p:spTgt spid="168"/>
                                        </p:tgtEl>
                                      </p:cBhvr>
                                    </p:animEffect>
                                    <p:animScale>
                                      <p:cBhvr>
                                        <p:cTn id="52" dur="200" autoRev="1" fill="hold"/>
                                        <p:tgtEl>
                                          <p:spTgt spid="168"/>
                                        </p:tgtEl>
                                      </p:cBhvr>
                                      <p:by x="105000" y="105000"/>
                                    </p:animScale>
                                  </p:childTnLst>
                                </p:cTn>
                              </p:par>
                            </p:childTnLst>
                          </p:cTn>
                        </p:par>
                        <p:par>
                          <p:cTn id="53" fill="hold">
                            <p:stCondLst>
                              <p:cond delay="3250"/>
                            </p:stCondLst>
                            <p:childTnLst>
                              <p:par>
                                <p:cTn id="54" presetID="10" presetClass="entr" presetSubtype="0" fill="hold" grpId="0" nodeType="afterEffect">
                                  <p:stCondLst>
                                    <p:cond delay="0"/>
                                  </p:stCondLst>
                                  <p:childTnLst>
                                    <p:set>
                                      <p:cBhvr>
                                        <p:cTn id="55" dur="1" fill="hold">
                                          <p:stCondLst>
                                            <p:cond delay="0"/>
                                          </p:stCondLst>
                                        </p:cTn>
                                        <p:tgtEl>
                                          <p:spTgt spid="173"/>
                                        </p:tgtEl>
                                        <p:attrNameLst>
                                          <p:attrName>style.visibility</p:attrName>
                                        </p:attrNameLst>
                                      </p:cBhvr>
                                      <p:to>
                                        <p:strVal val="visible"/>
                                      </p:to>
                                    </p:set>
                                    <p:animEffect transition="in" filter="fade">
                                      <p:cBhvr>
                                        <p:cTn id="56" dur="350"/>
                                        <p:tgtEl>
                                          <p:spTgt spid="173"/>
                                        </p:tgtEl>
                                      </p:cBhvr>
                                    </p:animEffect>
                                  </p:childTnLst>
                                </p:cTn>
                              </p:par>
                              <p:par>
                                <p:cTn id="57" presetID="26" presetClass="emph" presetSubtype="0" fill="hold" grpId="1" nodeType="withEffect">
                                  <p:stCondLst>
                                    <p:cond delay="0"/>
                                  </p:stCondLst>
                                  <p:childTnLst>
                                    <p:animEffect transition="out" filter="fade">
                                      <p:cBhvr>
                                        <p:cTn id="58" dur="400" tmFilter="0, 0; .2, .5; .8, .5; 1, 0"/>
                                        <p:tgtEl>
                                          <p:spTgt spid="173"/>
                                        </p:tgtEl>
                                      </p:cBhvr>
                                    </p:animEffect>
                                    <p:animScale>
                                      <p:cBhvr>
                                        <p:cTn id="59" dur="200" autoRev="1" fill="hold"/>
                                        <p:tgtEl>
                                          <p:spTgt spid="173"/>
                                        </p:tgtEl>
                                      </p:cBhvr>
                                      <p:by x="105000" y="105000"/>
                                    </p:animScale>
                                  </p:childTnLst>
                                </p:cTn>
                              </p:par>
                            </p:childTnLst>
                          </p:cTn>
                        </p:par>
                        <p:par>
                          <p:cTn id="60" fill="hold">
                            <p:stCondLst>
                              <p:cond delay="3650"/>
                            </p:stCondLst>
                            <p:childTnLst>
                              <p:par>
                                <p:cTn id="61" presetID="10" presetClass="entr" presetSubtype="0" fill="hold" grpId="0" nodeType="afterEffect">
                                  <p:stCondLst>
                                    <p:cond delay="0"/>
                                  </p:stCondLst>
                                  <p:childTnLst>
                                    <p:set>
                                      <p:cBhvr>
                                        <p:cTn id="62" dur="1" fill="hold">
                                          <p:stCondLst>
                                            <p:cond delay="0"/>
                                          </p:stCondLst>
                                        </p:cTn>
                                        <p:tgtEl>
                                          <p:spTgt spid="172"/>
                                        </p:tgtEl>
                                        <p:attrNameLst>
                                          <p:attrName>style.visibility</p:attrName>
                                        </p:attrNameLst>
                                      </p:cBhvr>
                                      <p:to>
                                        <p:strVal val="visible"/>
                                      </p:to>
                                    </p:set>
                                    <p:animEffect transition="in" filter="fade">
                                      <p:cBhvr>
                                        <p:cTn id="63" dur="500"/>
                                        <p:tgtEl>
                                          <p:spTgt spid="172"/>
                                        </p:tgtEl>
                                      </p:cBhvr>
                                    </p:animEffect>
                                  </p:childTnLst>
                                </p:cTn>
                              </p:par>
                            </p:childTnLst>
                          </p:cTn>
                        </p:par>
                        <p:par>
                          <p:cTn id="64" fill="hold">
                            <p:stCondLst>
                              <p:cond delay="4150"/>
                            </p:stCondLst>
                            <p:childTnLst>
                              <p:par>
                                <p:cTn id="65" presetID="10" presetClass="entr" presetSubtype="0" fill="hold" nodeType="afterEffect">
                                  <p:stCondLst>
                                    <p:cond delay="0"/>
                                  </p:stCondLst>
                                  <p:childTnLst>
                                    <p:set>
                                      <p:cBhvr>
                                        <p:cTn id="66" dur="1" fill="hold">
                                          <p:stCondLst>
                                            <p:cond delay="0"/>
                                          </p:stCondLst>
                                        </p:cTn>
                                        <p:tgtEl>
                                          <p:spTgt spid="180"/>
                                        </p:tgtEl>
                                        <p:attrNameLst>
                                          <p:attrName>style.visibility</p:attrName>
                                        </p:attrNameLst>
                                      </p:cBhvr>
                                      <p:to>
                                        <p:strVal val="visible"/>
                                      </p:to>
                                    </p:set>
                                    <p:animEffect transition="in" filter="fade">
                                      <p:cBhvr>
                                        <p:cTn id="67" dur="350"/>
                                        <p:tgtEl>
                                          <p:spTgt spid="180"/>
                                        </p:tgtEl>
                                      </p:cBhvr>
                                    </p:animEffect>
                                  </p:childTnLst>
                                </p:cTn>
                              </p:par>
                              <p:par>
                                <p:cTn id="68" presetID="26" presetClass="emph" presetSubtype="0" fill="hold" nodeType="withEffect">
                                  <p:stCondLst>
                                    <p:cond delay="0"/>
                                  </p:stCondLst>
                                  <p:childTnLst>
                                    <p:animEffect transition="out" filter="fade">
                                      <p:cBhvr>
                                        <p:cTn id="69" dur="400" tmFilter="0, 0; .2, .5; .8, .5; 1, 0"/>
                                        <p:tgtEl>
                                          <p:spTgt spid="180"/>
                                        </p:tgtEl>
                                      </p:cBhvr>
                                    </p:animEffect>
                                    <p:animScale>
                                      <p:cBhvr>
                                        <p:cTn id="70" dur="200" autoRev="1" fill="hold"/>
                                        <p:tgtEl>
                                          <p:spTgt spid="180"/>
                                        </p:tgtEl>
                                      </p:cBhvr>
                                      <p:by x="105000" y="105000"/>
                                    </p:animScale>
                                  </p:childTnLst>
                                </p:cTn>
                              </p:par>
                            </p:childTnLst>
                          </p:cTn>
                        </p:par>
                        <p:par>
                          <p:cTn id="71" fill="hold">
                            <p:stCondLst>
                              <p:cond delay="4550"/>
                            </p:stCondLst>
                            <p:childTnLst>
                              <p:par>
                                <p:cTn id="72" presetID="10" presetClass="entr" presetSubtype="0" fill="hold" grpId="0" nodeType="afterEffect">
                                  <p:stCondLst>
                                    <p:cond delay="0"/>
                                  </p:stCondLst>
                                  <p:childTnLst>
                                    <p:set>
                                      <p:cBhvr>
                                        <p:cTn id="73" dur="1" fill="hold">
                                          <p:stCondLst>
                                            <p:cond delay="0"/>
                                          </p:stCondLst>
                                        </p:cTn>
                                        <p:tgtEl>
                                          <p:spTgt spid="185"/>
                                        </p:tgtEl>
                                        <p:attrNameLst>
                                          <p:attrName>style.visibility</p:attrName>
                                        </p:attrNameLst>
                                      </p:cBhvr>
                                      <p:to>
                                        <p:strVal val="visible"/>
                                      </p:to>
                                    </p:set>
                                    <p:animEffect transition="in" filter="fade">
                                      <p:cBhvr>
                                        <p:cTn id="74" dur="350"/>
                                        <p:tgtEl>
                                          <p:spTgt spid="185"/>
                                        </p:tgtEl>
                                      </p:cBhvr>
                                    </p:animEffect>
                                  </p:childTnLst>
                                </p:cTn>
                              </p:par>
                              <p:par>
                                <p:cTn id="75" presetID="26" presetClass="emph" presetSubtype="0" fill="hold" grpId="1" nodeType="withEffect">
                                  <p:stCondLst>
                                    <p:cond delay="0"/>
                                  </p:stCondLst>
                                  <p:childTnLst>
                                    <p:animEffect transition="out" filter="fade">
                                      <p:cBhvr>
                                        <p:cTn id="76" dur="400" tmFilter="0, 0; .2, .5; .8, .5; 1, 0"/>
                                        <p:tgtEl>
                                          <p:spTgt spid="185"/>
                                        </p:tgtEl>
                                      </p:cBhvr>
                                    </p:animEffect>
                                    <p:animScale>
                                      <p:cBhvr>
                                        <p:cTn id="77" dur="200" autoRev="1" fill="hold"/>
                                        <p:tgtEl>
                                          <p:spTgt spid="185"/>
                                        </p:tgtEl>
                                      </p:cBhvr>
                                      <p:by x="105000" y="105000"/>
                                    </p:animScale>
                                  </p:childTnLst>
                                </p:cTn>
                              </p:par>
                            </p:childTnLst>
                          </p:cTn>
                        </p:par>
                        <p:par>
                          <p:cTn id="78" fill="hold">
                            <p:stCondLst>
                              <p:cond delay="4950"/>
                            </p:stCondLst>
                            <p:childTnLst>
                              <p:par>
                                <p:cTn id="79" presetID="10" presetClass="entr" presetSubtype="0" fill="hold" grpId="0" nodeType="afterEffect">
                                  <p:stCondLst>
                                    <p:cond delay="0"/>
                                  </p:stCondLst>
                                  <p:childTnLst>
                                    <p:set>
                                      <p:cBhvr>
                                        <p:cTn id="80" dur="1" fill="hold">
                                          <p:stCondLst>
                                            <p:cond delay="0"/>
                                          </p:stCondLst>
                                        </p:cTn>
                                        <p:tgtEl>
                                          <p:spTgt spid="184"/>
                                        </p:tgtEl>
                                        <p:attrNameLst>
                                          <p:attrName>style.visibility</p:attrName>
                                        </p:attrNameLst>
                                      </p:cBhvr>
                                      <p:to>
                                        <p:strVal val="visible"/>
                                      </p:to>
                                    </p:set>
                                    <p:animEffect transition="in" filter="fade">
                                      <p:cBhvr>
                                        <p:cTn id="81" dur="500"/>
                                        <p:tgtEl>
                                          <p:spTgt spid="184"/>
                                        </p:tgtEl>
                                      </p:cBhvr>
                                    </p:animEffect>
                                  </p:childTnLst>
                                </p:cTn>
                              </p:par>
                            </p:childTnLst>
                          </p:cTn>
                        </p:par>
                        <p:par>
                          <p:cTn id="82" fill="hold">
                            <p:stCondLst>
                              <p:cond delay="5450"/>
                            </p:stCondLst>
                            <p:childTnLst>
                              <p:par>
                                <p:cTn id="83" presetID="10" presetClass="entr" presetSubtype="0" fill="hold" nodeType="afterEffect">
                                  <p:stCondLst>
                                    <p:cond delay="0"/>
                                  </p:stCondLst>
                                  <p:childTnLst>
                                    <p:set>
                                      <p:cBhvr>
                                        <p:cTn id="84" dur="1" fill="hold">
                                          <p:stCondLst>
                                            <p:cond delay="0"/>
                                          </p:stCondLst>
                                        </p:cTn>
                                        <p:tgtEl>
                                          <p:spTgt spid="186"/>
                                        </p:tgtEl>
                                        <p:attrNameLst>
                                          <p:attrName>style.visibility</p:attrName>
                                        </p:attrNameLst>
                                      </p:cBhvr>
                                      <p:to>
                                        <p:strVal val="visible"/>
                                      </p:to>
                                    </p:set>
                                    <p:animEffect transition="in" filter="fade">
                                      <p:cBhvr>
                                        <p:cTn id="85" dur="350"/>
                                        <p:tgtEl>
                                          <p:spTgt spid="186"/>
                                        </p:tgtEl>
                                      </p:cBhvr>
                                    </p:animEffect>
                                  </p:childTnLst>
                                </p:cTn>
                              </p:par>
                              <p:par>
                                <p:cTn id="86" presetID="26" presetClass="emph" presetSubtype="0" fill="hold" nodeType="withEffect">
                                  <p:stCondLst>
                                    <p:cond delay="0"/>
                                  </p:stCondLst>
                                  <p:childTnLst>
                                    <p:animEffect transition="out" filter="fade">
                                      <p:cBhvr>
                                        <p:cTn id="87" dur="400" tmFilter="0, 0; .2, .5; .8, .5; 1, 0"/>
                                        <p:tgtEl>
                                          <p:spTgt spid="186"/>
                                        </p:tgtEl>
                                      </p:cBhvr>
                                    </p:animEffect>
                                    <p:animScale>
                                      <p:cBhvr>
                                        <p:cTn id="88" dur="200" autoRev="1" fill="hold"/>
                                        <p:tgtEl>
                                          <p:spTgt spid="186"/>
                                        </p:tgtEl>
                                      </p:cBhvr>
                                      <p:by x="105000" y="105000"/>
                                    </p:animScale>
                                  </p:childTnLst>
                                </p:cTn>
                              </p:par>
                            </p:childTnLst>
                          </p:cTn>
                        </p:par>
                        <p:par>
                          <p:cTn id="89" fill="hold">
                            <p:stCondLst>
                              <p:cond delay="5850"/>
                            </p:stCondLst>
                            <p:childTnLst>
                              <p:par>
                                <p:cTn id="90" presetID="10" presetClass="entr" presetSubtype="0" fill="hold" grpId="0" nodeType="afterEffect">
                                  <p:stCondLst>
                                    <p:cond delay="0"/>
                                  </p:stCondLst>
                                  <p:childTnLst>
                                    <p:set>
                                      <p:cBhvr>
                                        <p:cTn id="91" dur="1" fill="hold">
                                          <p:stCondLst>
                                            <p:cond delay="0"/>
                                          </p:stCondLst>
                                        </p:cTn>
                                        <p:tgtEl>
                                          <p:spTgt spid="191"/>
                                        </p:tgtEl>
                                        <p:attrNameLst>
                                          <p:attrName>style.visibility</p:attrName>
                                        </p:attrNameLst>
                                      </p:cBhvr>
                                      <p:to>
                                        <p:strVal val="visible"/>
                                      </p:to>
                                    </p:set>
                                    <p:animEffect transition="in" filter="fade">
                                      <p:cBhvr>
                                        <p:cTn id="92" dur="350"/>
                                        <p:tgtEl>
                                          <p:spTgt spid="191"/>
                                        </p:tgtEl>
                                      </p:cBhvr>
                                    </p:animEffect>
                                  </p:childTnLst>
                                </p:cTn>
                              </p:par>
                              <p:par>
                                <p:cTn id="93" presetID="26" presetClass="emph" presetSubtype="0" fill="hold" grpId="1" nodeType="withEffect">
                                  <p:stCondLst>
                                    <p:cond delay="0"/>
                                  </p:stCondLst>
                                  <p:childTnLst>
                                    <p:animEffect transition="out" filter="fade">
                                      <p:cBhvr>
                                        <p:cTn id="94" dur="400" tmFilter="0, 0; .2, .5; .8, .5; 1, 0"/>
                                        <p:tgtEl>
                                          <p:spTgt spid="191"/>
                                        </p:tgtEl>
                                      </p:cBhvr>
                                    </p:animEffect>
                                    <p:animScale>
                                      <p:cBhvr>
                                        <p:cTn id="95" dur="200" autoRev="1" fill="hold"/>
                                        <p:tgtEl>
                                          <p:spTgt spid="191"/>
                                        </p:tgtEl>
                                      </p:cBhvr>
                                      <p:by x="105000" y="105000"/>
                                    </p:animScale>
                                  </p:childTnLst>
                                </p:cTn>
                              </p:par>
                            </p:childTnLst>
                          </p:cTn>
                        </p:par>
                        <p:par>
                          <p:cTn id="96" fill="hold">
                            <p:stCondLst>
                              <p:cond delay="6250"/>
                            </p:stCondLst>
                            <p:childTnLst>
                              <p:par>
                                <p:cTn id="97" presetID="10" presetClass="entr" presetSubtype="0" fill="hold" grpId="0" nodeType="afterEffect">
                                  <p:stCondLst>
                                    <p:cond delay="0"/>
                                  </p:stCondLst>
                                  <p:childTnLst>
                                    <p:set>
                                      <p:cBhvr>
                                        <p:cTn id="98" dur="1" fill="hold">
                                          <p:stCondLst>
                                            <p:cond delay="0"/>
                                          </p:stCondLst>
                                        </p:cTn>
                                        <p:tgtEl>
                                          <p:spTgt spid="190"/>
                                        </p:tgtEl>
                                        <p:attrNameLst>
                                          <p:attrName>style.visibility</p:attrName>
                                        </p:attrNameLst>
                                      </p:cBhvr>
                                      <p:to>
                                        <p:strVal val="visible"/>
                                      </p:to>
                                    </p:set>
                                    <p:animEffect transition="in" filter="fade">
                                      <p:cBhvr>
                                        <p:cTn id="99" dur="500"/>
                                        <p:tgtEl>
                                          <p:spTgt spid="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animBg="1"/>
      <p:bldP spid="172" grpId="0"/>
      <p:bldP spid="173" grpId="0"/>
      <p:bldP spid="173" grpId="1"/>
      <p:bldP spid="178" grpId="0"/>
      <p:bldP spid="179" grpId="0"/>
      <p:bldP spid="179" grpId="1"/>
      <p:bldP spid="184" grpId="0"/>
      <p:bldP spid="185" grpId="0"/>
      <p:bldP spid="185" grpId="1"/>
      <p:bldP spid="190" grpId="0"/>
      <p:bldP spid="191" grpId="0"/>
      <p:bldP spid="191"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a:extLst>
              <a:ext uri="{FF2B5EF4-FFF2-40B4-BE49-F238E27FC236}">
                <a16:creationId xmlns:a16="http://schemas.microsoft.com/office/drawing/2014/main" id="{9DF45B23-B763-42E4-8E9E-593573844FD6}"/>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设计方案</a:t>
            </a:r>
          </a:p>
        </p:txBody>
      </p:sp>
      <p:grpSp>
        <p:nvGrpSpPr>
          <p:cNvPr id="9" name="组合 8">
            <a:extLst>
              <a:ext uri="{FF2B5EF4-FFF2-40B4-BE49-F238E27FC236}">
                <a16:creationId xmlns:a16="http://schemas.microsoft.com/office/drawing/2014/main" id="{706B1516-F77E-4D15-8886-4EAE6E96C81E}"/>
              </a:ext>
            </a:extLst>
          </p:cNvPr>
          <p:cNvGrpSpPr/>
          <p:nvPr/>
        </p:nvGrpSpPr>
        <p:grpSpPr>
          <a:xfrm>
            <a:off x="451502" y="346319"/>
            <a:ext cx="467216" cy="468245"/>
            <a:chOff x="3437020" y="2074814"/>
            <a:chExt cx="863676" cy="865577"/>
          </a:xfrm>
        </p:grpSpPr>
        <p:sp>
          <p:nvSpPr>
            <p:cNvPr id="10" name="椭圆 19">
              <a:extLst>
                <a:ext uri="{FF2B5EF4-FFF2-40B4-BE49-F238E27FC236}">
                  <a16:creationId xmlns:a16="http://schemas.microsoft.com/office/drawing/2014/main" id="{744EA4C9-5A59-4E2F-8F96-985B3159F1FE}"/>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11" name="图片 10">
              <a:extLst>
                <a:ext uri="{FF2B5EF4-FFF2-40B4-BE49-F238E27FC236}">
                  <a16:creationId xmlns:a16="http://schemas.microsoft.com/office/drawing/2014/main" id="{EF8EA5AB-3F78-4A62-92F8-09DE945CA681}"/>
                </a:ext>
              </a:extLst>
            </p:cNvPr>
            <p:cNvPicPr>
              <a:picLocks noChangeAspect="1"/>
            </p:cNvPicPr>
            <p:nvPr/>
          </p:nvPicPr>
          <p:blipFill>
            <a:blip r:embed="rId2" cstate="hq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pic>
        <p:nvPicPr>
          <p:cNvPr id="4" name="图片 3">
            <a:extLst>
              <a:ext uri="{FF2B5EF4-FFF2-40B4-BE49-F238E27FC236}">
                <a16:creationId xmlns:a16="http://schemas.microsoft.com/office/drawing/2014/main" id="{C5167268-0C63-4844-B362-465698E78A3D}"/>
              </a:ext>
            </a:extLst>
          </p:cNvPr>
          <p:cNvPicPr>
            <a:picLocks noChangeAspect="1"/>
          </p:cNvPicPr>
          <p:nvPr/>
        </p:nvPicPr>
        <p:blipFill rotWithShape="1">
          <a:blip r:embed="rId3"/>
          <a:srcRect r="8843" b="4849"/>
          <a:stretch/>
        </p:blipFill>
        <p:spPr>
          <a:xfrm>
            <a:off x="224846" y="1416394"/>
            <a:ext cx="11664528" cy="4702856"/>
          </a:xfrm>
          <a:prstGeom prst="rect">
            <a:avLst/>
          </a:prstGeom>
        </p:spPr>
      </p:pic>
      <p:pic>
        <p:nvPicPr>
          <p:cNvPr id="6" name="图片 5">
            <a:extLst>
              <a:ext uri="{FF2B5EF4-FFF2-40B4-BE49-F238E27FC236}">
                <a16:creationId xmlns:a16="http://schemas.microsoft.com/office/drawing/2014/main" id="{78F0B65E-F629-4EC5-9C75-0F53F00B4FAE}"/>
              </a:ext>
            </a:extLst>
          </p:cNvPr>
          <p:cNvPicPr>
            <a:picLocks noChangeAspect="1"/>
          </p:cNvPicPr>
          <p:nvPr/>
        </p:nvPicPr>
        <p:blipFill rotWithShape="1">
          <a:blip r:embed="rId4"/>
          <a:srcRect l="13073" t="9158" r="34682" b="33571"/>
          <a:stretch/>
        </p:blipFill>
        <p:spPr>
          <a:xfrm>
            <a:off x="4787087" y="346319"/>
            <a:ext cx="2540047" cy="1070075"/>
          </a:xfrm>
          <a:prstGeom prst="rect">
            <a:avLst/>
          </a:prstGeom>
        </p:spPr>
      </p:pic>
    </p:spTree>
    <p:extLst>
      <p:ext uri="{BB962C8B-B14F-4D97-AF65-F5344CB8AC3E}">
        <p14:creationId xmlns:p14="http://schemas.microsoft.com/office/powerpoint/2010/main" val="29985815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文本框 31">
            <a:extLst>
              <a:ext uri="{FF2B5EF4-FFF2-40B4-BE49-F238E27FC236}">
                <a16:creationId xmlns:a16="http://schemas.microsoft.com/office/drawing/2014/main" id="{11115A70-33FE-4DDC-B92E-B3D3858D6509}"/>
              </a:ext>
            </a:extLst>
          </p:cNvPr>
          <p:cNvSpPr txBox="1"/>
          <p:nvPr/>
        </p:nvSpPr>
        <p:spPr>
          <a:xfrm>
            <a:off x="2081215" y="1624693"/>
            <a:ext cx="8136841" cy="3970318"/>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2400" b="1" dirty="0" smtClean="0">
                <a:solidFill>
                  <a:schemeClr val="tx1">
                    <a:lumMod val="75000"/>
                    <a:lumOff val="25000"/>
                  </a:schemeClr>
                </a:solidFill>
                <a:latin typeface="+mn-ea"/>
              </a:rPr>
              <a:t>需要的</a:t>
            </a:r>
            <a:r>
              <a:rPr lang="zh-CN" altLang="en-US" sz="2400" b="1" dirty="0">
                <a:solidFill>
                  <a:schemeClr val="tx1">
                    <a:lumMod val="75000"/>
                    <a:lumOff val="25000"/>
                  </a:schemeClr>
                </a:solidFill>
                <a:latin typeface="+mn-ea"/>
              </a:rPr>
              <a:t>新闻</a:t>
            </a:r>
            <a:r>
              <a:rPr lang="zh-CN" altLang="en-US" sz="2400" b="1" dirty="0" smtClean="0">
                <a:solidFill>
                  <a:schemeClr val="tx1">
                    <a:lumMod val="75000"/>
                    <a:lumOff val="25000"/>
                  </a:schemeClr>
                </a:solidFill>
                <a:latin typeface="+mn-ea"/>
              </a:rPr>
              <a:t>信息</a:t>
            </a:r>
            <a:endParaRPr lang="en-US" altLang="zh-CN" sz="2400" b="1" dirty="0" smtClean="0">
              <a:solidFill>
                <a:schemeClr val="tx1">
                  <a:lumMod val="75000"/>
                  <a:lumOff val="25000"/>
                </a:schemeClr>
              </a:solidFill>
              <a:latin typeface="+mn-ea"/>
            </a:endParaRPr>
          </a:p>
          <a:p>
            <a:pPr marL="342900" indent="-342900">
              <a:lnSpc>
                <a:spcPct val="150000"/>
              </a:lnSpc>
              <a:buFont typeface="Wingdings" panose="05000000000000000000" pitchFamily="2" charset="2"/>
              <a:buChar char="Ø"/>
            </a:pPr>
            <a:r>
              <a:rPr lang="en-US" altLang="zh-CN" sz="2400" dirty="0" err="1" smtClean="0">
                <a:solidFill>
                  <a:schemeClr val="tx1">
                    <a:lumMod val="75000"/>
                    <a:lumOff val="25000"/>
                  </a:schemeClr>
                </a:solidFill>
                <a:latin typeface="+mn-ea"/>
              </a:rPr>
              <a:t>url</a:t>
            </a:r>
            <a:r>
              <a:rPr lang="en-US" altLang="zh-CN" sz="2400" dirty="0" smtClean="0">
                <a:solidFill>
                  <a:schemeClr val="tx1">
                    <a:lumMod val="75000"/>
                    <a:lumOff val="25000"/>
                  </a:schemeClr>
                </a:solidFill>
                <a:latin typeface="+mn-ea"/>
              </a:rPr>
              <a:t>,  </a:t>
            </a:r>
            <a:r>
              <a:rPr lang="zh-CN" altLang="en-US" sz="2400" dirty="0" smtClean="0">
                <a:solidFill>
                  <a:schemeClr val="tx1">
                    <a:lumMod val="75000"/>
                    <a:lumOff val="25000"/>
                  </a:schemeClr>
                </a:solidFill>
                <a:latin typeface="+mn-ea"/>
              </a:rPr>
              <a:t>标题，日期，来源，栏目，图像地址及名称</a:t>
            </a:r>
            <a:endParaRPr lang="en-US" altLang="zh-CN" sz="2400" dirty="0" smtClean="0">
              <a:solidFill>
                <a:schemeClr val="tx1">
                  <a:lumMod val="75000"/>
                  <a:lumOff val="25000"/>
                </a:schemeClr>
              </a:solidFill>
              <a:latin typeface="+mn-ea"/>
            </a:endParaRPr>
          </a:p>
          <a:p>
            <a:pPr indent="457189">
              <a:lnSpc>
                <a:spcPct val="150000"/>
              </a:lnSpc>
            </a:pPr>
            <a:endParaRPr lang="en-US" altLang="zh-CN" sz="2400" dirty="0">
              <a:solidFill>
                <a:schemeClr val="tx1">
                  <a:lumMod val="75000"/>
                  <a:lumOff val="25000"/>
                </a:schemeClr>
              </a:solidFill>
              <a:latin typeface="+mn-ea"/>
            </a:endParaRPr>
          </a:p>
          <a:p>
            <a:pPr marL="285750" indent="-285750">
              <a:lnSpc>
                <a:spcPct val="150000"/>
              </a:lnSpc>
              <a:buFont typeface="Wingdings" panose="05000000000000000000" pitchFamily="2" charset="2"/>
              <a:buChar char="l"/>
            </a:pPr>
            <a:r>
              <a:rPr lang="zh-CN" altLang="en-US" sz="2400" b="1" dirty="0">
                <a:solidFill>
                  <a:schemeClr val="tx1">
                    <a:lumMod val="75000"/>
                    <a:lumOff val="25000"/>
                  </a:schemeClr>
                </a:solidFill>
                <a:latin typeface="+mn-ea"/>
              </a:rPr>
              <a:t>对应</a:t>
            </a:r>
            <a:r>
              <a:rPr lang="zh-CN" altLang="en-US" sz="2400" b="1" dirty="0" smtClean="0">
                <a:solidFill>
                  <a:schemeClr val="tx1">
                    <a:lumMod val="75000"/>
                    <a:lumOff val="25000"/>
                  </a:schemeClr>
                </a:solidFill>
                <a:latin typeface="+mn-ea"/>
              </a:rPr>
              <a:t>方法</a:t>
            </a:r>
            <a:endParaRPr lang="en-US" altLang="zh-CN" sz="2400" b="1" dirty="0" smtClean="0">
              <a:solidFill>
                <a:schemeClr val="tx1">
                  <a:lumMod val="75000"/>
                  <a:lumOff val="25000"/>
                </a:schemeClr>
              </a:solidFill>
              <a:latin typeface="+mn-ea"/>
            </a:endParaRPr>
          </a:p>
          <a:p>
            <a:pPr marL="342900" indent="-342900">
              <a:lnSpc>
                <a:spcPct val="150000"/>
              </a:lnSpc>
              <a:buFont typeface="Wingdings" panose="05000000000000000000" pitchFamily="2" charset="2"/>
              <a:buChar char="Ø"/>
            </a:pPr>
            <a:r>
              <a:rPr lang="zh-CN" altLang="en-US" sz="2400" dirty="0" smtClean="0">
                <a:solidFill>
                  <a:schemeClr val="tx1">
                    <a:lumMod val="75000"/>
                    <a:lumOff val="25000"/>
                  </a:schemeClr>
                </a:solidFill>
                <a:latin typeface="+mn-ea"/>
              </a:rPr>
              <a:t>使用</a:t>
            </a:r>
            <a:r>
              <a:rPr lang="en-US" altLang="zh-CN" sz="2400" dirty="0" err="1" smtClean="0">
                <a:solidFill>
                  <a:schemeClr val="tx1">
                    <a:lumMod val="75000"/>
                    <a:lumOff val="25000"/>
                  </a:schemeClr>
                </a:solidFill>
                <a:latin typeface="+mn-ea"/>
              </a:rPr>
              <a:t>scrapy</a:t>
            </a:r>
            <a:r>
              <a:rPr lang="zh-CN" altLang="en-US" sz="2400" dirty="0" smtClean="0">
                <a:solidFill>
                  <a:schemeClr val="tx1">
                    <a:lumMod val="75000"/>
                    <a:lumOff val="25000"/>
                  </a:schemeClr>
                </a:solidFill>
                <a:latin typeface="+mn-ea"/>
              </a:rPr>
              <a:t>递归爬取新闻</a:t>
            </a:r>
            <a:r>
              <a:rPr lang="en-US" altLang="zh-CN" sz="2400" dirty="0" err="1" smtClean="0">
                <a:solidFill>
                  <a:schemeClr val="tx1">
                    <a:lumMod val="75000"/>
                    <a:lumOff val="25000"/>
                  </a:schemeClr>
                </a:solidFill>
                <a:latin typeface="+mn-ea"/>
              </a:rPr>
              <a:t>url</a:t>
            </a:r>
            <a:r>
              <a:rPr lang="zh-CN" altLang="en-US" sz="2400" dirty="0" smtClean="0">
                <a:solidFill>
                  <a:schemeClr val="tx1">
                    <a:lumMod val="75000"/>
                    <a:lumOff val="25000"/>
                  </a:schemeClr>
                </a:solidFill>
                <a:latin typeface="+mn-ea"/>
              </a:rPr>
              <a:t>地址</a:t>
            </a:r>
            <a:endParaRPr lang="en-US" altLang="zh-CN" sz="2400" dirty="0" smtClean="0">
              <a:solidFill>
                <a:schemeClr val="tx1">
                  <a:lumMod val="75000"/>
                  <a:lumOff val="25000"/>
                </a:schemeClr>
              </a:solidFill>
              <a:latin typeface="+mn-ea"/>
            </a:endParaRPr>
          </a:p>
          <a:p>
            <a:pPr marL="342900" indent="-342900">
              <a:lnSpc>
                <a:spcPct val="150000"/>
              </a:lnSpc>
              <a:buFont typeface="Wingdings" panose="05000000000000000000" pitchFamily="2" charset="2"/>
              <a:buChar char="Ø"/>
            </a:pPr>
            <a:r>
              <a:rPr lang="zh-CN" altLang="en-US" sz="2400" dirty="0" smtClean="0">
                <a:solidFill>
                  <a:schemeClr val="tx1">
                    <a:lumMod val="75000"/>
                    <a:lumOff val="25000"/>
                  </a:schemeClr>
                </a:solidFill>
                <a:latin typeface="+mn-ea"/>
              </a:rPr>
              <a:t>分析网页标签格式，提取</a:t>
            </a:r>
            <a:r>
              <a:rPr lang="zh-CN" altLang="en-US" sz="2400" dirty="0">
                <a:solidFill>
                  <a:schemeClr val="tx1">
                    <a:lumMod val="75000"/>
                    <a:lumOff val="25000"/>
                  </a:schemeClr>
                </a:solidFill>
                <a:latin typeface="+mn-ea"/>
              </a:rPr>
              <a:t>对应文本</a:t>
            </a:r>
            <a:r>
              <a:rPr lang="zh-CN" altLang="en-US" sz="2400" dirty="0" smtClean="0">
                <a:solidFill>
                  <a:schemeClr val="tx1">
                    <a:lumMod val="75000"/>
                    <a:lumOff val="25000"/>
                  </a:schemeClr>
                </a:solidFill>
                <a:latin typeface="+mn-ea"/>
              </a:rPr>
              <a:t>信息</a:t>
            </a:r>
            <a:endParaRPr lang="en-US" altLang="zh-CN" sz="2400" dirty="0">
              <a:solidFill>
                <a:schemeClr val="tx1">
                  <a:lumMod val="75000"/>
                  <a:lumOff val="25000"/>
                </a:schemeClr>
              </a:solidFill>
              <a:latin typeface="+mn-ea"/>
            </a:endParaRPr>
          </a:p>
          <a:p>
            <a:pPr marL="342900" indent="-342900">
              <a:lnSpc>
                <a:spcPct val="150000"/>
              </a:lnSpc>
              <a:buFont typeface="Wingdings" panose="05000000000000000000" pitchFamily="2" charset="2"/>
              <a:buChar char="Ø"/>
            </a:pPr>
            <a:r>
              <a:rPr lang="zh-CN" altLang="en-US" sz="2400" dirty="0" smtClean="0">
                <a:solidFill>
                  <a:schemeClr val="tx1">
                    <a:lumMod val="75000"/>
                    <a:lumOff val="25000"/>
                  </a:schemeClr>
                </a:solidFill>
                <a:latin typeface="+mn-ea"/>
              </a:rPr>
              <a:t>将</a:t>
            </a:r>
            <a:r>
              <a:rPr lang="zh-CN" altLang="en-US" sz="2400" dirty="0">
                <a:solidFill>
                  <a:schemeClr val="tx1">
                    <a:lumMod val="75000"/>
                    <a:lumOff val="25000"/>
                  </a:schemeClr>
                </a:solidFill>
                <a:latin typeface="+mn-ea"/>
              </a:rPr>
              <a:t>新闻信息</a:t>
            </a:r>
            <a:r>
              <a:rPr lang="zh-CN" altLang="en-US" sz="2400" dirty="0" smtClean="0">
                <a:solidFill>
                  <a:schemeClr val="tx1">
                    <a:lumMod val="75000"/>
                    <a:lumOff val="25000"/>
                  </a:schemeClr>
                </a:solidFill>
                <a:latin typeface="+mn-ea"/>
              </a:rPr>
              <a:t>写入</a:t>
            </a:r>
            <a:r>
              <a:rPr lang="en-US" altLang="zh-CN" sz="2400" dirty="0" err="1" smtClean="0">
                <a:solidFill>
                  <a:schemeClr val="tx1">
                    <a:lumMod val="75000"/>
                    <a:lumOff val="25000"/>
                  </a:schemeClr>
                </a:solidFill>
                <a:latin typeface="+mn-ea"/>
              </a:rPr>
              <a:t>mysql</a:t>
            </a:r>
            <a:r>
              <a:rPr lang="zh-CN" altLang="en-US" sz="2400" dirty="0" smtClean="0">
                <a:solidFill>
                  <a:schemeClr val="tx1">
                    <a:lumMod val="75000"/>
                    <a:lumOff val="25000"/>
                  </a:schemeClr>
                </a:solidFill>
                <a:latin typeface="+mn-ea"/>
              </a:rPr>
              <a:t>数据库</a:t>
            </a:r>
            <a:endParaRPr lang="en-US" altLang="zh-CN" sz="2400" dirty="0">
              <a:solidFill>
                <a:schemeClr val="tx1">
                  <a:lumMod val="75000"/>
                  <a:lumOff val="25000"/>
                </a:schemeClr>
              </a:solidFill>
              <a:latin typeface="+mn-ea"/>
            </a:endParaRPr>
          </a:p>
        </p:txBody>
      </p:sp>
      <p:sp>
        <p:nvSpPr>
          <p:cNvPr id="79" name="矩形 30">
            <a:extLst>
              <a:ext uri="{FF2B5EF4-FFF2-40B4-BE49-F238E27FC236}">
                <a16:creationId xmlns:a16="http://schemas.microsoft.com/office/drawing/2014/main" id="{9DF45B23-B763-42E4-8E9E-593573844FD6}"/>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设计方案</a:t>
            </a:r>
            <a:r>
              <a:rPr lang="en-US" altLang="zh-CN"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 — </a:t>
            </a:r>
            <a:r>
              <a:rPr lang="zh-CN" altLang="en-US"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新闻爬取</a:t>
            </a:r>
          </a:p>
        </p:txBody>
      </p:sp>
      <p:grpSp>
        <p:nvGrpSpPr>
          <p:cNvPr id="80" name="组合 79">
            <a:extLst>
              <a:ext uri="{FF2B5EF4-FFF2-40B4-BE49-F238E27FC236}">
                <a16:creationId xmlns:a16="http://schemas.microsoft.com/office/drawing/2014/main" id="{706B1516-F77E-4D15-8886-4EAE6E96C81E}"/>
              </a:ext>
            </a:extLst>
          </p:cNvPr>
          <p:cNvGrpSpPr/>
          <p:nvPr/>
        </p:nvGrpSpPr>
        <p:grpSpPr>
          <a:xfrm>
            <a:off x="451502" y="346319"/>
            <a:ext cx="467216" cy="468245"/>
            <a:chOff x="3437020" y="2074814"/>
            <a:chExt cx="863676" cy="865577"/>
          </a:xfrm>
        </p:grpSpPr>
        <p:sp>
          <p:nvSpPr>
            <p:cNvPr id="82" name="椭圆 19">
              <a:extLst>
                <a:ext uri="{FF2B5EF4-FFF2-40B4-BE49-F238E27FC236}">
                  <a16:creationId xmlns:a16="http://schemas.microsoft.com/office/drawing/2014/main" id="{744EA4C9-5A59-4E2F-8F96-985B3159F1FE}"/>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83" name="图片 82">
              <a:extLst>
                <a:ext uri="{FF2B5EF4-FFF2-40B4-BE49-F238E27FC236}">
                  <a16:creationId xmlns:a16="http://schemas.microsoft.com/office/drawing/2014/main" id="{EF8EA5AB-3F78-4A62-92F8-09DE945CA681}"/>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spTree>
    <p:extLst>
      <p:ext uri="{BB962C8B-B14F-4D97-AF65-F5344CB8AC3E}">
        <p14:creationId xmlns:p14="http://schemas.microsoft.com/office/powerpoint/2010/main" val="14953546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Effect transition="in" filter="fade">
                                      <p:cBhvr>
                                        <p:cTn id="7" dur="250"/>
                                        <p:tgtEl>
                                          <p:spTgt spid="81">
                                            <p:txEl>
                                              <p:pRg st="0" end="0"/>
                                            </p:txEl>
                                          </p:spTgt>
                                        </p:tgtEl>
                                      </p:cBhvr>
                                    </p:animEffect>
                                    <p:anim calcmode="lin" valueType="num">
                                      <p:cBhvr>
                                        <p:cTn id="8" dur="250" fill="hold"/>
                                        <p:tgtEl>
                                          <p:spTgt spid="81">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8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1">
                                            <p:txEl>
                                              <p:pRg st="1" end="1"/>
                                            </p:txEl>
                                          </p:spTgt>
                                        </p:tgtEl>
                                        <p:attrNameLst>
                                          <p:attrName>style.visibility</p:attrName>
                                        </p:attrNameLst>
                                      </p:cBhvr>
                                      <p:to>
                                        <p:strVal val="visible"/>
                                      </p:to>
                                    </p:set>
                                    <p:animEffect transition="in" filter="fade">
                                      <p:cBhvr>
                                        <p:cTn id="12" dur="1000"/>
                                        <p:tgtEl>
                                          <p:spTgt spid="81">
                                            <p:txEl>
                                              <p:pRg st="1" end="1"/>
                                            </p:txEl>
                                          </p:spTgt>
                                        </p:tgtEl>
                                      </p:cBhvr>
                                    </p:animEffect>
                                    <p:anim calcmode="lin" valueType="num">
                                      <p:cBhvr>
                                        <p:cTn id="13" dur="1000" fill="hold"/>
                                        <p:tgtEl>
                                          <p:spTgt spid="8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8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1">
                                            <p:txEl>
                                              <p:pRg st="3" end="3"/>
                                            </p:txEl>
                                          </p:spTgt>
                                        </p:tgtEl>
                                        <p:attrNameLst>
                                          <p:attrName>style.visibility</p:attrName>
                                        </p:attrNameLst>
                                      </p:cBhvr>
                                      <p:to>
                                        <p:strVal val="visible"/>
                                      </p:to>
                                    </p:set>
                                    <p:animEffect transition="in" filter="fade">
                                      <p:cBhvr>
                                        <p:cTn id="17" dur="1000"/>
                                        <p:tgtEl>
                                          <p:spTgt spid="81">
                                            <p:txEl>
                                              <p:pRg st="3" end="3"/>
                                            </p:txEl>
                                          </p:spTgt>
                                        </p:tgtEl>
                                      </p:cBhvr>
                                    </p:animEffect>
                                    <p:anim calcmode="lin" valueType="num">
                                      <p:cBhvr>
                                        <p:cTn id="18" dur="1000" fill="hold"/>
                                        <p:tgtEl>
                                          <p:spTgt spid="81">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81">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1">
                                            <p:txEl>
                                              <p:pRg st="4" end="4"/>
                                            </p:txEl>
                                          </p:spTgt>
                                        </p:tgtEl>
                                        <p:attrNameLst>
                                          <p:attrName>style.visibility</p:attrName>
                                        </p:attrNameLst>
                                      </p:cBhvr>
                                      <p:to>
                                        <p:strVal val="visible"/>
                                      </p:to>
                                    </p:set>
                                    <p:animEffect transition="in" filter="fade">
                                      <p:cBhvr>
                                        <p:cTn id="22" dur="1000"/>
                                        <p:tgtEl>
                                          <p:spTgt spid="81">
                                            <p:txEl>
                                              <p:pRg st="4" end="4"/>
                                            </p:txEl>
                                          </p:spTgt>
                                        </p:tgtEl>
                                      </p:cBhvr>
                                    </p:animEffect>
                                    <p:anim calcmode="lin" valueType="num">
                                      <p:cBhvr>
                                        <p:cTn id="23" dur="1000" fill="hold"/>
                                        <p:tgtEl>
                                          <p:spTgt spid="81">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81">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1">
                                            <p:txEl>
                                              <p:pRg st="5" end="5"/>
                                            </p:txEl>
                                          </p:spTgt>
                                        </p:tgtEl>
                                        <p:attrNameLst>
                                          <p:attrName>style.visibility</p:attrName>
                                        </p:attrNameLst>
                                      </p:cBhvr>
                                      <p:to>
                                        <p:strVal val="visible"/>
                                      </p:to>
                                    </p:set>
                                    <p:animEffect transition="in" filter="fade">
                                      <p:cBhvr>
                                        <p:cTn id="27" dur="1000"/>
                                        <p:tgtEl>
                                          <p:spTgt spid="81">
                                            <p:txEl>
                                              <p:pRg st="5" end="5"/>
                                            </p:txEl>
                                          </p:spTgt>
                                        </p:tgtEl>
                                      </p:cBhvr>
                                    </p:animEffect>
                                    <p:anim calcmode="lin" valueType="num">
                                      <p:cBhvr>
                                        <p:cTn id="28" dur="1000" fill="hold"/>
                                        <p:tgtEl>
                                          <p:spTgt spid="81">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81">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1">
                                            <p:txEl>
                                              <p:pRg st="6" end="6"/>
                                            </p:txEl>
                                          </p:spTgt>
                                        </p:tgtEl>
                                        <p:attrNameLst>
                                          <p:attrName>style.visibility</p:attrName>
                                        </p:attrNameLst>
                                      </p:cBhvr>
                                      <p:to>
                                        <p:strVal val="visible"/>
                                      </p:to>
                                    </p:set>
                                    <p:animEffect transition="in" filter="fade">
                                      <p:cBhvr>
                                        <p:cTn id="32" dur="1000"/>
                                        <p:tgtEl>
                                          <p:spTgt spid="81">
                                            <p:txEl>
                                              <p:pRg st="6" end="6"/>
                                            </p:txEl>
                                          </p:spTgt>
                                        </p:tgtEl>
                                      </p:cBhvr>
                                    </p:animEffect>
                                    <p:anim calcmode="lin" valueType="num">
                                      <p:cBhvr>
                                        <p:cTn id="33" dur="1000" fill="hold"/>
                                        <p:tgtEl>
                                          <p:spTgt spid="81">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8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uiExpand="1"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30">
            <a:extLst>
              <a:ext uri="{FF2B5EF4-FFF2-40B4-BE49-F238E27FC236}">
                <a16:creationId xmlns:a16="http://schemas.microsoft.com/office/drawing/2014/main" id="{9DF45B23-B763-42E4-8E9E-593573844FD6}"/>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设计方案</a:t>
            </a:r>
            <a:r>
              <a:rPr lang="en-US" altLang="zh-CN"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 — </a:t>
            </a:r>
            <a:r>
              <a:rPr lang="zh-CN" altLang="en-US"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推荐算法</a:t>
            </a:r>
          </a:p>
        </p:txBody>
      </p:sp>
      <p:grpSp>
        <p:nvGrpSpPr>
          <p:cNvPr id="80" name="组合 79">
            <a:extLst>
              <a:ext uri="{FF2B5EF4-FFF2-40B4-BE49-F238E27FC236}">
                <a16:creationId xmlns:a16="http://schemas.microsoft.com/office/drawing/2014/main" id="{706B1516-F77E-4D15-8886-4EAE6E96C81E}"/>
              </a:ext>
            </a:extLst>
          </p:cNvPr>
          <p:cNvGrpSpPr/>
          <p:nvPr/>
        </p:nvGrpSpPr>
        <p:grpSpPr>
          <a:xfrm>
            <a:off x="451502" y="346319"/>
            <a:ext cx="467216" cy="468245"/>
            <a:chOff x="3437020" y="2074814"/>
            <a:chExt cx="863676" cy="865577"/>
          </a:xfrm>
        </p:grpSpPr>
        <p:sp>
          <p:nvSpPr>
            <p:cNvPr id="82" name="椭圆 19">
              <a:extLst>
                <a:ext uri="{FF2B5EF4-FFF2-40B4-BE49-F238E27FC236}">
                  <a16:creationId xmlns:a16="http://schemas.microsoft.com/office/drawing/2014/main" id="{744EA4C9-5A59-4E2F-8F96-985B3159F1FE}"/>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83" name="图片 82">
              <a:extLst>
                <a:ext uri="{FF2B5EF4-FFF2-40B4-BE49-F238E27FC236}">
                  <a16:creationId xmlns:a16="http://schemas.microsoft.com/office/drawing/2014/main" id="{EF8EA5AB-3F78-4A62-92F8-09DE945CA681}"/>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sp>
        <p:nvSpPr>
          <p:cNvPr id="7" name="文本框 31">
            <a:extLst>
              <a:ext uri="{FF2B5EF4-FFF2-40B4-BE49-F238E27FC236}">
                <a16:creationId xmlns:a16="http://schemas.microsoft.com/office/drawing/2014/main" id="{11115A70-33FE-4DDC-B92E-B3D3858D6509}"/>
              </a:ext>
            </a:extLst>
          </p:cNvPr>
          <p:cNvSpPr txBox="1"/>
          <p:nvPr/>
        </p:nvSpPr>
        <p:spPr>
          <a:xfrm>
            <a:off x="2473101" y="2060122"/>
            <a:ext cx="6467699" cy="3046988"/>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2400" b="1" dirty="0">
                <a:solidFill>
                  <a:schemeClr val="tx1">
                    <a:lumMod val="75000"/>
                    <a:lumOff val="25000"/>
                  </a:schemeClr>
                </a:solidFill>
                <a:latin typeface="+mn-ea"/>
              </a:rPr>
              <a:t>推荐</a:t>
            </a:r>
            <a:r>
              <a:rPr lang="zh-CN" altLang="en-US" sz="2400" b="1" dirty="0" smtClean="0">
                <a:solidFill>
                  <a:schemeClr val="tx1">
                    <a:lumMod val="75000"/>
                    <a:lumOff val="25000"/>
                  </a:schemeClr>
                </a:solidFill>
                <a:latin typeface="+mn-ea"/>
              </a:rPr>
              <a:t>算法</a:t>
            </a:r>
            <a:endParaRPr lang="en-US" altLang="zh-CN" sz="2400" b="1" dirty="0" smtClean="0">
              <a:solidFill>
                <a:schemeClr val="tx1">
                  <a:lumMod val="75000"/>
                  <a:lumOff val="25000"/>
                </a:schemeClr>
              </a:solidFill>
              <a:latin typeface="+mn-ea"/>
            </a:endParaRPr>
          </a:p>
          <a:p>
            <a:pPr>
              <a:lnSpc>
                <a:spcPct val="150000"/>
              </a:lnSpc>
            </a:pPr>
            <a:endParaRPr lang="en-US" altLang="zh-CN" sz="1200" dirty="0">
              <a:solidFill>
                <a:schemeClr val="tx1">
                  <a:lumMod val="75000"/>
                  <a:lumOff val="25000"/>
                </a:schemeClr>
              </a:solidFill>
              <a:latin typeface="+mn-ea"/>
            </a:endParaRPr>
          </a:p>
          <a:p>
            <a:pPr marL="457200" indent="-457200">
              <a:lnSpc>
                <a:spcPct val="150000"/>
              </a:lnSpc>
              <a:buFont typeface="Wingdings" panose="05000000000000000000" pitchFamily="2" charset="2"/>
              <a:buChar char="ü"/>
            </a:pPr>
            <a:r>
              <a:rPr lang="zh-CN" altLang="en-US" sz="2400" dirty="0">
                <a:solidFill>
                  <a:schemeClr val="tx1">
                    <a:lumMod val="75000"/>
                    <a:lumOff val="25000"/>
                  </a:schemeClr>
                </a:solidFill>
                <a:latin typeface="+mn-ea"/>
              </a:rPr>
              <a:t>基于热点的新闻推荐</a:t>
            </a:r>
            <a:r>
              <a:rPr lang="zh-CN" altLang="en-US" sz="2400" dirty="0" smtClean="0">
                <a:solidFill>
                  <a:schemeClr val="tx1">
                    <a:lumMod val="75000"/>
                    <a:lumOff val="25000"/>
                  </a:schemeClr>
                </a:solidFill>
                <a:latin typeface="+mn-ea"/>
              </a:rPr>
              <a:t>算法</a:t>
            </a:r>
            <a:endParaRPr lang="en-US" altLang="zh-CN" sz="2400" dirty="0">
              <a:solidFill>
                <a:schemeClr val="tx1">
                  <a:lumMod val="75000"/>
                  <a:lumOff val="25000"/>
                </a:schemeClr>
              </a:solidFill>
              <a:latin typeface="+mn-ea"/>
            </a:endParaRPr>
          </a:p>
          <a:p>
            <a:pPr marL="457200" indent="-457200">
              <a:lnSpc>
                <a:spcPct val="150000"/>
              </a:lnSpc>
              <a:buFont typeface="Wingdings" panose="05000000000000000000" pitchFamily="2" charset="2"/>
              <a:buChar char="ü"/>
            </a:pPr>
            <a:r>
              <a:rPr lang="zh-CN" altLang="en-US" sz="2400" dirty="0" smtClean="0">
                <a:solidFill>
                  <a:schemeClr val="tx1">
                    <a:lumMod val="75000"/>
                    <a:lumOff val="25000"/>
                  </a:schemeClr>
                </a:solidFill>
                <a:latin typeface="+mn-ea"/>
              </a:rPr>
              <a:t>基于</a:t>
            </a:r>
            <a:r>
              <a:rPr lang="zh-CN" altLang="en-US" sz="2400" dirty="0">
                <a:solidFill>
                  <a:schemeClr val="tx1">
                    <a:lumMod val="75000"/>
                    <a:lumOff val="25000"/>
                  </a:schemeClr>
                </a:solidFill>
                <a:latin typeface="+mn-ea"/>
              </a:rPr>
              <a:t>内容相似度的新闻推荐</a:t>
            </a:r>
            <a:r>
              <a:rPr lang="zh-CN" altLang="en-US" sz="2400" dirty="0" smtClean="0">
                <a:solidFill>
                  <a:schemeClr val="tx1">
                    <a:lumMod val="75000"/>
                    <a:lumOff val="25000"/>
                  </a:schemeClr>
                </a:solidFill>
                <a:latin typeface="+mn-ea"/>
              </a:rPr>
              <a:t>算法</a:t>
            </a:r>
            <a:endParaRPr lang="en-US" altLang="zh-CN" sz="2400" dirty="0">
              <a:solidFill>
                <a:schemeClr val="tx1">
                  <a:lumMod val="75000"/>
                  <a:lumOff val="25000"/>
                </a:schemeClr>
              </a:solidFill>
              <a:latin typeface="+mn-ea"/>
            </a:endParaRPr>
          </a:p>
          <a:p>
            <a:pPr marL="457200" indent="-457200">
              <a:lnSpc>
                <a:spcPct val="150000"/>
              </a:lnSpc>
              <a:buFont typeface="Wingdings" panose="05000000000000000000" pitchFamily="2" charset="2"/>
              <a:buChar char="ü"/>
            </a:pPr>
            <a:r>
              <a:rPr lang="zh-CN" altLang="en-US" sz="2400" dirty="0" smtClean="0">
                <a:solidFill>
                  <a:schemeClr val="tx1">
                    <a:lumMod val="75000"/>
                    <a:lumOff val="25000"/>
                  </a:schemeClr>
                </a:solidFill>
                <a:latin typeface="+mn-ea"/>
              </a:rPr>
              <a:t>基于</a:t>
            </a:r>
            <a:r>
              <a:rPr lang="zh-CN" altLang="en-US" sz="2400" dirty="0">
                <a:solidFill>
                  <a:schemeClr val="tx1">
                    <a:lumMod val="75000"/>
                    <a:lumOff val="25000"/>
                  </a:schemeClr>
                </a:solidFill>
                <a:latin typeface="+mn-ea"/>
              </a:rPr>
              <a:t>用户协同过滤的新闻推荐算法</a:t>
            </a:r>
            <a:endParaRPr lang="en-US" altLang="zh-CN" sz="2400" dirty="0">
              <a:solidFill>
                <a:schemeClr val="tx1">
                  <a:lumMod val="75000"/>
                  <a:lumOff val="25000"/>
                </a:schemeClr>
              </a:solidFill>
              <a:latin typeface="+mn-ea"/>
            </a:endParaRPr>
          </a:p>
          <a:p>
            <a:pPr>
              <a:lnSpc>
                <a:spcPct val="150000"/>
              </a:lnSpc>
            </a:pPr>
            <a:endParaRPr lang="en-US" altLang="zh-CN" sz="2000" dirty="0">
              <a:solidFill>
                <a:schemeClr val="tx1">
                  <a:lumMod val="75000"/>
                  <a:lumOff val="25000"/>
                </a:schemeClr>
              </a:solidFill>
              <a:latin typeface="+mn-ea"/>
            </a:endParaRPr>
          </a:p>
        </p:txBody>
      </p:sp>
    </p:spTree>
    <p:extLst>
      <p:ext uri="{BB962C8B-B14F-4D97-AF65-F5344CB8AC3E}">
        <p14:creationId xmlns:p14="http://schemas.microsoft.com/office/powerpoint/2010/main" val="21914907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50"/>
                                        <p:tgtEl>
                                          <p:spTgt spid="7">
                                            <p:txEl>
                                              <p:pRg st="0" end="0"/>
                                            </p:txEl>
                                          </p:spTgt>
                                        </p:tgtEl>
                                      </p:cBhvr>
                                    </p:animEffect>
                                    <p:anim calcmode="lin" valueType="num">
                                      <p:cBhvr>
                                        <p:cTn id="8" dur="25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anim calcmode="lin" valueType="num">
                                      <p:cBhvr>
                                        <p:cTn id="13"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1000"/>
                                        <p:tgtEl>
                                          <p:spTgt spid="7">
                                            <p:txEl>
                                              <p:pRg st="3" end="3"/>
                                            </p:txEl>
                                          </p:spTgt>
                                        </p:tgtEl>
                                      </p:cBhvr>
                                    </p:animEffect>
                                    <p:anim calcmode="lin" valueType="num">
                                      <p:cBhvr>
                                        <p:cTn id="1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1000"/>
                                        <p:tgtEl>
                                          <p:spTgt spid="7">
                                            <p:txEl>
                                              <p:pRg st="4" end="4"/>
                                            </p:txEl>
                                          </p:spTgt>
                                        </p:tgtEl>
                                      </p:cBhvr>
                                    </p:animEffect>
                                    <p:anim calcmode="lin" valueType="num">
                                      <p:cBhvr>
                                        <p:cTn id="2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文本框 31">
            <a:extLst>
              <a:ext uri="{FF2B5EF4-FFF2-40B4-BE49-F238E27FC236}">
                <a16:creationId xmlns:a16="http://schemas.microsoft.com/office/drawing/2014/main" id="{11115A70-33FE-4DDC-B92E-B3D3858D6509}"/>
              </a:ext>
            </a:extLst>
          </p:cNvPr>
          <p:cNvSpPr txBox="1"/>
          <p:nvPr/>
        </p:nvSpPr>
        <p:spPr>
          <a:xfrm>
            <a:off x="1336766" y="1530503"/>
            <a:ext cx="9575074" cy="3877985"/>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2400" b="1" dirty="0">
                <a:solidFill>
                  <a:schemeClr val="tx1">
                    <a:lumMod val="75000"/>
                    <a:lumOff val="25000"/>
                  </a:schemeClr>
                </a:solidFill>
                <a:latin typeface="+mn-ea"/>
              </a:rPr>
              <a:t>框架选择</a:t>
            </a:r>
            <a:endParaRPr lang="en-US" altLang="zh-CN" sz="2400" b="1" dirty="0">
              <a:solidFill>
                <a:schemeClr val="tx1">
                  <a:lumMod val="75000"/>
                  <a:lumOff val="25000"/>
                </a:schemeClr>
              </a:solidFill>
              <a:latin typeface="+mn-ea"/>
            </a:endParaRPr>
          </a:p>
          <a:p>
            <a:pPr>
              <a:lnSpc>
                <a:spcPct val="150000"/>
              </a:lnSpc>
            </a:pPr>
            <a:r>
              <a:rPr lang="en-US" altLang="zh-CN" sz="1600" dirty="0">
                <a:solidFill>
                  <a:schemeClr val="tx1">
                    <a:lumMod val="75000"/>
                    <a:lumOff val="25000"/>
                  </a:schemeClr>
                </a:solidFill>
                <a:latin typeface="+mn-ea"/>
              </a:rPr>
              <a:t>        </a:t>
            </a:r>
            <a:r>
              <a:rPr lang="zh-CN" altLang="en-US" sz="2000" dirty="0" smtClean="0">
                <a:solidFill>
                  <a:schemeClr val="tx1">
                    <a:lumMod val="75000"/>
                    <a:lumOff val="25000"/>
                  </a:schemeClr>
                </a:solidFill>
                <a:latin typeface="+mn-ea"/>
              </a:rPr>
              <a:t>基于</a:t>
            </a:r>
            <a:r>
              <a:rPr lang="en-US" altLang="zh-CN" sz="2000" dirty="0">
                <a:solidFill>
                  <a:schemeClr val="tx1">
                    <a:lumMod val="75000"/>
                    <a:lumOff val="25000"/>
                  </a:schemeClr>
                </a:solidFill>
                <a:latin typeface="+mn-ea"/>
              </a:rPr>
              <a:t>vue.js</a:t>
            </a:r>
            <a:r>
              <a:rPr lang="zh-CN" altLang="en-US" sz="2000" dirty="0">
                <a:solidFill>
                  <a:schemeClr val="tx1">
                    <a:lumMod val="75000"/>
                    <a:lumOff val="25000"/>
                  </a:schemeClr>
                </a:solidFill>
                <a:latin typeface="+mn-ea"/>
              </a:rPr>
              <a:t>开发的框架</a:t>
            </a:r>
            <a:r>
              <a:rPr lang="en-US" altLang="zh-CN" sz="2000" dirty="0" err="1" smtClean="0">
                <a:solidFill>
                  <a:schemeClr val="tx1">
                    <a:lumMod val="75000"/>
                    <a:lumOff val="25000"/>
                  </a:schemeClr>
                </a:solidFill>
                <a:latin typeface="+mn-ea"/>
              </a:rPr>
              <a:t>uni</a:t>
            </a:r>
            <a:r>
              <a:rPr lang="en-US" altLang="zh-CN" sz="2000" dirty="0" smtClean="0">
                <a:solidFill>
                  <a:schemeClr val="tx1">
                    <a:lumMod val="75000"/>
                    <a:lumOff val="25000"/>
                  </a:schemeClr>
                </a:solidFill>
                <a:latin typeface="+mn-ea"/>
              </a:rPr>
              <a:t>-app</a:t>
            </a:r>
            <a:endParaRPr lang="en-US" altLang="zh-CN" sz="2000" dirty="0">
              <a:solidFill>
                <a:schemeClr val="tx1">
                  <a:lumMod val="75000"/>
                  <a:lumOff val="25000"/>
                </a:schemeClr>
              </a:solidFill>
              <a:latin typeface="+mn-ea"/>
            </a:endParaRPr>
          </a:p>
          <a:p>
            <a:pPr>
              <a:lnSpc>
                <a:spcPct val="150000"/>
              </a:lnSpc>
            </a:pPr>
            <a:endParaRPr lang="en-US" altLang="zh-CN" sz="1600" dirty="0">
              <a:solidFill>
                <a:schemeClr val="tx1">
                  <a:lumMod val="75000"/>
                  <a:lumOff val="25000"/>
                </a:schemeClr>
              </a:solidFill>
              <a:latin typeface="+mn-ea"/>
            </a:endParaRPr>
          </a:p>
          <a:p>
            <a:pPr marL="285750" indent="-285750">
              <a:lnSpc>
                <a:spcPct val="150000"/>
              </a:lnSpc>
              <a:buFont typeface="Wingdings" panose="05000000000000000000" pitchFamily="2" charset="2"/>
              <a:buChar char="l"/>
            </a:pPr>
            <a:r>
              <a:rPr lang="en-US" altLang="zh-CN" sz="2400" b="1" dirty="0">
                <a:solidFill>
                  <a:schemeClr val="tx1">
                    <a:lumMod val="75000"/>
                    <a:lumOff val="25000"/>
                  </a:schemeClr>
                </a:solidFill>
                <a:latin typeface="+mn-ea"/>
              </a:rPr>
              <a:t>UI</a:t>
            </a:r>
            <a:r>
              <a:rPr lang="zh-CN" altLang="en-US" sz="2400" b="1" dirty="0">
                <a:solidFill>
                  <a:schemeClr val="tx1">
                    <a:lumMod val="75000"/>
                    <a:lumOff val="25000"/>
                  </a:schemeClr>
                </a:solidFill>
                <a:latin typeface="+mn-ea"/>
              </a:rPr>
              <a:t>组件库选择</a:t>
            </a:r>
            <a:endParaRPr lang="en-US" altLang="zh-CN" sz="2400" b="1" dirty="0">
              <a:solidFill>
                <a:schemeClr val="tx1">
                  <a:lumMod val="75000"/>
                  <a:lumOff val="25000"/>
                </a:schemeClr>
              </a:solidFill>
              <a:latin typeface="+mn-ea"/>
            </a:endParaRPr>
          </a:p>
          <a:p>
            <a:pPr indent="457189">
              <a:lnSpc>
                <a:spcPct val="150000"/>
              </a:lnSpc>
            </a:pPr>
            <a:r>
              <a:rPr lang="en-US" altLang="zh-CN" sz="2000" dirty="0" smtClean="0">
                <a:solidFill>
                  <a:schemeClr val="tx1">
                    <a:lumMod val="75000"/>
                    <a:lumOff val="25000"/>
                  </a:schemeClr>
                </a:solidFill>
                <a:latin typeface="+mn-ea"/>
                <a:sym typeface="Arial" panose="020B0604020202020204" pitchFamily="34" charset="0"/>
              </a:rPr>
              <a:t>iView</a:t>
            </a:r>
            <a:r>
              <a:rPr lang="zh-CN" altLang="en-US" sz="2000" dirty="0">
                <a:solidFill>
                  <a:schemeClr val="tx1">
                    <a:lumMod val="75000"/>
                    <a:lumOff val="25000"/>
                  </a:schemeClr>
                </a:solidFill>
                <a:latin typeface="+mn-ea"/>
                <a:sym typeface="Arial" panose="020B0604020202020204" pitchFamily="34" charset="0"/>
              </a:rPr>
              <a:t>的</a:t>
            </a:r>
            <a:r>
              <a:rPr lang="en-US" altLang="zh-CN" sz="2000" dirty="0">
                <a:solidFill>
                  <a:schemeClr val="tx1">
                    <a:lumMod val="75000"/>
                    <a:lumOff val="25000"/>
                  </a:schemeClr>
                </a:solidFill>
                <a:latin typeface="+mn-ea"/>
                <a:sym typeface="Arial" panose="020B0604020202020204" pitchFamily="34" charset="0"/>
              </a:rPr>
              <a:t>UI</a:t>
            </a:r>
            <a:r>
              <a:rPr lang="zh-CN" altLang="en-US" sz="2000" dirty="0">
                <a:solidFill>
                  <a:schemeClr val="tx1">
                    <a:lumMod val="75000"/>
                    <a:lumOff val="25000"/>
                  </a:schemeClr>
                </a:solidFill>
                <a:latin typeface="+mn-ea"/>
                <a:sym typeface="Arial" panose="020B0604020202020204" pitchFamily="34" charset="0"/>
              </a:rPr>
              <a:t>组件</a:t>
            </a:r>
            <a:r>
              <a:rPr lang="zh-CN" altLang="en-US" sz="2000" dirty="0" smtClean="0">
                <a:solidFill>
                  <a:schemeClr val="tx1">
                    <a:lumMod val="75000"/>
                    <a:lumOff val="25000"/>
                  </a:schemeClr>
                </a:solidFill>
                <a:latin typeface="+mn-ea"/>
                <a:sym typeface="Arial" panose="020B0604020202020204" pitchFamily="34" charset="0"/>
              </a:rPr>
              <a:t>库</a:t>
            </a:r>
            <a:endParaRPr lang="en-US" altLang="zh-CN" sz="2000" dirty="0">
              <a:solidFill>
                <a:schemeClr val="tx1">
                  <a:lumMod val="75000"/>
                  <a:lumOff val="25000"/>
                </a:schemeClr>
              </a:solidFill>
              <a:latin typeface="+mn-ea"/>
              <a:sym typeface="Arial" panose="020B0604020202020204" pitchFamily="34" charset="0"/>
            </a:endParaRPr>
          </a:p>
          <a:p>
            <a:pPr indent="457189">
              <a:lnSpc>
                <a:spcPct val="150000"/>
              </a:lnSpc>
            </a:pPr>
            <a:endParaRPr lang="en-US" altLang="zh-CN" sz="1600" dirty="0">
              <a:solidFill>
                <a:schemeClr val="tx1">
                  <a:lumMod val="75000"/>
                  <a:lumOff val="25000"/>
                </a:schemeClr>
              </a:solidFill>
              <a:latin typeface="+mn-ea"/>
              <a:sym typeface="Arial" panose="020B0604020202020204" pitchFamily="34" charset="0"/>
            </a:endParaRPr>
          </a:p>
          <a:p>
            <a:pPr marL="285750" indent="-285750">
              <a:lnSpc>
                <a:spcPct val="150000"/>
              </a:lnSpc>
              <a:buFont typeface="Wingdings" panose="05000000000000000000" pitchFamily="2" charset="2"/>
              <a:buChar char="l"/>
            </a:pPr>
            <a:r>
              <a:rPr lang="zh-CN" altLang="en-US" sz="2400" b="1" dirty="0">
                <a:solidFill>
                  <a:schemeClr val="tx1">
                    <a:lumMod val="75000"/>
                    <a:lumOff val="25000"/>
                  </a:schemeClr>
                </a:solidFill>
                <a:latin typeface="+mn-ea"/>
              </a:rPr>
              <a:t>编码规范</a:t>
            </a:r>
            <a:endParaRPr lang="en-US" altLang="zh-CN" sz="2400" b="1" dirty="0">
              <a:solidFill>
                <a:schemeClr val="tx1">
                  <a:lumMod val="75000"/>
                  <a:lumOff val="25000"/>
                </a:schemeClr>
              </a:solidFill>
              <a:latin typeface="+mn-ea"/>
            </a:endParaRPr>
          </a:p>
          <a:p>
            <a:pPr indent="457189">
              <a:lnSpc>
                <a:spcPct val="150000"/>
              </a:lnSpc>
            </a:pPr>
            <a:r>
              <a:rPr lang="zh-CN" altLang="en-US" sz="2000" dirty="0" smtClean="0">
                <a:solidFill>
                  <a:schemeClr val="tx1">
                    <a:lumMod val="75000"/>
                    <a:lumOff val="25000"/>
                  </a:schemeClr>
                </a:solidFill>
                <a:latin typeface="+mn-ea"/>
                <a:sym typeface="Arial" panose="020B0604020202020204" pitchFamily="34" charset="0"/>
              </a:rPr>
              <a:t>配置</a:t>
            </a:r>
            <a:r>
              <a:rPr lang="en-US" altLang="zh-CN" sz="2000" dirty="0" err="1" smtClean="0">
                <a:solidFill>
                  <a:schemeClr val="tx1">
                    <a:lumMod val="75000"/>
                    <a:lumOff val="25000"/>
                  </a:schemeClr>
                </a:solidFill>
                <a:latin typeface="+mn-ea"/>
                <a:sym typeface="Arial" panose="020B0604020202020204" pitchFamily="34" charset="0"/>
              </a:rPr>
              <a:t>ESLint</a:t>
            </a:r>
            <a:r>
              <a:rPr lang="zh-CN" altLang="en-US" sz="2000" dirty="0" smtClean="0">
                <a:solidFill>
                  <a:schemeClr val="tx1">
                    <a:lumMod val="75000"/>
                    <a:lumOff val="25000"/>
                  </a:schemeClr>
                </a:solidFill>
                <a:latin typeface="+mn-ea"/>
                <a:sym typeface="Arial" panose="020B0604020202020204" pitchFamily="34" charset="0"/>
              </a:rPr>
              <a:t>，用来进行语法规则与代码风格的检查</a:t>
            </a:r>
            <a:endParaRPr lang="en-US" altLang="zh-CN" sz="2000" dirty="0">
              <a:solidFill>
                <a:schemeClr val="tx1">
                  <a:lumMod val="75000"/>
                  <a:lumOff val="25000"/>
                </a:schemeClr>
              </a:solidFill>
              <a:latin typeface="+mn-ea"/>
            </a:endParaRPr>
          </a:p>
        </p:txBody>
      </p:sp>
      <p:sp>
        <p:nvSpPr>
          <p:cNvPr id="79" name="矩形 30">
            <a:extLst>
              <a:ext uri="{FF2B5EF4-FFF2-40B4-BE49-F238E27FC236}">
                <a16:creationId xmlns:a16="http://schemas.microsoft.com/office/drawing/2014/main" id="{9DF45B23-B763-42E4-8E9E-593573844FD6}"/>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设计方案</a:t>
            </a:r>
            <a:r>
              <a:rPr lang="en-US" altLang="zh-CN"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 — </a:t>
            </a:r>
            <a:r>
              <a:rPr lang="zh-CN" altLang="en-US"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前端设计</a:t>
            </a:r>
          </a:p>
        </p:txBody>
      </p:sp>
      <p:grpSp>
        <p:nvGrpSpPr>
          <p:cNvPr id="80" name="组合 79">
            <a:extLst>
              <a:ext uri="{FF2B5EF4-FFF2-40B4-BE49-F238E27FC236}">
                <a16:creationId xmlns:a16="http://schemas.microsoft.com/office/drawing/2014/main" id="{706B1516-F77E-4D15-8886-4EAE6E96C81E}"/>
              </a:ext>
            </a:extLst>
          </p:cNvPr>
          <p:cNvGrpSpPr/>
          <p:nvPr/>
        </p:nvGrpSpPr>
        <p:grpSpPr>
          <a:xfrm>
            <a:off x="451502" y="346319"/>
            <a:ext cx="467216" cy="468245"/>
            <a:chOff x="3437020" y="2074814"/>
            <a:chExt cx="863676" cy="865577"/>
          </a:xfrm>
        </p:grpSpPr>
        <p:sp>
          <p:nvSpPr>
            <p:cNvPr id="82" name="椭圆 19">
              <a:extLst>
                <a:ext uri="{FF2B5EF4-FFF2-40B4-BE49-F238E27FC236}">
                  <a16:creationId xmlns:a16="http://schemas.microsoft.com/office/drawing/2014/main" id="{744EA4C9-5A59-4E2F-8F96-985B3159F1FE}"/>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83" name="图片 82">
              <a:extLst>
                <a:ext uri="{FF2B5EF4-FFF2-40B4-BE49-F238E27FC236}">
                  <a16:creationId xmlns:a16="http://schemas.microsoft.com/office/drawing/2014/main" id="{EF8EA5AB-3F78-4A62-92F8-09DE945CA681}"/>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spTree>
    <p:extLst>
      <p:ext uri="{BB962C8B-B14F-4D97-AF65-F5344CB8AC3E}">
        <p14:creationId xmlns:p14="http://schemas.microsoft.com/office/powerpoint/2010/main" val="2104896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Effect transition="in" filter="fade">
                                      <p:cBhvr>
                                        <p:cTn id="7" dur="250"/>
                                        <p:tgtEl>
                                          <p:spTgt spid="81">
                                            <p:txEl>
                                              <p:pRg st="0" end="0"/>
                                            </p:txEl>
                                          </p:spTgt>
                                        </p:tgtEl>
                                      </p:cBhvr>
                                    </p:animEffect>
                                    <p:anim calcmode="lin" valueType="num">
                                      <p:cBhvr>
                                        <p:cTn id="8" dur="250" fill="hold"/>
                                        <p:tgtEl>
                                          <p:spTgt spid="81">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8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1">
                                            <p:txEl>
                                              <p:pRg st="1" end="1"/>
                                            </p:txEl>
                                          </p:spTgt>
                                        </p:tgtEl>
                                        <p:attrNameLst>
                                          <p:attrName>style.visibility</p:attrName>
                                        </p:attrNameLst>
                                      </p:cBhvr>
                                      <p:to>
                                        <p:strVal val="visible"/>
                                      </p:to>
                                    </p:set>
                                    <p:animEffect transition="in" filter="fade">
                                      <p:cBhvr>
                                        <p:cTn id="12" dur="1000"/>
                                        <p:tgtEl>
                                          <p:spTgt spid="81">
                                            <p:txEl>
                                              <p:pRg st="1" end="1"/>
                                            </p:txEl>
                                          </p:spTgt>
                                        </p:tgtEl>
                                      </p:cBhvr>
                                    </p:animEffect>
                                    <p:anim calcmode="lin" valueType="num">
                                      <p:cBhvr>
                                        <p:cTn id="13" dur="1000" fill="hold"/>
                                        <p:tgtEl>
                                          <p:spTgt spid="8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8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1">
                                            <p:txEl>
                                              <p:pRg st="3" end="3"/>
                                            </p:txEl>
                                          </p:spTgt>
                                        </p:tgtEl>
                                        <p:attrNameLst>
                                          <p:attrName>style.visibility</p:attrName>
                                        </p:attrNameLst>
                                      </p:cBhvr>
                                      <p:to>
                                        <p:strVal val="visible"/>
                                      </p:to>
                                    </p:set>
                                    <p:animEffect transition="in" filter="fade">
                                      <p:cBhvr>
                                        <p:cTn id="17" dur="1000"/>
                                        <p:tgtEl>
                                          <p:spTgt spid="81">
                                            <p:txEl>
                                              <p:pRg st="3" end="3"/>
                                            </p:txEl>
                                          </p:spTgt>
                                        </p:tgtEl>
                                      </p:cBhvr>
                                    </p:animEffect>
                                    <p:anim calcmode="lin" valueType="num">
                                      <p:cBhvr>
                                        <p:cTn id="18" dur="1000" fill="hold"/>
                                        <p:tgtEl>
                                          <p:spTgt spid="81">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81">
                                            <p:txEl>
                                              <p:pRg st="3" end="3"/>
                                            </p:txEl>
                                          </p:spTgt>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grpId="0" nodeType="afterEffect">
                                  <p:stCondLst>
                                    <p:cond delay="0"/>
                                  </p:stCondLst>
                                  <p:childTnLst>
                                    <p:set>
                                      <p:cBhvr>
                                        <p:cTn id="22" dur="1" fill="hold">
                                          <p:stCondLst>
                                            <p:cond delay="0"/>
                                          </p:stCondLst>
                                        </p:cTn>
                                        <p:tgtEl>
                                          <p:spTgt spid="81">
                                            <p:txEl>
                                              <p:pRg st="4" end="4"/>
                                            </p:txEl>
                                          </p:spTgt>
                                        </p:tgtEl>
                                        <p:attrNameLst>
                                          <p:attrName>style.visibility</p:attrName>
                                        </p:attrNameLst>
                                      </p:cBhvr>
                                      <p:to>
                                        <p:strVal val="visible"/>
                                      </p:to>
                                    </p:set>
                                    <p:animEffect transition="in" filter="fade">
                                      <p:cBhvr>
                                        <p:cTn id="23" dur="1000"/>
                                        <p:tgtEl>
                                          <p:spTgt spid="81">
                                            <p:txEl>
                                              <p:pRg st="4" end="4"/>
                                            </p:txEl>
                                          </p:spTgt>
                                        </p:tgtEl>
                                      </p:cBhvr>
                                    </p:animEffect>
                                    <p:anim calcmode="lin" valueType="num">
                                      <p:cBhvr>
                                        <p:cTn id="24" dur="1000" fill="hold"/>
                                        <p:tgtEl>
                                          <p:spTgt spid="81">
                                            <p:txEl>
                                              <p:pRg st="4" end="4"/>
                                            </p:txEl>
                                          </p:spTgt>
                                        </p:tgtEl>
                                        <p:attrNameLst>
                                          <p:attrName>ppt_x</p:attrName>
                                        </p:attrNameLst>
                                      </p:cBhvr>
                                      <p:tavLst>
                                        <p:tav tm="0">
                                          <p:val>
                                            <p:strVal val="#ppt_x"/>
                                          </p:val>
                                        </p:tav>
                                        <p:tav tm="100000">
                                          <p:val>
                                            <p:strVal val="#ppt_x"/>
                                          </p:val>
                                        </p:tav>
                                      </p:tavLst>
                                    </p:anim>
                                    <p:anim calcmode="lin" valueType="num">
                                      <p:cBhvr>
                                        <p:cTn id="25" dur="1000" fill="hold"/>
                                        <p:tgtEl>
                                          <p:spTgt spid="81">
                                            <p:txEl>
                                              <p:pRg st="4" end="4"/>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81">
                                            <p:txEl>
                                              <p:pRg st="6" end="6"/>
                                            </p:txEl>
                                          </p:spTgt>
                                        </p:tgtEl>
                                        <p:attrNameLst>
                                          <p:attrName>style.visibility</p:attrName>
                                        </p:attrNameLst>
                                      </p:cBhvr>
                                      <p:to>
                                        <p:strVal val="visible"/>
                                      </p:to>
                                    </p:set>
                                    <p:animEffect transition="in" filter="fade">
                                      <p:cBhvr>
                                        <p:cTn id="28" dur="1000"/>
                                        <p:tgtEl>
                                          <p:spTgt spid="81">
                                            <p:txEl>
                                              <p:pRg st="6" end="6"/>
                                            </p:txEl>
                                          </p:spTgt>
                                        </p:tgtEl>
                                      </p:cBhvr>
                                    </p:animEffect>
                                    <p:anim calcmode="lin" valueType="num">
                                      <p:cBhvr>
                                        <p:cTn id="29" dur="1000" fill="hold"/>
                                        <p:tgtEl>
                                          <p:spTgt spid="81">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81">
                                            <p:txEl>
                                              <p:pRg st="6" end="6"/>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81">
                                            <p:txEl>
                                              <p:pRg st="7" end="7"/>
                                            </p:txEl>
                                          </p:spTgt>
                                        </p:tgtEl>
                                        <p:attrNameLst>
                                          <p:attrName>style.visibility</p:attrName>
                                        </p:attrNameLst>
                                      </p:cBhvr>
                                      <p:to>
                                        <p:strVal val="visible"/>
                                      </p:to>
                                    </p:set>
                                    <p:animEffect transition="in" filter="fade">
                                      <p:cBhvr>
                                        <p:cTn id="33" dur="1000"/>
                                        <p:tgtEl>
                                          <p:spTgt spid="81">
                                            <p:txEl>
                                              <p:pRg st="7" end="7"/>
                                            </p:txEl>
                                          </p:spTgt>
                                        </p:tgtEl>
                                      </p:cBhvr>
                                    </p:animEffect>
                                    <p:anim calcmode="lin" valueType="num">
                                      <p:cBhvr>
                                        <p:cTn id="34" dur="1000" fill="hold"/>
                                        <p:tgtEl>
                                          <p:spTgt spid="81">
                                            <p:txEl>
                                              <p:pRg st="7" end="7"/>
                                            </p:txEl>
                                          </p:spTgt>
                                        </p:tgtEl>
                                        <p:attrNameLst>
                                          <p:attrName>ppt_x</p:attrName>
                                        </p:attrNameLst>
                                      </p:cBhvr>
                                      <p:tavLst>
                                        <p:tav tm="0">
                                          <p:val>
                                            <p:strVal val="#ppt_x"/>
                                          </p:val>
                                        </p:tav>
                                        <p:tav tm="100000">
                                          <p:val>
                                            <p:strVal val="#ppt_x"/>
                                          </p:val>
                                        </p:tav>
                                      </p:tavLst>
                                    </p:anim>
                                    <p:anim calcmode="lin" valueType="num">
                                      <p:cBhvr>
                                        <p:cTn id="35" dur="1000" fill="hold"/>
                                        <p:tgtEl>
                                          <p:spTgt spid="81">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uiExpand="1"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文本框 31">
            <a:extLst>
              <a:ext uri="{FF2B5EF4-FFF2-40B4-BE49-F238E27FC236}">
                <a16:creationId xmlns:a16="http://schemas.microsoft.com/office/drawing/2014/main" id="{11115A70-33FE-4DDC-B92E-B3D3858D6509}"/>
              </a:ext>
            </a:extLst>
          </p:cNvPr>
          <p:cNvSpPr txBox="1"/>
          <p:nvPr/>
        </p:nvSpPr>
        <p:spPr>
          <a:xfrm>
            <a:off x="1031965" y="1182160"/>
            <a:ext cx="10202091" cy="2400657"/>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2400" b="1" dirty="0">
                <a:solidFill>
                  <a:schemeClr val="tx1">
                    <a:lumMod val="75000"/>
                    <a:lumOff val="25000"/>
                  </a:schemeClr>
                </a:solidFill>
                <a:latin typeface="+mn-ea"/>
              </a:rPr>
              <a:t>组件复用</a:t>
            </a:r>
            <a:endParaRPr lang="en-US" altLang="zh-CN" sz="2400" b="1" dirty="0">
              <a:solidFill>
                <a:schemeClr val="tx1">
                  <a:lumMod val="75000"/>
                  <a:lumOff val="25000"/>
                </a:schemeClr>
              </a:solidFill>
              <a:latin typeface="+mn-ea"/>
            </a:endParaRPr>
          </a:p>
          <a:p>
            <a:pPr>
              <a:lnSpc>
                <a:spcPct val="150000"/>
              </a:lnSpc>
            </a:pPr>
            <a:r>
              <a:rPr lang="en-US" altLang="zh-CN" sz="1600" dirty="0">
                <a:solidFill>
                  <a:schemeClr val="tx1">
                    <a:lumMod val="75000"/>
                    <a:lumOff val="25000"/>
                  </a:schemeClr>
                </a:solidFill>
                <a:latin typeface="+mn-ea"/>
              </a:rPr>
              <a:t>        </a:t>
            </a:r>
            <a:r>
              <a:rPr lang="zh-CN" altLang="en-US" sz="2000" dirty="0">
                <a:solidFill>
                  <a:schemeClr val="tx1">
                    <a:lumMod val="75000"/>
                    <a:lumOff val="25000"/>
                  </a:schemeClr>
                </a:solidFill>
                <a:latin typeface="+mn-ea"/>
              </a:rPr>
              <a:t>在开发之前</a:t>
            </a:r>
            <a:r>
              <a:rPr lang="zh-CN" altLang="en-US" sz="2000" dirty="0" smtClean="0">
                <a:solidFill>
                  <a:schemeClr val="tx1">
                    <a:lumMod val="75000"/>
                    <a:lumOff val="25000"/>
                  </a:schemeClr>
                </a:solidFill>
                <a:latin typeface="+mn-ea"/>
              </a:rPr>
              <a:t>，先</a:t>
            </a:r>
            <a:r>
              <a:rPr lang="zh-CN" altLang="en-US" sz="2000" dirty="0">
                <a:solidFill>
                  <a:schemeClr val="tx1">
                    <a:lumMod val="75000"/>
                    <a:lumOff val="25000"/>
                  </a:schemeClr>
                </a:solidFill>
                <a:latin typeface="+mn-ea"/>
              </a:rPr>
              <a:t>对原型图进行分析，梳理出可复用的部分，写成组件</a:t>
            </a:r>
            <a:r>
              <a:rPr lang="zh-CN" altLang="en-US" sz="2000" dirty="0" smtClean="0">
                <a:solidFill>
                  <a:schemeClr val="tx1">
                    <a:lumMod val="75000"/>
                    <a:lumOff val="25000"/>
                  </a:schemeClr>
                </a:solidFill>
                <a:latin typeface="+mn-ea"/>
              </a:rPr>
              <a:t>。如</a:t>
            </a:r>
            <a:r>
              <a:rPr lang="zh-CN" altLang="en-US" sz="2000" dirty="0">
                <a:solidFill>
                  <a:schemeClr val="tx1">
                    <a:lumMod val="75000"/>
                    <a:lumOff val="25000"/>
                  </a:schemeClr>
                </a:solidFill>
                <a:latin typeface="+mn-ea"/>
              </a:rPr>
              <a:t>“新闻概况项”组件，在新闻</a:t>
            </a:r>
            <a:r>
              <a:rPr lang="zh-CN" altLang="en-US" sz="2000" dirty="0" smtClean="0">
                <a:solidFill>
                  <a:schemeClr val="tx1">
                    <a:lumMod val="75000"/>
                    <a:lumOff val="25000"/>
                  </a:schemeClr>
                </a:solidFill>
                <a:latin typeface="+mn-ea"/>
              </a:rPr>
              <a:t>列表</a:t>
            </a:r>
            <a:r>
              <a:rPr lang="zh-CN" altLang="en-US" sz="2000" dirty="0">
                <a:solidFill>
                  <a:schemeClr val="tx1">
                    <a:lumMod val="75000"/>
                    <a:lumOff val="25000"/>
                  </a:schemeClr>
                </a:solidFill>
                <a:latin typeface="+mn-ea"/>
              </a:rPr>
              <a:t>、</a:t>
            </a:r>
            <a:r>
              <a:rPr lang="zh-CN" altLang="en-US" sz="2000" dirty="0" smtClean="0">
                <a:solidFill>
                  <a:schemeClr val="tx1">
                    <a:lumMod val="75000"/>
                    <a:lumOff val="25000"/>
                  </a:schemeClr>
                </a:solidFill>
                <a:latin typeface="+mn-ea"/>
              </a:rPr>
              <a:t>相关文章、我</a:t>
            </a:r>
            <a:r>
              <a:rPr lang="zh-CN" altLang="en-US" sz="2000" dirty="0">
                <a:solidFill>
                  <a:schemeClr val="tx1">
                    <a:lumMod val="75000"/>
                    <a:lumOff val="25000"/>
                  </a:schemeClr>
                </a:solidFill>
                <a:latin typeface="+mn-ea"/>
              </a:rPr>
              <a:t>的</a:t>
            </a:r>
            <a:r>
              <a:rPr lang="zh-CN" altLang="en-US" sz="2000" dirty="0" smtClean="0">
                <a:solidFill>
                  <a:schemeClr val="tx1">
                    <a:lumMod val="75000"/>
                    <a:lumOff val="25000"/>
                  </a:schemeClr>
                </a:solidFill>
                <a:latin typeface="+mn-ea"/>
              </a:rPr>
              <a:t>收藏、我</a:t>
            </a:r>
            <a:r>
              <a:rPr lang="zh-CN" altLang="en-US" sz="2000" dirty="0">
                <a:solidFill>
                  <a:schemeClr val="tx1">
                    <a:lumMod val="75000"/>
                    <a:lumOff val="25000"/>
                  </a:schemeClr>
                </a:solidFill>
                <a:latin typeface="+mn-ea"/>
              </a:rPr>
              <a:t>的点赞这些栏目下均被用到。</a:t>
            </a:r>
            <a:endParaRPr lang="en-US" altLang="zh-CN" sz="2000" dirty="0">
              <a:solidFill>
                <a:schemeClr val="tx1">
                  <a:lumMod val="75000"/>
                  <a:lumOff val="25000"/>
                </a:schemeClr>
              </a:solidFill>
              <a:latin typeface="+mn-ea"/>
            </a:endParaRPr>
          </a:p>
          <a:p>
            <a:pPr>
              <a:lnSpc>
                <a:spcPct val="150000"/>
              </a:lnSpc>
            </a:pPr>
            <a:endParaRPr lang="en-US" altLang="zh-CN" sz="2000" dirty="0">
              <a:solidFill>
                <a:schemeClr val="tx1">
                  <a:lumMod val="75000"/>
                  <a:lumOff val="25000"/>
                </a:schemeClr>
              </a:solidFill>
              <a:latin typeface="+mn-ea"/>
            </a:endParaRPr>
          </a:p>
          <a:p>
            <a:pPr>
              <a:lnSpc>
                <a:spcPct val="150000"/>
              </a:lnSpc>
            </a:pPr>
            <a:endParaRPr lang="en-US" altLang="zh-CN" sz="1600" dirty="0">
              <a:solidFill>
                <a:schemeClr val="tx1">
                  <a:lumMod val="75000"/>
                  <a:lumOff val="25000"/>
                </a:schemeClr>
              </a:solidFill>
              <a:latin typeface="+mn-ea"/>
            </a:endParaRPr>
          </a:p>
        </p:txBody>
      </p:sp>
      <p:sp>
        <p:nvSpPr>
          <p:cNvPr id="79" name="矩形 30">
            <a:extLst>
              <a:ext uri="{FF2B5EF4-FFF2-40B4-BE49-F238E27FC236}">
                <a16:creationId xmlns:a16="http://schemas.microsoft.com/office/drawing/2014/main" id="{9DF45B23-B763-42E4-8E9E-593573844FD6}"/>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设计方案</a:t>
            </a:r>
            <a:r>
              <a:rPr lang="en-US" altLang="zh-CN"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 — </a:t>
            </a:r>
            <a:r>
              <a:rPr lang="zh-CN" altLang="en-US"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前端设计</a:t>
            </a:r>
          </a:p>
        </p:txBody>
      </p:sp>
      <p:grpSp>
        <p:nvGrpSpPr>
          <p:cNvPr id="80" name="组合 79">
            <a:extLst>
              <a:ext uri="{FF2B5EF4-FFF2-40B4-BE49-F238E27FC236}">
                <a16:creationId xmlns:a16="http://schemas.microsoft.com/office/drawing/2014/main" id="{706B1516-F77E-4D15-8886-4EAE6E96C81E}"/>
              </a:ext>
            </a:extLst>
          </p:cNvPr>
          <p:cNvGrpSpPr/>
          <p:nvPr/>
        </p:nvGrpSpPr>
        <p:grpSpPr>
          <a:xfrm>
            <a:off x="451502" y="346319"/>
            <a:ext cx="467216" cy="468245"/>
            <a:chOff x="3437020" y="2074814"/>
            <a:chExt cx="863676" cy="865577"/>
          </a:xfrm>
        </p:grpSpPr>
        <p:sp>
          <p:nvSpPr>
            <p:cNvPr id="82" name="椭圆 19">
              <a:extLst>
                <a:ext uri="{FF2B5EF4-FFF2-40B4-BE49-F238E27FC236}">
                  <a16:creationId xmlns:a16="http://schemas.microsoft.com/office/drawing/2014/main" id="{744EA4C9-5A59-4E2F-8F96-985B3159F1FE}"/>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83" name="图片 82">
              <a:extLst>
                <a:ext uri="{FF2B5EF4-FFF2-40B4-BE49-F238E27FC236}">
                  <a16:creationId xmlns:a16="http://schemas.microsoft.com/office/drawing/2014/main" id="{EF8EA5AB-3F78-4A62-92F8-09DE945CA681}"/>
                </a:ext>
              </a:extLst>
            </p:cNvPr>
            <p:cNvPicPr>
              <a:picLocks noChangeAspect="1"/>
            </p:cNvPicPr>
            <p:nvPr/>
          </p:nvPicPr>
          <p:blipFill>
            <a:blip r:embed="rId2" cstate="hq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pic>
        <p:nvPicPr>
          <p:cNvPr id="3" name="图片 2"/>
          <p:cNvPicPr>
            <a:picLocks noChangeAspect="1"/>
          </p:cNvPicPr>
          <p:nvPr/>
        </p:nvPicPr>
        <p:blipFill>
          <a:blip r:embed="rId3"/>
          <a:stretch>
            <a:fillRect/>
          </a:stretch>
        </p:blipFill>
        <p:spPr>
          <a:xfrm>
            <a:off x="972682" y="4700414"/>
            <a:ext cx="3504762" cy="1209524"/>
          </a:xfrm>
          <a:prstGeom prst="rect">
            <a:avLst/>
          </a:prstGeom>
        </p:spPr>
      </p:pic>
      <p:pic>
        <p:nvPicPr>
          <p:cNvPr id="4" name="图片 3"/>
          <p:cNvPicPr>
            <a:picLocks noChangeAspect="1"/>
          </p:cNvPicPr>
          <p:nvPr/>
        </p:nvPicPr>
        <p:blipFill>
          <a:blip r:embed="rId4"/>
          <a:stretch>
            <a:fillRect/>
          </a:stretch>
        </p:blipFill>
        <p:spPr>
          <a:xfrm>
            <a:off x="2725063" y="2822254"/>
            <a:ext cx="3476190" cy="1628571"/>
          </a:xfrm>
          <a:prstGeom prst="rect">
            <a:avLst/>
          </a:prstGeom>
        </p:spPr>
      </p:pic>
      <p:pic>
        <p:nvPicPr>
          <p:cNvPr id="6" name="图片 5"/>
          <p:cNvPicPr>
            <a:picLocks noChangeAspect="1"/>
          </p:cNvPicPr>
          <p:nvPr/>
        </p:nvPicPr>
        <p:blipFill>
          <a:blip r:embed="rId5"/>
          <a:stretch>
            <a:fillRect/>
          </a:stretch>
        </p:blipFill>
        <p:spPr>
          <a:xfrm>
            <a:off x="6810183" y="2827319"/>
            <a:ext cx="3457143" cy="1533333"/>
          </a:xfrm>
          <a:prstGeom prst="rect">
            <a:avLst/>
          </a:prstGeom>
        </p:spPr>
      </p:pic>
      <p:pic>
        <p:nvPicPr>
          <p:cNvPr id="7" name="图片 6"/>
          <p:cNvPicPr>
            <a:picLocks noChangeAspect="1"/>
          </p:cNvPicPr>
          <p:nvPr/>
        </p:nvPicPr>
        <p:blipFill>
          <a:blip r:embed="rId6"/>
          <a:stretch>
            <a:fillRect/>
          </a:stretch>
        </p:blipFill>
        <p:spPr>
          <a:xfrm>
            <a:off x="5487295" y="4476604"/>
            <a:ext cx="3438095" cy="1657143"/>
          </a:xfrm>
          <a:prstGeom prst="rect">
            <a:avLst/>
          </a:prstGeom>
        </p:spPr>
      </p:pic>
    </p:spTree>
    <p:extLst>
      <p:ext uri="{BB962C8B-B14F-4D97-AF65-F5344CB8AC3E}">
        <p14:creationId xmlns:p14="http://schemas.microsoft.com/office/powerpoint/2010/main" val="42592313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Effect transition="in" filter="fade">
                                      <p:cBhvr>
                                        <p:cTn id="7" dur="1000"/>
                                        <p:tgtEl>
                                          <p:spTgt spid="81">
                                            <p:txEl>
                                              <p:pRg st="0" end="0"/>
                                            </p:txEl>
                                          </p:spTgt>
                                        </p:tgtEl>
                                      </p:cBhvr>
                                    </p:animEffect>
                                    <p:anim calcmode="lin" valueType="num">
                                      <p:cBhvr>
                                        <p:cTn id="8" dur="1000" fill="hold"/>
                                        <p:tgtEl>
                                          <p:spTgt spid="8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1">
                                            <p:txEl>
                                              <p:pRg st="1" end="1"/>
                                            </p:txEl>
                                          </p:spTgt>
                                        </p:tgtEl>
                                        <p:attrNameLst>
                                          <p:attrName>style.visibility</p:attrName>
                                        </p:attrNameLst>
                                      </p:cBhvr>
                                      <p:to>
                                        <p:strVal val="visible"/>
                                      </p:to>
                                    </p:set>
                                    <p:animEffect transition="in" filter="fade">
                                      <p:cBhvr>
                                        <p:cTn id="12" dur="250"/>
                                        <p:tgtEl>
                                          <p:spTgt spid="81">
                                            <p:txEl>
                                              <p:pRg st="1" end="1"/>
                                            </p:txEl>
                                          </p:spTgt>
                                        </p:tgtEl>
                                      </p:cBhvr>
                                    </p:animEffect>
                                    <p:anim calcmode="lin" valueType="num">
                                      <p:cBhvr>
                                        <p:cTn id="13" dur="250" fill="hold"/>
                                        <p:tgtEl>
                                          <p:spTgt spid="81">
                                            <p:txEl>
                                              <p:pRg st="1" end="1"/>
                                            </p:txEl>
                                          </p:spTgt>
                                        </p:tgtEl>
                                        <p:attrNameLst>
                                          <p:attrName>ppt_x</p:attrName>
                                        </p:attrNameLst>
                                      </p:cBhvr>
                                      <p:tavLst>
                                        <p:tav tm="0">
                                          <p:val>
                                            <p:strVal val="#ppt_x"/>
                                          </p:val>
                                        </p:tav>
                                        <p:tav tm="100000">
                                          <p:val>
                                            <p:strVal val="#ppt_x"/>
                                          </p:val>
                                        </p:tav>
                                      </p:tavLst>
                                    </p:anim>
                                    <p:anim calcmode="lin" valueType="num">
                                      <p:cBhvr>
                                        <p:cTn id="14" dur="250" fill="hold"/>
                                        <p:tgtEl>
                                          <p:spTgt spid="81">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uiExpand="1"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文本框 31">
            <a:extLst>
              <a:ext uri="{FF2B5EF4-FFF2-40B4-BE49-F238E27FC236}">
                <a16:creationId xmlns:a16="http://schemas.microsoft.com/office/drawing/2014/main" id="{11115A70-33FE-4DDC-B92E-B3D3858D6509}"/>
              </a:ext>
            </a:extLst>
          </p:cNvPr>
          <p:cNvSpPr txBox="1"/>
          <p:nvPr/>
        </p:nvSpPr>
        <p:spPr>
          <a:xfrm>
            <a:off x="1359987" y="2088572"/>
            <a:ext cx="9990183" cy="2492990"/>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2400" b="1" dirty="0">
                <a:solidFill>
                  <a:schemeClr val="tx1">
                    <a:lumMod val="75000"/>
                    <a:lumOff val="25000"/>
                  </a:schemeClr>
                </a:solidFill>
                <a:latin typeface="+mn-ea"/>
              </a:rPr>
              <a:t>任务拆分</a:t>
            </a:r>
            <a:endParaRPr lang="en-US" altLang="zh-CN" sz="2400" b="1" dirty="0">
              <a:solidFill>
                <a:schemeClr val="tx1">
                  <a:lumMod val="75000"/>
                  <a:lumOff val="25000"/>
                </a:schemeClr>
              </a:solidFill>
              <a:latin typeface="+mn-ea"/>
            </a:endParaRPr>
          </a:p>
          <a:p>
            <a:pPr>
              <a:lnSpc>
                <a:spcPct val="150000"/>
              </a:lnSpc>
            </a:pPr>
            <a:endParaRPr lang="en-US" altLang="zh-CN" sz="2000" dirty="0" smtClean="0">
              <a:solidFill>
                <a:schemeClr val="tx1">
                  <a:lumMod val="75000"/>
                  <a:lumOff val="25000"/>
                </a:schemeClr>
              </a:solidFill>
              <a:latin typeface="+mn-ea"/>
            </a:endParaRPr>
          </a:p>
          <a:p>
            <a:pPr marL="342900" indent="-342900">
              <a:lnSpc>
                <a:spcPct val="150000"/>
              </a:lnSpc>
              <a:buFont typeface="Wingdings" panose="05000000000000000000" pitchFamily="2" charset="2"/>
              <a:buChar char="Ø"/>
            </a:pPr>
            <a:r>
              <a:rPr lang="zh-CN" altLang="en-US" sz="2000" dirty="0" smtClean="0">
                <a:solidFill>
                  <a:schemeClr val="tx1">
                    <a:lumMod val="75000"/>
                    <a:lumOff val="25000"/>
                  </a:schemeClr>
                </a:solidFill>
                <a:latin typeface="+mn-ea"/>
              </a:rPr>
              <a:t>拆分成子</a:t>
            </a:r>
            <a:r>
              <a:rPr lang="zh-CN" altLang="en-US" sz="2000" dirty="0">
                <a:solidFill>
                  <a:schemeClr val="tx1">
                    <a:lumMod val="75000"/>
                    <a:lumOff val="25000"/>
                  </a:schemeClr>
                </a:solidFill>
                <a:latin typeface="+mn-ea"/>
              </a:rPr>
              <a:t>功能点，进行优先级判断，划分</a:t>
            </a:r>
            <a:r>
              <a:rPr lang="zh-CN" altLang="en-US" sz="2000" dirty="0" smtClean="0">
                <a:solidFill>
                  <a:schemeClr val="tx1">
                    <a:lumMod val="75000"/>
                    <a:lumOff val="25000"/>
                  </a:schemeClr>
                </a:solidFill>
                <a:latin typeface="+mn-ea"/>
              </a:rPr>
              <a:t>出高、中、低三</a:t>
            </a:r>
            <a:r>
              <a:rPr lang="zh-CN" altLang="en-US" sz="2000" dirty="0">
                <a:solidFill>
                  <a:schemeClr val="tx1">
                    <a:lumMod val="75000"/>
                    <a:lumOff val="25000"/>
                  </a:schemeClr>
                </a:solidFill>
                <a:latin typeface="+mn-ea"/>
              </a:rPr>
              <a:t>个</a:t>
            </a:r>
            <a:r>
              <a:rPr lang="zh-CN" altLang="en-US" sz="2000" dirty="0" smtClean="0">
                <a:solidFill>
                  <a:schemeClr val="tx1">
                    <a:lumMod val="75000"/>
                    <a:lumOff val="25000"/>
                  </a:schemeClr>
                </a:solidFill>
                <a:latin typeface="+mn-ea"/>
              </a:rPr>
              <a:t>优先级</a:t>
            </a:r>
            <a:endParaRPr lang="en-US" altLang="zh-CN" sz="2000" dirty="0">
              <a:solidFill>
                <a:schemeClr val="tx1">
                  <a:lumMod val="75000"/>
                  <a:lumOff val="25000"/>
                </a:schemeClr>
              </a:solidFill>
              <a:latin typeface="+mn-ea"/>
            </a:endParaRPr>
          </a:p>
          <a:p>
            <a:pPr marL="342900" indent="-342900">
              <a:lnSpc>
                <a:spcPct val="150000"/>
              </a:lnSpc>
              <a:buFont typeface="Wingdings" panose="05000000000000000000" pitchFamily="2" charset="2"/>
              <a:buChar char="Ø"/>
            </a:pPr>
            <a:r>
              <a:rPr lang="zh-CN" altLang="en-US" sz="2000" dirty="0" smtClean="0">
                <a:solidFill>
                  <a:schemeClr val="tx1">
                    <a:lumMod val="75000"/>
                    <a:lumOff val="25000"/>
                  </a:schemeClr>
                </a:solidFill>
                <a:latin typeface="+mn-ea"/>
              </a:rPr>
              <a:t>对子</a:t>
            </a:r>
            <a:r>
              <a:rPr lang="zh-CN" altLang="en-US" sz="2000" dirty="0">
                <a:solidFill>
                  <a:schemeClr val="tx1">
                    <a:lumMod val="75000"/>
                    <a:lumOff val="25000"/>
                  </a:schemeClr>
                </a:solidFill>
                <a:latin typeface="+mn-ea"/>
              </a:rPr>
              <a:t>功能点进行责任人分配与任务估时</a:t>
            </a:r>
            <a:r>
              <a:rPr lang="zh-CN" altLang="en-US" sz="2000" dirty="0" smtClean="0">
                <a:solidFill>
                  <a:schemeClr val="tx1">
                    <a:lumMod val="75000"/>
                    <a:lumOff val="25000"/>
                  </a:schemeClr>
                </a:solidFill>
                <a:latin typeface="+mn-ea"/>
              </a:rPr>
              <a:t>，并且</a:t>
            </a:r>
            <a:r>
              <a:rPr lang="zh-CN" altLang="en-US" sz="2000" dirty="0">
                <a:solidFill>
                  <a:schemeClr val="tx1">
                    <a:lumMod val="75000"/>
                    <a:lumOff val="25000"/>
                  </a:schemeClr>
                </a:solidFill>
                <a:latin typeface="+mn-ea"/>
              </a:rPr>
              <a:t>每日更新任务的执行</a:t>
            </a:r>
            <a:r>
              <a:rPr lang="zh-CN" altLang="en-US" sz="2000" dirty="0" smtClean="0">
                <a:solidFill>
                  <a:schemeClr val="tx1">
                    <a:lumMod val="75000"/>
                    <a:lumOff val="25000"/>
                  </a:schemeClr>
                </a:solidFill>
                <a:latin typeface="+mn-ea"/>
              </a:rPr>
              <a:t>状态</a:t>
            </a:r>
            <a:endParaRPr lang="en-US" altLang="zh-CN" sz="2000" dirty="0" smtClean="0">
              <a:solidFill>
                <a:schemeClr val="tx1">
                  <a:lumMod val="75000"/>
                  <a:lumOff val="25000"/>
                </a:schemeClr>
              </a:solidFill>
              <a:latin typeface="+mn-ea"/>
            </a:endParaRPr>
          </a:p>
          <a:p>
            <a:pPr marL="342900" indent="-342900">
              <a:lnSpc>
                <a:spcPct val="150000"/>
              </a:lnSpc>
              <a:buFont typeface="Wingdings" panose="05000000000000000000" pitchFamily="2" charset="2"/>
              <a:buChar char="Ø"/>
            </a:pPr>
            <a:r>
              <a:rPr lang="zh-CN" altLang="en-US" sz="2000" dirty="0" smtClean="0">
                <a:solidFill>
                  <a:schemeClr val="tx1">
                    <a:lumMod val="75000"/>
                    <a:lumOff val="25000"/>
                  </a:schemeClr>
                </a:solidFill>
                <a:latin typeface="+mn-ea"/>
              </a:rPr>
              <a:t>用</a:t>
            </a:r>
            <a:r>
              <a:rPr lang="en-US" altLang="zh-CN" sz="2000" dirty="0" err="1">
                <a:solidFill>
                  <a:schemeClr val="tx1">
                    <a:lumMod val="75000"/>
                    <a:lumOff val="25000"/>
                  </a:schemeClr>
                </a:solidFill>
                <a:latin typeface="+mn-ea"/>
              </a:rPr>
              <a:t>git</a:t>
            </a:r>
            <a:r>
              <a:rPr lang="zh-CN" altLang="en-US" sz="2000" dirty="0">
                <a:solidFill>
                  <a:schemeClr val="tx1">
                    <a:lumMod val="75000"/>
                    <a:lumOff val="25000"/>
                  </a:schemeClr>
                </a:solidFill>
                <a:latin typeface="+mn-ea"/>
              </a:rPr>
              <a:t>进行多人协同</a:t>
            </a:r>
            <a:r>
              <a:rPr lang="zh-CN" altLang="en-US" sz="2000" dirty="0" smtClean="0">
                <a:solidFill>
                  <a:schemeClr val="tx1">
                    <a:lumMod val="75000"/>
                    <a:lumOff val="25000"/>
                  </a:schemeClr>
                </a:solidFill>
                <a:latin typeface="+mn-ea"/>
              </a:rPr>
              <a:t>开发</a:t>
            </a:r>
            <a:endParaRPr lang="en-US" altLang="zh-CN" sz="2000" dirty="0">
              <a:solidFill>
                <a:schemeClr val="tx1">
                  <a:lumMod val="75000"/>
                  <a:lumOff val="25000"/>
                </a:schemeClr>
              </a:solidFill>
              <a:latin typeface="+mn-ea"/>
            </a:endParaRPr>
          </a:p>
        </p:txBody>
      </p:sp>
      <p:sp>
        <p:nvSpPr>
          <p:cNvPr id="79" name="矩形 30">
            <a:extLst>
              <a:ext uri="{FF2B5EF4-FFF2-40B4-BE49-F238E27FC236}">
                <a16:creationId xmlns:a16="http://schemas.microsoft.com/office/drawing/2014/main" id="{9DF45B23-B763-42E4-8E9E-593573844FD6}"/>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设计方案</a:t>
            </a:r>
            <a:r>
              <a:rPr lang="en-US" altLang="zh-CN"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 — </a:t>
            </a:r>
            <a:r>
              <a:rPr lang="zh-CN" altLang="en-US"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前端设计</a:t>
            </a:r>
          </a:p>
        </p:txBody>
      </p:sp>
      <p:grpSp>
        <p:nvGrpSpPr>
          <p:cNvPr id="80" name="组合 79">
            <a:extLst>
              <a:ext uri="{FF2B5EF4-FFF2-40B4-BE49-F238E27FC236}">
                <a16:creationId xmlns:a16="http://schemas.microsoft.com/office/drawing/2014/main" id="{706B1516-F77E-4D15-8886-4EAE6E96C81E}"/>
              </a:ext>
            </a:extLst>
          </p:cNvPr>
          <p:cNvGrpSpPr/>
          <p:nvPr/>
        </p:nvGrpSpPr>
        <p:grpSpPr>
          <a:xfrm>
            <a:off x="451502" y="346319"/>
            <a:ext cx="467216" cy="468245"/>
            <a:chOff x="3437020" y="2074814"/>
            <a:chExt cx="863676" cy="865577"/>
          </a:xfrm>
        </p:grpSpPr>
        <p:sp>
          <p:nvSpPr>
            <p:cNvPr id="82" name="椭圆 19">
              <a:extLst>
                <a:ext uri="{FF2B5EF4-FFF2-40B4-BE49-F238E27FC236}">
                  <a16:creationId xmlns:a16="http://schemas.microsoft.com/office/drawing/2014/main" id="{744EA4C9-5A59-4E2F-8F96-985B3159F1FE}"/>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83" name="图片 82">
              <a:extLst>
                <a:ext uri="{FF2B5EF4-FFF2-40B4-BE49-F238E27FC236}">
                  <a16:creationId xmlns:a16="http://schemas.microsoft.com/office/drawing/2014/main" id="{EF8EA5AB-3F78-4A62-92F8-09DE945CA681}"/>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spTree>
    <p:extLst>
      <p:ext uri="{BB962C8B-B14F-4D97-AF65-F5344CB8AC3E}">
        <p14:creationId xmlns:p14="http://schemas.microsoft.com/office/powerpoint/2010/main" val="32721985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Effect transition="in" filter="fade">
                                      <p:cBhvr>
                                        <p:cTn id="7" dur="250"/>
                                        <p:tgtEl>
                                          <p:spTgt spid="81">
                                            <p:txEl>
                                              <p:pRg st="0" end="0"/>
                                            </p:txEl>
                                          </p:spTgt>
                                        </p:tgtEl>
                                      </p:cBhvr>
                                    </p:animEffect>
                                    <p:anim calcmode="lin" valueType="num">
                                      <p:cBhvr>
                                        <p:cTn id="8" dur="250" fill="hold"/>
                                        <p:tgtEl>
                                          <p:spTgt spid="81">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8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1">
                                            <p:txEl>
                                              <p:pRg st="2" end="2"/>
                                            </p:txEl>
                                          </p:spTgt>
                                        </p:tgtEl>
                                        <p:attrNameLst>
                                          <p:attrName>style.visibility</p:attrName>
                                        </p:attrNameLst>
                                      </p:cBhvr>
                                      <p:to>
                                        <p:strVal val="visible"/>
                                      </p:to>
                                    </p:set>
                                    <p:animEffect transition="in" filter="fade">
                                      <p:cBhvr>
                                        <p:cTn id="12" dur="1000"/>
                                        <p:tgtEl>
                                          <p:spTgt spid="81">
                                            <p:txEl>
                                              <p:pRg st="2" end="2"/>
                                            </p:txEl>
                                          </p:spTgt>
                                        </p:tgtEl>
                                      </p:cBhvr>
                                    </p:animEffect>
                                    <p:anim calcmode="lin" valueType="num">
                                      <p:cBhvr>
                                        <p:cTn id="13" dur="1000" fill="hold"/>
                                        <p:tgtEl>
                                          <p:spTgt spid="81">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1">
                                            <p:txEl>
                                              <p:pRg st="3" end="3"/>
                                            </p:txEl>
                                          </p:spTgt>
                                        </p:tgtEl>
                                        <p:attrNameLst>
                                          <p:attrName>style.visibility</p:attrName>
                                        </p:attrNameLst>
                                      </p:cBhvr>
                                      <p:to>
                                        <p:strVal val="visible"/>
                                      </p:to>
                                    </p:set>
                                    <p:animEffect transition="in" filter="fade">
                                      <p:cBhvr>
                                        <p:cTn id="17" dur="1000"/>
                                        <p:tgtEl>
                                          <p:spTgt spid="81">
                                            <p:txEl>
                                              <p:pRg st="3" end="3"/>
                                            </p:txEl>
                                          </p:spTgt>
                                        </p:tgtEl>
                                      </p:cBhvr>
                                    </p:animEffect>
                                    <p:anim calcmode="lin" valueType="num">
                                      <p:cBhvr>
                                        <p:cTn id="18" dur="1000" fill="hold"/>
                                        <p:tgtEl>
                                          <p:spTgt spid="81">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81">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1">
                                            <p:txEl>
                                              <p:pRg st="4" end="4"/>
                                            </p:txEl>
                                          </p:spTgt>
                                        </p:tgtEl>
                                        <p:attrNameLst>
                                          <p:attrName>style.visibility</p:attrName>
                                        </p:attrNameLst>
                                      </p:cBhvr>
                                      <p:to>
                                        <p:strVal val="visible"/>
                                      </p:to>
                                    </p:set>
                                    <p:animEffect transition="in" filter="fade">
                                      <p:cBhvr>
                                        <p:cTn id="22" dur="1000"/>
                                        <p:tgtEl>
                                          <p:spTgt spid="81">
                                            <p:txEl>
                                              <p:pRg st="4" end="4"/>
                                            </p:txEl>
                                          </p:spTgt>
                                        </p:tgtEl>
                                      </p:cBhvr>
                                    </p:animEffect>
                                    <p:anim calcmode="lin" valueType="num">
                                      <p:cBhvr>
                                        <p:cTn id="23" dur="1000" fill="hold"/>
                                        <p:tgtEl>
                                          <p:spTgt spid="81">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8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uiExpand="1"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文本框 31">
            <a:extLst>
              <a:ext uri="{FF2B5EF4-FFF2-40B4-BE49-F238E27FC236}">
                <a16:creationId xmlns:a16="http://schemas.microsoft.com/office/drawing/2014/main" id="{11115A70-33FE-4DDC-B92E-B3D3858D6509}"/>
              </a:ext>
            </a:extLst>
          </p:cNvPr>
          <p:cNvSpPr txBox="1"/>
          <p:nvPr/>
        </p:nvSpPr>
        <p:spPr>
          <a:xfrm>
            <a:off x="1031966" y="1042093"/>
            <a:ext cx="9575074" cy="581057"/>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2400" b="1" dirty="0">
                <a:solidFill>
                  <a:schemeClr val="tx1">
                    <a:lumMod val="75000"/>
                    <a:lumOff val="25000"/>
                  </a:schemeClr>
                </a:solidFill>
                <a:latin typeface="+mn-ea"/>
              </a:rPr>
              <a:t>任务拆分</a:t>
            </a:r>
            <a:endParaRPr lang="en-US" altLang="zh-CN" sz="2400" b="1" dirty="0">
              <a:solidFill>
                <a:schemeClr val="tx1">
                  <a:lumMod val="75000"/>
                  <a:lumOff val="25000"/>
                </a:schemeClr>
              </a:solidFill>
              <a:latin typeface="+mn-ea"/>
            </a:endParaRPr>
          </a:p>
        </p:txBody>
      </p:sp>
      <p:sp>
        <p:nvSpPr>
          <p:cNvPr id="79" name="矩形 30">
            <a:extLst>
              <a:ext uri="{FF2B5EF4-FFF2-40B4-BE49-F238E27FC236}">
                <a16:creationId xmlns:a16="http://schemas.microsoft.com/office/drawing/2014/main" id="{9DF45B23-B763-42E4-8E9E-593573844FD6}"/>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设计方案</a:t>
            </a:r>
            <a:r>
              <a:rPr lang="en-US" altLang="zh-CN"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 — </a:t>
            </a:r>
            <a:r>
              <a:rPr lang="zh-CN" altLang="en-US"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前端设计</a:t>
            </a:r>
          </a:p>
        </p:txBody>
      </p:sp>
      <p:grpSp>
        <p:nvGrpSpPr>
          <p:cNvPr id="80" name="组合 79">
            <a:extLst>
              <a:ext uri="{FF2B5EF4-FFF2-40B4-BE49-F238E27FC236}">
                <a16:creationId xmlns:a16="http://schemas.microsoft.com/office/drawing/2014/main" id="{706B1516-F77E-4D15-8886-4EAE6E96C81E}"/>
              </a:ext>
            </a:extLst>
          </p:cNvPr>
          <p:cNvGrpSpPr/>
          <p:nvPr/>
        </p:nvGrpSpPr>
        <p:grpSpPr>
          <a:xfrm>
            <a:off x="451502" y="346319"/>
            <a:ext cx="467216" cy="468245"/>
            <a:chOff x="3437020" y="2074814"/>
            <a:chExt cx="863676" cy="865577"/>
          </a:xfrm>
        </p:grpSpPr>
        <p:sp>
          <p:nvSpPr>
            <p:cNvPr id="82" name="椭圆 19">
              <a:extLst>
                <a:ext uri="{FF2B5EF4-FFF2-40B4-BE49-F238E27FC236}">
                  <a16:creationId xmlns:a16="http://schemas.microsoft.com/office/drawing/2014/main" id="{744EA4C9-5A59-4E2F-8F96-985B3159F1FE}"/>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83" name="图片 82">
              <a:extLst>
                <a:ext uri="{FF2B5EF4-FFF2-40B4-BE49-F238E27FC236}">
                  <a16:creationId xmlns:a16="http://schemas.microsoft.com/office/drawing/2014/main" id="{EF8EA5AB-3F78-4A62-92F8-09DE945CA681}"/>
                </a:ext>
              </a:extLst>
            </p:cNvPr>
            <p:cNvPicPr>
              <a:picLocks noChangeAspect="1"/>
            </p:cNvPicPr>
            <p:nvPr/>
          </p:nvPicPr>
          <p:blipFill>
            <a:blip r:embed="rId2" cstate="hq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pic>
        <p:nvPicPr>
          <p:cNvPr id="2" name="图片 1"/>
          <p:cNvPicPr>
            <a:picLocks noChangeAspect="1"/>
          </p:cNvPicPr>
          <p:nvPr/>
        </p:nvPicPr>
        <p:blipFill>
          <a:blip r:embed="rId3"/>
          <a:stretch>
            <a:fillRect/>
          </a:stretch>
        </p:blipFill>
        <p:spPr>
          <a:xfrm>
            <a:off x="1489166" y="1623150"/>
            <a:ext cx="9117874" cy="4568644"/>
          </a:xfrm>
          <a:prstGeom prst="rect">
            <a:avLst/>
          </a:prstGeom>
        </p:spPr>
      </p:pic>
    </p:spTree>
    <p:extLst>
      <p:ext uri="{BB962C8B-B14F-4D97-AF65-F5344CB8AC3E}">
        <p14:creationId xmlns:p14="http://schemas.microsoft.com/office/powerpoint/2010/main" val="17821953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Effect transition="in" filter="fade">
                                      <p:cBhvr>
                                        <p:cTn id="7" dur="250"/>
                                        <p:tgtEl>
                                          <p:spTgt spid="81">
                                            <p:txEl>
                                              <p:pRg st="0" end="0"/>
                                            </p:txEl>
                                          </p:spTgt>
                                        </p:tgtEl>
                                      </p:cBhvr>
                                    </p:animEffect>
                                    <p:anim calcmode="lin" valueType="num">
                                      <p:cBhvr>
                                        <p:cTn id="8" dur="250" fill="hold"/>
                                        <p:tgtEl>
                                          <p:spTgt spid="81">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8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30">
            <a:extLst>
              <a:ext uri="{FF2B5EF4-FFF2-40B4-BE49-F238E27FC236}">
                <a16:creationId xmlns:a16="http://schemas.microsoft.com/office/drawing/2014/main" id="{9DF45B23-B763-42E4-8E9E-593573844FD6}"/>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设计方案</a:t>
            </a:r>
            <a:r>
              <a:rPr lang="en-US" altLang="zh-CN"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 — </a:t>
            </a:r>
            <a:r>
              <a:rPr lang="zh-CN" altLang="en-US"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后</a:t>
            </a:r>
            <a:r>
              <a:rPr lang="zh-CN" altLang="en-US" sz="2400" dirty="0" smtClean="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端</a:t>
            </a:r>
            <a:r>
              <a:rPr lang="zh-CN" altLang="en-US"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设计</a:t>
            </a:r>
          </a:p>
        </p:txBody>
      </p:sp>
      <p:grpSp>
        <p:nvGrpSpPr>
          <p:cNvPr id="80" name="组合 79">
            <a:extLst>
              <a:ext uri="{FF2B5EF4-FFF2-40B4-BE49-F238E27FC236}">
                <a16:creationId xmlns:a16="http://schemas.microsoft.com/office/drawing/2014/main" id="{706B1516-F77E-4D15-8886-4EAE6E96C81E}"/>
              </a:ext>
            </a:extLst>
          </p:cNvPr>
          <p:cNvGrpSpPr/>
          <p:nvPr/>
        </p:nvGrpSpPr>
        <p:grpSpPr>
          <a:xfrm>
            <a:off x="451502" y="346319"/>
            <a:ext cx="467216" cy="468245"/>
            <a:chOff x="3437020" y="2074814"/>
            <a:chExt cx="863676" cy="865577"/>
          </a:xfrm>
        </p:grpSpPr>
        <p:sp>
          <p:nvSpPr>
            <p:cNvPr id="82" name="椭圆 19">
              <a:extLst>
                <a:ext uri="{FF2B5EF4-FFF2-40B4-BE49-F238E27FC236}">
                  <a16:creationId xmlns:a16="http://schemas.microsoft.com/office/drawing/2014/main" id="{744EA4C9-5A59-4E2F-8F96-985B3159F1FE}"/>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83" name="图片 82">
              <a:extLst>
                <a:ext uri="{FF2B5EF4-FFF2-40B4-BE49-F238E27FC236}">
                  <a16:creationId xmlns:a16="http://schemas.microsoft.com/office/drawing/2014/main" id="{EF8EA5AB-3F78-4A62-92F8-09DE945CA681}"/>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sp>
        <p:nvSpPr>
          <p:cNvPr id="3" name="矩形 2"/>
          <p:cNvSpPr/>
          <p:nvPr/>
        </p:nvSpPr>
        <p:spPr>
          <a:xfrm>
            <a:off x="2697480" y="1545997"/>
            <a:ext cx="6096000" cy="4154984"/>
          </a:xfrm>
          <a:prstGeom prst="rect">
            <a:avLst/>
          </a:prstGeom>
        </p:spPr>
        <p:txBody>
          <a:bodyPr>
            <a:spAutoFit/>
          </a:bodyPr>
          <a:lstStyle/>
          <a:p>
            <a:pPr marL="342900" indent="-342900">
              <a:buFont typeface="Wingdings" panose="05000000000000000000" pitchFamily="2" charset="2"/>
              <a:buChar char="l"/>
            </a:pPr>
            <a:r>
              <a:rPr lang="zh-CN" altLang="en-US" sz="2400" dirty="0"/>
              <a:t>数据库</a:t>
            </a:r>
            <a:r>
              <a:rPr lang="zh-CN" altLang="en-US" sz="2400" dirty="0" smtClean="0"/>
              <a:t>设计</a:t>
            </a:r>
            <a:endParaRPr lang="en-US" altLang="zh-CN" sz="2400" dirty="0"/>
          </a:p>
          <a:p>
            <a:pPr marL="342900" indent="-342900">
              <a:buFont typeface="Wingdings" panose="05000000000000000000" pitchFamily="2" charset="2"/>
              <a:buChar char="l"/>
            </a:pPr>
            <a:endParaRPr lang="zh-CN" altLang="en-US" sz="2400" dirty="0"/>
          </a:p>
          <a:p>
            <a:pPr marL="342900" indent="-342900">
              <a:buFont typeface="Wingdings" panose="05000000000000000000" pitchFamily="2" charset="2"/>
              <a:buChar char="l"/>
            </a:pPr>
            <a:r>
              <a:rPr lang="zh-CN" altLang="en-US" sz="2400" dirty="0"/>
              <a:t>接口</a:t>
            </a:r>
            <a:r>
              <a:rPr lang="zh-CN" altLang="en-US" sz="2400" dirty="0" smtClean="0"/>
              <a:t>设计</a:t>
            </a:r>
            <a:endParaRPr lang="en-US" altLang="zh-CN" sz="2400" dirty="0" smtClean="0"/>
          </a:p>
          <a:p>
            <a:pPr marL="342900" indent="-342900">
              <a:buFont typeface="Wingdings" panose="05000000000000000000" pitchFamily="2" charset="2"/>
              <a:buChar char="l"/>
            </a:pPr>
            <a:endParaRPr lang="zh-CN" altLang="en-US" sz="2400" dirty="0"/>
          </a:p>
          <a:p>
            <a:pPr marL="342900" indent="-342900">
              <a:buFont typeface="Wingdings" panose="05000000000000000000" pitchFamily="2" charset="2"/>
              <a:buChar char="l"/>
            </a:pPr>
            <a:r>
              <a:rPr lang="zh-CN" altLang="en-US" sz="2400" dirty="0"/>
              <a:t>后台架构</a:t>
            </a:r>
            <a:r>
              <a:rPr lang="zh-CN" altLang="en-US" sz="2400" dirty="0" smtClean="0"/>
              <a:t>设计</a:t>
            </a:r>
            <a:endParaRPr lang="en-US" altLang="zh-CN" sz="2400" dirty="0" smtClean="0"/>
          </a:p>
          <a:p>
            <a:pPr marL="342900" indent="-342900">
              <a:buFont typeface="Wingdings" panose="05000000000000000000" pitchFamily="2" charset="2"/>
              <a:buChar char="l"/>
            </a:pPr>
            <a:endParaRPr lang="zh-CN" altLang="en-US" sz="2400" dirty="0"/>
          </a:p>
          <a:p>
            <a:pPr marL="342900" indent="-342900">
              <a:buFont typeface="Wingdings" panose="05000000000000000000" pitchFamily="2" charset="2"/>
              <a:buChar char="l"/>
            </a:pPr>
            <a:r>
              <a:rPr lang="zh-CN" altLang="en-US" sz="2400" dirty="0"/>
              <a:t>小程序</a:t>
            </a:r>
            <a:r>
              <a:rPr lang="en-US" altLang="zh-CN" sz="2400" dirty="0"/>
              <a:t>API</a:t>
            </a:r>
            <a:r>
              <a:rPr lang="zh-CN" altLang="en-US" sz="2400" dirty="0" smtClean="0"/>
              <a:t>调用</a:t>
            </a:r>
            <a:endParaRPr lang="en-US" altLang="zh-CN" sz="2400" dirty="0" smtClean="0"/>
          </a:p>
          <a:p>
            <a:pPr marL="342900" indent="-342900">
              <a:buFont typeface="Wingdings" panose="05000000000000000000" pitchFamily="2" charset="2"/>
              <a:buChar char="l"/>
            </a:pPr>
            <a:endParaRPr lang="zh-CN" altLang="en-US" sz="2400" dirty="0"/>
          </a:p>
          <a:p>
            <a:pPr marL="342900" indent="-342900">
              <a:buFont typeface="Wingdings" panose="05000000000000000000" pitchFamily="2" charset="2"/>
              <a:buChar char="l"/>
            </a:pPr>
            <a:r>
              <a:rPr lang="zh-CN" altLang="en-US" sz="2400" dirty="0"/>
              <a:t>小程序调用后台</a:t>
            </a:r>
            <a:r>
              <a:rPr lang="zh-CN" altLang="en-US" sz="2400" dirty="0" smtClean="0"/>
              <a:t>接口</a:t>
            </a:r>
            <a:endParaRPr lang="en-US" altLang="zh-CN" sz="2400" dirty="0" smtClean="0"/>
          </a:p>
          <a:p>
            <a:pPr marL="342900" indent="-342900">
              <a:buFont typeface="Wingdings" panose="05000000000000000000" pitchFamily="2" charset="2"/>
              <a:buChar char="l"/>
            </a:pPr>
            <a:endParaRPr lang="zh-CN" altLang="en-US" sz="2400" dirty="0"/>
          </a:p>
          <a:p>
            <a:pPr marL="342900" indent="-342900">
              <a:buFont typeface="Wingdings" panose="05000000000000000000" pitchFamily="2" charset="2"/>
              <a:buChar char="l"/>
            </a:pPr>
            <a:r>
              <a:rPr lang="zh-CN" altLang="en-US" sz="2400" dirty="0"/>
              <a:t>后台调用算法接口</a:t>
            </a:r>
          </a:p>
        </p:txBody>
      </p:sp>
    </p:spTree>
    <p:extLst>
      <p:ext uri="{BB962C8B-B14F-4D97-AF65-F5344CB8AC3E}">
        <p14:creationId xmlns:p14="http://schemas.microsoft.com/office/powerpoint/2010/main" val="1462602534"/>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30">
            <a:extLst>
              <a:ext uri="{FF2B5EF4-FFF2-40B4-BE49-F238E27FC236}">
                <a16:creationId xmlns:a16="http://schemas.microsoft.com/office/drawing/2014/main" id="{9DF45B23-B763-42E4-8E9E-593573844FD6}"/>
              </a:ext>
            </a:extLst>
          </p:cNvPr>
          <p:cNvSpPr>
            <a:spLocks noChangeArrowheads="1"/>
          </p:cNvSpPr>
          <p:nvPr/>
        </p:nvSpPr>
        <p:spPr bwMode="auto">
          <a:xfrm>
            <a:off x="934587" y="322124"/>
            <a:ext cx="714261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设计方案</a:t>
            </a:r>
            <a:r>
              <a:rPr lang="en-US" altLang="zh-CN"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 — </a:t>
            </a:r>
            <a:r>
              <a:rPr lang="zh-CN" altLang="en-US"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后端</a:t>
            </a:r>
            <a:r>
              <a:rPr lang="zh-CN" altLang="en-US" sz="2400" dirty="0" smtClean="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设计</a:t>
            </a:r>
            <a:endParaRPr lang="zh-CN" altLang="en-US"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endParaRPr>
          </a:p>
        </p:txBody>
      </p:sp>
      <p:grpSp>
        <p:nvGrpSpPr>
          <p:cNvPr id="80" name="组合 79">
            <a:extLst>
              <a:ext uri="{FF2B5EF4-FFF2-40B4-BE49-F238E27FC236}">
                <a16:creationId xmlns:a16="http://schemas.microsoft.com/office/drawing/2014/main" id="{706B1516-F77E-4D15-8886-4EAE6E96C81E}"/>
              </a:ext>
            </a:extLst>
          </p:cNvPr>
          <p:cNvGrpSpPr/>
          <p:nvPr/>
        </p:nvGrpSpPr>
        <p:grpSpPr>
          <a:xfrm>
            <a:off x="451502" y="346319"/>
            <a:ext cx="467216" cy="468245"/>
            <a:chOff x="3437020" y="2074814"/>
            <a:chExt cx="863676" cy="865577"/>
          </a:xfrm>
        </p:grpSpPr>
        <p:sp>
          <p:nvSpPr>
            <p:cNvPr id="82" name="椭圆 19">
              <a:extLst>
                <a:ext uri="{FF2B5EF4-FFF2-40B4-BE49-F238E27FC236}">
                  <a16:creationId xmlns:a16="http://schemas.microsoft.com/office/drawing/2014/main" id="{744EA4C9-5A59-4E2F-8F96-985B3159F1FE}"/>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83" name="图片 82">
              <a:extLst>
                <a:ext uri="{FF2B5EF4-FFF2-40B4-BE49-F238E27FC236}">
                  <a16:creationId xmlns:a16="http://schemas.microsoft.com/office/drawing/2014/main" id="{EF8EA5AB-3F78-4A62-92F8-09DE945CA681}"/>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pic>
        <p:nvPicPr>
          <p:cNvPr id="2" name="图片 1">
            <a:extLst>
              <a:ext uri="{FF2B5EF4-FFF2-40B4-BE49-F238E27FC236}">
                <a16:creationId xmlns:a16="http://schemas.microsoft.com/office/drawing/2014/main" id="{56F0666F-B2AE-4EEF-B7FE-EFA7F2140032}"/>
              </a:ext>
            </a:extLst>
          </p:cNvPr>
          <p:cNvPicPr>
            <a:picLocks noChangeAspect="1"/>
          </p:cNvPicPr>
          <p:nvPr/>
        </p:nvPicPr>
        <p:blipFill>
          <a:blip r:embed="rId4"/>
          <a:stretch>
            <a:fillRect/>
          </a:stretch>
        </p:blipFill>
        <p:spPr>
          <a:xfrm>
            <a:off x="1649423" y="1188305"/>
            <a:ext cx="8340160" cy="5140572"/>
          </a:xfrm>
          <a:prstGeom prst="rect">
            <a:avLst/>
          </a:prstGeom>
        </p:spPr>
      </p:pic>
      <p:sp>
        <p:nvSpPr>
          <p:cNvPr id="8" name="文本框 31">
            <a:extLst>
              <a:ext uri="{FF2B5EF4-FFF2-40B4-BE49-F238E27FC236}">
                <a16:creationId xmlns:a16="http://schemas.microsoft.com/office/drawing/2014/main" id="{11115A70-33FE-4DDC-B92E-B3D3858D6509}"/>
              </a:ext>
            </a:extLst>
          </p:cNvPr>
          <p:cNvSpPr txBox="1"/>
          <p:nvPr/>
        </p:nvSpPr>
        <p:spPr>
          <a:xfrm>
            <a:off x="1031966" y="1042093"/>
            <a:ext cx="9575074" cy="581057"/>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2400" b="1" dirty="0" smtClean="0">
                <a:solidFill>
                  <a:schemeClr val="tx1">
                    <a:lumMod val="75000"/>
                    <a:lumOff val="25000"/>
                  </a:schemeClr>
                </a:solidFill>
                <a:latin typeface="+mn-ea"/>
              </a:rPr>
              <a:t>数据库设计</a:t>
            </a:r>
            <a:endParaRPr lang="en-US" altLang="zh-CN" sz="2400" b="1" dirty="0">
              <a:solidFill>
                <a:schemeClr val="tx1">
                  <a:lumMod val="75000"/>
                  <a:lumOff val="25000"/>
                </a:schemeClr>
              </a:solidFill>
              <a:latin typeface="+mn-ea"/>
            </a:endParaRPr>
          </a:p>
        </p:txBody>
      </p:sp>
    </p:spTree>
    <p:extLst>
      <p:ext uri="{BB962C8B-B14F-4D97-AF65-F5344CB8AC3E}">
        <p14:creationId xmlns:p14="http://schemas.microsoft.com/office/powerpoint/2010/main" val="9472168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50"/>
                                        <p:tgtEl>
                                          <p:spTgt spid="8">
                                            <p:txEl>
                                              <p:pRg st="0" end="0"/>
                                            </p:txEl>
                                          </p:spTgt>
                                        </p:tgtEl>
                                      </p:cBhvr>
                                    </p:animEffect>
                                    <p:anim calcmode="lin" valueType="num">
                                      <p:cBhvr>
                                        <p:cTn id="8" dur="25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4D1F7627-DCAC-484F-A03E-11590C403285}"/>
              </a:ext>
            </a:extLst>
          </p:cNvPr>
          <p:cNvGrpSpPr/>
          <p:nvPr/>
        </p:nvGrpSpPr>
        <p:grpSpPr>
          <a:xfrm>
            <a:off x="1164189" y="622441"/>
            <a:ext cx="1528413" cy="1528413"/>
            <a:chOff x="1602769" y="143838"/>
            <a:chExt cx="1331936" cy="1331936"/>
          </a:xfrm>
        </p:grpSpPr>
        <p:sp>
          <p:nvSpPr>
            <p:cNvPr id="4" name="椭圆 3">
              <a:extLst>
                <a:ext uri="{FF2B5EF4-FFF2-40B4-BE49-F238E27FC236}">
                  <a16:creationId xmlns:a16="http://schemas.microsoft.com/office/drawing/2014/main" id="{99F015AE-C65D-438B-B21E-758E61F64743}"/>
                </a:ext>
              </a:extLst>
            </p:cNvPr>
            <p:cNvSpPr/>
            <p:nvPr/>
          </p:nvSpPr>
          <p:spPr>
            <a:xfrm>
              <a:off x="1602769" y="143838"/>
              <a:ext cx="1331936" cy="1331936"/>
            </a:xfrm>
            <a:prstGeom prst="ellipse">
              <a:avLst/>
            </a:prstGeom>
            <a:solidFill>
              <a:srgbClr val="255580"/>
            </a:solidFill>
            <a:ln w="165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867" dirty="0">
                <a:solidFill>
                  <a:prstClr val="white"/>
                </a:solidFill>
                <a:latin typeface="Arial"/>
                <a:ea typeface="微软雅黑"/>
              </a:endParaRPr>
            </a:p>
          </p:txBody>
        </p:sp>
        <p:sp>
          <p:nvSpPr>
            <p:cNvPr id="5" name="TextBox 145">
              <a:extLst>
                <a:ext uri="{FF2B5EF4-FFF2-40B4-BE49-F238E27FC236}">
                  <a16:creationId xmlns:a16="http://schemas.microsoft.com/office/drawing/2014/main" id="{0E41F174-1FF9-4065-B7D3-FA10FAFD8D50}"/>
                </a:ext>
              </a:extLst>
            </p:cNvPr>
            <p:cNvSpPr txBox="1"/>
            <p:nvPr/>
          </p:nvSpPr>
          <p:spPr>
            <a:xfrm>
              <a:off x="1679041" y="396413"/>
              <a:ext cx="1189310" cy="563245"/>
            </a:xfrm>
            <a:prstGeom prst="rect">
              <a:avLst/>
            </a:prstGeom>
            <a:noFill/>
          </p:spPr>
          <p:txBody>
            <a:bodyPr wrap="square" rtlCol="0">
              <a:spAutoFit/>
            </a:bodyPr>
            <a:lstStyle/>
            <a:p>
              <a:pPr algn="ctr" defTabSz="457189"/>
              <a:r>
                <a:rPr lang="zh-CN" altLang="en-US" sz="3600" b="1" dirty="0">
                  <a:solidFill>
                    <a:prstClr val="white"/>
                  </a:solidFill>
                  <a:latin typeface="微软雅黑" panose="020B0503020204020204" pitchFamily="34" charset="-122"/>
                  <a:ea typeface="微软雅黑" panose="020B0503020204020204" pitchFamily="34" charset="-122"/>
                </a:rPr>
                <a:t>目录</a:t>
              </a:r>
            </a:p>
          </p:txBody>
        </p:sp>
        <p:sp>
          <p:nvSpPr>
            <p:cNvPr id="6" name="TextBox 146">
              <a:extLst>
                <a:ext uri="{FF2B5EF4-FFF2-40B4-BE49-F238E27FC236}">
                  <a16:creationId xmlns:a16="http://schemas.microsoft.com/office/drawing/2014/main" id="{72A09E89-A935-4FCD-B441-46A86C3F3E20}"/>
                </a:ext>
              </a:extLst>
            </p:cNvPr>
            <p:cNvSpPr txBox="1"/>
            <p:nvPr/>
          </p:nvSpPr>
          <p:spPr>
            <a:xfrm>
              <a:off x="1638153" y="937949"/>
              <a:ext cx="1263808" cy="277208"/>
            </a:xfrm>
            <a:prstGeom prst="rect">
              <a:avLst/>
            </a:prstGeom>
            <a:noFill/>
          </p:spPr>
          <p:txBody>
            <a:bodyPr wrap="square" rtlCol="0">
              <a:spAutoFit/>
            </a:bodyPr>
            <a:lstStyle/>
            <a:p>
              <a:pPr algn="ctr" defTabSz="457189"/>
              <a:r>
                <a:rPr lang="en-US" altLang="zh-CN" sz="1467" dirty="0">
                  <a:solidFill>
                    <a:prstClr val="white"/>
                  </a:solidFill>
                  <a:latin typeface="微软雅黑" panose="020B0503020204020204" pitchFamily="34" charset="-122"/>
                  <a:ea typeface="微软雅黑" panose="020B0503020204020204" pitchFamily="34" charset="-122"/>
                </a:rPr>
                <a:t>CONTENTS</a:t>
              </a:r>
              <a:endParaRPr lang="zh-CN" altLang="en-US" sz="1467" dirty="0">
                <a:solidFill>
                  <a:prstClr val="white"/>
                </a:solidFill>
                <a:latin typeface="微软雅黑" panose="020B0503020204020204" pitchFamily="34" charset="-122"/>
                <a:ea typeface="微软雅黑" panose="020B0503020204020204" pitchFamily="34" charset="-122"/>
              </a:endParaRPr>
            </a:p>
          </p:txBody>
        </p:sp>
      </p:grpSp>
      <p:sp>
        <p:nvSpPr>
          <p:cNvPr id="7" name="Freeform 5">
            <a:extLst>
              <a:ext uri="{FF2B5EF4-FFF2-40B4-BE49-F238E27FC236}">
                <a16:creationId xmlns:a16="http://schemas.microsoft.com/office/drawing/2014/main" id="{5FD1FF1A-36F3-4AE8-92C5-89DB2256908F}"/>
              </a:ext>
            </a:extLst>
          </p:cNvPr>
          <p:cNvSpPr/>
          <p:nvPr/>
        </p:nvSpPr>
        <p:spPr bwMode="auto">
          <a:xfrm>
            <a:off x="3177" y="3017035"/>
            <a:ext cx="12188825" cy="1446568"/>
          </a:xfrm>
          <a:custGeom>
            <a:avLst/>
            <a:gdLst>
              <a:gd name="T0" fmla="*/ 0 w 2601"/>
              <a:gd name="T1" fmla="*/ 139 h 306"/>
              <a:gd name="T2" fmla="*/ 647 w 2601"/>
              <a:gd name="T3" fmla="*/ 304 h 306"/>
              <a:gd name="T4" fmla="*/ 1863 w 2601"/>
              <a:gd name="T5" fmla="*/ 11 h 306"/>
              <a:gd name="T6" fmla="*/ 2601 w 2601"/>
              <a:gd name="T7" fmla="*/ 259 h 306"/>
            </a:gdLst>
            <a:ahLst/>
            <a:cxnLst>
              <a:cxn ang="0">
                <a:pos x="T0" y="T1"/>
              </a:cxn>
              <a:cxn ang="0">
                <a:pos x="T2" y="T3"/>
              </a:cxn>
              <a:cxn ang="0">
                <a:pos x="T4" y="T5"/>
              </a:cxn>
              <a:cxn ang="0">
                <a:pos x="T6" y="T7"/>
              </a:cxn>
            </a:cxnLst>
            <a:rect l="0" t="0" r="r" b="b"/>
            <a:pathLst>
              <a:path w="2601" h="306">
                <a:moveTo>
                  <a:pt x="0" y="139"/>
                </a:moveTo>
                <a:cubicBezTo>
                  <a:pt x="0" y="139"/>
                  <a:pt x="179" y="301"/>
                  <a:pt x="647" y="304"/>
                </a:cubicBezTo>
                <a:cubicBezTo>
                  <a:pt x="1090" y="306"/>
                  <a:pt x="1474" y="0"/>
                  <a:pt x="1863" y="11"/>
                </a:cubicBezTo>
                <a:cubicBezTo>
                  <a:pt x="2253" y="21"/>
                  <a:pt x="2601" y="259"/>
                  <a:pt x="2601" y="259"/>
                </a:cubicBezTo>
              </a:path>
            </a:pathLst>
          </a:custGeom>
          <a:noFill/>
          <a:ln w="22225" cap="flat">
            <a:solidFill>
              <a:srgbClr val="2354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defTabSz="457189"/>
            <a:endParaRPr lang="zh-CN" altLang="en-US" sz="1867">
              <a:solidFill>
                <a:prstClr val="black"/>
              </a:solidFill>
              <a:latin typeface="Arial"/>
              <a:ea typeface="微软雅黑"/>
            </a:endParaRPr>
          </a:p>
        </p:txBody>
      </p:sp>
      <p:sp>
        <p:nvSpPr>
          <p:cNvPr id="8" name="矩形 30">
            <a:extLst>
              <a:ext uri="{FF2B5EF4-FFF2-40B4-BE49-F238E27FC236}">
                <a16:creationId xmlns:a16="http://schemas.microsoft.com/office/drawing/2014/main" id="{059A9A00-605A-418F-93B5-BE73ADEF6E9B}"/>
              </a:ext>
            </a:extLst>
          </p:cNvPr>
          <p:cNvSpPr>
            <a:spLocks noChangeArrowheads="1"/>
          </p:cNvSpPr>
          <p:nvPr/>
        </p:nvSpPr>
        <p:spPr bwMode="auto">
          <a:xfrm>
            <a:off x="929330" y="4830355"/>
            <a:ext cx="1304748" cy="43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r>
              <a:rPr lang="zh-CN" altLang="en-US" sz="2000" b="1" dirty="0">
                <a:solidFill>
                  <a:schemeClr val="tx1">
                    <a:lumMod val="50000"/>
                    <a:lumOff val="50000"/>
                  </a:schemeClr>
                </a:solidFill>
                <a:sym typeface="微软雅黑" panose="020B0503020204020204" pitchFamily="34" charset="-122"/>
              </a:rPr>
              <a:t>需求分析</a:t>
            </a:r>
          </a:p>
        </p:txBody>
      </p:sp>
      <p:sp>
        <p:nvSpPr>
          <p:cNvPr id="10" name="矩形 68">
            <a:extLst>
              <a:ext uri="{FF2B5EF4-FFF2-40B4-BE49-F238E27FC236}">
                <a16:creationId xmlns:a16="http://schemas.microsoft.com/office/drawing/2014/main" id="{FFD12286-4CB2-4B33-981D-C24FF1901FEE}"/>
              </a:ext>
            </a:extLst>
          </p:cNvPr>
          <p:cNvSpPr>
            <a:spLocks noChangeArrowheads="1"/>
          </p:cNvSpPr>
          <p:nvPr/>
        </p:nvSpPr>
        <p:spPr bwMode="auto">
          <a:xfrm>
            <a:off x="7349988" y="2068088"/>
            <a:ext cx="1350204" cy="43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r>
              <a:rPr lang="zh-CN" altLang="en-US" sz="2000" b="1" dirty="0">
                <a:solidFill>
                  <a:schemeClr val="tx1">
                    <a:lumMod val="50000"/>
                    <a:lumOff val="50000"/>
                  </a:schemeClr>
                </a:solidFill>
                <a:sym typeface="微软雅黑" panose="020B0503020204020204" pitchFamily="34" charset="-122"/>
              </a:rPr>
              <a:t>成果展示</a:t>
            </a:r>
          </a:p>
        </p:txBody>
      </p:sp>
      <p:sp>
        <p:nvSpPr>
          <p:cNvPr id="11" name="矩形 64">
            <a:extLst>
              <a:ext uri="{FF2B5EF4-FFF2-40B4-BE49-F238E27FC236}">
                <a16:creationId xmlns:a16="http://schemas.microsoft.com/office/drawing/2014/main" id="{DC0A09E2-0268-40C0-8913-107D4952853A}"/>
              </a:ext>
            </a:extLst>
          </p:cNvPr>
          <p:cNvSpPr>
            <a:spLocks noChangeArrowheads="1"/>
          </p:cNvSpPr>
          <p:nvPr/>
        </p:nvSpPr>
        <p:spPr bwMode="auto">
          <a:xfrm>
            <a:off x="2433260" y="3183665"/>
            <a:ext cx="2552457" cy="43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r>
              <a:rPr lang="zh-CN" altLang="en-US" sz="2000" b="1" dirty="0">
                <a:solidFill>
                  <a:schemeClr val="tx1">
                    <a:lumMod val="50000"/>
                    <a:lumOff val="50000"/>
                  </a:schemeClr>
                </a:solidFill>
                <a:sym typeface="微软雅黑" panose="020B0503020204020204" pitchFamily="34" charset="-122"/>
              </a:rPr>
              <a:t>人员分工及设计方案</a:t>
            </a:r>
          </a:p>
        </p:txBody>
      </p:sp>
      <p:sp>
        <p:nvSpPr>
          <p:cNvPr id="12" name="矩形 66">
            <a:extLst>
              <a:ext uri="{FF2B5EF4-FFF2-40B4-BE49-F238E27FC236}">
                <a16:creationId xmlns:a16="http://schemas.microsoft.com/office/drawing/2014/main" id="{EA323E8D-18C0-4848-BCF1-3E1B69D08684}"/>
              </a:ext>
            </a:extLst>
          </p:cNvPr>
          <p:cNvSpPr>
            <a:spLocks noChangeArrowheads="1"/>
          </p:cNvSpPr>
          <p:nvPr/>
        </p:nvSpPr>
        <p:spPr bwMode="auto">
          <a:xfrm>
            <a:off x="4504097" y="4343896"/>
            <a:ext cx="2612937" cy="43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r>
              <a:rPr lang="zh-CN" altLang="en-US" sz="2000" b="1" dirty="0">
                <a:solidFill>
                  <a:schemeClr val="tx1">
                    <a:lumMod val="50000"/>
                    <a:lumOff val="50000"/>
                  </a:schemeClr>
                </a:solidFill>
                <a:sym typeface="微软雅黑" panose="020B0503020204020204" pitchFamily="34" charset="-122"/>
              </a:rPr>
              <a:t>关键技术与实践难点</a:t>
            </a:r>
          </a:p>
        </p:txBody>
      </p:sp>
      <p:grpSp>
        <p:nvGrpSpPr>
          <p:cNvPr id="13" name="组合 12">
            <a:extLst>
              <a:ext uri="{FF2B5EF4-FFF2-40B4-BE49-F238E27FC236}">
                <a16:creationId xmlns:a16="http://schemas.microsoft.com/office/drawing/2014/main" id="{CBEE6502-D31D-43BF-8708-C2149FDE2091}"/>
              </a:ext>
            </a:extLst>
          </p:cNvPr>
          <p:cNvGrpSpPr/>
          <p:nvPr/>
        </p:nvGrpSpPr>
        <p:grpSpPr>
          <a:xfrm>
            <a:off x="1088011" y="3675719"/>
            <a:ext cx="999564" cy="1001764"/>
            <a:chOff x="3437020" y="1033173"/>
            <a:chExt cx="863676" cy="865577"/>
          </a:xfrm>
        </p:grpSpPr>
        <p:sp>
          <p:nvSpPr>
            <p:cNvPr id="14" name="椭圆 18">
              <a:extLst>
                <a:ext uri="{FF2B5EF4-FFF2-40B4-BE49-F238E27FC236}">
                  <a16:creationId xmlns:a16="http://schemas.microsoft.com/office/drawing/2014/main" id="{DF1B662C-5CE7-477D-AA5A-5A838F3913E6}"/>
                </a:ext>
              </a:extLst>
            </p:cNvPr>
            <p:cNvSpPr>
              <a:spLocks noChangeArrowheads="1"/>
            </p:cNvSpPr>
            <p:nvPr/>
          </p:nvSpPr>
          <p:spPr bwMode="auto">
            <a:xfrm>
              <a:off x="3437020" y="1033173"/>
              <a:ext cx="863676" cy="865577"/>
            </a:xfrm>
            <a:prstGeom prst="ellipse">
              <a:avLst/>
            </a:prstGeom>
            <a:solidFill>
              <a:srgbClr val="395E7F"/>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15" name="图片 14">
              <a:extLst>
                <a:ext uri="{FF2B5EF4-FFF2-40B4-BE49-F238E27FC236}">
                  <a16:creationId xmlns:a16="http://schemas.microsoft.com/office/drawing/2014/main" id="{C9068D3B-9ABF-4C7A-8391-D2CA58FF7EDF}"/>
                </a:ext>
              </a:extLst>
            </p:cNvPr>
            <p:cNvPicPr>
              <a:picLocks noChangeAspect="1"/>
            </p:cNvPicPr>
            <p:nvPr/>
          </p:nvPicPr>
          <p:blipFill>
            <a:blip r:embed="rId2" cstate="hqprint">
              <a:biLevel thresh="25000"/>
              <a:extLst>
                <a:ext uri="{28A0092B-C50C-407E-A947-70E740481C1C}">
                  <a14:useLocalDpi xmlns:a14="http://schemas.microsoft.com/office/drawing/2010/main" val="0"/>
                </a:ext>
              </a:extLst>
            </a:blip>
            <a:stretch>
              <a:fillRect/>
            </a:stretch>
          </p:blipFill>
          <p:spPr>
            <a:xfrm>
              <a:off x="3587275" y="1169757"/>
              <a:ext cx="552644" cy="566109"/>
            </a:xfrm>
            <a:prstGeom prst="rect">
              <a:avLst/>
            </a:prstGeom>
          </p:spPr>
        </p:pic>
      </p:grpSp>
      <p:sp>
        <p:nvSpPr>
          <p:cNvPr id="16" name="矩形 68">
            <a:extLst>
              <a:ext uri="{FF2B5EF4-FFF2-40B4-BE49-F238E27FC236}">
                <a16:creationId xmlns:a16="http://schemas.microsoft.com/office/drawing/2014/main" id="{5088F2C7-A991-400F-85AF-4E1B6DA56BE6}"/>
              </a:ext>
            </a:extLst>
          </p:cNvPr>
          <p:cNvSpPr>
            <a:spLocks noChangeArrowheads="1"/>
          </p:cNvSpPr>
          <p:nvPr/>
        </p:nvSpPr>
        <p:spPr bwMode="auto">
          <a:xfrm>
            <a:off x="9697313" y="4018798"/>
            <a:ext cx="1318397" cy="43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r>
              <a:rPr lang="zh-CN" altLang="en-US" sz="2000" b="1" dirty="0">
                <a:solidFill>
                  <a:schemeClr val="tx1">
                    <a:lumMod val="50000"/>
                    <a:lumOff val="50000"/>
                  </a:schemeClr>
                </a:solidFill>
                <a:sym typeface="微软雅黑" panose="020B0503020204020204" pitchFamily="34" charset="-122"/>
              </a:rPr>
              <a:t>实践总结</a:t>
            </a:r>
          </a:p>
        </p:txBody>
      </p:sp>
      <p:grpSp>
        <p:nvGrpSpPr>
          <p:cNvPr id="17" name="组合 16">
            <a:extLst>
              <a:ext uri="{FF2B5EF4-FFF2-40B4-BE49-F238E27FC236}">
                <a16:creationId xmlns:a16="http://schemas.microsoft.com/office/drawing/2014/main" id="{FFA9417A-3A8B-4135-AAD5-8FABB642D9CD}"/>
              </a:ext>
            </a:extLst>
          </p:cNvPr>
          <p:cNvGrpSpPr/>
          <p:nvPr/>
        </p:nvGrpSpPr>
        <p:grpSpPr>
          <a:xfrm>
            <a:off x="3240691" y="3843014"/>
            <a:ext cx="999564" cy="1001764"/>
            <a:chOff x="3437020" y="2074814"/>
            <a:chExt cx="863676" cy="865577"/>
          </a:xfrm>
        </p:grpSpPr>
        <p:sp>
          <p:nvSpPr>
            <p:cNvPr id="18" name="椭圆 19">
              <a:extLst>
                <a:ext uri="{FF2B5EF4-FFF2-40B4-BE49-F238E27FC236}">
                  <a16:creationId xmlns:a16="http://schemas.microsoft.com/office/drawing/2014/main" id="{515AC296-6E38-4FF1-B3BA-13D3B92A8F42}"/>
                </a:ext>
              </a:extLst>
            </p:cNvPr>
            <p:cNvSpPr>
              <a:spLocks noChangeArrowheads="1"/>
            </p:cNvSpPr>
            <p:nvPr/>
          </p:nvSpPr>
          <p:spPr bwMode="auto">
            <a:xfrm>
              <a:off x="3437020" y="2074814"/>
              <a:ext cx="863676" cy="865577"/>
            </a:xfrm>
            <a:prstGeom prst="ellipse">
              <a:avLst/>
            </a:prstGeom>
            <a:solidFill>
              <a:srgbClr val="385D7F"/>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19" name="图片 18">
              <a:extLst>
                <a:ext uri="{FF2B5EF4-FFF2-40B4-BE49-F238E27FC236}">
                  <a16:creationId xmlns:a16="http://schemas.microsoft.com/office/drawing/2014/main" id="{AE151B38-4A93-4B3D-AFFB-1E95B5D3DA4B}"/>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grpSp>
        <p:nvGrpSpPr>
          <p:cNvPr id="20" name="组合 19">
            <a:extLst>
              <a:ext uri="{FF2B5EF4-FFF2-40B4-BE49-F238E27FC236}">
                <a16:creationId xmlns:a16="http://schemas.microsoft.com/office/drawing/2014/main" id="{1D51828E-ECA8-4706-835F-89E1BD860D28}"/>
              </a:ext>
            </a:extLst>
          </p:cNvPr>
          <p:cNvGrpSpPr/>
          <p:nvPr/>
        </p:nvGrpSpPr>
        <p:grpSpPr>
          <a:xfrm>
            <a:off x="5316873" y="3137515"/>
            <a:ext cx="999564" cy="999925"/>
            <a:chOff x="3437020" y="3157655"/>
            <a:chExt cx="863676" cy="863988"/>
          </a:xfrm>
        </p:grpSpPr>
        <p:sp>
          <p:nvSpPr>
            <p:cNvPr id="21" name="椭圆 20">
              <a:extLst>
                <a:ext uri="{FF2B5EF4-FFF2-40B4-BE49-F238E27FC236}">
                  <a16:creationId xmlns:a16="http://schemas.microsoft.com/office/drawing/2014/main" id="{A98964A3-10F3-4CD8-972D-41B010720818}"/>
                </a:ext>
              </a:extLst>
            </p:cNvPr>
            <p:cNvSpPr>
              <a:spLocks noChangeArrowheads="1"/>
            </p:cNvSpPr>
            <p:nvPr/>
          </p:nvSpPr>
          <p:spPr bwMode="auto">
            <a:xfrm>
              <a:off x="3437020" y="3157655"/>
              <a:ext cx="863676" cy="863988"/>
            </a:xfrm>
            <a:prstGeom prst="ellipse">
              <a:avLst/>
            </a:prstGeom>
            <a:solidFill>
              <a:srgbClr val="385D7F"/>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grpSp>
          <p:nvGrpSpPr>
            <p:cNvPr id="22" name="组合 21">
              <a:extLst>
                <a:ext uri="{FF2B5EF4-FFF2-40B4-BE49-F238E27FC236}">
                  <a16:creationId xmlns:a16="http://schemas.microsoft.com/office/drawing/2014/main" id="{9605A871-3646-4178-A668-22F7C3094442}"/>
                </a:ext>
              </a:extLst>
            </p:cNvPr>
            <p:cNvGrpSpPr/>
            <p:nvPr/>
          </p:nvGrpSpPr>
          <p:grpSpPr>
            <a:xfrm>
              <a:off x="3603965" y="3301680"/>
              <a:ext cx="519264" cy="531742"/>
              <a:chOff x="9901114" y="2870043"/>
              <a:chExt cx="1094967" cy="1121279"/>
            </a:xfrm>
          </p:grpSpPr>
          <p:sp>
            <p:nvSpPr>
              <p:cNvPr id="23" name="Freeform 5">
                <a:extLst>
                  <a:ext uri="{FF2B5EF4-FFF2-40B4-BE49-F238E27FC236}">
                    <a16:creationId xmlns:a16="http://schemas.microsoft.com/office/drawing/2014/main" id="{E60C4F6A-AB35-48D0-8975-AC307BD173B1}"/>
                  </a:ext>
                </a:extLst>
              </p:cNvPr>
              <p:cNvSpPr/>
              <p:nvPr/>
            </p:nvSpPr>
            <p:spPr bwMode="auto">
              <a:xfrm>
                <a:off x="10585467" y="2870043"/>
                <a:ext cx="234963" cy="800500"/>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Freeform 6">
                <a:extLst>
                  <a:ext uri="{FF2B5EF4-FFF2-40B4-BE49-F238E27FC236}">
                    <a16:creationId xmlns:a16="http://schemas.microsoft.com/office/drawing/2014/main" id="{91660862-CF05-406D-ABC8-738CADF700B9}"/>
                  </a:ext>
                </a:extLst>
              </p:cNvPr>
              <p:cNvSpPr/>
              <p:nvPr/>
            </p:nvSpPr>
            <p:spPr bwMode="auto">
              <a:xfrm>
                <a:off x="10044830" y="3280407"/>
                <a:ext cx="289711" cy="34679"/>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Freeform 7">
                <a:extLst>
                  <a:ext uri="{FF2B5EF4-FFF2-40B4-BE49-F238E27FC236}">
                    <a16:creationId xmlns:a16="http://schemas.microsoft.com/office/drawing/2014/main" id="{A3CBA01D-A88D-4A01-8C46-EAD2965BAAE1}"/>
                  </a:ext>
                </a:extLst>
              </p:cNvPr>
              <p:cNvSpPr/>
              <p:nvPr/>
            </p:nvSpPr>
            <p:spPr bwMode="auto">
              <a:xfrm>
                <a:off x="10044830" y="3442241"/>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Freeform 8">
                <a:extLst>
                  <a:ext uri="{FF2B5EF4-FFF2-40B4-BE49-F238E27FC236}">
                    <a16:creationId xmlns:a16="http://schemas.microsoft.com/office/drawing/2014/main" id="{92E3BC8D-1B5D-4673-9EFD-35547E7B94BA}"/>
                  </a:ext>
                </a:extLst>
              </p:cNvPr>
              <p:cNvSpPr/>
              <p:nvPr/>
            </p:nvSpPr>
            <p:spPr bwMode="auto">
              <a:xfrm>
                <a:off x="10044830" y="3601186"/>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Freeform 9">
                <a:extLst>
                  <a:ext uri="{FF2B5EF4-FFF2-40B4-BE49-F238E27FC236}">
                    <a16:creationId xmlns:a16="http://schemas.microsoft.com/office/drawing/2014/main" id="{42C6548B-10CC-4A83-85A2-726529569882}"/>
                  </a:ext>
                </a:extLst>
              </p:cNvPr>
              <p:cNvSpPr>
                <a:spLocks noEditPoints="1"/>
              </p:cNvSpPr>
              <p:nvPr/>
            </p:nvSpPr>
            <p:spPr bwMode="auto">
              <a:xfrm>
                <a:off x="9901114" y="2953851"/>
                <a:ext cx="1094967" cy="1037471"/>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28" name="组合 27">
            <a:extLst>
              <a:ext uri="{FF2B5EF4-FFF2-40B4-BE49-F238E27FC236}">
                <a16:creationId xmlns:a16="http://schemas.microsoft.com/office/drawing/2014/main" id="{B792621B-4E7C-4418-B144-FF872D367FB0}"/>
              </a:ext>
            </a:extLst>
          </p:cNvPr>
          <p:cNvGrpSpPr/>
          <p:nvPr/>
        </p:nvGrpSpPr>
        <p:grpSpPr>
          <a:xfrm>
            <a:off x="7529563" y="2650283"/>
            <a:ext cx="999564" cy="1001763"/>
            <a:chOff x="3437020" y="4201727"/>
            <a:chExt cx="863676" cy="865576"/>
          </a:xfrm>
        </p:grpSpPr>
        <p:sp>
          <p:nvSpPr>
            <p:cNvPr id="29" name="椭圆 21">
              <a:extLst>
                <a:ext uri="{FF2B5EF4-FFF2-40B4-BE49-F238E27FC236}">
                  <a16:creationId xmlns:a16="http://schemas.microsoft.com/office/drawing/2014/main" id="{EA29F777-4DFB-4188-BB48-757599177F0C}"/>
                </a:ext>
              </a:extLst>
            </p:cNvPr>
            <p:cNvSpPr>
              <a:spLocks noChangeArrowheads="1"/>
            </p:cNvSpPr>
            <p:nvPr/>
          </p:nvSpPr>
          <p:spPr bwMode="auto">
            <a:xfrm>
              <a:off x="3437020" y="4201727"/>
              <a:ext cx="863676" cy="865576"/>
            </a:xfrm>
            <a:prstGeom prst="ellipse">
              <a:avLst/>
            </a:prstGeom>
            <a:solidFill>
              <a:srgbClr val="385D7F"/>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dirty="0">
                <a:solidFill>
                  <a:srgbClr val="FFFFFF"/>
                </a:solidFill>
                <a:sym typeface="微软雅黑" panose="020B0503020204020204" pitchFamily="34" charset="-122"/>
              </a:endParaRPr>
            </a:p>
          </p:txBody>
        </p:sp>
        <p:grpSp>
          <p:nvGrpSpPr>
            <p:cNvPr id="30" name="Group 4">
              <a:extLst>
                <a:ext uri="{FF2B5EF4-FFF2-40B4-BE49-F238E27FC236}">
                  <a16:creationId xmlns:a16="http://schemas.microsoft.com/office/drawing/2014/main" id="{FAACE41C-E389-4BDC-AB96-ACE361B905EB}"/>
                </a:ext>
              </a:extLst>
            </p:cNvPr>
            <p:cNvGrpSpPr>
              <a:grpSpLocks noChangeAspect="1"/>
            </p:cNvGrpSpPr>
            <p:nvPr/>
          </p:nvGrpSpPr>
          <p:grpSpPr bwMode="auto">
            <a:xfrm>
              <a:off x="3626902" y="4339091"/>
              <a:ext cx="476560" cy="578496"/>
              <a:chOff x="2694" y="1931"/>
              <a:chExt cx="374" cy="454"/>
            </a:xfrm>
            <a:solidFill>
              <a:schemeClr val="bg1"/>
            </a:solidFill>
          </p:grpSpPr>
          <p:sp>
            <p:nvSpPr>
              <p:cNvPr id="31" name="Freeform 5">
                <a:extLst>
                  <a:ext uri="{FF2B5EF4-FFF2-40B4-BE49-F238E27FC236}">
                    <a16:creationId xmlns:a16="http://schemas.microsoft.com/office/drawing/2014/main" id="{DFCFE03D-1064-402C-B051-D5EB559BFE75}"/>
                  </a:ext>
                </a:extLst>
              </p:cNvPr>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Freeform 6">
                <a:extLst>
                  <a:ext uri="{FF2B5EF4-FFF2-40B4-BE49-F238E27FC236}">
                    <a16:creationId xmlns:a16="http://schemas.microsoft.com/office/drawing/2014/main" id="{58FF7661-565A-493C-8268-1C0CB601F320}"/>
                  </a:ext>
                </a:extLst>
              </p:cNvPr>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7">
                <a:extLst>
                  <a:ext uri="{FF2B5EF4-FFF2-40B4-BE49-F238E27FC236}">
                    <a16:creationId xmlns:a16="http://schemas.microsoft.com/office/drawing/2014/main" id="{E808DBA4-74F5-456C-A713-4D07A4A8D58F}"/>
                  </a:ext>
                </a:extLst>
              </p:cNvPr>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Freeform 8">
                <a:extLst>
                  <a:ext uri="{FF2B5EF4-FFF2-40B4-BE49-F238E27FC236}">
                    <a16:creationId xmlns:a16="http://schemas.microsoft.com/office/drawing/2014/main" id="{340E1027-5744-43B3-AEF9-9D122F16E9D0}"/>
                  </a:ext>
                </a:extLst>
              </p:cNvPr>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Freeform 9">
                <a:extLst>
                  <a:ext uri="{FF2B5EF4-FFF2-40B4-BE49-F238E27FC236}">
                    <a16:creationId xmlns:a16="http://schemas.microsoft.com/office/drawing/2014/main" id="{20C53C9F-5B6D-4C32-8804-AF0A7B79EADD}"/>
                  </a:ext>
                </a:extLst>
              </p:cNvPr>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Freeform 10">
                <a:extLst>
                  <a:ext uri="{FF2B5EF4-FFF2-40B4-BE49-F238E27FC236}">
                    <a16:creationId xmlns:a16="http://schemas.microsoft.com/office/drawing/2014/main" id="{70B374D0-BFF4-4CA5-8DAE-890D45DCC815}"/>
                  </a:ext>
                </a:extLst>
              </p:cNvPr>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Freeform 11">
                <a:extLst>
                  <a:ext uri="{FF2B5EF4-FFF2-40B4-BE49-F238E27FC236}">
                    <a16:creationId xmlns:a16="http://schemas.microsoft.com/office/drawing/2014/main" id="{8AE29C29-152A-4FBB-AD5A-D40498F57C75}"/>
                  </a:ext>
                </a:extLst>
              </p:cNvPr>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38" name="组合 37">
            <a:extLst>
              <a:ext uri="{FF2B5EF4-FFF2-40B4-BE49-F238E27FC236}">
                <a16:creationId xmlns:a16="http://schemas.microsoft.com/office/drawing/2014/main" id="{A5BC0CF4-45F5-4C5F-B04A-0620092E6E45}"/>
              </a:ext>
            </a:extLst>
          </p:cNvPr>
          <p:cNvGrpSpPr/>
          <p:nvPr/>
        </p:nvGrpSpPr>
        <p:grpSpPr>
          <a:xfrm>
            <a:off x="9858482" y="2882545"/>
            <a:ext cx="999564" cy="1001763"/>
            <a:chOff x="3437020" y="5246272"/>
            <a:chExt cx="863676" cy="865576"/>
          </a:xfrm>
        </p:grpSpPr>
        <p:sp>
          <p:nvSpPr>
            <p:cNvPr id="39" name="椭圆 21">
              <a:extLst>
                <a:ext uri="{FF2B5EF4-FFF2-40B4-BE49-F238E27FC236}">
                  <a16:creationId xmlns:a16="http://schemas.microsoft.com/office/drawing/2014/main" id="{6ADE322B-8A15-4B75-BD9F-16B8AE0F3530}"/>
                </a:ext>
              </a:extLst>
            </p:cNvPr>
            <p:cNvSpPr>
              <a:spLocks noChangeArrowheads="1"/>
            </p:cNvSpPr>
            <p:nvPr/>
          </p:nvSpPr>
          <p:spPr bwMode="auto">
            <a:xfrm>
              <a:off x="3437020" y="5246272"/>
              <a:ext cx="863676" cy="865576"/>
            </a:xfrm>
            <a:prstGeom prst="ellipse">
              <a:avLst/>
            </a:prstGeom>
            <a:solidFill>
              <a:srgbClr val="385D7F"/>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dirty="0">
                <a:solidFill>
                  <a:srgbClr val="FFFFFF"/>
                </a:solidFill>
                <a:sym typeface="微软雅黑" panose="020B0503020204020204" pitchFamily="34" charset="-122"/>
              </a:endParaRPr>
            </a:p>
          </p:txBody>
        </p:sp>
        <p:sp>
          <p:nvSpPr>
            <p:cNvPr id="40" name="Freeform 9">
              <a:extLst>
                <a:ext uri="{FF2B5EF4-FFF2-40B4-BE49-F238E27FC236}">
                  <a16:creationId xmlns:a16="http://schemas.microsoft.com/office/drawing/2014/main" id="{7D7537CD-F4D1-4AFE-8487-DDF71674CE5F}"/>
                </a:ext>
              </a:extLst>
            </p:cNvPr>
            <p:cNvSpPr>
              <a:spLocks noEditPoints="1"/>
            </p:cNvSpPr>
            <p:nvPr/>
          </p:nvSpPr>
          <p:spPr bwMode="auto">
            <a:xfrm>
              <a:off x="3564624" y="5446833"/>
              <a:ext cx="605440" cy="464249"/>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121920" tIns="60960" rIns="121920" bIns="60960" numCol="1" anchor="t" anchorCtr="0" compatLnSpc="1"/>
            <a:lstStyle/>
            <a:p>
              <a:pPr defTabSz="457189"/>
              <a:endParaRPr lang="zh-CN" altLang="en-US" sz="1867">
                <a:solidFill>
                  <a:prstClr val="black"/>
                </a:solidFill>
                <a:latin typeface="Arial"/>
                <a:ea typeface="微软雅黑"/>
              </a:endParaRPr>
            </a:p>
          </p:txBody>
        </p:sp>
      </p:grpSp>
    </p:spTree>
    <p:extLst>
      <p:ext uri="{BB962C8B-B14F-4D97-AF65-F5344CB8AC3E}">
        <p14:creationId xmlns:p14="http://schemas.microsoft.com/office/powerpoint/2010/main" val="288184265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50" fill="hold"/>
                                        <p:tgtEl>
                                          <p:spTgt spid="3"/>
                                        </p:tgtEl>
                                        <p:attrNameLst>
                                          <p:attrName>ppt_x</p:attrName>
                                        </p:attrNameLst>
                                      </p:cBhvr>
                                      <p:tavLst>
                                        <p:tav tm="0">
                                          <p:val>
                                            <p:strVal val="0-#ppt_w/2"/>
                                          </p:val>
                                        </p:tav>
                                        <p:tav tm="100000">
                                          <p:val>
                                            <p:strVal val="#ppt_x"/>
                                          </p:val>
                                        </p:tav>
                                      </p:tavLst>
                                    </p:anim>
                                    <p:anim calcmode="lin" valueType="num">
                                      <p:cBhvr additive="base">
                                        <p:cTn id="8" dur="25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1000"/>
                                        <p:tgtEl>
                                          <p:spTgt spid="7"/>
                                        </p:tgtEl>
                                      </p:cBhvr>
                                    </p:animEffect>
                                  </p:childTnLst>
                                </p:cTn>
                              </p:par>
                            </p:childTnLst>
                          </p:cTn>
                        </p:par>
                        <p:par>
                          <p:cTn id="13" fill="hold">
                            <p:stCondLst>
                              <p:cond delay="1250"/>
                            </p:stCondLst>
                            <p:childTnLst>
                              <p:par>
                                <p:cTn id="14" presetID="2" presetClass="entr" presetSubtype="1"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fill="hold"/>
                                        <p:tgtEl>
                                          <p:spTgt spid="13"/>
                                        </p:tgtEl>
                                        <p:attrNameLst>
                                          <p:attrName>ppt_x</p:attrName>
                                        </p:attrNameLst>
                                      </p:cBhvr>
                                      <p:tavLst>
                                        <p:tav tm="0">
                                          <p:val>
                                            <p:strVal val="#ppt_x"/>
                                          </p:val>
                                        </p:tav>
                                        <p:tav tm="100000">
                                          <p:val>
                                            <p:strVal val="#ppt_x"/>
                                          </p:val>
                                        </p:tav>
                                      </p:tavLst>
                                    </p:anim>
                                    <p:anim calcmode="lin" valueType="num">
                                      <p:cBhvr additive="base">
                                        <p:cTn id="17" dur="500" fill="hold"/>
                                        <p:tgtEl>
                                          <p:spTgt spid="13"/>
                                        </p:tgtEl>
                                        <p:attrNameLst>
                                          <p:attrName>ppt_y</p:attrName>
                                        </p:attrNameLst>
                                      </p:cBhvr>
                                      <p:tavLst>
                                        <p:tav tm="0">
                                          <p:val>
                                            <p:strVal val="0-#ppt_h/2"/>
                                          </p:val>
                                        </p:tav>
                                        <p:tav tm="100000">
                                          <p:val>
                                            <p:strVal val="#ppt_y"/>
                                          </p:val>
                                        </p:tav>
                                      </p:tavLst>
                                    </p:anim>
                                  </p:childTnLst>
                                </p:cTn>
                              </p:par>
                            </p:childTnLst>
                          </p:cTn>
                        </p:par>
                        <p:par>
                          <p:cTn id="18" fill="hold">
                            <p:stCondLst>
                              <p:cond delay="1750"/>
                            </p:stCondLst>
                            <p:childTnLst>
                              <p:par>
                                <p:cTn id="19" presetID="22" presetClass="entr" presetSubtype="8"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par>
                          <p:cTn id="22" fill="hold">
                            <p:stCondLst>
                              <p:cond delay="2250"/>
                            </p:stCondLst>
                            <p:childTnLst>
                              <p:par>
                                <p:cTn id="23" presetID="2" presetClass="entr" presetSubtype="1"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0-#ppt_h/2"/>
                                          </p:val>
                                        </p:tav>
                                        <p:tav tm="100000">
                                          <p:val>
                                            <p:strVal val="#ppt_y"/>
                                          </p:val>
                                        </p:tav>
                                      </p:tavLst>
                                    </p:anim>
                                  </p:childTnLst>
                                </p:cTn>
                              </p:par>
                            </p:childTnLst>
                          </p:cTn>
                        </p:par>
                        <p:par>
                          <p:cTn id="27" fill="hold">
                            <p:stCondLst>
                              <p:cond delay="2750"/>
                            </p:stCondLst>
                            <p:childTnLst>
                              <p:par>
                                <p:cTn id="28" presetID="22" presetClass="entr" presetSubtype="8"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childTnLst>
                          </p:cTn>
                        </p:par>
                        <p:par>
                          <p:cTn id="31" fill="hold">
                            <p:stCondLst>
                              <p:cond delay="3250"/>
                            </p:stCondLst>
                            <p:childTnLst>
                              <p:par>
                                <p:cTn id="32" presetID="2" presetClass="entr" presetSubtype="1" fill="hold" nodeType="after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500" fill="hold"/>
                                        <p:tgtEl>
                                          <p:spTgt spid="20"/>
                                        </p:tgtEl>
                                        <p:attrNameLst>
                                          <p:attrName>ppt_x</p:attrName>
                                        </p:attrNameLst>
                                      </p:cBhvr>
                                      <p:tavLst>
                                        <p:tav tm="0">
                                          <p:val>
                                            <p:strVal val="#ppt_x"/>
                                          </p:val>
                                        </p:tav>
                                        <p:tav tm="100000">
                                          <p:val>
                                            <p:strVal val="#ppt_x"/>
                                          </p:val>
                                        </p:tav>
                                      </p:tavLst>
                                    </p:anim>
                                    <p:anim calcmode="lin" valueType="num">
                                      <p:cBhvr additive="base">
                                        <p:cTn id="35" dur="500" fill="hold"/>
                                        <p:tgtEl>
                                          <p:spTgt spid="20"/>
                                        </p:tgtEl>
                                        <p:attrNameLst>
                                          <p:attrName>ppt_y</p:attrName>
                                        </p:attrNameLst>
                                      </p:cBhvr>
                                      <p:tavLst>
                                        <p:tav tm="0">
                                          <p:val>
                                            <p:strVal val="0-#ppt_h/2"/>
                                          </p:val>
                                        </p:tav>
                                        <p:tav tm="100000">
                                          <p:val>
                                            <p:strVal val="#ppt_y"/>
                                          </p:val>
                                        </p:tav>
                                      </p:tavLst>
                                    </p:anim>
                                  </p:childTnLst>
                                </p:cTn>
                              </p:par>
                            </p:childTnLst>
                          </p:cTn>
                        </p:par>
                        <p:par>
                          <p:cTn id="36" fill="hold">
                            <p:stCondLst>
                              <p:cond delay="3750"/>
                            </p:stCondLst>
                            <p:childTnLst>
                              <p:par>
                                <p:cTn id="37" presetID="22" presetClass="entr" presetSubtype="8"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left)">
                                      <p:cBhvr>
                                        <p:cTn id="39" dur="500"/>
                                        <p:tgtEl>
                                          <p:spTgt spid="12"/>
                                        </p:tgtEl>
                                      </p:cBhvr>
                                    </p:animEffect>
                                  </p:childTnLst>
                                </p:cTn>
                              </p:par>
                            </p:childTnLst>
                          </p:cTn>
                        </p:par>
                        <p:par>
                          <p:cTn id="40" fill="hold">
                            <p:stCondLst>
                              <p:cond delay="4250"/>
                            </p:stCondLst>
                            <p:childTnLst>
                              <p:par>
                                <p:cTn id="41" presetID="2" presetClass="entr" presetSubtype="1" fill="hold" nodeType="after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500" fill="hold"/>
                                        <p:tgtEl>
                                          <p:spTgt spid="28"/>
                                        </p:tgtEl>
                                        <p:attrNameLst>
                                          <p:attrName>ppt_x</p:attrName>
                                        </p:attrNameLst>
                                      </p:cBhvr>
                                      <p:tavLst>
                                        <p:tav tm="0">
                                          <p:val>
                                            <p:strVal val="#ppt_x"/>
                                          </p:val>
                                        </p:tav>
                                        <p:tav tm="100000">
                                          <p:val>
                                            <p:strVal val="#ppt_x"/>
                                          </p:val>
                                        </p:tav>
                                      </p:tavLst>
                                    </p:anim>
                                    <p:anim calcmode="lin" valueType="num">
                                      <p:cBhvr additive="base">
                                        <p:cTn id="44" dur="500" fill="hold"/>
                                        <p:tgtEl>
                                          <p:spTgt spid="28"/>
                                        </p:tgtEl>
                                        <p:attrNameLst>
                                          <p:attrName>ppt_y</p:attrName>
                                        </p:attrNameLst>
                                      </p:cBhvr>
                                      <p:tavLst>
                                        <p:tav tm="0">
                                          <p:val>
                                            <p:strVal val="0-#ppt_h/2"/>
                                          </p:val>
                                        </p:tav>
                                        <p:tav tm="100000">
                                          <p:val>
                                            <p:strVal val="#ppt_y"/>
                                          </p:val>
                                        </p:tav>
                                      </p:tavLst>
                                    </p:anim>
                                  </p:childTnLst>
                                </p:cTn>
                              </p:par>
                            </p:childTnLst>
                          </p:cTn>
                        </p:par>
                        <p:par>
                          <p:cTn id="45" fill="hold">
                            <p:stCondLst>
                              <p:cond delay="4750"/>
                            </p:stCondLst>
                            <p:childTnLst>
                              <p:par>
                                <p:cTn id="46" presetID="22" presetClass="entr" presetSubtype="8"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left)">
                                      <p:cBhvr>
                                        <p:cTn id="48" dur="500"/>
                                        <p:tgtEl>
                                          <p:spTgt spid="10"/>
                                        </p:tgtEl>
                                      </p:cBhvr>
                                    </p:animEffect>
                                  </p:childTnLst>
                                </p:cTn>
                              </p:par>
                            </p:childTnLst>
                          </p:cTn>
                        </p:par>
                        <p:par>
                          <p:cTn id="49" fill="hold">
                            <p:stCondLst>
                              <p:cond delay="5250"/>
                            </p:stCondLst>
                            <p:childTnLst>
                              <p:par>
                                <p:cTn id="50" presetID="2" presetClass="entr" presetSubtype="1" fill="hold" nodeType="afterEffect">
                                  <p:stCondLst>
                                    <p:cond delay="0"/>
                                  </p:stCondLst>
                                  <p:childTnLst>
                                    <p:set>
                                      <p:cBhvr>
                                        <p:cTn id="51" dur="1" fill="hold">
                                          <p:stCondLst>
                                            <p:cond delay="0"/>
                                          </p:stCondLst>
                                        </p:cTn>
                                        <p:tgtEl>
                                          <p:spTgt spid="38"/>
                                        </p:tgtEl>
                                        <p:attrNameLst>
                                          <p:attrName>style.visibility</p:attrName>
                                        </p:attrNameLst>
                                      </p:cBhvr>
                                      <p:to>
                                        <p:strVal val="visible"/>
                                      </p:to>
                                    </p:set>
                                    <p:anim calcmode="lin" valueType="num">
                                      <p:cBhvr additive="base">
                                        <p:cTn id="52" dur="500" fill="hold"/>
                                        <p:tgtEl>
                                          <p:spTgt spid="38"/>
                                        </p:tgtEl>
                                        <p:attrNameLst>
                                          <p:attrName>ppt_x</p:attrName>
                                        </p:attrNameLst>
                                      </p:cBhvr>
                                      <p:tavLst>
                                        <p:tav tm="0">
                                          <p:val>
                                            <p:strVal val="#ppt_x"/>
                                          </p:val>
                                        </p:tav>
                                        <p:tav tm="100000">
                                          <p:val>
                                            <p:strVal val="#ppt_x"/>
                                          </p:val>
                                        </p:tav>
                                      </p:tavLst>
                                    </p:anim>
                                    <p:anim calcmode="lin" valueType="num">
                                      <p:cBhvr additive="base">
                                        <p:cTn id="53" dur="500" fill="hold"/>
                                        <p:tgtEl>
                                          <p:spTgt spid="38"/>
                                        </p:tgtEl>
                                        <p:attrNameLst>
                                          <p:attrName>ppt_y</p:attrName>
                                        </p:attrNameLst>
                                      </p:cBhvr>
                                      <p:tavLst>
                                        <p:tav tm="0">
                                          <p:val>
                                            <p:strVal val="0-#ppt_h/2"/>
                                          </p:val>
                                        </p:tav>
                                        <p:tav tm="100000">
                                          <p:val>
                                            <p:strVal val="#ppt_y"/>
                                          </p:val>
                                        </p:tav>
                                      </p:tavLst>
                                    </p:anim>
                                  </p:childTnLst>
                                </p:cTn>
                              </p:par>
                            </p:childTnLst>
                          </p:cTn>
                        </p:par>
                        <p:par>
                          <p:cTn id="54" fill="hold">
                            <p:stCondLst>
                              <p:cond delay="5750"/>
                            </p:stCondLst>
                            <p:childTnLst>
                              <p:par>
                                <p:cTn id="55" presetID="22" presetClass="entr" presetSubtype="8"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0" grpId="0"/>
      <p:bldP spid="11" grpId="0"/>
      <p:bldP spid="12" grpId="0"/>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30">
            <a:extLst>
              <a:ext uri="{FF2B5EF4-FFF2-40B4-BE49-F238E27FC236}">
                <a16:creationId xmlns:a16="http://schemas.microsoft.com/office/drawing/2014/main" id="{9DF45B23-B763-42E4-8E9E-593573844FD6}"/>
              </a:ext>
            </a:extLst>
          </p:cNvPr>
          <p:cNvSpPr>
            <a:spLocks noChangeArrowheads="1"/>
          </p:cNvSpPr>
          <p:nvPr/>
        </p:nvSpPr>
        <p:spPr bwMode="auto">
          <a:xfrm>
            <a:off x="934587" y="322124"/>
            <a:ext cx="7059486"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设计方案</a:t>
            </a:r>
            <a:r>
              <a:rPr lang="en-US" altLang="zh-CN"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 — </a:t>
            </a:r>
            <a:r>
              <a:rPr lang="zh-CN" altLang="en-US"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后端</a:t>
            </a:r>
            <a:r>
              <a:rPr lang="zh-CN" altLang="en-US" sz="2400" dirty="0" smtClean="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设计</a:t>
            </a:r>
            <a:endParaRPr lang="zh-CN" altLang="en-US"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endParaRPr>
          </a:p>
        </p:txBody>
      </p:sp>
      <p:grpSp>
        <p:nvGrpSpPr>
          <p:cNvPr id="80" name="组合 79">
            <a:extLst>
              <a:ext uri="{FF2B5EF4-FFF2-40B4-BE49-F238E27FC236}">
                <a16:creationId xmlns:a16="http://schemas.microsoft.com/office/drawing/2014/main" id="{706B1516-F77E-4D15-8886-4EAE6E96C81E}"/>
              </a:ext>
            </a:extLst>
          </p:cNvPr>
          <p:cNvGrpSpPr/>
          <p:nvPr/>
        </p:nvGrpSpPr>
        <p:grpSpPr>
          <a:xfrm>
            <a:off x="451502" y="346319"/>
            <a:ext cx="467216" cy="468245"/>
            <a:chOff x="3437020" y="2074814"/>
            <a:chExt cx="863676" cy="865577"/>
          </a:xfrm>
        </p:grpSpPr>
        <p:sp>
          <p:nvSpPr>
            <p:cNvPr id="82" name="椭圆 19">
              <a:extLst>
                <a:ext uri="{FF2B5EF4-FFF2-40B4-BE49-F238E27FC236}">
                  <a16:creationId xmlns:a16="http://schemas.microsoft.com/office/drawing/2014/main" id="{744EA4C9-5A59-4E2F-8F96-985B3159F1FE}"/>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83" name="图片 82">
              <a:extLst>
                <a:ext uri="{FF2B5EF4-FFF2-40B4-BE49-F238E27FC236}">
                  <a16:creationId xmlns:a16="http://schemas.microsoft.com/office/drawing/2014/main" id="{EF8EA5AB-3F78-4A62-92F8-09DE945CA681}"/>
                </a:ext>
              </a:extLst>
            </p:cNvPr>
            <p:cNvPicPr>
              <a:picLocks noChangeAspect="1"/>
            </p:cNvPicPr>
            <p:nvPr/>
          </p:nvPicPr>
          <p:blipFill>
            <a:blip r:embed="rId2" cstate="hq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pic>
        <p:nvPicPr>
          <p:cNvPr id="3" name="图片 2">
            <a:extLst>
              <a:ext uri="{FF2B5EF4-FFF2-40B4-BE49-F238E27FC236}">
                <a16:creationId xmlns:a16="http://schemas.microsoft.com/office/drawing/2014/main" id="{38292319-B4F4-40FA-BF5E-35A7FFFA39D4}"/>
              </a:ext>
            </a:extLst>
          </p:cNvPr>
          <p:cNvPicPr>
            <a:picLocks noChangeAspect="1"/>
          </p:cNvPicPr>
          <p:nvPr/>
        </p:nvPicPr>
        <p:blipFill>
          <a:blip r:embed="rId3"/>
          <a:stretch>
            <a:fillRect/>
          </a:stretch>
        </p:blipFill>
        <p:spPr>
          <a:xfrm>
            <a:off x="1984556" y="2182895"/>
            <a:ext cx="2533333" cy="3666667"/>
          </a:xfrm>
          <a:prstGeom prst="rect">
            <a:avLst/>
          </a:prstGeom>
        </p:spPr>
      </p:pic>
      <p:pic>
        <p:nvPicPr>
          <p:cNvPr id="4" name="图片 3">
            <a:extLst>
              <a:ext uri="{FF2B5EF4-FFF2-40B4-BE49-F238E27FC236}">
                <a16:creationId xmlns:a16="http://schemas.microsoft.com/office/drawing/2014/main" id="{C693A312-0246-411C-B82E-47F21FA9FF2D}"/>
              </a:ext>
            </a:extLst>
          </p:cNvPr>
          <p:cNvPicPr>
            <a:picLocks noChangeAspect="1"/>
          </p:cNvPicPr>
          <p:nvPr/>
        </p:nvPicPr>
        <p:blipFill>
          <a:blip r:embed="rId4"/>
          <a:stretch>
            <a:fillRect/>
          </a:stretch>
        </p:blipFill>
        <p:spPr>
          <a:xfrm>
            <a:off x="5157703" y="2182895"/>
            <a:ext cx="2428571" cy="3471428"/>
          </a:xfrm>
          <a:prstGeom prst="rect">
            <a:avLst/>
          </a:prstGeom>
        </p:spPr>
      </p:pic>
      <p:pic>
        <p:nvPicPr>
          <p:cNvPr id="5" name="图片 4">
            <a:extLst>
              <a:ext uri="{FF2B5EF4-FFF2-40B4-BE49-F238E27FC236}">
                <a16:creationId xmlns:a16="http://schemas.microsoft.com/office/drawing/2014/main" id="{844E25BE-90A8-40A6-9569-ABD5BB01195C}"/>
              </a:ext>
            </a:extLst>
          </p:cNvPr>
          <p:cNvPicPr>
            <a:picLocks noChangeAspect="1"/>
          </p:cNvPicPr>
          <p:nvPr/>
        </p:nvPicPr>
        <p:blipFill>
          <a:blip r:embed="rId5"/>
          <a:stretch>
            <a:fillRect/>
          </a:stretch>
        </p:blipFill>
        <p:spPr>
          <a:xfrm>
            <a:off x="8226088" y="3140695"/>
            <a:ext cx="2380952" cy="1333333"/>
          </a:xfrm>
          <a:prstGeom prst="rect">
            <a:avLst/>
          </a:prstGeom>
        </p:spPr>
      </p:pic>
      <p:sp>
        <p:nvSpPr>
          <p:cNvPr id="9" name="文本框 31">
            <a:extLst>
              <a:ext uri="{FF2B5EF4-FFF2-40B4-BE49-F238E27FC236}">
                <a16:creationId xmlns:a16="http://schemas.microsoft.com/office/drawing/2014/main" id="{11115A70-33FE-4DDC-B92E-B3D3858D6509}"/>
              </a:ext>
            </a:extLst>
          </p:cNvPr>
          <p:cNvSpPr txBox="1"/>
          <p:nvPr/>
        </p:nvSpPr>
        <p:spPr>
          <a:xfrm>
            <a:off x="1031966" y="1042093"/>
            <a:ext cx="9575074" cy="581057"/>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2400" b="1" dirty="0" smtClean="0">
                <a:solidFill>
                  <a:schemeClr val="tx1">
                    <a:lumMod val="75000"/>
                    <a:lumOff val="25000"/>
                  </a:schemeClr>
                </a:solidFill>
                <a:latin typeface="+mn-ea"/>
              </a:rPr>
              <a:t>接口设计</a:t>
            </a:r>
            <a:endParaRPr lang="en-US" altLang="zh-CN" sz="2400" b="1" dirty="0">
              <a:solidFill>
                <a:schemeClr val="tx1">
                  <a:lumMod val="75000"/>
                  <a:lumOff val="25000"/>
                </a:schemeClr>
              </a:solidFill>
              <a:latin typeface="+mn-ea"/>
            </a:endParaRPr>
          </a:p>
        </p:txBody>
      </p:sp>
    </p:spTree>
    <p:extLst>
      <p:ext uri="{BB962C8B-B14F-4D97-AF65-F5344CB8AC3E}">
        <p14:creationId xmlns:p14="http://schemas.microsoft.com/office/powerpoint/2010/main" val="28026556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50"/>
                                        <p:tgtEl>
                                          <p:spTgt spid="9">
                                            <p:txEl>
                                              <p:pRg st="0" end="0"/>
                                            </p:txEl>
                                          </p:spTgt>
                                        </p:tgtEl>
                                      </p:cBhvr>
                                    </p:animEffect>
                                    <p:anim calcmode="lin" valueType="num">
                                      <p:cBhvr>
                                        <p:cTn id="8" dur="25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30">
            <a:extLst>
              <a:ext uri="{FF2B5EF4-FFF2-40B4-BE49-F238E27FC236}">
                <a16:creationId xmlns:a16="http://schemas.microsoft.com/office/drawing/2014/main" id="{9DF45B23-B763-42E4-8E9E-593573844FD6}"/>
              </a:ext>
            </a:extLst>
          </p:cNvPr>
          <p:cNvSpPr>
            <a:spLocks noChangeArrowheads="1"/>
          </p:cNvSpPr>
          <p:nvPr/>
        </p:nvSpPr>
        <p:spPr bwMode="auto">
          <a:xfrm>
            <a:off x="934587" y="322124"/>
            <a:ext cx="714261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设计方案</a:t>
            </a:r>
            <a:r>
              <a:rPr lang="en-US" altLang="zh-CN"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 — </a:t>
            </a:r>
            <a:r>
              <a:rPr lang="zh-CN" altLang="en-US"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后端</a:t>
            </a:r>
            <a:r>
              <a:rPr lang="zh-CN" altLang="en-US" sz="2400" dirty="0" smtClean="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设计</a:t>
            </a:r>
            <a:endParaRPr lang="zh-CN" altLang="en-US"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endParaRPr>
          </a:p>
        </p:txBody>
      </p:sp>
      <p:grpSp>
        <p:nvGrpSpPr>
          <p:cNvPr id="80" name="组合 79">
            <a:extLst>
              <a:ext uri="{FF2B5EF4-FFF2-40B4-BE49-F238E27FC236}">
                <a16:creationId xmlns:a16="http://schemas.microsoft.com/office/drawing/2014/main" id="{706B1516-F77E-4D15-8886-4EAE6E96C81E}"/>
              </a:ext>
            </a:extLst>
          </p:cNvPr>
          <p:cNvGrpSpPr/>
          <p:nvPr/>
        </p:nvGrpSpPr>
        <p:grpSpPr>
          <a:xfrm>
            <a:off x="451502" y="346319"/>
            <a:ext cx="467216" cy="468245"/>
            <a:chOff x="3437020" y="2074814"/>
            <a:chExt cx="863676" cy="865577"/>
          </a:xfrm>
        </p:grpSpPr>
        <p:sp>
          <p:nvSpPr>
            <p:cNvPr id="82" name="椭圆 19">
              <a:extLst>
                <a:ext uri="{FF2B5EF4-FFF2-40B4-BE49-F238E27FC236}">
                  <a16:creationId xmlns:a16="http://schemas.microsoft.com/office/drawing/2014/main" id="{744EA4C9-5A59-4E2F-8F96-985B3159F1FE}"/>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83" name="图片 82">
              <a:extLst>
                <a:ext uri="{FF2B5EF4-FFF2-40B4-BE49-F238E27FC236}">
                  <a16:creationId xmlns:a16="http://schemas.microsoft.com/office/drawing/2014/main" id="{EF8EA5AB-3F78-4A62-92F8-09DE945CA681}"/>
                </a:ext>
              </a:extLst>
            </p:cNvPr>
            <p:cNvPicPr>
              <a:picLocks noChangeAspect="1"/>
            </p:cNvPicPr>
            <p:nvPr/>
          </p:nvPicPr>
          <p:blipFill>
            <a:blip r:embed="rId2" cstate="hq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sp>
        <p:nvSpPr>
          <p:cNvPr id="7" name="文本框 31">
            <a:extLst>
              <a:ext uri="{FF2B5EF4-FFF2-40B4-BE49-F238E27FC236}">
                <a16:creationId xmlns:a16="http://schemas.microsoft.com/office/drawing/2014/main" id="{11115A70-33FE-4DDC-B92E-B3D3858D6509}"/>
              </a:ext>
            </a:extLst>
          </p:cNvPr>
          <p:cNvSpPr txBox="1"/>
          <p:nvPr/>
        </p:nvSpPr>
        <p:spPr>
          <a:xfrm>
            <a:off x="4858409" y="3253673"/>
            <a:ext cx="6176324" cy="581057"/>
          </a:xfrm>
          <a:prstGeom prst="rect">
            <a:avLst/>
          </a:prstGeom>
          <a:noFill/>
        </p:spPr>
        <p:txBody>
          <a:bodyPr wrap="square" rtlCol="0">
            <a:spAutoFit/>
          </a:bodyPr>
          <a:lstStyle/>
          <a:p>
            <a:pPr>
              <a:lnSpc>
                <a:spcPct val="150000"/>
              </a:lnSpc>
            </a:pPr>
            <a:r>
              <a:rPr lang="zh-CN" altLang="en-US" sz="2400" dirty="0">
                <a:solidFill>
                  <a:schemeClr val="tx1">
                    <a:lumMod val="75000"/>
                    <a:lumOff val="25000"/>
                  </a:schemeClr>
                </a:solidFill>
                <a:latin typeface="+mn-ea"/>
              </a:rPr>
              <a:t>后台使用</a:t>
            </a:r>
            <a:r>
              <a:rPr lang="en-US" altLang="zh-CN" sz="2400" dirty="0" err="1" smtClean="0">
                <a:solidFill>
                  <a:schemeClr val="tx1">
                    <a:lumMod val="75000"/>
                    <a:lumOff val="25000"/>
                  </a:schemeClr>
                </a:solidFill>
                <a:latin typeface="+mn-ea"/>
              </a:rPr>
              <a:t>Springboot+MybatisPlus+Mysql</a:t>
            </a:r>
            <a:endParaRPr lang="en-US" altLang="zh-CN" sz="2400" dirty="0">
              <a:solidFill>
                <a:schemeClr val="tx1">
                  <a:lumMod val="75000"/>
                  <a:lumOff val="25000"/>
                </a:schemeClr>
              </a:solidFill>
              <a:latin typeface="+mn-ea"/>
            </a:endParaRPr>
          </a:p>
        </p:txBody>
      </p:sp>
      <p:pic>
        <p:nvPicPr>
          <p:cNvPr id="3" name="图片 2">
            <a:extLst>
              <a:ext uri="{FF2B5EF4-FFF2-40B4-BE49-F238E27FC236}">
                <a16:creationId xmlns:a16="http://schemas.microsoft.com/office/drawing/2014/main" id="{245B352D-911D-4EE6-A2EA-1ECC0404C549}"/>
              </a:ext>
            </a:extLst>
          </p:cNvPr>
          <p:cNvPicPr>
            <a:picLocks noChangeAspect="1"/>
          </p:cNvPicPr>
          <p:nvPr/>
        </p:nvPicPr>
        <p:blipFill>
          <a:blip r:embed="rId3"/>
          <a:stretch>
            <a:fillRect/>
          </a:stretch>
        </p:blipFill>
        <p:spPr>
          <a:xfrm>
            <a:off x="1505089" y="1850679"/>
            <a:ext cx="2885714" cy="4219048"/>
          </a:xfrm>
          <a:prstGeom prst="rect">
            <a:avLst/>
          </a:prstGeom>
        </p:spPr>
      </p:pic>
      <p:sp>
        <p:nvSpPr>
          <p:cNvPr id="8" name="文本框 31">
            <a:extLst>
              <a:ext uri="{FF2B5EF4-FFF2-40B4-BE49-F238E27FC236}">
                <a16:creationId xmlns:a16="http://schemas.microsoft.com/office/drawing/2014/main" id="{11115A70-33FE-4DDC-B92E-B3D3858D6509}"/>
              </a:ext>
            </a:extLst>
          </p:cNvPr>
          <p:cNvSpPr txBox="1"/>
          <p:nvPr/>
        </p:nvSpPr>
        <p:spPr>
          <a:xfrm>
            <a:off x="1031966" y="1042093"/>
            <a:ext cx="9575074" cy="581057"/>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2400" b="1" dirty="0">
                <a:solidFill>
                  <a:schemeClr val="tx1">
                    <a:lumMod val="75000"/>
                    <a:lumOff val="25000"/>
                  </a:schemeClr>
                </a:solidFill>
                <a:latin typeface="+mn-ea"/>
              </a:rPr>
              <a:t>后台架构</a:t>
            </a:r>
            <a:r>
              <a:rPr lang="zh-CN" altLang="en-US" sz="2400" b="1" dirty="0" smtClean="0">
                <a:solidFill>
                  <a:schemeClr val="tx1">
                    <a:lumMod val="75000"/>
                    <a:lumOff val="25000"/>
                  </a:schemeClr>
                </a:solidFill>
                <a:latin typeface="+mn-ea"/>
              </a:rPr>
              <a:t>设计</a:t>
            </a:r>
            <a:endParaRPr lang="en-US" altLang="zh-CN" sz="2400" b="1" dirty="0">
              <a:solidFill>
                <a:schemeClr val="tx1">
                  <a:lumMod val="75000"/>
                  <a:lumOff val="25000"/>
                </a:schemeClr>
              </a:solidFill>
              <a:latin typeface="+mn-ea"/>
            </a:endParaRPr>
          </a:p>
        </p:txBody>
      </p:sp>
    </p:spTree>
    <p:extLst>
      <p:ext uri="{BB962C8B-B14F-4D97-AF65-F5344CB8AC3E}">
        <p14:creationId xmlns:p14="http://schemas.microsoft.com/office/powerpoint/2010/main" val="300830303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250"/>
                                        <p:tgtEl>
                                          <p:spTgt spid="8">
                                            <p:txEl>
                                              <p:pRg st="0" end="0"/>
                                            </p:txEl>
                                          </p:spTgt>
                                        </p:tgtEl>
                                      </p:cBhvr>
                                    </p:animEffect>
                                    <p:anim calcmode="lin" valueType="num">
                                      <p:cBhvr>
                                        <p:cTn id="14" dur="25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25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P spid="8" grpId="0"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4101169-1F7D-4196-92C8-9A1D81A6AA8A}"/>
              </a:ext>
            </a:extLst>
          </p:cNvPr>
          <p:cNvSpPr/>
          <p:nvPr/>
        </p:nvSpPr>
        <p:spPr>
          <a:xfrm>
            <a:off x="163286" y="1996168"/>
            <a:ext cx="5932714" cy="2865664"/>
          </a:xfrm>
          <a:prstGeom prst="rect">
            <a:avLst/>
          </a:prstGeom>
          <a:solidFill>
            <a:srgbClr val="335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BD8B3B33-C4A9-49CC-AA8E-BC94486787CC}"/>
              </a:ext>
            </a:extLst>
          </p:cNvPr>
          <p:cNvSpPr txBox="1"/>
          <p:nvPr/>
        </p:nvSpPr>
        <p:spPr>
          <a:xfrm>
            <a:off x="6096000" y="2426558"/>
            <a:ext cx="5932714" cy="2040430"/>
          </a:xfrm>
          <a:prstGeom prst="rect">
            <a:avLst/>
          </a:prstGeom>
          <a:noFill/>
        </p:spPr>
        <p:txBody>
          <a:bodyPr wrap="square" rtlCol="0">
            <a:spAutoFit/>
          </a:bodyPr>
          <a:lstStyle/>
          <a:p>
            <a:pPr algn="ctr">
              <a:lnSpc>
                <a:spcPct val="130000"/>
              </a:lnSpc>
            </a:pPr>
            <a:r>
              <a:rPr lang="zh-CN" altLang="en-US" sz="5400" dirty="0">
                <a:solidFill>
                  <a:srgbClr val="255580"/>
                </a:solidFill>
                <a:latin typeface="迷你简菱心" panose="02010609000101010101" pitchFamily="49" charset="-122"/>
                <a:ea typeface="迷你简菱心" panose="02010609000101010101" pitchFamily="49" charset="-122"/>
              </a:rPr>
              <a:t>第三部分</a:t>
            </a:r>
            <a:endParaRPr lang="en-US" altLang="zh-CN" sz="5400" dirty="0">
              <a:solidFill>
                <a:srgbClr val="255580"/>
              </a:solidFill>
              <a:latin typeface="迷你简菱心" panose="02010609000101010101" pitchFamily="49" charset="-122"/>
              <a:ea typeface="迷你简菱心" panose="02010609000101010101" pitchFamily="49" charset="-122"/>
            </a:endParaRPr>
          </a:p>
          <a:p>
            <a:pPr algn="ctr">
              <a:lnSpc>
                <a:spcPct val="130000"/>
              </a:lnSpc>
            </a:pPr>
            <a:r>
              <a:rPr lang="zh-CN" altLang="en-US" sz="4800" dirty="0">
                <a:solidFill>
                  <a:srgbClr val="255580"/>
                </a:solidFill>
                <a:latin typeface="迷你简菱心" panose="02010609000101010101" pitchFamily="49" charset="-122"/>
                <a:ea typeface="迷你简菱心" panose="02010609000101010101" pitchFamily="49" charset="-122"/>
              </a:rPr>
              <a:t>关键技术与实践难点</a:t>
            </a:r>
          </a:p>
        </p:txBody>
      </p:sp>
      <p:grpSp>
        <p:nvGrpSpPr>
          <p:cNvPr id="16" name="组合 15">
            <a:extLst>
              <a:ext uri="{FF2B5EF4-FFF2-40B4-BE49-F238E27FC236}">
                <a16:creationId xmlns:a16="http://schemas.microsoft.com/office/drawing/2014/main" id="{5102D1DF-42DC-40A0-95D4-344760ECDCAD}"/>
              </a:ext>
            </a:extLst>
          </p:cNvPr>
          <p:cNvGrpSpPr/>
          <p:nvPr/>
        </p:nvGrpSpPr>
        <p:grpSpPr>
          <a:xfrm>
            <a:off x="1194146" y="1654509"/>
            <a:ext cx="3584652" cy="3585947"/>
            <a:chOff x="3437020" y="3157655"/>
            <a:chExt cx="863676" cy="863988"/>
          </a:xfrm>
        </p:grpSpPr>
        <p:sp>
          <p:nvSpPr>
            <p:cNvPr id="17" name="椭圆 16">
              <a:extLst>
                <a:ext uri="{FF2B5EF4-FFF2-40B4-BE49-F238E27FC236}">
                  <a16:creationId xmlns:a16="http://schemas.microsoft.com/office/drawing/2014/main" id="{0B11BF2A-A12B-4A84-9A2B-9132ED206C62}"/>
                </a:ext>
              </a:extLst>
            </p:cNvPr>
            <p:cNvSpPr>
              <a:spLocks noChangeArrowheads="1"/>
            </p:cNvSpPr>
            <p:nvPr/>
          </p:nvSpPr>
          <p:spPr bwMode="auto">
            <a:xfrm>
              <a:off x="3437020" y="3157655"/>
              <a:ext cx="863676" cy="863988"/>
            </a:xfrm>
            <a:prstGeom prst="ellipse">
              <a:avLst/>
            </a:prstGeom>
            <a:solidFill>
              <a:srgbClr val="335C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grpSp>
          <p:nvGrpSpPr>
            <p:cNvPr id="18" name="组合 17">
              <a:extLst>
                <a:ext uri="{FF2B5EF4-FFF2-40B4-BE49-F238E27FC236}">
                  <a16:creationId xmlns:a16="http://schemas.microsoft.com/office/drawing/2014/main" id="{3DFD24C9-D842-4391-8DB0-E74B5EBF0A23}"/>
                </a:ext>
              </a:extLst>
            </p:cNvPr>
            <p:cNvGrpSpPr/>
            <p:nvPr/>
          </p:nvGrpSpPr>
          <p:grpSpPr>
            <a:xfrm>
              <a:off x="3603965" y="3301680"/>
              <a:ext cx="519264" cy="531742"/>
              <a:chOff x="9901114" y="2870043"/>
              <a:chExt cx="1094967" cy="1121279"/>
            </a:xfrm>
          </p:grpSpPr>
          <p:sp>
            <p:nvSpPr>
              <p:cNvPr id="19" name="Freeform 5">
                <a:extLst>
                  <a:ext uri="{FF2B5EF4-FFF2-40B4-BE49-F238E27FC236}">
                    <a16:creationId xmlns:a16="http://schemas.microsoft.com/office/drawing/2014/main" id="{5810E156-47E0-4A16-B106-F4E6CDB7BF69}"/>
                  </a:ext>
                </a:extLst>
              </p:cNvPr>
              <p:cNvSpPr/>
              <p:nvPr/>
            </p:nvSpPr>
            <p:spPr bwMode="auto">
              <a:xfrm>
                <a:off x="10585467" y="2870043"/>
                <a:ext cx="234963" cy="800500"/>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Freeform 6">
                <a:extLst>
                  <a:ext uri="{FF2B5EF4-FFF2-40B4-BE49-F238E27FC236}">
                    <a16:creationId xmlns:a16="http://schemas.microsoft.com/office/drawing/2014/main" id="{334839B0-C6DA-4058-8657-1AF42DF4087C}"/>
                  </a:ext>
                </a:extLst>
              </p:cNvPr>
              <p:cNvSpPr/>
              <p:nvPr/>
            </p:nvSpPr>
            <p:spPr bwMode="auto">
              <a:xfrm>
                <a:off x="10044830" y="3280407"/>
                <a:ext cx="289711" cy="34679"/>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Freeform 7">
                <a:extLst>
                  <a:ext uri="{FF2B5EF4-FFF2-40B4-BE49-F238E27FC236}">
                    <a16:creationId xmlns:a16="http://schemas.microsoft.com/office/drawing/2014/main" id="{0B665EC8-2EE9-429E-8CFB-868D2554A6E9}"/>
                  </a:ext>
                </a:extLst>
              </p:cNvPr>
              <p:cNvSpPr/>
              <p:nvPr/>
            </p:nvSpPr>
            <p:spPr bwMode="auto">
              <a:xfrm>
                <a:off x="10044830" y="3442241"/>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Freeform 8">
                <a:extLst>
                  <a:ext uri="{FF2B5EF4-FFF2-40B4-BE49-F238E27FC236}">
                    <a16:creationId xmlns:a16="http://schemas.microsoft.com/office/drawing/2014/main" id="{B35595E9-F0D8-45DB-AB93-72F664F74CDA}"/>
                  </a:ext>
                </a:extLst>
              </p:cNvPr>
              <p:cNvSpPr/>
              <p:nvPr/>
            </p:nvSpPr>
            <p:spPr bwMode="auto">
              <a:xfrm>
                <a:off x="10044830" y="3601186"/>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Freeform 9">
                <a:extLst>
                  <a:ext uri="{FF2B5EF4-FFF2-40B4-BE49-F238E27FC236}">
                    <a16:creationId xmlns:a16="http://schemas.microsoft.com/office/drawing/2014/main" id="{6A88C86A-DE42-44E9-AD9A-495A5849C4DD}"/>
                  </a:ext>
                </a:extLst>
              </p:cNvPr>
              <p:cNvSpPr>
                <a:spLocks noEditPoints="1"/>
              </p:cNvSpPr>
              <p:nvPr/>
            </p:nvSpPr>
            <p:spPr bwMode="auto">
              <a:xfrm>
                <a:off x="9901114" y="2953851"/>
                <a:ext cx="1094967" cy="1037471"/>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spTree>
    <p:extLst>
      <p:ext uri="{BB962C8B-B14F-4D97-AF65-F5344CB8AC3E}">
        <p14:creationId xmlns:p14="http://schemas.microsoft.com/office/powerpoint/2010/main" val="1729998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 presetClass="entr" presetSubtype="1"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250" fill="hold"/>
                                        <p:tgtEl>
                                          <p:spTgt spid="16"/>
                                        </p:tgtEl>
                                        <p:attrNameLst>
                                          <p:attrName>ppt_x</p:attrName>
                                        </p:attrNameLst>
                                      </p:cBhvr>
                                      <p:tavLst>
                                        <p:tav tm="0">
                                          <p:val>
                                            <p:strVal val="#ppt_x"/>
                                          </p:val>
                                        </p:tav>
                                        <p:tav tm="100000">
                                          <p:val>
                                            <p:strVal val="#ppt_x"/>
                                          </p:val>
                                        </p:tav>
                                      </p:tavLst>
                                    </p:anim>
                                    <p:anim calcmode="lin" valueType="num">
                                      <p:cBhvr additive="base">
                                        <p:cTn id="12" dur="250" fill="hold"/>
                                        <p:tgtEl>
                                          <p:spTgt spid="1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42"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a:extLst>
              <a:ext uri="{FF2B5EF4-FFF2-40B4-BE49-F238E27FC236}">
                <a16:creationId xmlns:a16="http://schemas.microsoft.com/office/drawing/2014/main" id="{9DF45B23-B763-42E4-8E9E-593573844FD6}"/>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关键技术与实践难点</a:t>
            </a:r>
          </a:p>
        </p:txBody>
      </p:sp>
      <p:grpSp>
        <p:nvGrpSpPr>
          <p:cNvPr id="17" name="组合 16">
            <a:extLst>
              <a:ext uri="{FF2B5EF4-FFF2-40B4-BE49-F238E27FC236}">
                <a16:creationId xmlns:a16="http://schemas.microsoft.com/office/drawing/2014/main" id="{00385AFC-66C8-404E-8EAA-154CB9BFCA74}"/>
              </a:ext>
            </a:extLst>
          </p:cNvPr>
          <p:cNvGrpSpPr/>
          <p:nvPr/>
        </p:nvGrpSpPr>
        <p:grpSpPr>
          <a:xfrm>
            <a:off x="451502" y="346748"/>
            <a:ext cx="467216" cy="467385"/>
            <a:chOff x="3437020" y="3157655"/>
            <a:chExt cx="863676" cy="863988"/>
          </a:xfrm>
        </p:grpSpPr>
        <p:sp>
          <p:nvSpPr>
            <p:cNvPr id="18" name="椭圆 17">
              <a:extLst>
                <a:ext uri="{FF2B5EF4-FFF2-40B4-BE49-F238E27FC236}">
                  <a16:creationId xmlns:a16="http://schemas.microsoft.com/office/drawing/2014/main" id="{FEC2BAAD-3ABF-45F0-8C72-F0CB8B968B6C}"/>
                </a:ext>
              </a:extLst>
            </p:cNvPr>
            <p:cNvSpPr>
              <a:spLocks noChangeArrowheads="1"/>
            </p:cNvSpPr>
            <p:nvPr/>
          </p:nvSpPr>
          <p:spPr bwMode="auto">
            <a:xfrm>
              <a:off x="3437020" y="3157655"/>
              <a:ext cx="863676" cy="863988"/>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grpSp>
          <p:nvGrpSpPr>
            <p:cNvPr id="19" name="组合 18">
              <a:extLst>
                <a:ext uri="{FF2B5EF4-FFF2-40B4-BE49-F238E27FC236}">
                  <a16:creationId xmlns:a16="http://schemas.microsoft.com/office/drawing/2014/main" id="{C5B32A28-A28F-4BF4-B3D7-CC99E9CE1E81}"/>
                </a:ext>
              </a:extLst>
            </p:cNvPr>
            <p:cNvGrpSpPr/>
            <p:nvPr/>
          </p:nvGrpSpPr>
          <p:grpSpPr>
            <a:xfrm>
              <a:off x="3603967" y="3301679"/>
              <a:ext cx="519264" cy="531741"/>
              <a:chOff x="9901117" y="2870043"/>
              <a:chExt cx="1094967" cy="1121277"/>
            </a:xfrm>
          </p:grpSpPr>
          <p:sp>
            <p:nvSpPr>
              <p:cNvPr id="20" name="Freeform 5">
                <a:extLst>
                  <a:ext uri="{FF2B5EF4-FFF2-40B4-BE49-F238E27FC236}">
                    <a16:creationId xmlns:a16="http://schemas.microsoft.com/office/drawing/2014/main" id="{5E93F0C0-4527-49C6-B433-8852ECA07F76}"/>
                  </a:ext>
                </a:extLst>
              </p:cNvPr>
              <p:cNvSpPr/>
              <p:nvPr/>
            </p:nvSpPr>
            <p:spPr bwMode="auto">
              <a:xfrm>
                <a:off x="10585467" y="2870043"/>
                <a:ext cx="234963" cy="800500"/>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Freeform 6">
                <a:extLst>
                  <a:ext uri="{FF2B5EF4-FFF2-40B4-BE49-F238E27FC236}">
                    <a16:creationId xmlns:a16="http://schemas.microsoft.com/office/drawing/2014/main" id="{0ACD1EFF-03E4-4F20-BF2E-AE963DDED5C2}"/>
                  </a:ext>
                </a:extLst>
              </p:cNvPr>
              <p:cNvSpPr/>
              <p:nvPr/>
            </p:nvSpPr>
            <p:spPr bwMode="auto">
              <a:xfrm>
                <a:off x="10044830" y="3280407"/>
                <a:ext cx="289711" cy="34679"/>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Freeform 7">
                <a:extLst>
                  <a:ext uri="{FF2B5EF4-FFF2-40B4-BE49-F238E27FC236}">
                    <a16:creationId xmlns:a16="http://schemas.microsoft.com/office/drawing/2014/main" id="{899D4108-AFAE-4359-9135-5746141F462F}"/>
                  </a:ext>
                </a:extLst>
              </p:cNvPr>
              <p:cNvSpPr/>
              <p:nvPr/>
            </p:nvSpPr>
            <p:spPr bwMode="auto">
              <a:xfrm>
                <a:off x="10044830" y="3442241"/>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Freeform 8">
                <a:extLst>
                  <a:ext uri="{FF2B5EF4-FFF2-40B4-BE49-F238E27FC236}">
                    <a16:creationId xmlns:a16="http://schemas.microsoft.com/office/drawing/2014/main" id="{1E27CE79-1E92-4853-8D23-E5255C7299A9}"/>
                  </a:ext>
                </a:extLst>
              </p:cNvPr>
              <p:cNvSpPr/>
              <p:nvPr/>
            </p:nvSpPr>
            <p:spPr bwMode="auto">
              <a:xfrm>
                <a:off x="10044830" y="3601186"/>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Freeform 9">
                <a:extLst>
                  <a:ext uri="{FF2B5EF4-FFF2-40B4-BE49-F238E27FC236}">
                    <a16:creationId xmlns:a16="http://schemas.microsoft.com/office/drawing/2014/main" id="{351FBB11-FB04-4C56-A3AE-2897493D24DD}"/>
                  </a:ext>
                </a:extLst>
              </p:cNvPr>
              <p:cNvSpPr>
                <a:spLocks noEditPoints="1"/>
              </p:cNvSpPr>
              <p:nvPr/>
            </p:nvSpPr>
            <p:spPr bwMode="auto">
              <a:xfrm>
                <a:off x="9901117" y="2953850"/>
                <a:ext cx="1094967" cy="1037470"/>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11" name="文本框 27">
            <a:extLst>
              <a:ext uri="{FF2B5EF4-FFF2-40B4-BE49-F238E27FC236}">
                <a16:creationId xmlns:a16="http://schemas.microsoft.com/office/drawing/2014/main" id="{5659BA70-A3A7-4064-8EB3-B394BE620B37}"/>
              </a:ext>
            </a:extLst>
          </p:cNvPr>
          <p:cNvSpPr txBox="1"/>
          <p:nvPr/>
        </p:nvSpPr>
        <p:spPr>
          <a:xfrm>
            <a:off x="1647814" y="1549120"/>
            <a:ext cx="8896371" cy="381258"/>
          </a:xfrm>
          <a:prstGeom prst="rect">
            <a:avLst/>
          </a:prstGeom>
          <a:solidFill>
            <a:schemeClr val="bg1">
              <a:lumMod val="95000"/>
            </a:schemeClr>
          </a:solidFill>
          <a:ln w="12700">
            <a:solidFill>
              <a:schemeClr val="accent1"/>
            </a:solidFill>
          </a:ln>
        </p:spPr>
        <p:txBody>
          <a:bodyPr wrap="square" lIns="91440" tIns="45720" rIns="91440" bIns="45720" rtlCol="0">
            <a:spAutoFit/>
          </a:bodyPr>
          <a:lstStyle/>
          <a:p>
            <a:pPr indent="719649">
              <a:lnSpc>
                <a:spcPct val="13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用户登录的一些敏感信息需要加密，防止被窃取。使用</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SHA-1</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进行加密，保证安全性。</a:t>
            </a:r>
          </a:p>
        </p:txBody>
      </p:sp>
      <p:sp>
        <p:nvSpPr>
          <p:cNvPr id="12" name="矩形 11">
            <a:extLst>
              <a:ext uri="{FF2B5EF4-FFF2-40B4-BE49-F238E27FC236}">
                <a16:creationId xmlns:a16="http://schemas.microsoft.com/office/drawing/2014/main" id="{9D1BD823-D899-4986-A330-41F1C51CABC2}"/>
              </a:ext>
            </a:extLst>
          </p:cNvPr>
          <p:cNvSpPr/>
          <p:nvPr/>
        </p:nvSpPr>
        <p:spPr bwMode="auto">
          <a:xfrm>
            <a:off x="1193083" y="1092700"/>
            <a:ext cx="1929741" cy="424633"/>
          </a:xfrm>
          <a:prstGeom prst="rect">
            <a:avLst/>
          </a:prstGeom>
          <a:solidFill>
            <a:srgbClr val="335C80"/>
          </a:solidFill>
          <a:ln>
            <a:noFill/>
          </a:ln>
        </p:spPr>
        <p:txBody>
          <a:bodyPr vert="horz" wrap="square" lIns="91440" tIns="45720" rIns="91440" bIns="45720" numCol="1" rtlCol="0" anchor="t" anchorCtr="0" compatLnSpc="1"/>
          <a:lstStyle/>
          <a:p>
            <a:pPr algn="ctr"/>
            <a:r>
              <a:rPr lang="zh-CN" altLang="en-US" sz="2000" dirty="0">
                <a:solidFill>
                  <a:schemeClr val="bg1"/>
                </a:solidFill>
                <a:latin typeface="微软雅黑" panose="020B0503020204020204" pitchFamily="34" charset="-122"/>
                <a:ea typeface="微软雅黑" panose="020B0503020204020204" pitchFamily="34" charset="-122"/>
              </a:rPr>
              <a:t>信息加密</a:t>
            </a:r>
          </a:p>
        </p:txBody>
      </p:sp>
      <p:sp>
        <p:nvSpPr>
          <p:cNvPr id="13" name="文本框 15">
            <a:extLst>
              <a:ext uri="{FF2B5EF4-FFF2-40B4-BE49-F238E27FC236}">
                <a16:creationId xmlns:a16="http://schemas.microsoft.com/office/drawing/2014/main" id="{006D726F-75FB-4EF1-8B67-C59385725106}"/>
              </a:ext>
            </a:extLst>
          </p:cNvPr>
          <p:cNvSpPr txBox="1"/>
          <p:nvPr/>
        </p:nvSpPr>
        <p:spPr>
          <a:xfrm>
            <a:off x="1647814" y="2698064"/>
            <a:ext cx="8896371" cy="412421"/>
          </a:xfrm>
          <a:prstGeom prst="rect">
            <a:avLst/>
          </a:prstGeom>
          <a:solidFill>
            <a:schemeClr val="bg1">
              <a:lumMod val="95000"/>
            </a:schemeClr>
          </a:solidFill>
          <a:ln w="12700">
            <a:solidFill>
              <a:schemeClr val="accent1"/>
            </a:solidFill>
          </a:ln>
        </p:spPr>
        <p:txBody>
          <a:bodyPr wrap="square" lIns="91440" tIns="45720" rIns="91440" bIns="45720" rtlCol="0">
            <a:spAutoFit/>
          </a:bodyPr>
          <a:lstStyle/>
          <a:p>
            <a:pPr indent="719649">
              <a:lnSpc>
                <a:spcPct val="130000"/>
              </a:lnSpc>
            </a:pP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由于</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不同网站的页面格式不同，爬取</a:t>
            </a: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图片</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难度</a:t>
            </a: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较大，目前只完成网</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易新闻的</a:t>
            </a: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图片爬取。</a:t>
            </a:r>
          </a:p>
        </p:txBody>
      </p:sp>
      <p:sp>
        <p:nvSpPr>
          <p:cNvPr id="14" name="矩形 13">
            <a:extLst>
              <a:ext uri="{FF2B5EF4-FFF2-40B4-BE49-F238E27FC236}">
                <a16:creationId xmlns:a16="http://schemas.microsoft.com/office/drawing/2014/main" id="{70486EF9-B992-4C84-A464-A4F08BADFBB8}"/>
              </a:ext>
            </a:extLst>
          </p:cNvPr>
          <p:cNvSpPr/>
          <p:nvPr/>
        </p:nvSpPr>
        <p:spPr bwMode="auto">
          <a:xfrm>
            <a:off x="1178424" y="2240301"/>
            <a:ext cx="1944400" cy="424633"/>
          </a:xfrm>
          <a:prstGeom prst="rect">
            <a:avLst/>
          </a:prstGeom>
          <a:solidFill>
            <a:srgbClr val="335C80"/>
          </a:solidFill>
          <a:ln>
            <a:noFill/>
          </a:ln>
        </p:spPr>
        <p:txBody>
          <a:bodyPr vert="horz" wrap="square" lIns="91440" tIns="45720" rIns="91440" bIns="45720" numCol="1" rtlCol="0" anchor="t" anchorCtr="0" compatLnSpc="1"/>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数据</a:t>
            </a:r>
            <a:r>
              <a:rPr lang="zh-CN" altLang="en-US" sz="2000" dirty="0">
                <a:solidFill>
                  <a:schemeClr val="bg1"/>
                </a:solidFill>
                <a:latin typeface="微软雅黑" panose="020B0503020204020204" pitchFamily="34" charset="-122"/>
                <a:ea typeface="微软雅黑" panose="020B0503020204020204" pitchFamily="34" charset="-122"/>
              </a:rPr>
              <a:t>爬取</a:t>
            </a:r>
          </a:p>
          <a:p>
            <a:pPr algn="ct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5" name="文本框 24">
            <a:extLst>
              <a:ext uri="{FF2B5EF4-FFF2-40B4-BE49-F238E27FC236}">
                <a16:creationId xmlns:a16="http://schemas.microsoft.com/office/drawing/2014/main" id="{11A6E74D-8DF2-4D29-9725-2B1B505B70DB}"/>
              </a:ext>
            </a:extLst>
          </p:cNvPr>
          <p:cNvSpPr txBox="1"/>
          <p:nvPr/>
        </p:nvSpPr>
        <p:spPr>
          <a:xfrm>
            <a:off x="1647813" y="3760567"/>
            <a:ext cx="8896371" cy="701346"/>
          </a:xfrm>
          <a:prstGeom prst="rect">
            <a:avLst/>
          </a:prstGeom>
          <a:solidFill>
            <a:schemeClr val="bg1">
              <a:lumMod val="95000"/>
            </a:schemeClr>
          </a:solidFill>
          <a:ln w="12700">
            <a:solidFill>
              <a:schemeClr val="accent1"/>
            </a:solidFill>
          </a:ln>
        </p:spPr>
        <p:txBody>
          <a:bodyPr wrap="square" lIns="91440" tIns="45720" rIns="91440" bIns="45720" rtlCol="0">
            <a:spAutoFit/>
          </a:bodyPr>
          <a:lstStyle/>
          <a:p>
            <a:pPr indent="719649">
              <a:lnSpc>
                <a:spcPct val="130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Java</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调用</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运行结果时遇到困难，用</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jython</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时发现脚本返回结果太慢，改用</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consle</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调用线程会阻塞，最后采用接口的方式实现。</a:t>
            </a:r>
          </a:p>
        </p:txBody>
      </p:sp>
      <p:sp>
        <p:nvSpPr>
          <p:cNvPr id="16" name="矩形 15">
            <a:extLst>
              <a:ext uri="{FF2B5EF4-FFF2-40B4-BE49-F238E27FC236}">
                <a16:creationId xmlns:a16="http://schemas.microsoft.com/office/drawing/2014/main" id="{94876E07-77A1-4D48-AC1D-190D5C9372ED}"/>
              </a:ext>
            </a:extLst>
          </p:cNvPr>
          <p:cNvSpPr/>
          <p:nvPr/>
        </p:nvSpPr>
        <p:spPr bwMode="auto">
          <a:xfrm>
            <a:off x="1178424" y="3297868"/>
            <a:ext cx="1929741" cy="424633"/>
          </a:xfrm>
          <a:prstGeom prst="rect">
            <a:avLst/>
          </a:prstGeom>
          <a:solidFill>
            <a:srgbClr val="335C80"/>
          </a:solidFill>
          <a:ln>
            <a:noFill/>
          </a:ln>
        </p:spPr>
        <p:txBody>
          <a:bodyPr vert="horz" wrap="square" lIns="91440" tIns="45720" rIns="91440" bIns="45720" numCol="1" rtlCol="0" anchor="t" anchorCtr="0" compatLnSpc="1"/>
          <a:lstStyle/>
          <a:p>
            <a:pPr algn="ctr"/>
            <a:r>
              <a:rPr lang="zh-CN" altLang="en-US" sz="2000" dirty="0">
                <a:solidFill>
                  <a:schemeClr val="bg1"/>
                </a:solidFill>
                <a:latin typeface="微软雅黑" panose="020B0503020204020204" pitchFamily="34" charset="-122"/>
                <a:ea typeface="微软雅黑" panose="020B0503020204020204" pitchFamily="34" charset="-122"/>
              </a:rPr>
              <a:t>数据交互</a:t>
            </a:r>
          </a:p>
        </p:txBody>
      </p:sp>
      <p:sp>
        <p:nvSpPr>
          <p:cNvPr id="25" name="文本框 27">
            <a:extLst>
              <a:ext uri="{FF2B5EF4-FFF2-40B4-BE49-F238E27FC236}">
                <a16:creationId xmlns:a16="http://schemas.microsoft.com/office/drawing/2014/main" id="{827F922F-6774-4AA0-B44F-49DFAFBDDCAB}"/>
              </a:ext>
            </a:extLst>
          </p:cNvPr>
          <p:cNvSpPr txBox="1"/>
          <p:nvPr/>
        </p:nvSpPr>
        <p:spPr>
          <a:xfrm>
            <a:off x="1647813" y="5151557"/>
            <a:ext cx="8896371" cy="1052596"/>
          </a:xfrm>
          <a:prstGeom prst="rect">
            <a:avLst/>
          </a:prstGeom>
          <a:solidFill>
            <a:schemeClr val="bg1">
              <a:lumMod val="95000"/>
            </a:schemeClr>
          </a:solidFill>
          <a:ln w="12700">
            <a:solidFill>
              <a:schemeClr val="accent1"/>
            </a:solidFill>
          </a:ln>
        </p:spPr>
        <p:txBody>
          <a:bodyPr wrap="square" lIns="91440" tIns="45720" rIns="91440" bIns="45720" rtlCol="0">
            <a:spAutoFit/>
          </a:bodyPr>
          <a:lstStyle/>
          <a:p>
            <a:pPr indent="719649">
              <a:lnSpc>
                <a:spcPct val="13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新闻列表放在</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&lt;</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swiper</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&gt;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标签中，以实现</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tab</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切换，但是</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swiper</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自身有一个固定高度，超出后不显示，当切换</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tab</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，或者下拉刷新，上拉加载时继续请求数据，需要给</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swiper</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动态设置高度，让页面正常显示。</a:t>
            </a:r>
          </a:p>
        </p:txBody>
      </p:sp>
      <p:sp>
        <p:nvSpPr>
          <p:cNvPr id="26" name="矩形 25">
            <a:extLst>
              <a:ext uri="{FF2B5EF4-FFF2-40B4-BE49-F238E27FC236}">
                <a16:creationId xmlns:a16="http://schemas.microsoft.com/office/drawing/2014/main" id="{FCFA6B44-1A93-4491-A506-FBD592D086F1}"/>
              </a:ext>
            </a:extLst>
          </p:cNvPr>
          <p:cNvSpPr/>
          <p:nvPr/>
        </p:nvSpPr>
        <p:spPr bwMode="auto">
          <a:xfrm>
            <a:off x="1193083" y="4664728"/>
            <a:ext cx="1929741" cy="424633"/>
          </a:xfrm>
          <a:prstGeom prst="rect">
            <a:avLst/>
          </a:prstGeom>
          <a:solidFill>
            <a:srgbClr val="335C80"/>
          </a:solidFill>
          <a:ln>
            <a:noFill/>
          </a:ln>
        </p:spPr>
        <p:txBody>
          <a:bodyPr vert="horz" wrap="square" lIns="91440" tIns="45720" rIns="91440" bIns="45720" numCol="1" rtlCol="0" anchor="t" anchorCtr="0" compatLnSpc="1"/>
          <a:lstStyle/>
          <a:p>
            <a:pPr algn="ctr"/>
            <a:r>
              <a:rPr lang="zh-CN" altLang="en-US" sz="2000" dirty="0">
                <a:solidFill>
                  <a:schemeClr val="bg1"/>
                </a:solidFill>
                <a:latin typeface="微软雅黑" panose="020B0503020204020204" pitchFamily="34" charset="-122"/>
                <a:ea typeface="微软雅黑" panose="020B0503020204020204" pitchFamily="34" charset="-122"/>
              </a:rPr>
              <a:t>新闻列表页</a:t>
            </a:r>
          </a:p>
        </p:txBody>
      </p:sp>
    </p:spTree>
    <p:extLst>
      <p:ext uri="{BB962C8B-B14F-4D97-AF65-F5344CB8AC3E}">
        <p14:creationId xmlns:p14="http://schemas.microsoft.com/office/powerpoint/2010/main" val="52406780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par>
                                <p:cTn id="13" presetID="53" presetClass="entr" presetSubtype="16" fill="hold" grpId="0" nodeType="withEffect">
                                  <p:stCondLst>
                                    <p:cond delay="350"/>
                                  </p:stCondLst>
                                  <p:childTnLst>
                                    <p:set>
                                      <p:cBhvr>
                                        <p:cTn id="14" dur="1" fill="hold">
                                          <p:stCondLst>
                                            <p:cond delay="0"/>
                                          </p:stCondLst>
                                        </p:cTn>
                                        <p:tgtEl>
                                          <p:spTgt spid="12"/>
                                        </p:tgtEl>
                                        <p:attrNameLst>
                                          <p:attrName>style.visibility</p:attrName>
                                        </p:attrNameLst>
                                      </p:cBhvr>
                                      <p:to>
                                        <p:strVal val="visible"/>
                                      </p:to>
                                    </p:set>
                                    <p:anim calcmode="lin" valueType="num">
                                      <p:cBhvr>
                                        <p:cTn id="15" dur="250" fill="hold"/>
                                        <p:tgtEl>
                                          <p:spTgt spid="12"/>
                                        </p:tgtEl>
                                        <p:attrNameLst>
                                          <p:attrName>ppt_w</p:attrName>
                                        </p:attrNameLst>
                                      </p:cBhvr>
                                      <p:tavLst>
                                        <p:tav tm="0">
                                          <p:val>
                                            <p:fltVal val="0"/>
                                          </p:val>
                                        </p:tav>
                                        <p:tav tm="100000">
                                          <p:val>
                                            <p:strVal val="#ppt_w"/>
                                          </p:val>
                                        </p:tav>
                                      </p:tavLst>
                                    </p:anim>
                                    <p:anim calcmode="lin" valueType="num">
                                      <p:cBhvr>
                                        <p:cTn id="16" dur="250" fill="hold"/>
                                        <p:tgtEl>
                                          <p:spTgt spid="12"/>
                                        </p:tgtEl>
                                        <p:attrNameLst>
                                          <p:attrName>ppt_h</p:attrName>
                                        </p:attrNameLst>
                                      </p:cBhvr>
                                      <p:tavLst>
                                        <p:tav tm="0">
                                          <p:val>
                                            <p:fltVal val="0"/>
                                          </p:val>
                                        </p:tav>
                                        <p:tav tm="100000">
                                          <p:val>
                                            <p:strVal val="#ppt_h"/>
                                          </p:val>
                                        </p:tav>
                                      </p:tavLst>
                                    </p:anim>
                                    <p:animEffect transition="in" filter="fade">
                                      <p:cBhvr>
                                        <p:cTn id="17" dur="250"/>
                                        <p:tgtEl>
                                          <p:spTgt spid="12"/>
                                        </p:tgtEl>
                                      </p:cBhvr>
                                    </p:animEffect>
                                  </p:childTnLst>
                                </p:cTn>
                              </p:par>
                            </p:childTnLst>
                          </p:cTn>
                        </p:par>
                        <p:par>
                          <p:cTn id="18" fill="hold">
                            <p:stCondLst>
                              <p:cond delay="1100"/>
                            </p:stCondLst>
                            <p:childTnLst>
                              <p:par>
                                <p:cTn id="19" presetID="22" presetClass="entr" presetSubtype="8"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1600"/>
                            </p:stCondLst>
                            <p:childTnLst>
                              <p:par>
                                <p:cTn id="23" presetID="53" presetClass="entr" presetSubtype="16"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500" fill="hold"/>
                                        <p:tgtEl>
                                          <p:spTgt spid="14"/>
                                        </p:tgtEl>
                                        <p:attrNameLst>
                                          <p:attrName>ppt_w</p:attrName>
                                        </p:attrNameLst>
                                      </p:cBhvr>
                                      <p:tavLst>
                                        <p:tav tm="0">
                                          <p:val>
                                            <p:fltVal val="0"/>
                                          </p:val>
                                        </p:tav>
                                        <p:tav tm="100000">
                                          <p:val>
                                            <p:strVal val="#ppt_w"/>
                                          </p:val>
                                        </p:tav>
                                      </p:tavLst>
                                    </p:anim>
                                    <p:anim calcmode="lin" valueType="num">
                                      <p:cBhvr>
                                        <p:cTn id="26" dur="500" fill="hold"/>
                                        <p:tgtEl>
                                          <p:spTgt spid="14"/>
                                        </p:tgtEl>
                                        <p:attrNameLst>
                                          <p:attrName>ppt_h</p:attrName>
                                        </p:attrNameLst>
                                      </p:cBhvr>
                                      <p:tavLst>
                                        <p:tav tm="0">
                                          <p:val>
                                            <p:fltVal val="0"/>
                                          </p:val>
                                        </p:tav>
                                        <p:tav tm="100000">
                                          <p:val>
                                            <p:strVal val="#ppt_h"/>
                                          </p:val>
                                        </p:tav>
                                      </p:tavLst>
                                    </p:anim>
                                    <p:animEffect transition="in" filter="fade">
                                      <p:cBhvr>
                                        <p:cTn id="27" dur="500"/>
                                        <p:tgtEl>
                                          <p:spTgt spid="14"/>
                                        </p:tgtEl>
                                      </p:cBhvr>
                                    </p:animEffect>
                                  </p:childTnLst>
                                </p:cTn>
                              </p:par>
                            </p:childTnLst>
                          </p:cTn>
                        </p:par>
                        <p:par>
                          <p:cTn id="28" fill="hold">
                            <p:stCondLst>
                              <p:cond delay="2100"/>
                            </p:stCondLst>
                            <p:childTnLst>
                              <p:par>
                                <p:cTn id="29" presetID="22" presetClass="entr" presetSubtype="8"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par>
                          <p:cTn id="32" fill="hold">
                            <p:stCondLst>
                              <p:cond delay="2600"/>
                            </p:stCondLst>
                            <p:childTnLst>
                              <p:par>
                                <p:cTn id="33" presetID="53" presetClass="entr" presetSubtype="16"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p:cTn id="35" dur="500" fill="hold"/>
                                        <p:tgtEl>
                                          <p:spTgt spid="16"/>
                                        </p:tgtEl>
                                        <p:attrNameLst>
                                          <p:attrName>ppt_w</p:attrName>
                                        </p:attrNameLst>
                                      </p:cBhvr>
                                      <p:tavLst>
                                        <p:tav tm="0">
                                          <p:val>
                                            <p:fltVal val="0"/>
                                          </p:val>
                                        </p:tav>
                                        <p:tav tm="100000">
                                          <p:val>
                                            <p:strVal val="#ppt_w"/>
                                          </p:val>
                                        </p:tav>
                                      </p:tavLst>
                                    </p:anim>
                                    <p:anim calcmode="lin" valueType="num">
                                      <p:cBhvr>
                                        <p:cTn id="36" dur="500" fill="hold"/>
                                        <p:tgtEl>
                                          <p:spTgt spid="16"/>
                                        </p:tgtEl>
                                        <p:attrNameLst>
                                          <p:attrName>ppt_h</p:attrName>
                                        </p:attrNameLst>
                                      </p:cBhvr>
                                      <p:tavLst>
                                        <p:tav tm="0">
                                          <p:val>
                                            <p:fltVal val="0"/>
                                          </p:val>
                                        </p:tav>
                                        <p:tav tm="100000">
                                          <p:val>
                                            <p:strVal val="#ppt_h"/>
                                          </p:val>
                                        </p:tav>
                                      </p:tavLst>
                                    </p:anim>
                                    <p:animEffect transition="in" filter="fade">
                                      <p:cBhvr>
                                        <p:cTn id="37" dur="500"/>
                                        <p:tgtEl>
                                          <p:spTgt spid="16"/>
                                        </p:tgtEl>
                                      </p:cBhvr>
                                    </p:animEffect>
                                  </p:childTnLst>
                                </p:cTn>
                              </p:par>
                            </p:childTnLst>
                          </p:cTn>
                        </p:par>
                        <p:par>
                          <p:cTn id="38" fill="hold">
                            <p:stCondLst>
                              <p:cond delay="3100"/>
                            </p:stCondLst>
                            <p:childTnLst>
                              <p:par>
                                <p:cTn id="39" presetID="22" presetClass="entr" presetSubtype="8"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500"/>
                                        <p:tgtEl>
                                          <p:spTgt spid="15"/>
                                        </p:tgtEl>
                                      </p:cBhvr>
                                    </p:animEffect>
                                  </p:childTnLst>
                                </p:cTn>
                              </p:par>
                              <p:par>
                                <p:cTn id="42" presetID="53" presetClass="entr" presetSubtype="16" fill="hold" grpId="0" nodeType="withEffect">
                                  <p:stCondLst>
                                    <p:cond delay="350"/>
                                  </p:stCondLst>
                                  <p:childTnLst>
                                    <p:set>
                                      <p:cBhvr>
                                        <p:cTn id="43" dur="1" fill="hold">
                                          <p:stCondLst>
                                            <p:cond delay="0"/>
                                          </p:stCondLst>
                                        </p:cTn>
                                        <p:tgtEl>
                                          <p:spTgt spid="26"/>
                                        </p:tgtEl>
                                        <p:attrNameLst>
                                          <p:attrName>style.visibility</p:attrName>
                                        </p:attrNameLst>
                                      </p:cBhvr>
                                      <p:to>
                                        <p:strVal val="visible"/>
                                      </p:to>
                                    </p:set>
                                    <p:anim calcmode="lin" valueType="num">
                                      <p:cBhvr>
                                        <p:cTn id="44" dur="400" fill="hold"/>
                                        <p:tgtEl>
                                          <p:spTgt spid="26"/>
                                        </p:tgtEl>
                                        <p:attrNameLst>
                                          <p:attrName>ppt_w</p:attrName>
                                        </p:attrNameLst>
                                      </p:cBhvr>
                                      <p:tavLst>
                                        <p:tav tm="0">
                                          <p:val>
                                            <p:fltVal val="0"/>
                                          </p:val>
                                        </p:tav>
                                        <p:tav tm="100000">
                                          <p:val>
                                            <p:strVal val="#ppt_w"/>
                                          </p:val>
                                        </p:tav>
                                      </p:tavLst>
                                    </p:anim>
                                    <p:anim calcmode="lin" valueType="num">
                                      <p:cBhvr>
                                        <p:cTn id="45" dur="400" fill="hold"/>
                                        <p:tgtEl>
                                          <p:spTgt spid="26"/>
                                        </p:tgtEl>
                                        <p:attrNameLst>
                                          <p:attrName>ppt_h</p:attrName>
                                        </p:attrNameLst>
                                      </p:cBhvr>
                                      <p:tavLst>
                                        <p:tav tm="0">
                                          <p:val>
                                            <p:fltVal val="0"/>
                                          </p:val>
                                        </p:tav>
                                        <p:tav tm="100000">
                                          <p:val>
                                            <p:strVal val="#ppt_h"/>
                                          </p:val>
                                        </p:tav>
                                      </p:tavLst>
                                    </p:anim>
                                    <p:animEffect transition="in" filter="fade">
                                      <p:cBhvr>
                                        <p:cTn id="46" dur="400"/>
                                        <p:tgtEl>
                                          <p:spTgt spid="26"/>
                                        </p:tgtEl>
                                      </p:cBhvr>
                                    </p:animEffect>
                                  </p:childTnLst>
                                </p:cTn>
                              </p:par>
                            </p:childTnLst>
                          </p:cTn>
                        </p:par>
                        <p:par>
                          <p:cTn id="47" fill="hold">
                            <p:stCondLst>
                              <p:cond delay="3850"/>
                            </p:stCondLst>
                            <p:childTnLst>
                              <p:par>
                                <p:cTn id="48" presetID="22" presetClass="entr" presetSubtype="8" fill="hold" grpId="0" nodeType="after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ipe(left)">
                                      <p:cBhvr>
                                        <p:cTn id="5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animBg="1"/>
      <p:bldP spid="12" grpId="0" animBg="1"/>
      <p:bldP spid="13" grpId="0" animBg="1"/>
      <p:bldP spid="14" grpId="0" animBg="1"/>
      <p:bldP spid="15" grpId="0" animBg="1"/>
      <p:bldP spid="16" grpId="0" animBg="1"/>
      <p:bldP spid="25" grpId="0" animBg="1"/>
      <p:bldP spid="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4101169-1F7D-4196-92C8-9A1D81A6AA8A}"/>
              </a:ext>
            </a:extLst>
          </p:cNvPr>
          <p:cNvSpPr/>
          <p:nvPr/>
        </p:nvSpPr>
        <p:spPr>
          <a:xfrm>
            <a:off x="163286" y="1996168"/>
            <a:ext cx="5932714" cy="2865664"/>
          </a:xfrm>
          <a:prstGeom prst="rect">
            <a:avLst/>
          </a:prstGeom>
          <a:solidFill>
            <a:srgbClr val="2555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BD8B3B33-C4A9-49CC-AA8E-BC94486787CC}"/>
              </a:ext>
            </a:extLst>
          </p:cNvPr>
          <p:cNvSpPr txBox="1"/>
          <p:nvPr/>
        </p:nvSpPr>
        <p:spPr>
          <a:xfrm>
            <a:off x="6096000" y="2276903"/>
            <a:ext cx="5932714" cy="2252924"/>
          </a:xfrm>
          <a:prstGeom prst="rect">
            <a:avLst/>
          </a:prstGeom>
          <a:noFill/>
        </p:spPr>
        <p:txBody>
          <a:bodyPr wrap="square" rtlCol="0">
            <a:spAutoFit/>
          </a:bodyPr>
          <a:lstStyle/>
          <a:p>
            <a:pPr algn="ctr">
              <a:lnSpc>
                <a:spcPct val="130000"/>
              </a:lnSpc>
            </a:pPr>
            <a:r>
              <a:rPr lang="zh-CN" altLang="en-US" sz="5400" dirty="0">
                <a:solidFill>
                  <a:srgbClr val="255580"/>
                </a:solidFill>
                <a:latin typeface="迷你简菱心" panose="02010609000101010101" pitchFamily="49" charset="-122"/>
                <a:ea typeface="迷你简菱心" panose="02010609000101010101" pitchFamily="49" charset="-122"/>
              </a:rPr>
              <a:t>第四部分</a:t>
            </a:r>
            <a:endParaRPr lang="en-US" altLang="zh-CN" sz="5400" dirty="0">
              <a:solidFill>
                <a:srgbClr val="255580"/>
              </a:solidFill>
              <a:latin typeface="迷你简菱心" panose="02010609000101010101" pitchFamily="49" charset="-122"/>
              <a:ea typeface="迷你简菱心" panose="02010609000101010101" pitchFamily="49" charset="-122"/>
            </a:endParaRPr>
          </a:p>
          <a:p>
            <a:pPr algn="ctr">
              <a:lnSpc>
                <a:spcPct val="130000"/>
              </a:lnSpc>
            </a:pPr>
            <a:r>
              <a:rPr lang="zh-CN" altLang="en-US" sz="5400" dirty="0">
                <a:solidFill>
                  <a:srgbClr val="255580"/>
                </a:solidFill>
                <a:latin typeface="迷你简菱心" panose="02010609000101010101" pitchFamily="49" charset="-122"/>
                <a:ea typeface="迷你简菱心" panose="02010609000101010101" pitchFamily="49" charset="-122"/>
              </a:rPr>
              <a:t>成果展示</a:t>
            </a:r>
          </a:p>
        </p:txBody>
      </p:sp>
      <p:grpSp>
        <p:nvGrpSpPr>
          <p:cNvPr id="18" name="组合 17">
            <a:extLst>
              <a:ext uri="{FF2B5EF4-FFF2-40B4-BE49-F238E27FC236}">
                <a16:creationId xmlns:a16="http://schemas.microsoft.com/office/drawing/2014/main" id="{2AD9CE3C-33EE-420D-B32A-8804C828C098}"/>
              </a:ext>
            </a:extLst>
          </p:cNvPr>
          <p:cNvGrpSpPr/>
          <p:nvPr/>
        </p:nvGrpSpPr>
        <p:grpSpPr>
          <a:xfrm>
            <a:off x="1172310" y="1632729"/>
            <a:ext cx="3584652" cy="3592538"/>
            <a:chOff x="3437020" y="4201727"/>
            <a:chExt cx="863676" cy="865576"/>
          </a:xfrm>
        </p:grpSpPr>
        <p:sp>
          <p:nvSpPr>
            <p:cNvPr id="19" name="椭圆 21">
              <a:extLst>
                <a:ext uri="{FF2B5EF4-FFF2-40B4-BE49-F238E27FC236}">
                  <a16:creationId xmlns:a16="http://schemas.microsoft.com/office/drawing/2014/main" id="{49A7C0CA-E805-48F7-BAC5-2359406F229A}"/>
                </a:ext>
              </a:extLst>
            </p:cNvPr>
            <p:cNvSpPr>
              <a:spLocks noChangeArrowheads="1"/>
            </p:cNvSpPr>
            <p:nvPr/>
          </p:nvSpPr>
          <p:spPr bwMode="auto">
            <a:xfrm>
              <a:off x="3437020" y="4201727"/>
              <a:ext cx="863676" cy="865576"/>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dirty="0">
                <a:solidFill>
                  <a:srgbClr val="FFFFFF"/>
                </a:solidFill>
                <a:sym typeface="微软雅黑" panose="020B0503020204020204" pitchFamily="34" charset="-122"/>
              </a:endParaRPr>
            </a:p>
          </p:txBody>
        </p:sp>
        <p:grpSp>
          <p:nvGrpSpPr>
            <p:cNvPr id="20" name="Group 4">
              <a:extLst>
                <a:ext uri="{FF2B5EF4-FFF2-40B4-BE49-F238E27FC236}">
                  <a16:creationId xmlns:a16="http://schemas.microsoft.com/office/drawing/2014/main" id="{C376DA42-D8B4-4B6C-851E-5AF7AC1A4B8A}"/>
                </a:ext>
              </a:extLst>
            </p:cNvPr>
            <p:cNvGrpSpPr>
              <a:grpSpLocks noChangeAspect="1"/>
            </p:cNvGrpSpPr>
            <p:nvPr/>
          </p:nvGrpSpPr>
          <p:grpSpPr bwMode="auto">
            <a:xfrm>
              <a:off x="3626902" y="4339091"/>
              <a:ext cx="476560" cy="578496"/>
              <a:chOff x="2694" y="1931"/>
              <a:chExt cx="374" cy="454"/>
            </a:xfrm>
            <a:solidFill>
              <a:schemeClr val="bg1"/>
            </a:solidFill>
          </p:grpSpPr>
          <p:sp>
            <p:nvSpPr>
              <p:cNvPr id="21" name="Freeform 5">
                <a:extLst>
                  <a:ext uri="{FF2B5EF4-FFF2-40B4-BE49-F238E27FC236}">
                    <a16:creationId xmlns:a16="http://schemas.microsoft.com/office/drawing/2014/main" id="{0810B00F-1E5B-4AC8-8969-EEBA3B610A8B}"/>
                  </a:ext>
                </a:extLst>
              </p:cNvPr>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Freeform 6">
                <a:extLst>
                  <a:ext uri="{FF2B5EF4-FFF2-40B4-BE49-F238E27FC236}">
                    <a16:creationId xmlns:a16="http://schemas.microsoft.com/office/drawing/2014/main" id="{92E77D68-C0E5-47D1-BB07-AA4B3EBC9555}"/>
                  </a:ext>
                </a:extLst>
              </p:cNvPr>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Freeform 7">
                <a:extLst>
                  <a:ext uri="{FF2B5EF4-FFF2-40B4-BE49-F238E27FC236}">
                    <a16:creationId xmlns:a16="http://schemas.microsoft.com/office/drawing/2014/main" id="{D8E9613F-A16D-48F0-96ED-84F41EA806B6}"/>
                  </a:ext>
                </a:extLst>
              </p:cNvPr>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Freeform 8">
                <a:extLst>
                  <a:ext uri="{FF2B5EF4-FFF2-40B4-BE49-F238E27FC236}">
                    <a16:creationId xmlns:a16="http://schemas.microsoft.com/office/drawing/2014/main" id="{A8A455F4-F47E-4606-849C-C8A59848613E}"/>
                  </a:ext>
                </a:extLst>
              </p:cNvPr>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Freeform 9">
                <a:extLst>
                  <a:ext uri="{FF2B5EF4-FFF2-40B4-BE49-F238E27FC236}">
                    <a16:creationId xmlns:a16="http://schemas.microsoft.com/office/drawing/2014/main" id="{41A615D2-A6CF-49F1-B579-04B6E39ACEFC}"/>
                  </a:ext>
                </a:extLst>
              </p:cNvPr>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Freeform 10">
                <a:extLst>
                  <a:ext uri="{FF2B5EF4-FFF2-40B4-BE49-F238E27FC236}">
                    <a16:creationId xmlns:a16="http://schemas.microsoft.com/office/drawing/2014/main" id="{1955B43C-7A6D-46FD-A55E-1FD39F108E85}"/>
                  </a:ext>
                </a:extLst>
              </p:cNvPr>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Freeform 11">
                <a:extLst>
                  <a:ext uri="{FF2B5EF4-FFF2-40B4-BE49-F238E27FC236}">
                    <a16:creationId xmlns:a16="http://schemas.microsoft.com/office/drawing/2014/main" id="{76E5D1A4-6BC1-45A2-AB44-658AB88D7CFA}"/>
                  </a:ext>
                </a:extLst>
              </p:cNvPr>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spTree>
    <p:extLst>
      <p:ext uri="{BB962C8B-B14F-4D97-AF65-F5344CB8AC3E}">
        <p14:creationId xmlns:p14="http://schemas.microsoft.com/office/powerpoint/2010/main" val="31293008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 presetClass="entr" presetSubtype="1"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250" fill="hold"/>
                                        <p:tgtEl>
                                          <p:spTgt spid="18"/>
                                        </p:tgtEl>
                                        <p:attrNameLst>
                                          <p:attrName>ppt_x</p:attrName>
                                        </p:attrNameLst>
                                      </p:cBhvr>
                                      <p:tavLst>
                                        <p:tav tm="0">
                                          <p:val>
                                            <p:strVal val="#ppt_x"/>
                                          </p:val>
                                        </p:tav>
                                        <p:tav tm="100000">
                                          <p:val>
                                            <p:strVal val="#ppt_x"/>
                                          </p:val>
                                        </p:tav>
                                      </p:tavLst>
                                    </p:anim>
                                    <p:anim calcmode="lin" valueType="num">
                                      <p:cBhvr additive="base">
                                        <p:cTn id="12" dur="250" fill="hold"/>
                                        <p:tgtEl>
                                          <p:spTgt spid="18"/>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42"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a:extLst>
              <a:ext uri="{FF2B5EF4-FFF2-40B4-BE49-F238E27FC236}">
                <a16:creationId xmlns:a16="http://schemas.microsoft.com/office/drawing/2014/main" id="{9DF45B23-B763-42E4-8E9E-593573844FD6}"/>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成果展示</a:t>
            </a:r>
          </a:p>
        </p:txBody>
      </p:sp>
      <p:grpSp>
        <p:nvGrpSpPr>
          <p:cNvPr id="29" name="组合 28">
            <a:extLst>
              <a:ext uri="{FF2B5EF4-FFF2-40B4-BE49-F238E27FC236}">
                <a16:creationId xmlns:a16="http://schemas.microsoft.com/office/drawing/2014/main" id="{E030CFF4-C838-4633-B6D7-45E2ABDE373F}"/>
              </a:ext>
            </a:extLst>
          </p:cNvPr>
          <p:cNvGrpSpPr/>
          <p:nvPr/>
        </p:nvGrpSpPr>
        <p:grpSpPr>
          <a:xfrm>
            <a:off x="451502" y="345889"/>
            <a:ext cx="467216" cy="468244"/>
            <a:chOff x="3437020" y="4201727"/>
            <a:chExt cx="863676" cy="865576"/>
          </a:xfrm>
        </p:grpSpPr>
        <p:sp>
          <p:nvSpPr>
            <p:cNvPr id="30" name="椭圆 21">
              <a:extLst>
                <a:ext uri="{FF2B5EF4-FFF2-40B4-BE49-F238E27FC236}">
                  <a16:creationId xmlns:a16="http://schemas.microsoft.com/office/drawing/2014/main" id="{C6FCFAF7-90BF-497E-A38C-F9387DBB319E}"/>
                </a:ext>
              </a:extLst>
            </p:cNvPr>
            <p:cNvSpPr>
              <a:spLocks noChangeArrowheads="1"/>
            </p:cNvSpPr>
            <p:nvPr/>
          </p:nvSpPr>
          <p:spPr bwMode="auto">
            <a:xfrm>
              <a:off x="3437020" y="4201727"/>
              <a:ext cx="863676" cy="865576"/>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dirty="0">
                <a:solidFill>
                  <a:srgbClr val="FFFFFF"/>
                </a:solidFill>
                <a:sym typeface="微软雅黑" panose="020B0503020204020204" pitchFamily="34" charset="-122"/>
              </a:endParaRPr>
            </a:p>
          </p:txBody>
        </p:sp>
        <p:grpSp>
          <p:nvGrpSpPr>
            <p:cNvPr id="31" name="Group 4">
              <a:extLst>
                <a:ext uri="{FF2B5EF4-FFF2-40B4-BE49-F238E27FC236}">
                  <a16:creationId xmlns:a16="http://schemas.microsoft.com/office/drawing/2014/main" id="{6AFC5FD2-0443-4FE2-A51F-50A0EB79F6A2}"/>
                </a:ext>
              </a:extLst>
            </p:cNvPr>
            <p:cNvGrpSpPr>
              <a:grpSpLocks noChangeAspect="1"/>
            </p:cNvGrpSpPr>
            <p:nvPr/>
          </p:nvGrpSpPr>
          <p:grpSpPr bwMode="auto">
            <a:xfrm>
              <a:off x="3626902" y="4339091"/>
              <a:ext cx="476560" cy="578496"/>
              <a:chOff x="2694" y="1931"/>
              <a:chExt cx="374" cy="454"/>
            </a:xfrm>
            <a:solidFill>
              <a:schemeClr val="bg1"/>
            </a:solidFill>
          </p:grpSpPr>
          <p:sp>
            <p:nvSpPr>
              <p:cNvPr id="32" name="Freeform 5">
                <a:extLst>
                  <a:ext uri="{FF2B5EF4-FFF2-40B4-BE49-F238E27FC236}">
                    <a16:creationId xmlns:a16="http://schemas.microsoft.com/office/drawing/2014/main" id="{C071B1A5-D6FA-4BB3-9A50-3CC868231BCC}"/>
                  </a:ext>
                </a:extLst>
              </p:cNvPr>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6">
                <a:extLst>
                  <a:ext uri="{FF2B5EF4-FFF2-40B4-BE49-F238E27FC236}">
                    <a16:creationId xmlns:a16="http://schemas.microsoft.com/office/drawing/2014/main" id="{B33C5087-B91D-47D6-AB6B-6895A9C37007}"/>
                  </a:ext>
                </a:extLst>
              </p:cNvPr>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Freeform 7">
                <a:extLst>
                  <a:ext uri="{FF2B5EF4-FFF2-40B4-BE49-F238E27FC236}">
                    <a16:creationId xmlns:a16="http://schemas.microsoft.com/office/drawing/2014/main" id="{D3870837-7435-4A40-86A8-D1DBE11535D9}"/>
                  </a:ext>
                </a:extLst>
              </p:cNvPr>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Freeform 8">
                <a:extLst>
                  <a:ext uri="{FF2B5EF4-FFF2-40B4-BE49-F238E27FC236}">
                    <a16:creationId xmlns:a16="http://schemas.microsoft.com/office/drawing/2014/main" id="{7223B708-0755-45CD-AA00-6BE6EF85FB27}"/>
                  </a:ext>
                </a:extLst>
              </p:cNvPr>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Freeform 9">
                <a:extLst>
                  <a:ext uri="{FF2B5EF4-FFF2-40B4-BE49-F238E27FC236}">
                    <a16:creationId xmlns:a16="http://schemas.microsoft.com/office/drawing/2014/main" id="{FD8CFC61-8C2D-4B34-89ED-E8487DBD6475}"/>
                  </a:ext>
                </a:extLst>
              </p:cNvPr>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Freeform 10">
                <a:extLst>
                  <a:ext uri="{FF2B5EF4-FFF2-40B4-BE49-F238E27FC236}">
                    <a16:creationId xmlns:a16="http://schemas.microsoft.com/office/drawing/2014/main" id="{CE0F23EB-FF20-4CDC-85C3-9397E38D563A}"/>
                  </a:ext>
                </a:extLst>
              </p:cNvPr>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Freeform 11">
                <a:extLst>
                  <a:ext uri="{FF2B5EF4-FFF2-40B4-BE49-F238E27FC236}">
                    <a16:creationId xmlns:a16="http://schemas.microsoft.com/office/drawing/2014/main" id="{3FE8D5C8-9F6A-4403-AFF3-1B882FA5A324}"/>
                  </a:ext>
                </a:extLst>
              </p:cNvPr>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pic>
        <p:nvPicPr>
          <p:cNvPr id="4" name="图片 3"/>
          <p:cNvPicPr>
            <a:picLocks noChangeAspect="1"/>
          </p:cNvPicPr>
          <p:nvPr/>
        </p:nvPicPr>
        <p:blipFill>
          <a:blip r:embed="rId2"/>
          <a:stretch>
            <a:fillRect/>
          </a:stretch>
        </p:blipFill>
        <p:spPr>
          <a:xfrm>
            <a:off x="934586" y="814133"/>
            <a:ext cx="3485714" cy="5400000"/>
          </a:xfrm>
          <a:prstGeom prst="rect">
            <a:avLst/>
          </a:prstGeom>
        </p:spPr>
      </p:pic>
      <p:pic>
        <p:nvPicPr>
          <p:cNvPr id="6" name="图片 5"/>
          <p:cNvPicPr>
            <a:picLocks noChangeAspect="1"/>
          </p:cNvPicPr>
          <p:nvPr/>
        </p:nvPicPr>
        <p:blipFill>
          <a:blip r:embed="rId3"/>
          <a:stretch>
            <a:fillRect/>
          </a:stretch>
        </p:blipFill>
        <p:spPr>
          <a:xfrm>
            <a:off x="4713177" y="828418"/>
            <a:ext cx="3361905" cy="5400000"/>
          </a:xfrm>
          <a:prstGeom prst="rect">
            <a:avLst/>
          </a:prstGeom>
        </p:spPr>
      </p:pic>
      <p:pic>
        <p:nvPicPr>
          <p:cNvPr id="59" name="图片 58"/>
          <p:cNvPicPr>
            <a:picLocks noChangeAspect="1"/>
          </p:cNvPicPr>
          <p:nvPr/>
        </p:nvPicPr>
        <p:blipFill>
          <a:blip r:embed="rId4"/>
          <a:stretch>
            <a:fillRect/>
          </a:stretch>
        </p:blipFill>
        <p:spPr>
          <a:xfrm>
            <a:off x="8367959" y="828418"/>
            <a:ext cx="3257143" cy="5428571"/>
          </a:xfrm>
          <a:prstGeom prst="rect">
            <a:avLst/>
          </a:prstGeom>
        </p:spPr>
      </p:pic>
    </p:spTree>
    <p:extLst>
      <p:ext uri="{BB962C8B-B14F-4D97-AF65-F5344CB8AC3E}">
        <p14:creationId xmlns:p14="http://schemas.microsoft.com/office/powerpoint/2010/main" val="37502898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a:extLst>
              <a:ext uri="{FF2B5EF4-FFF2-40B4-BE49-F238E27FC236}">
                <a16:creationId xmlns:a16="http://schemas.microsoft.com/office/drawing/2014/main" id="{9DF45B23-B763-42E4-8E9E-593573844FD6}"/>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成果展示</a:t>
            </a:r>
          </a:p>
        </p:txBody>
      </p:sp>
      <p:grpSp>
        <p:nvGrpSpPr>
          <p:cNvPr id="29" name="组合 28">
            <a:extLst>
              <a:ext uri="{FF2B5EF4-FFF2-40B4-BE49-F238E27FC236}">
                <a16:creationId xmlns:a16="http://schemas.microsoft.com/office/drawing/2014/main" id="{E030CFF4-C838-4633-B6D7-45E2ABDE373F}"/>
              </a:ext>
            </a:extLst>
          </p:cNvPr>
          <p:cNvGrpSpPr/>
          <p:nvPr/>
        </p:nvGrpSpPr>
        <p:grpSpPr>
          <a:xfrm>
            <a:off x="451502" y="345889"/>
            <a:ext cx="467216" cy="468244"/>
            <a:chOff x="3437020" y="4201727"/>
            <a:chExt cx="863676" cy="865576"/>
          </a:xfrm>
        </p:grpSpPr>
        <p:sp>
          <p:nvSpPr>
            <p:cNvPr id="30" name="椭圆 21">
              <a:extLst>
                <a:ext uri="{FF2B5EF4-FFF2-40B4-BE49-F238E27FC236}">
                  <a16:creationId xmlns:a16="http://schemas.microsoft.com/office/drawing/2014/main" id="{C6FCFAF7-90BF-497E-A38C-F9387DBB319E}"/>
                </a:ext>
              </a:extLst>
            </p:cNvPr>
            <p:cNvSpPr>
              <a:spLocks noChangeArrowheads="1"/>
            </p:cNvSpPr>
            <p:nvPr/>
          </p:nvSpPr>
          <p:spPr bwMode="auto">
            <a:xfrm>
              <a:off x="3437020" y="4201727"/>
              <a:ext cx="863676" cy="865576"/>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dirty="0">
                <a:solidFill>
                  <a:srgbClr val="FFFFFF"/>
                </a:solidFill>
                <a:sym typeface="微软雅黑" panose="020B0503020204020204" pitchFamily="34" charset="-122"/>
              </a:endParaRPr>
            </a:p>
          </p:txBody>
        </p:sp>
        <p:grpSp>
          <p:nvGrpSpPr>
            <p:cNvPr id="31" name="Group 4">
              <a:extLst>
                <a:ext uri="{FF2B5EF4-FFF2-40B4-BE49-F238E27FC236}">
                  <a16:creationId xmlns:a16="http://schemas.microsoft.com/office/drawing/2014/main" id="{6AFC5FD2-0443-4FE2-A51F-50A0EB79F6A2}"/>
                </a:ext>
              </a:extLst>
            </p:cNvPr>
            <p:cNvGrpSpPr>
              <a:grpSpLocks noChangeAspect="1"/>
            </p:cNvGrpSpPr>
            <p:nvPr/>
          </p:nvGrpSpPr>
          <p:grpSpPr bwMode="auto">
            <a:xfrm>
              <a:off x="3626902" y="4339091"/>
              <a:ext cx="476560" cy="578496"/>
              <a:chOff x="2694" y="1931"/>
              <a:chExt cx="374" cy="454"/>
            </a:xfrm>
            <a:solidFill>
              <a:schemeClr val="bg1"/>
            </a:solidFill>
          </p:grpSpPr>
          <p:sp>
            <p:nvSpPr>
              <p:cNvPr id="32" name="Freeform 5">
                <a:extLst>
                  <a:ext uri="{FF2B5EF4-FFF2-40B4-BE49-F238E27FC236}">
                    <a16:creationId xmlns:a16="http://schemas.microsoft.com/office/drawing/2014/main" id="{C071B1A5-D6FA-4BB3-9A50-3CC868231BCC}"/>
                  </a:ext>
                </a:extLst>
              </p:cNvPr>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6">
                <a:extLst>
                  <a:ext uri="{FF2B5EF4-FFF2-40B4-BE49-F238E27FC236}">
                    <a16:creationId xmlns:a16="http://schemas.microsoft.com/office/drawing/2014/main" id="{B33C5087-B91D-47D6-AB6B-6895A9C37007}"/>
                  </a:ext>
                </a:extLst>
              </p:cNvPr>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Freeform 7">
                <a:extLst>
                  <a:ext uri="{FF2B5EF4-FFF2-40B4-BE49-F238E27FC236}">
                    <a16:creationId xmlns:a16="http://schemas.microsoft.com/office/drawing/2014/main" id="{D3870837-7435-4A40-86A8-D1DBE11535D9}"/>
                  </a:ext>
                </a:extLst>
              </p:cNvPr>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Freeform 8">
                <a:extLst>
                  <a:ext uri="{FF2B5EF4-FFF2-40B4-BE49-F238E27FC236}">
                    <a16:creationId xmlns:a16="http://schemas.microsoft.com/office/drawing/2014/main" id="{7223B708-0755-45CD-AA00-6BE6EF85FB27}"/>
                  </a:ext>
                </a:extLst>
              </p:cNvPr>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Freeform 9">
                <a:extLst>
                  <a:ext uri="{FF2B5EF4-FFF2-40B4-BE49-F238E27FC236}">
                    <a16:creationId xmlns:a16="http://schemas.microsoft.com/office/drawing/2014/main" id="{FD8CFC61-8C2D-4B34-89ED-E8487DBD6475}"/>
                  </a:ext>
                </a:extLst>
              </p:cNvPr>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Freeform 10">
                <a:extLst>
                  <a:ext uri="{FF2B5EF4-FFF2-40B4-BE49-F238E27FC236}">
                    <a16:creationId xmlns:a16="http://schemas.microsoft.com/office/drawing/2014/main" id="{CE0F23EB-FF20-4CDC-85C3-9397E38D563A}"/>
                  </a:ext>
                </a:extLst>
              </p:cNvPr>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Freeform 11">
                <a:extLst>
                  <a:ext uri="{FF2B5EF4-FFF2-40B4-BE49-F238E27FC236}">
                    <a16:creationId xmlns:a16="http://schemas.microsoft.com/office/drawing/2014/main" id="{3FE8D5C8-9F6A-4403-AFF3-1B882FA5A324}"/>
                  </a:ext>
                </a:extLst>
              </p:cNvPr>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pic>
        <p:nvPicPr>
          <p:cNvPr id="8" name="图片 7"/>
          <p:cNvPicPr>
            <a:picLocks noChangeAspect="1"/>
          </p:cNvPicPr>
          <p:nvPr/>
        </p:nvPicPr>
        <p:blipFill>
          <a:blip r:embed="rId2"/>
          <a:stretch>
            <a:fillRect/>
          </a:stretch>
        </p:blipFill>
        <p:spPr>
          <a:xfrm>
            <a:off x="4551336" y="888442"/>
            <a:ext cx="3485714" cy="5352381"/>
          </a:xfrm>
          <a:prstGeom prst="rect">
            <a:avLst/>
          </a:prstGeom>
        </p:spPr>
      </p:pic>
      <p:pic>
        <p:nvPicPr>
          <p:cNvPr id="19" name="图片 18"/>
          <p:cNvPicPr>
            <a:picLocks noChangeAspect="1"/>
          </p:cNvPicPr>
          <p:nvPr/>
        </p:nvPicPr>
        <p:blipFill>
          <a:blip r:embed="rId3"/>
          <a:stretch>
            <a:fillRect/>
          </a:stretch>
        </p:blipFill>
        <p:spPr>
          <a:xfrm>
            <a:off x="683121" y="888442"/>
            <a:ext cx="3419048" cy="5419048"/>
          </a:xfrm>
          <a:prstGeom prst="rect">
            <a:avLst/>
          </a:prstGeom>
        </p:spPr>
      </p:pic>
      <p:pic>
        <p:nvPicPr>
          <p:cNvPr id="9" name="图片 8"/>
          <p:cNvPicPr>
            <a:picLocks noChangeAspect="1"/>
          </p:cNvPicPr>
          <p:nvPr/>
        </p:nvPicPr>
        <p:blipFill>
          <a:blip r:embed="rId4"/>
          <a:stretch>
            <a:fillRect/>
          </a:stretch>
        </p:blipFill>
        <p:spPr>
          <a:xfrm>
            <a:off x="8303338" y="888442"/>
            <a:ext cx="3304762" cy="5276190"/>
          </a:xfrm>
          <a:prstGeom prst="rect">
            <a:avLst/>
          </a:prstGeom>
        </p:spPr>
      </p:pic>
    </p:spTree>
    <p:extLst>
      <p:ext uri="{BB962C8B-B14F-4D97-AF65-F5344CB8AC3E}">
        <p14:creationId xmlns:p14="http://schemas.microsoft.com/office/powerpoint/2010/main" val="38601622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a:extLst>
              <a:ext uri="{FF2B5EF4-FFF2-40B4-BE49-F238E27FC236}">
                <a16:creationId xmlns:a16="http://schemas.microsoft.com/office/drawing/2014/main" id="{9DF45B23-B763-42E4-8E9E-593573844FD6}"/>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成果展示</a:t>
            </a:r>
          </a:p>
        </p:txBody>
      </p:sp>
      <p:grpSp>
        <p:nvGrpSpPr>
          <p:cNvPr id="29" name="组合 28">
            <a:extLst>
              <a:ext uri="{FF2B5EF4-FFF2-40B4-BE49-F238E27FC236}">
                <a16:creationId xmlns:a16="http://schemas.microsoft.com/office/drawing/2014/main" id="{E030CFF4-C838-4633-B6D7-45E2ABDE373F}"/>
              </a:ext>
            </a:extLst>
          </p:cNvPr>
          <p:cNvGrpSpPr/>
          <p:nvPr/>
        </p:nvGrpSpPr>
        <p:grpSpPr>
          <a:xfrm>
            <a:off x="451502" y="345889"/>
            <a:ext cx="467216" cy="468244"/>
            <a:chOff x="3437020" y="4201727"/>
            <a:chExt cx="863676" cy="865576"/>
          </a:xfrm>
        </p:grpSpPr>
        <p:sp>
          <p:nvSpPr>
            <p:cNvPr id="30" name="椭圆 21">
              <a:extLst>
                <a:ext uri="{FF2B5EF4-FFF2-40B4-BE49-F238E27FC236}">
                  <a16:creationId xmlns:a16="http://schemas.microsoft.com/office/drawing/2014/main" id="{C6FCFAF7-90BF-497E-A38C-F9387DBB319E}"/>
                </a:ext>
              </a:extLst>
            </p:cNvPr>
            <p:cNvSpPr>
              <a:spLocks noChangeArrowheads="1"/>
            </p:cNvSpPr>
            <p:nvPr/>
          </p:nvSpPr>
          <p:spPr bwMode="auto">
            <a:xfrm>
              <a:off x="3437020" y="4201727"/>
              <a:ext cx="863676" cy="865576"/>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dirty="0">
                <a:solidFill>
                  <a:srgbClr val="FFFFFF"/>
                </a:solidFill>
                <a:sym typeface="微软雅黑" panose="020B0503020204020204" pitchFamily="34" charset="-122"/>
              </a:endParaRPr>
            </a:p>
          </p:txBody>
        </p:sp>
        <p:grpSp>
          <p:nvGrpSpPr>
            <p:cNvPr id="31" name="Group 4">
              <a:extLst>
                <a:ext uri="{FF2B5EF4-FFF2-40B4-BE49-F238E27FC236}">
                  <a16:creationId xmlns:a16="http://schemas.microsoft.com/office/drawing/2014/main" id="{6AFC5FD2-0443-4FE2-A51F-50A0EB79F6A2}"/>
                </a:ext>
              </a:extLst>
            </p:cNvPr>
            <p:cNvGrpSpPr>
              <a:grpSpLocks noChangeAspect="1"/>
            </p:cNvGrpSpPr>
            <p:nvPr/>
          </p:nvGrpSpPr>
          <p:grpSpPr bwMode="auto">
            <a:xfrm>
              <a:off x="3626902" y="4339091"/>
              <a:ext cx="476560" cy="578496"/>
              <a:chOff x="2694" y="1931"/>
              <a:chExt cx="374" cy="454"/>
            </a:xfrm>
            <a:solidFill>
              <a:schemeClr val="bg1"/>
            </a:solidFill>
          </p:grpSpPr>
          <p:sp>
            <p:nvSpPr>
              <p:cNvPr id="32" name="Freeform 5">
                <a:extLst>
                  <a:ext uri="{FF2B5EF4-FFF2-40B4-BE49-F238E27FC236}">
                    <a16:creationId xmlns:a16="http://schemas.microsoft.com/office/drawing/2014/main" id="{C071B1A5-D6FA-4BB3-9A50-3CC868231BCC}"/>
                  </a:ext>
                </a:extLst>
              </p:cNvPr>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6">
                <a:extLst>
                  <a:ext uri="{FF2B5EF4-FFF2-40B4-BE49-F238E27FC236}">
                    <a16:creationId xmlns:a16="http://schemas.microsoft.com/office/drawing/2014/main" id="{B33C5087-B91D-47D6-AB6B-6895A9C37007}"/>
                  </a:ext>
                </a:extLst>
              </p:cNvPr>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Freeform 7">
                <a:extLst>
                  <a:ext uri="{FF2B5EF4-FFF2-40B4-BE49-F238E27FC236}">
                    <a16:creationId xmlns:a16="http://schemas.microsoft.com/office/drawing/2014/main" id="{D3870837-7435-4A40-86A8-D1DBE11535D9}"/>
                  </a:ext>
                </a:extLst>
              </p:cNvPr>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Freeform 8">
                <a:extLst>
                  <a:ext uri="{FF2B5EF4-FFF2-40B4-BE49-F238E27FC236}">
                    <a16:creationId xmlns:a16="http://schemas.microsoft.com/office/drawing/2014/main" id="{7223B708-0755-45CD-AA00-6BE6EF85FB27}"/>
                  </a:ext>
                </a:extLst>
              </p:cNvPr>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Freeform 9">
                <a:extLst>
                  <a:ext uri="{FF2B5EF4-FFF2-40B4-BE49-F238E27FC236}">
                    <a16:creationId xmlns:a16="http://schemas.microsoft.com/office/drawing/2014/main" id="{FD8CFC61-8C2D-4B34-89ED-E8487DBD6475}"/>
                  </a:ext>
                </a:extLst>
              </p:cNvPr>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Freeform 10">
                <a:extLst>
                  <a:ext uri="{FF2B5EF4-FFF2-40B4-BE49-F238E27FC236}">
                    <a16:creationId xmlns:a16="http://schemas.microsoft.com/office/drawing/2014/main" id="{CE0F23EB-FF20-4CDC-85C3-9397E38D563A}"/>
                  </a:ext>
                </a:extLst>
              </p:cNvPr>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Freeform 11">
                <a:extLst>
                  <a:ext uri="{FF2B5EF4-FFF2-40B4-BE49-F238E27FC236}">
                    <a16:creationId xmlns:a16="http://schemas.microsoft.com/office/drawing/2014/main" id="{3FE8D5C8-9F6A-4403-AFF3-1B882FA5A324}"/>
                  </a:ext>
                </a:extLst>
              </p:cNvPr>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pic>
        <p:nvPicPr>
          <p:cNvPr id="3" name="图片 2"/>
          <p:cNvPicPr>
            <a:picLocks noChangeAspect="1"/>
          </p:cNvPicPr>
          <p:nvPr/>
        </p:nvPicPr>
        <p:blipFill>
          <a:blip r:embed="rId2"/>
          <a:stretch>
            <a:fillRect/>
          </a:stretch>
        </p:blipFill>
        <p:spPr>
          <a:xfrm>
            <a:off x="658915" y="938208"/>
            <a:ext cx="3428571" cy="5438095"/>
          </a:xfrm>
          <a:prstGeom prst="rect">
            <a:avLst/>
          </a:prstGeom>
        </p:spPr>
      </p:pic>
      <p:pic>
        <p:nvPicPr>
          <p:cNvPr id="4" name="图片 3"/>
          <p:cNvPicPr>
            <a:picLocks noChangeAspect="1"/>
          </p:cNvPicPr>
          <p:nvPr/>
        </p:nvPicPr>
        <p:blipFill>
          <a:blip r:embed="rId3"/>
          <a:stretch>
            <a:fillRect/>
          </a:stretch>
        </p:blipFill>
        <p:spPr>
          <a:xfrm>
            <a:off x="4348770" y="938208"/>
            <a:ext cx="3180952" cy="4676190"/>
          </a:xfrm>
          <a:prstGeom prst="rect">
            <a:avLst/>
          </a:prstGeom>
        </p:spPr>
      </p:pic>
      <p:pic>
        <p:nvPicPr>
          <p:cNvPr id="6" name="图片 5"/>
          <p:cNvPicPr>
            <a:picLocks noChangeAspect="1"/>
          </p:cNvPicPr>
          <p:nvPr/>
        </p:nvPicPr>
        <p:blipFill>
          <a:blip r:embed="rId4"/>
          <a:stretch>
            <a:fillRect/>
          </a:stretch>
        </p:blipFill>
        <p:spPr>
          <a:xfrm>
            <a:off x="8021619" y="938208"/>
            <a:ext cx="3333333" cy="4342857"/>
          </a:xfrm>
          <a:prstGeom prst="rect">
            <a:avLst/>
          </a:prstGeom>
        </p:spPr>
      </p:pic>
    </p:spTree>
    <p:extLst>
      <p:ext uri="{BB962C8B-B14F-4D97-AF65-F5344CB8AC3E}">
        <p14:creationId xmlns:p14="http://schemas.microsoft.com/office/powerpoint/2010/main" val="142501345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a:extLst>
              <a:ext uri="{FF2B5EF4-FFF2-40B4-BE49-F238E27FC236}">
                <a16:creationId xmlns:a16="http://schemas.microsoft.com/office/drawing/2014/main" id="{9DF45B23-B763-42E4-8E9E-593573844FD6}"/>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成果展示</a:t>
            </a:r>
          </a:p>
        </p:txBody>
      </p:sp>
      <p:grpSp>
        <p:nvGrpSpPr>
          <p:cNvPr id="29" name="组合 28">
            <a:extLst>
              <a:ext uri="{FF2B5EF4-FFF2-40B4-BE49-F238E27FC236}">
                <a16:creationId xmlns:a16="http://schemas.microsoft.com/office/drawing/2014/main" id="{E030CFF4-C838-4633-B6D7-45E2ABDE373F}"/>
              </a:ext>
            </a:extLst>
          </p:cNvPr>
          <p:cNvGrpSpPr/>
          <p:nvPr/>
        </p:nvGrpSpPr>
        <p:grpSpPr>
          <a:xfrm>
            <a:off x="451502" y="345889"/>
            <a:ext cx="467216" cy="468244"/>
            <a:chOff x="3437020" y="4201727"/>
            <a:chExt cx="863676" cy="865576"/>
          </a:xfrm>
        </p:grpSpPr>
        <p:sp>
          <p:nvSpPr>
            <p:cNvPr id="30" name="椭圆 21">
              <a:extLst>
                <a:ext uri="{FF2B5EF4-FFF2-40B4-BE49-F238E27FC236}">
                  <a16:creationId xmlns:a16="http://schemas.microsoft.com/office/drawing/2014/main" id="{C6FCFAF7-90BF-497E-A38C-F9387DBB319E}"/>
                </a:ext>
              </a:extLst>
            </p:cNvPr>
            <p:cNvSpPr>
              <a:spLocks noChangeArrowheads="1"/>
            </p:cNvSpPr>
            <p:nvPr/>
          </p:nvSpPr>
          <p:spPr bwMode="auto">
            <a:xfrm>
              <a:off x="3437020" y="4201727"/>
              <a:ext cx="863676" cy="865576"/>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dirty="0">
                <a:solidFill>
                  <a:srgbClr val="FFFFFF"/>
                </a:solidFill>
                <a:sym typeface="微软雅黑" panose="020B0503020204020204" pitchFamily="34" charset="-122"/>
              </a:endParaRPr>
            </a:p>
          </p:txBody>
        </p:sp>
        <p:grpSp>
          <p:nvGrpSpPr>
            <p:cNvPr id="31" name="Group 4">
              <a:extLst>
                <a:ext uri="{FF2B5EF4-FFF2-40B4-BE49-F238E27FC236}">
                  <a16:creationId xmlns:a16="http://schemas.microsoft.com/office/drawing/2014/main" id="{6AFC5FD2-0443-4FE2-A51F-50A0EB79F6A2}"/>
                </a:ext>
              </a:extLst>
            </p:cNvPr>
            <p:cNvGrpSpPr>
              <a:grpSpLocks noChangeAspect="1"/>
            </p:cNvGrpSpPr>
            <p:nvPr/>
          </p:nvGrpSpPr>
          <p:grpSpPr bwMode="auto">
            <a:xfrm>
              <a:off x="3626902" y="4339091"/>
              <a:ext cx="476560" cy="578496"/>
              <a:chOff x="2694" y="1931"/>
              <a:chExt cx="374" cy="454"/>
            </a:xfrm>
            <a:solidFill>
              <a:schemeClr val="bg1"/>
            </a:solidFill>
          </p:grpSpPr>
          <p:sp>
            <p:nvSpPr>
              <p:cNvPr id="32" name="Freeform 5">
                <a:extLst>
                  <a:ext uri="{FF2B5EF4-FFF2-40B4-BE49-F238E27FC236}">
                    <a16:creationId xmlns:a16="http://schemas.microsoft.com/office/drawing/2014/main" id="{C071B1A5-D6FA-4BB3-9A50-3CC868231BCC}"/>
                  </a:ext>
                </a:extLst>
              </p:cNvPr>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6">
                <a:extLst>
                  <a:ext uri="{FF2B5EF4-FFF2-40B4-BE49-F238E27FC236}">
                    <a16:creationId xmlns:a16="http://schemas.microsoft.com/office/drawing/2014/main" id="{B33C5087-B91D-47D6-AB6B-6895A9C37007}"/>
                  </a:ext>
                </a:extLst>
              </p:cNvPr>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Freeform 7">
                <a:extLst>
                  <a:ext uri="{FF2B5EF4-FFF2-40B4-BE49-F238E27FC236}">
                    <a16:creationId xmlns:a16="http://schemas.microsoft.com/office/drawing/2014/main" id="{D3870837-7435-4A40-86A8-D1DBE11535D9}"/>
                  </a:ext>
                </a:extLst>
              </p:cNvPr>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Freeform 8">
                <a:extLst>
                  <a:ext uri="{FF2B5EF4-FFF2-40B4-BE49-F238E27FC236}">
                    <a16:creationId xmlns:a16="http://schemas.microsoft.com/office/drawing/2014/main" id="{7223B708-0755-45CD-AA00-6BE6EF85FB27}"/>
                  </a:ext>
                </a:extLst>
              </p:cNvPr>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Freeform 9">
                <a:extLst>
                  <a:ext uri="{FF2B5EF4-FFF2-40B4-BE49-F238E27FC236}">
                    <a16:creationId xmlns:a16="http://schemas.microsoft.com/office/drawing/2014/main" id="{FD8CFC61-8C2D-4B34-89ED-E8487DBD6475}"/>
                  </a:ext>
                </a:extLst>
              </p:cNvPr>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Freeform 10">
                <a:extLst>
                  <a:ext uri="{FF2B5EF4-FFF2-40B4-BE49-F238E27FC236}">
                    <a16:creationId xmlns:a16="http://schemas.microsoft.com/office/drawing/2014/main" id="{CE0F23EB-FF20-4CDC-85C3-9397E38D563A}"/>
                  </a:ext>
                </a:extLst>
              </p:cNvPr>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Freeform 11">
                <a:extLst>
                  <a:ext uri="{FF2B5EF4-FFF2-40B4-BE49-F238E27FC236}">
                    <a16:creationId xmlns:a16="http://schemas.microsoft.com/office/drawing/2014/main" id="{3FE8D5C8-9F6A-4403-AFF3-1B882FA5A324}"/>
                  </a:ext>
                </a:extLst>
              </p:cNvPr>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pic>
        <p:nvPicPr>
          <p:cNvPr id="2" name="图片 1"/>
          <p:cNvPicPr>
            <a:picLocks noChangeAspect="1"/>
          </p:cNvPicPr>
          <p:nvPr/>
        </p:nvPicPr>
        <p:blipFill>
          <a:blip r:embed="rId2"/>
          <a:stretch>
            <a:fillRect/>
          </a:stretch>
        </p:blipFill>
        <p:spPr>
          <a:xfrm>
            <a:off x="4348476" y="976303"/>
            <a:ext cx="3438095" cy="5314286"/>
          </a:xfrm>
          <a:prstGeom prst="rect">
            <a:avLst/>
          </a:prstGeom>
        </p:spPr>
      </p:pic>
      <p:pic>
        <p:nvPicPr>
          <p:cNvPr id="7" name="图片 6"/>
          <p:cNvPicPr>
            <a:picLocks noChangeAspect="1"/>
          </p:cNvPicPr>
          <p:nvPr/>
        </p:nvPicPr>
        <p:blipFill>
          <a:blip r:embed="rId3"/>
          <a:stretch>
            <a:fillRect/>
          </a:stretch>
        </p:blipFill>
        <p:spPr>
          <a:xfrm>
            <a:off x="8100125" y="938208"/>
            <a:ext cx="3228571" cy="5390476"/>
          </a:xfrm>
          <a:prstGeom prst="rect">
            <a:avLst/>
          </a:prstGeom>
        </p:spPr>
      </p:pic>
      <p:pic>
        <p:nvPicPr>
          <p:cNvPr id="9" name="图片 8"/>
          <p:cNvPicPr>
            <a:picLocks noChangeAspect="1"/>
          </p:cNvPicPr>
          <p:nvPr/>
        </p:nvPicPr>
        <p:blipFill>
          <a:blip r:embed="rId4"/>
          <a:stretch>
            <a:fillRect/>
          </a:stretch>
        </p:blipFill>
        <p:spPr>
          <a:xfrm>
            <a:off x="641074" y="976303"/>
            <a:ext cx="3123809" cy="4657143"/>
          </a:xfrm>
          <a:prstGeom prst="rect">
            <a:avLst/>
          </a:prstGeom>
        </p:spPr>
      </p:pic>
    </p:spTree>
    <p:extLst>
      <p:ext uri="{BB962C8B-B14F-4D97-AF65-F5344CB8AC3E}">
        <p14:creationId xmlns:p14="http://schemas.microsoft.com/office/powerpoint/2010/main" val="10221616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a:extLst>
              <a:ext uri="{FF2B5EF4-FFF2-40B4-BE49-F238E27FC236}">
                <a16:creationId xmlns:a16="http://schemas.microsoft.com/office/drawing/2014/main" id="{9DF45B23-B763-42E4-8E9E-593573844FD6}"/>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成果展示</a:t>
            </a:r>
          </a:p>
        </p:txBody>
      </p:sp>
      <p:grpSp>
        <p:nvGrpSpPr>
          <p:cNvPr id="29" name="组合 28">
            <a:extLst>
              <a:ext uri="{FF2B5EF4-FFF2-40B4-BE49-F238E27FC236}">
                <a16:creationId xmlns:a16="http://schemas.microsoft.com/office/drawing/2014/main" id="{E030CFF4-C838-4633-B6D7-45E2ABDE373F}"/>
              </a:ext>
            </a:extLst>
          </p:cNvPr>
          <p:cNvGrpSpPr/>
          <p:nvPr/>
        </p:nvGrpSpPr>
        <p:grpSpPr>
          <a:xfrm>
            <a:off x="451502" y="345889"/>
            <a:ext cx="467216" cy="468244"/>
            <a:chOff x="3437020" y="4201727"/>
            <a:chExt cx="863676" cy="865576"/>
          </a:xfrm>
        </p:grpSpPr>
        <p:sp>
          <p:nvSpPr>
            <p:cNvPr id="30" name="椭圆 21">
              <a:extLst>
                <a:ext uri="{FF2B5EF4-FFF2-40B4-BE49-F238E27FC236}">
                  <a16:creationId xmlns:a16="http://schemas.microsoft.com/office/drawing/2014/main" id="{C6FCFAF7-90BF-497E-A38C-F9387DBB319E}"/>
                </a:ext>
              </a:extLst>
            </p:cNvPr>
            <p:cNvSpPr>
              <a:spLocks noChangeArrowheads="1"/>
            </p:cNvSpPr>
            <p:nvPr/>
          </p:nvSpPr>
          <p:spPr bwMode="auto">
            <a:xfrm>
              <a:off x="3437020" y="4201727"/>
              <a:ext cx="863676" cy="865576"/>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dirty="0">
                <a:solidFill>
                  <a:srgbClr val="FFFFFF"/>
                </a:solidFill>
                <a:sym typeface="微软雅黑" panose="020B0503020204020204" pitchFamily="34" charset="-122"/>
              </a:endParaRPr>
            </a:p>
          </p:txBody>
        </p:sp>
        <p:grpSp>
          <p:nvGrpSpPr>
            <p:cNvPr id="31" name="Group 4">
              <a:extLst>
                <a:ext uri="{FF2B5EF4-FFF2-40B4-BE49-F238E27FC236}">
                  <a16:creationId xmlns:a16="http://schemas.microsoft.com/office/drawing/2014/main" id="{6AFC5FD2-0443-4FE2-A51F-50A0EB79F6A2}"/>
                </a:ext>
              </a:extLst>
            </p:cNvPr>
            <p:cNvGrpSpPr>
              <a:grpSpLocks noChangeAspect="1"/>
            </p:cNvGrpSpPr>
            <p:nvPr/>
          </p:nvGrpSpPr>
          <p:grpSpPr bwMode="auto">
            <a:xfrm>
              <a:off x="3626902" y="4339091"/>
              <a:ext cx="476560" cy="578496"/>
              <a:chOff x="2694" y="1931"/>
              <a:chExt cx="374" cy="454"/>
            </a:xfrm>
            <a:solidFill>
              <a:schemeClr val="bg1"/>
            </a:solidFill>
          </p:grpSpPr>
          <p:sp>
            <p:nvSpPr>
              <p:cNvPr id="32" name="Freeform 5">
                <a:extLst>
                  <a:ext uri="{FF2B5EF4-FFF2-40B4-BE49-F238E27FC236}">
                    <a16:creationId xmlns:a16="http://schemas.microsoft.com/office/drawing/2014/main" id="{C071B1A5-D6FA-4BB3-9A50-3CC868231BCC}"/>
                  </a:ext>
                </a:extLst>
              </p:cNvPr>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6">
                <a:extLst>
                  <a:ext uri="{FF2B5EF4-FFF2-40B4-BE49-F238E27FC236}">
                    <a16:creationId xmlns:a16="http://schemas.microsoft.com/office/drawing/2014/main" id="{B33C5087-B91D-47D6-AB6B-6895A9C37007}"/>
                  </a:ext>
                </a:extLst>
              </p:cNvPr>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Freeform 7">
                <a:extLst>
                  <a:ext uri="{FF2B5EF4-FFF2-40B4-BE49-F238E27FC236}">
                    <a16:creationId xmlns:a16="http://schemas.microsoft.com/office/drawing/2014/main" id="{D3870837-7435-4A40-86A8-D1DBE11535D9}"/>
                  </a:ext>
                </a:extLst>
              </p:cNvPr>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Freeform 8">
                <a:extLst>
                  <a:ext uri="{FF2B5EF4-FFF2-40B4-BE49-F238E27FC236}">
                    <a16:creationId xmlns:a16="http://schemas.microsoft.com/office/drawing/2014/main" id="{7223B708-0755-45CD-AA00-6BE6EF85FB27}"/>
                  </a:ext>
                </a:extLst>
              </p:cNvPr>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Freeform 9">
                <a:extLst>
                  <a:ext uri="{FF2B5EF4-FFF2-40B4-BE49-F238E27FC236}">
                    <a16:creationId xmlns:a16="http://schemas.microsoft.com/office/drawing/2014/main" id="{FD8CFC61-8C2D-4B34-89ED-E8487DBD6475}"/>
                  </a:ext>
                </a:extLst>
              </p:cNvPr>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Freeform 10">
                <a:extLst>
                  <a:ext uri="{FF2B5EF4-FFF2-40B4-BE49-F238E27FC236}">
                    <a16:creationId xmlns:a16="http://schemas.microsoft.com/office/drawing/2014/main" id="{CE0F23EB-FF20-4CDC-85C3-9397E38D563A}"/>
                  </a:ext>
                </a:extLst>
              </p:cNvPr>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Freeform 11">
                <a:extLst>
                  <a:ext uri="{FF2B5EF4-FFF2-40B4-BE49-F238E27FC236}">
                    <a16:creationId xmlns:a16="http://schemas.microsoft.com/office/drawing/2014/main" id="{3FE8D5C8-9F6A-4403-AFF3-1B882FA5A324}"/>
                  </a:ext>
                </a:extLst>
              </p:cNvPr>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8" name="文本框 7">
            <a:extLst>
              <a:ext uri="{FF2B5EF4-FFF2-40B4-BE49-F238E27FC236}">
                <a16:creationId xmlns:a16="http://schemas.microsoft.com/office/drawing/2014/main" id="{C41D86D4-6E47-47F0-9768-2F299E1AE60F}"/>
              </a:ext>
            </a:extLst>
          </p:cNvPr>
          <p:cNvSpPr txBox="1"/>
          <p:nvPr/>
        </p:nvSpPr>
        <p:spPr>
          <a:xfrm>
            <a:off x="2441196" y="2818701"/>
            <a:ext cx="4991450" cy="665888"/>
          </a:xfrm>
          <a:prstGeom prst="rect">
            <a:avLst/>
          </a:prstGeom>
          <a:noFill/>
        </p:spPr>
        <p:txBody>
          <a:bodyPr wrap="square" rtlCol="0">
            <a:spAutoFit/>
          </a:bodyPr>
          <a:lstStyle/>
          <a:p>
            <a:pPr>
              <a:lnSpc>
                <a:spcPct val="130000"/>
              </a:lnSpc>
            </a:pPr>
            <a:r>
              <a:rPr lang="zh-CN" altLang="en-US" sz="3200" dirty="0">
                <a:latin typeface="Arial" panose="020B0604020202020204" pitchFamily="34" charset="0"/>
                <a:ea typeface="微软雅黑" panose="020B0503020204020204" pitchFamily="34" charset="-122"/>
                <a:hlinkClick r:id="rId2" action="ppaction://hlinkfile"/>
              </a:rPr>
              <a:t>最终完成度。。。。</a:t>
            </a:r>
            <a:endParaRPr lang="zh-CN" altLang="en-US" sz="3200"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5933400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4101169-1F7D-4196-92C8-9A1D81A6AA8A}"/>
              </a:ext>
            </a:extLst>
          </p:cNvPr>
          <p:cNvSpPr/>
          <p:nvPr/>
        </p:nvSpPr>
        <p:spPr>
          <a:xfrm>
            <a:off x="163286" y="1996168"/>
            <a:ext cx="5932714" cy="2865664"/>
          </a:xfrm>
          <a:prstGeom prst="rect">
            <a:avLst/>
          </a:prstGeom>
          <a:solidFill>
            <a:srgbClr val="395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id="{D508BE2C-CC2F-4618-89E5-FEBE70DA59D9}"/>
              </a:ext>
            </a:extLst>
          </p:cNvPr>
          <p:cNvGrpSpPr/>
          <p:nvPr/>
        </p:nvGrpSpPr>
        <p:grpSpPr>
          <a:xfrm>
            <a:off x="1194146" y="1632729"/>
            <a:ext cx="3584652" cy="3592542"/>
            <a:chOff x="3437020" y="1033173"/>
            <a:chExt cx="863676" cy="865577"/>
          </a:xfrm>
        </p:grpSpPr>
        <p:sp>
          <p:nvSpPr>
            <p:cNvPr id="4" name="椭圆 18">
              <a:extLst>
                <a:ext uri="{FF2B5EF4-FFF2-40B4-BE49-F238E27FC236}">
                  <a16:creationId xmlns:a16="http://schemas.microsoft.com/office/drawing/2014/main" id="{7C5F8C5F-C017-4C17-A267-3E961D8753C2}"/>
                </a:ext>
              </a:extLst>
            </p:cNvPr>
            <p:cNvSpPr>
              <a:spLocks noChangeArrowheads="1"/>
            </p:cNvSpPr>
            <p:nvPr/>
          </p:nvSpPr>
          <p:spPr bwMode="auto">
            <a:xfrm>
              <a:off x="3437020" y="1033173"/>
              <a:ext cx="863676" cy="865577"/>
            </a:xfrm>
            <a:prstGeom prst="ellipse">
              <a:avLst/>
            </a:prstGeom>
            <a:solidFill>
              <a:srgbClr val="395E7F"/>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5" name="图片 4">
              <a:extLst>
                <a:ext uri="{FF2B5EF4-FFF2-40B4-BE49-F238E27FC236}">
                  <a16:creationId xmlns:a16="http://schemas.microsoft.com/office/drawing/2014/main" id="{F27CD83A-20FA-4EF3-854C-6E64B396F518}"/>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587275" y="1169757"/>
              <a:ext cx="552644" cy="566109"/>
            </a:xfrm>
            <a:prstGeom prst="rect">
              <a:avLst/>
            </a:prstGeom>
          </p:spPr>
        </p:pic>
      </p:grpSp>
      <p:sp>
        <p:nvSpPr>
          <p:cNvPr id="6" name="文本框 5">
            <a:extLst>
              <a:ext uri="{FF2B5EF4-FFF2-40B4-BE49-F238E27FC236}">
                <a16:creationId xmlns:a16="http://schemas.microsoft.com/office/drawing/2014/main" id="{BD8B3B33-C4A9-49CC-AA8E-BC94486787CC}"/>
              </a:ext>
            </a:extLst>
          </p:cNvPr>
          <p:cNvSpPr txBox="1"/>
          <p:nvPr/>
        </p:nvSpPr>
        <p:spPr>
          <a:xfrm>
            <a:off x="6096000" y="2247959"/>
            <a:ext cx="5932714" cy="2252924"/>
          </a:xfrm>
          <a:prstGeom prst="rect">
            <a:avLst/>
          </a:prstGeom>
          <a:noFill/>
        </p:spPr>
        <p:txBody>
          <a:bodyPr wrap="square" rtlCol="0">
            <a:spAutoFit/>
          </a:bodyPr>
          <a:lstStyle/>
          <a:p>
            <a:pPr algn="ctr">
              <a:lnSpc>
                <a:spcPct val="130000"/>
              </a:lnSpc>
            </a:pPr>
            <a:r>
              <a:rPr lang="zh-CN" altLang="en-US" sz="5400" dirty="0">
                <a:solidFill>
                  <a:srgbClr val="395E7F"/>
                </a:solidFill>
                <a:latin typeface="迷你简菱心" panose="02010609000101010101" pitchFamily="49" charset="-122"/>
                <a:ea typeface="迷你简菱心" panose="02010609000101010101" pitchFamily="49" charset="-122"/>
              </a:rPr>
              <a:t>第一部分</a:t>
            </a:r>
            <a:endParaRPr lang="en-US" altLang="zh-CN" sz="5400" dirty="0">
              <a:solidFill>
                <a:srgbClr val="395E7F"/>
              </a:solidFill>
              <a:latin typeface="迷你简菱心" panose="02010609000101010101" pitchFamily="49" charset="-122"/>
              <a:ea typeface="迷你简菱心" panose="02010609000101010101" pitchFamily="49" charset="-122"/>
            </a:endParaRPr>
          </a:p>
          <a:p>
            <a:pPr algn="ctr">
              <a:lnSpc>
                <a:spcPct val="130000"/>
              </a:lnSpc>
            </a:pPr>
            <a:r>
              <a:rPr lang="zh-CN" altLang="en-US" sz="5400" dirty="0">
                <a:solidFill>
                  <a:srgbClr val="395E7F"/>
                </a:solidFill>
                <a:latin typeface="迷你简菱心" panose="02010609000101010101" pitchFamily="49" charset="-122"/>
                <a:ea typeface="迷你简菱心" panose="02010609000101010101" pitchFamily="49" charset="-122"/>
              </a:rPr>
              <a:t>需求分析</a:t>
            </a:r>
          </a:p>
        </p:txBody>
      </p:sp>
    </p:spTree>
    <p:extLst>
      <p:ext uri="{BB962C8B-B14F-4D97-AF65-F5344CB8AC3E}">
        <p14:creationId xmlns:p14="http://schemas.microsoft.com/office/powerpoint/2010/main" val="6729974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50" fill="hold"/>
                                        <p:tgtEl>
                                          <p:spTgt spid="3"/>
                                        </p:tgtEl>
                                        <p:attrNameLst>
                                          <p:attrName>ppt_x</p:attrName>
                                        </p:attrNameLst>
                                      </p:cBhvr>
                                      <p:tavLst>
                                        <p:tav tm="0">
                                          <p:val>
                                            <p:strVal val="#ppt_x"/>
                                          </p:val>
                                        </p:tav>
                                        <p:tav tm="100000">
                                          <p:val>
                                            <p:strVal val="#ppt_x"/>
                                          </p:val>
                                        </p:tav>
                                      </p:tavLst>
                                    </p:anim>
                                    <p:anim calcmode="lin" valueType="num">
                                      <p:cBhvr additive="base">
                                        <p:cTn id="8" dur="25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250"/>
                            </p:stCondLst>
                            <p:childTnLst>
                              <p:par>
                                <p:cTn id="10" presetID="22" presetClass="entr" presetSubtype="8"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750"/>
                            </p:stCondLst>
                            <p:childTnLst>
                              <p:par>
                                <p:cTn id="14" presetID="42"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4101169-1F7D-4196-92C8-9A1D81A6AA8A}"/>
              </a:ext>
            </a:extLst>
          </p:cNvPr>
          <p:cNvSpPr/>
          <p:nvPr/>
        </p:nvSpPr>
        <p:spPr>
          <a:xfrm>
            <a:off x="163286" y="1996168"/>
            <a:ext cx="5932714" cy="2865664"/>
          </a:xfrm>
          <a:prstGeom prst="rect">
            <a:avLst/>
          </a:prstGeom>
          <a:solidFill>
            <a:srgbClr val="335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BD8B3B33-C4A9-49CC-AA8E-BC94486787CC}"/>
              </a:ext>
            </a:extLst>
          </p:cNvPr>
          <p:cNvSpPr txBox="1"/>
          <p:nvPr/>
        </p:nvSpPr>
        <p:spPr>
          <a:xfrm>
            <a:off x="6096000" y="2362130"/>
            <a:ext cx="5932714" cy="2132892"/>
          </a:xfrm>
          <a:prstGeom prst="rect">
            <a:avLst/>
          </a:prstGeom>
          <a:noFill/>
        </p:spPr>
        <p:txBody>
          <a:bodyPr wrap="square" rtlCol="0">
            <a:spAutoFit/>
          </a:bodyPr>
          <a:lstStyle/>
          <a:p>
            <a:pPr algn="ctr">
              <a:lnSpc>
                <a:spcPct val="130000"/>
              </a:lnSpc>
            </a:pPr>
            <a:r>
              <a:rPr lang="zh-CN" altLang="en-US" sz="5400" dirty="0">
                <a:solidFill>
                  <a:srgbClr val="255580"/>
                </a:solidFill>
                <a:latin typeface="迷你简菱心" panose="02010609000101010101" pitchFamily="49" charset="-122"/>
                <a:ea typeface="迷你简菱心" panose="02010609000101010101" pitchFamily="49" charset="-122"/>
              </a:rPr>
              <a:t>第五部分</a:t>
            </a:r>
            <a:endParaRPr lang="en-US" altLang="zh-CN" sz="5400" dirty="0">
              <a:solidFill>
                <a:srgbClr val="255580"/>
              </a:solidFill>
              <a:latin typeface="迷你简菱心" panose="02010609000101010101" pitchFamily="49" charset="-122"/>
              <a:ea typeface="迷你简菱心" panose="02010609000101010101" pitchFamily="49" charset="-122"/>
            </a:endParaRPr>
          </a:p>
          <a:p>
            <a:pPr algn="ctr">
              <a:lnSpc>
                <a:spcPct val="130000"/>
              </a:lnSpc>
            </a:pPr>
            <a:r>
              <a:rPr lang="zh-CN" altLang="en-US" sz="4800" dirty="0">
                <a:solidFill>
                  <a:srgbClr val="255580"/>
                </a:solidFill>
                <a:latin typeface="迷你简菱心" panose="02010609000101010101" pitchFamily="49" charset="-122"/>
                <a:ea typeface="迷你简菱心" panose="02010609000101010101" pitchFamily="49" charset="-122"/>
              </a:rPr>
              <a:t>实践总结</a:t>
            </a:r>
          </a:p>
        </p:txBody>
      </p:sp>
      <p:grpSp>
        <p:nvGrpSpPr>
          <p:cNvPr id="11" name="组合 10">
            <a:extLst>
              <a:ext uri="{FF2B5EF4-FFF2-40B4-BE49-F238E27FC236}">
                <a16:creationId xmlns:a16="http://schemas.microsoft.com/office/drawing/2014/main" id="{79584200-3225-4DED-BE4D-235DCBD44A56}"/>
              </a:ext>
            </a:extLst>
          </p:cNvPr>
          <p:cNvGrpSpPr/>
          <p:nvPr/>
        </p:nvGrpSpPr>
        <p:grpSpPr>
          <a:xfrm>
            <a:off x="1172310" y="1632733"/>
            <a:ext cx="3584652" cy="3592538"/>
            <a:chOff x="3437020" y="5246272"/>
            <a:chExt cx="863676" cy="865576"/>
          </a:xfrm>
        </p:grpSpPr>
        <p:sp>
          <p:nvSpPr>
            <p:cNvPr id="12" name="椭圆 21">
              <a:extLst>
                <a:ext uri="{FF2B5EF4-FFF2-40B4-BE49-F238E27FC236}">
                  <a16:creationId xmlns:a16="http://schemas.microsoft.com/office/drawing/2014/main" id="{DE9D732D-9DB5-471A-AF2B-5763D29E9BDA}"/>
                </a:ext>
              </a:extLst>
            </p:cNvPr>
            <p:cNvSpPr>
              <a:spLocks noChangeArrowheads="1"/>
            </p:cNvSpPr>
            <p:nvPr/>
          </p:nvSpPr>
          <p:spPr bwMode="auto">
            <a:xfrm>
              <a:off x="3437020" y="5246272"/>
              <a:ext cx="863676" cy="865576"/>
            </a:xfrm>
            <a:prstGeom prst="ellipse">
              <a:avLst/>
            </a:prstGeom>
            <a:solidFill>
              <a:srgbClr val="335C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sp>
          <p:nvSpPr>
            <p:cNvPr id="13" name="Freeform 9">
              <a:extLst>
                <a:ext uri="{FF2B5EF4-FFF2-40B4-BE49-F238E27FC236}">
                  <a16:creationId xmlns:a16="http://schemas.microsoft.com/office/drawing/2014/main" id="{415A6B8C-D144-435E-B9EA-7B4CB0282610}"/>
                </a:ext>
              </a:extLst>
            </p:cNvPr>
            <p:cNvSpPr>
              <a:spLocks noEditPoints="1"/>
            </p:cNvSpPr>
            <p:nvPr/>
          </p:nvSpPr>
          <p:spPr bwMode="auto">
            <a:xfrm>
              <a:off x="3564624" y="5446833"/>
              <a:ext cx="605440" cy="464249"/>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121920" tIns="60960" rIns="121920" bIns="60960" numCol="1" anchor="t" anchorCtr="0" compatLnSpc="1"/>
            <a:lstStyle/>
            <a:p>
              <a:pPr defTabSz="457189"/>
              <a:endParaRPr lang="zh-CN" altLang="en-US" sz="1867">
                <a:solidFill>
                  <a:prstClr val="black"/>
                </a:solidFill>
                <a:latin typeface="Arial"/>
                <a:ea typeface="微软雅黑"/>
              </a:endParaRPr>
            </a:p>
          </p:txBody>
        </p:sp>
      </p:grpSp>
    </p:spTree>
    <p:extLst>
      <p:ext uri="{BB962C8B-B14F-4D97-AF65-F5344CB8AC3E}">
        <p14:creationId xmlns:p14="http://schemas.microsoft.com/office/powerpoint/2010/main" val="365777231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 presetClass="entr" presetSubtype="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250" fill="hold"/>
                                        <p:tgtEl>
                                          <p:spTgt spid="11"/>
                                        </p:tgtEl>
                                        <p:attrNameLst>
                                          <p:attrName>ppt_x</p:attrName>
                                        </p:attrNameLst>
                                      </p:cBhvr>
                                      <p:tavLst>
                                        <p:tav tm="0">
                                          <p:val>
                                            <p:strVal val="#ppt_x"/>
                                          </p:val>
                                        </p:tav>
                                        <p:tav tm="100000">
                                          <p:val>
                                            <p:strVal val="#ppt_x"/>
                                          </p:val>
                                        </p:tav>
                                      </p:tavLst>
                                    </p:anim>
                                    <p:anim calcmode="lin" valueType="num">
                                      <p:cBhvr additive="base">
                                        <p:cTn id="12" dur="250" fill="hold"/>
                                        <p:tgtEl>
                                          <p:spTgt spid="11"/>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42"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a:extLst>
              <a:ext uri="{FF2B5EF4-FFF2-40B4-BE49-F238E27FC236}">
                <a16:creationId xmlns:a16="http://schemas.microsoft.com/office/drawing/2014/main" id="{9DF45B23-B763-42E4-8E9E-593573844FD6}"/>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实践总结</a:t>
            </a:r>
          </a:p>
        </p:txBody>
      </p:sp>
      <p:grpSp>
        <p:nvGrpSpPr>
          <p:cNvPr id="22" name="组合 21">
            <a:extLst>
              <a:ext uri="{FF2B5EF4-FFF2-40B4-BE49-F238E27FC236}">
                <a16:creationId xmlns:a16="http://schemas.microsoft.com/office/drawing/2014/main" id="{7F73E649-ED7B-4C08-A2BF-9629E181F970}"/>
              </a:ext>
            </a:extLst>
          </p:cNvPr>
          <p:cNvGrpSpPr/>
          <p:nvPr/>
        </p:nvGrpSpPr>
        <p:grpSpPr>
          <a:xfrm>
            <a:off x="447201" y="354956"/>
            <a:ext cx="467216" cy="468244"/>
            <a:chOff x="3437020" y="5246272"/>
            <a:chExt cx="863676" cy="865576"/>
          </a:xfrm>
        </p:grpSpPr>
        <p:sp>
          <p:nvSpPr>
            <p:cNvPr id="23" name="椭圆 21">
              <a:extLst>
                <a:ext uri="{FF2B5EF4-FFF2-40B4-BE49-F238E27FC236}">
                  <a16:creationId xmlns:a16="http://schemas.microsoft.com/office/drawing/2014/main" id="{B8C8DD0A-90E4-40EB-8D7D-E0CC862B4F3E}"/>
                </a:ext>
              </a:extLst>
            </p:cNvPr>
            <p:cNvSpPr>
              <a:spLocks noChangeArrowheads="1"/>
            </p:cNvSpPr>
            <p:nvPr/>
          </p:nvSpPr>
          <p:spPr bwMode="auto">
            <a:xfrm>
              <a:off x="3437020" y="5246272"/>
              <a:ext cx="863676" cy="865576"/>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sp>
          <p:nvSpPr>
            <p:cNvPr id="24" name="Freeform 9">
              <a:extLst>
                <a:ext uri="{FF2B5EF4-FFF2-40B4-BE49-F238E27FC236}">
                  <a16:creationId xmlns:a16="http://schemas.microsoft.com/office/drawing/2014/main" id="{6AD87691-D499-4666-9C35-D1732B9CE0DA}"/>
                </a:ext>
              </a:extLst>
            </p:cNvPr>
            <p:cNvSpPr>
              <a:spLocks noEditPoints="1"/>
            </p:cNvSpPr>
            <p:nvPr/>
          </p:nvSpPr>
          <p:spPr bwMode="auto">
            <a:xfrm>
              <a:off x="3564624" y="5446833"/>
              <a:ext cx="605440" cy="464249"/>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121920" tIns="60960" rIns="121920" bIns="60960" numCol="1" anchor="t" anchorCtr="0" compatLnSpc="1"/>
            <a:lstStyle/>
            <a:p>
              <a:pPr defTabSz="457189"/>
              <a:endParaRPr lang="zh-CN" altLang="en-US" sz="1867">
                <a:solidFill>
                  <a:prstClr val="black"/>
                </a:solidFill>
                <a:latin typeface="Arial"/>
                <a:ea typeface="微软雅黑"/>
              </a:endParaRPr>
            </a:p>
          </p:txBody>
        </p:sp>
      </p:grpSp>
      <p:sp>
        <p:nvSpPr>
          <p:cNvPr id="25" name="Freeform 5">
            <a:extLst>
              <a:ext uri="{FF2B5EF4-FFF2-40B4-BE49-F238E27FC236}">
                <a16:creationId xmlns:a16="http://schemas.microsoft.com/office/drawing/2014/main" id="{06B74829-E30D-465A-92FB-E83EA4B00B08}"/>
              </a:ext>
            </a:extLst>
          </p:cNvPr>
          <p:cNvSpPr/>
          <p:nvPr/>
        </p:nvSpPr>
        <p:spPr bwMode="auto">
          <a:xfrm>
            <a:off x="723963" y="2578985"/>
            <a:ext cx="2239157" cy="201884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325B7F"/>
          </a:solidFill>
          <a:ln w="9525" cap="flat">
            <a:noFill/>
            <a:prstDash val="solid"/>
            <a:miter lim="800000"/>
          </a:ln>
        </p:spPr>
        <p:txBody>
          <a:bodyPr vert="horz" wrap="square" lIns="121920" tIns="60960" rIns="121920" bIns="60960" numCol="1" anchor="t" anchorCtr="0" compatLnSpc="1"/>
          <a:lstStyle/>
          <a:p>
            <a:endParaRPr lang="zh-CN" altLang="en-US" sz="2400"/>
          </a:p>
        </p:txBody>
      </p:sp>
      <p:sp>
        <p:nvSpPr>
          <p:cNvPr id="26" name="TextBox 21">
            <a:extLst>
              <a:ext uri="{FF2B5EF4-FFF2-40B4-BE49-F238E27FC236}">
                <a16:creationId xmlns:a16="http://schemas.microsoft.com/office/drawing/2014/main" id="{538DB3A7-75A4-4BA5-9C16-19B18A9C4A8F}"/>
              </a:ext>
            </a:extLst>
          </p:cNvPr>
          <p:cNvSpPr txBox="1"/>
          <p:nvPr/>
        </p:nvSpPr>
        <p:spPr>
          <a:xfrm>
            <a:off x="1237751" y="3013894"/>
            <a:ext cx="1211581" cy="1148904"/>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3733" b="1" dirty="0"/>
              <a:t>实践总结</a:t>
            </a:r>
          </a:p>
        </p:txBody>
      </p:sp>
      <p:sp>
        <p:nvSpPr>
          <p:cNvPr id="27" name="圆角矩形 22">
            <a:extLst>
              <a:ext uri="{FF2B5EF4-FFF2-40B4-BE49-F238E27FC236}">
                <a16:creationId xmlns:a16="http://schemas.microsoft.com/office/drawing/2014/main" id="{6B5DDC57-96D2-4F15-B8AE-799CAD039E80}"/>
              </a:ext>
            </a:extLst>
          </p:cNvPr>
          <p:cNvSpPr/>
          <p:nvPr/>
        </p:nvSpPr>
        <p:spPr>
          <a:xfrm>
            <a:off x="3927522" y="1818279"/>
            <a:ext cx="7495222" cy="602247"/>
          </a:xfrm>
          <a:prstGeom prst="roundRect">
            <a:avLst>
              <a:gd name="adj" fmla="val 50000"/>
            </a:avLst>
          </a:prstGeom>
          <a:solidFill>
            <a:srgbClr val="325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8" name="Freeform 5">
            <a:extLst>
              <a:ext uri="{FF2B5EF4-FFF2-40B4-BE49-F238E27FC236}">
                <a16:creationId xmlns:a16="http://schemas.microsoft.com/office/drawing/2014/main" id="{58C099C2-7DA6-41EF-9475-AFBDCBAF9CBA}"/>
              </a:ext>
            </a:extLst>
          </p:cNvPr>
          <p:cNvSpPr/>
          <p:nvPr/>
        </p:nvSpPr>
        <p:spPr bwMode="auto">
          <a:xfrm>
            <a:off x="3066702" y="2090397"/>
            <a:ext cx="730021" cy="2996024"/>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2"/>
          </a:solidFill>
          <a:ln>
            <a:noFill/>
          </a:ln>
        </p:spPr>
        <p:txBody>
          <a:bodyPr vert="horz" wrap="square" lIns="121920" tIns="60960" rIns="121920" bIns="60960" numCol="1" anchor="t" anchorCtr="0" compatLnSpc="1"/>
          <a:lstStyle/>
          <a:p>
            <a:endParaRPr lang="zh-CN" altLang="en-US" sz="2400"/>
          </a:p>
        </p:txBody>
      </p:sp>
      <p:sp>
        <p:nvSpPr>
          <p:cNvPr id="39" name="圆角矩形 24">
            <a:extLst>
              <a:ext uri="{FF2B5EF4-FFF2-40B4-BE49-F238E27FC236}">
                <a16:creationId xmlns:a16="http://schemas.microsoft.com/office/drawing/2014/main" id="{AB6AFF7B-AD97-4D49-9DE1-BA61B55C2F26}"/>
              </a:ext>
            </a:extLst>
          </p:cNvPr>
          <p:cNvSpPr/>
          <p:nvPr/>
        </p:nvSpPr>
        <p:spPr>
          <a:xfrm>
            <a:off x="3927522" y="2797471"/>
            <a:ext cx="7495222" cy="602247"/>
          </a:xfrm>
          <a:prstGeom prst="roundRect">
            <a:avLst>
              <a:gd name="adj" fmla="val 50000"/>
            </a:avLst>
          </a:prstGeom>
          <a:solidFill>
            <a:srgbClr val="325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0" name="圆角矩形 25">
            <a:extLst>
              <a:ext uri="{FF2B5EF4-FFF2-40B4-BE49-F238E27FC236}">
                <a16:creationId xmlns:a16="http://schemas.microsoft.com/office/drawing/2014/main" id="{0E87054C-D007-4807-BA9A-095BB7F2FF5E}"/>
              </a:ext>
            </a:extLst>
          </p:cNvPr>
          <p:cNvSpPr/>
          <p:nvPr/>
        </p:nvSpPr>
        <p:spPr>
          <a:xfrm>
            <a:off x="3927522" y="3776663"/>
            <a:ext cx="7495222" cy="602247"/>
          </a:xfrm>
          <a:prstGeom prst="roundRect">
            <a:avLst>
              <a:gd name="adj" fmla="val 50000"/>
            </a:avLst>
          </a:prstGeom>
          <a:solidFill>
            <a:srgbClr val="325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1" name="圆角矩形 26">
            <a:extLst>
              <a:ext uri="{FF2B5EF4-FFF2-40B4-BE49-F238E27FC236}">
                <a16:creationId xmlns:a16="http://schemas.microsoft.com/office/drawing/2014/main" id="{00CA6E9B-70D6-4B5E-B025-7BC64DD6201C}"/>
              </a:ext>
            </a:extLst>
          </p:cNvPr>
          <p:cNvSpPr/>
          <p:nvPr/>
        </p:nvSpPr>
        <p:spPr>
          <a:xfrm>
            <a:off x="3927522" y="4660516"/>
            <a:ext cx="7495222" cy="662729"/>
          </a:xfrm>
          <a:prstGeom prst="roundRect">
            <a:avLst>
              <a:gd name="adj" fmla="val 50000"/>
            </a:avLst>
          </a:prstGeom>
          <a:solidFill>
            <a:srgbClr val="325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2" name="TextBox 27">
            <a:extLst>
              <a:ext uri="{FF2B5EF4-FFF2-40B4-BE49-F238E27FC236}">
                <a16:creationId xmlns:a16="http://schemas.microsoft.com/office/drawing/2014/main" id="{DF34426B-EF27-43FD-90F1-25F0F239DE8D}"/>
              </a:ext>
            </a:extLst>
          </p:cNvPr>
          <p:cNvSpPr txBox="1"/>
          <p:nvPr/>
        </p:nvSpPr>
        <p:spPr>
          <a:xfrm>
            <a:off x="4352205" y="2061743"/>
            <a:ext cx="6040024" cy="1667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altLang="zh-CN" sz="2000" dirty="0">
                <a:solidFill>
                  <a:schemeClr val="bg1"/>
                </a:solidFill>
              </a:rPr>
              <a:t>1</a:t>
            </a:r>
            <a:r>
              <a:rPr lang="zh-CN" altLang="en-US" sz="2000" dirty="0">
                <a:solidFill>
                  <a:schemeClr val="bg1"/>
                </a:solidFill>
              </a:rPr>
              <a:t>、短期内大家相互磨合，协同开发，培养了团队精神 </a:t>
            </a:r>
            <a:endParaRPr lang="en-US" altLang="zh-CN" sz="2000" dirty="0">
              <a:solidFill>
                <a:schemeClr val="bg1"/>
              </a:solidFill>
            </a:endParaRPr>
          </a:p>
        </p:txBody>
      </p:sp>
      <p:sp>
        <p:nvSpPr>
          <p:cNvPr id="43" name="TextBox 28">
            <a:extLst>
              <a:ext uri="{FF2B5EF4-FFF2-40B4-BE49-F238E27FC236}">
                <a16:creationId xmlns:a16="http://schemas.microsoft.com/office/drawing/2014/main" id="{7BDC1837-8C34-4D30-BD22-E332A37B9686}"/>
              </a:ext>
            </a:extLst>
          </p:cNvPr>
          <p:cNvSpPr txBox="1"/>
          <p:nvPr/>
        </p:nvSpPr>
        <p:spPr>
          <a:xfrm>
            <a:off x="4352205" y="3033498"/>
            <a:ext cx="5689253" cy="186077"/>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altLang="zh-CN" sz="2000" dirty="0">
                <a:solidFill>
                  <a:schemeClr val="bg1"/>
                </a:solidFill>
              </a:rPr>
              <a:t>2</a:t>
            </a:r>
            <a:r>
              <a:rPr lang="zh-CN" altLang="en-US" sz="2000" dirty="0">
                <a:solidFill>
                  <a:schemeClr val="bg1"/>
                </a:solidFill>
              </a:rPr>
              <a:t>、熟悉了整个项目的初始化及开发流程</a:t>
            </a:r>
            <a:endParaRPr lang="en-US" altLang="zh-CN" sz="2000" dirty="0">
              <a:solidFill>
                <a:schemeClr val="bg1"/>
              </a:solidFill>
            </a:endParaRPr>
          </a:p>
        </p:txBody>
      </p:sp>
      <p:sp>
        <p:nvSpPr>
          <p:cNvPr id="44" name="TextBox 29">
            <a:extLst>
              <a:ext uri="{FF2B5EF4-FFF2-40B4-BE49-F238E27FC236}">
                <a16:creationId xmlns:a16="http://schemas.microsoft.com/office/drawing/2014/main" id="{C143353C-685A-4CB3-94FD-E7BBE482C9F4}"/>
              </a:ext>
            </a:extLst>
          </p:cNvPr>
          <p:cNvSpPr txBox="1"/>
          <p:nvPr/>
        </p:nvSpPr>
        <p:spPr>
          <a:xfrm>
            <a:off x="4352205" y="4012690"/>
            <a:ext cx="5689253" cy="186077"/>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altLang="zh-CN" sz="2000" dirty="0">
                <a:solidFill>
                  <a:schemeClr val="bg1"/>
                </a:solidFill>
              </a:rPr>
              <a:t>3</a:t>
            </a:r>
            <a:r>
              <a:rPr lang="zh-CN" altLang="en-US" sz="2000" dirty="0">
                <a:solidFill>
                  <a:schemeClr val="bg1"/>
                </a:solidFill>
              </a:rPr>
              <a:t>、培养了小组成员攻坚创新，拼搏奋斗的</a:t>
            </a:r>
            <a:r>
              <a:rPr lang="zh-CN" altLang="en-US" sz="2000" dirty="0" smtClean="0">
                <a:solidFill>
                  <a:schemeClr val="bg1"/>
                </a:solidFill>
              </a:rPr>
              <a:t>精神</a:t>
            </a:r>
            <a:endParaRPr lang="en-US" altLang="zh-CN" sz="2000" dirty="0">
              <a:solidFill>
                <a:schemeClr val="bg1"/>
              </a:solidFill>
            </a:endParaRPr>
          </a:p>
        </p:txBody>
      </p:sp>
      <p:sp>
        <p:nvSpPr>
          <p:cNvPr id="45" name="TextBox 30">
            <a:extLst>
              <a:ext uri="{FF2B5EF4-FFF2-40B4-BE49-F238E27FC236}">
                <a16:creationId xmlns:a16="http://schemas.microsoft.com/office/drawing/2014/main" id="{9E8B369B-1AA4-493A-8572-2C28465DD084}"/>
              </a:ext>
            </a:extLst>
          </p:cNvPr>
          <p:cNvSpPr txBox="1"/>
          <p:nvPr/>
        </p:nvSpPr>
        <p:spPr>
          <a:xfrm>
            <a:off x="4352206" y="4991881"/>
            <a:ext cx="7070538" cy="1667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altLang="zh-CN" sz="2000" dirty="0">
                <a:solidFill>
                  <a:schemeClr val="bg1"/>
                </a:solidFill>
              </a:rPr>
              <a:t>4</a:t>
            </a:r>
            <a:r>
              <a:rPr lang="zh-CN" altLang="en-US" sz="2000" dirty="0" smtClean="0">
                <a:solidFill>
                  <a:schemeClr val="bg1"/>
                </a:solidFill>
              </a:rPr>
              <a:t>、快速进行技术</a:t>
            </a:r>
            <a:r>
              <a:rPr lang="zh-CN" altLang="en-US" sz="2000" dirty="0">
                <a:solidFill>
                  <a:schemeClr val="bg1"/>
                </a:solidFill>
              </a:rPr>
              <a:t>调研</a:t>
            </a:r>
            <a:r>
              <a:rPr lang="zh-CN" altLang="en-US" sz="2000" dirty="0" smtClean="0">
                <a:solidFill>
                  <a:schemeClr val="bg1"/>
                </a:solidFill>
              </a:rPr>
              <a:t>，提高了技术水平</a:t>
            </a:r>
            <a:r>
              <a:rPr lang="zh-CN" altLang="en-US" sz="2000" dirty="0">
                <a:solidFill>
                  <a:schemeClr val="bg1"/>
                </a:solidFill>
              </a:rPr>
              <a:t>以及解决问题的</a:t>
            </a:r>
            <a:r>
              <a:rPr lang="zh-CN" altLang="en-US" sz="2000" dirty="0" smtClean="0">
                <a:solidFill>
                  <a:schemeClr val="bg1"/>
                </a:solidFill>
              </a:rPr>
              <a:t>能力</a:t>
            </a:r>
            <a:endParaRPr lang="en-US" altLang="zh-CN" sz="2000" dirty="0">
              <a:solidFill>
                <a:schemeClr val="bg1"/>
              </a:solidFill>
            </a:endParaRPr>
          </a:p>
        </p:txBody>
      </p:sp>
    </p:spTree>
    <p:extLst>
      <p:ext uri="{BB962C8B-B14F-4D97-AF65-F5344CB8AC3E}">
        <p14:creationId xmlns:p14="http://schemas.microsoft.com/office/powerpoint/2010/main" val="38706542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25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5"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2000"/>
                                        <p:tgtEl>
                                          <p:spTgt spid="26"/>
                                        </p:tgtEl>
                                      </p:cBhvr>
                                    </p:animEffect>
                                    <p:anim calcmode="lin" valueType="num">
                                      <p:cBhvr>
                                        <p:cTn id="18" dur="2000" fill="hold"/>
                                        <p:tgtEl>
                                          <p:spTgt spid="26"/>
                                        </p:tgtEl>
                                        <p:attrNameLst>
                                          <p:attrName>ppt_w</p:attrName>
                                        </p:attrNameLst>
                                      </p:cBhvr>
                                      <p:tavLst>
                                        <p:tav tm="0" fmla="#ppt_w*sin(2.5*pi*$)">
                                          <p:val>
                                            <p:fltVal val="0"/>
                                          </p:val>
                                        </p:tav>
                                        <p:tav tm="100000">
                                          <p:val>
                                            <p:fltVal val="1"/>
                                          </p:val>
                                        </p:tav>
                                      </p:tavLst>
                                    </p:anim>
                                    <p:anim calcmode="lin" valueType="num">
                                      <p:cBhvr>
                                        <p:cTn id="19" dur="2000" fill="hold"/>
                                        <p:tgtEl>
                                          <p:spTgt spid="26"/>
                                        </p:tgtEl>
                                        <p:attrNameLst>
                                          <p:attrName>ppt_h</p:attrName>
                                        </p:attrNameLst>
                                      </p:cBhvr>
                                      <p:tavLst>
                                        <p:tav tm="0">
                                          <p:val>
                                            <p:strVal val="#ppt_h"/>
                                          </p:val>
                                        </p:tav>
                                        <p:tav tm="100000">
                                          <p:val>
                                            <p:strVal val="#ppt_h"/>
                                          </p:val>
                                        </p:tav>
                                      </p:tavLst>
                                    </p:anim>
                                  </p:childTnLst>
                                </p:cTn>
                              </p:par>
                              <p:par>
                                <p:cTn id="20" presetID="45"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2000"/>
                                        <p:tgtEl>
                                          <p:spTgt spid="25"/>
                                        </p:tgtEl>
                                      </p:cBhvr>
                                    </p:animEffect>
                                    <p:anim calcmode="lin" valueType="num">
                                      <p:cBhvr>
                                        <p:cTn id="23" dur="2000" fill="hold"/>
                                        <p:tgtEl>
                                          <p:spTgt spid="25"/>
                                        </p:tgtEl>
                                        <p:attrNameLst>
                                          <p:attrName>ppt_w</p:attrName>
                                        </p:attrNameLst>
                                      </p:cBhvr>
                                      <p:tavLst>
                                        <p:tav tm="0" fmla="#ppt_w*sin(2.5*pi*$)">
                                          <p:val>
                                            <p:fltVal val="0"/>
                                          </p:val>
                                        </p:tav>
                                        <p:tav tm="100000">
                                          <p:val>
                                            <p:fltVal val="1"/>
                                          </p:val>
                                        </p:tav>
                                      </p:tavLst>
                                    </p:anim>
                                    <p:anim calcmode="lin" valueType="num">
                                      <p:cBhvr>
                                        <p:cTn id="24" dur="2000" fill="hold"/>
                                        <p:tgtEl>
                                          <p:spTgt spid="25"/>
                                        </p:tgtEl>
                                        <p:attrNameLst>
                                          <p:attrName>ppt_h</p:attrName>
                                        </p:attrNameLst>
                                      </p:cBhvr>
                                      <p:tavLst>
                                        <p:tav tm="0">
                                          <p:val>
                                            <p:strVal val="#ppt_h"/>
                                          </p:val>
                                        </p:tav>
                                        <p:tav tm="100000">
                                          <p:val>
                                            <p:strVal val="#ppt_h"/>
                                          </p:val>
                                        </p:tav>
                                      </p:tavLst>
                                    </p:anim>
                                  </p:childTnLst>
                                </p:cTn>
                              </p:par>
                            </p:childTnLst>
                          </p:cTn>
                        </p:par>
                        <p:par>
                          <p:cTn id="25" fill="hold">
                            <p:stCondLst>
                              <p:cond delay="2000"/>
                            </p:stCondLst>
                            <p:childTnLst>
                              <p:par>
                                <p:cTn id="26" presetID="16" presetClass="entr" presetSubtype="26"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arn(inHorizontal)">
                                      <p:cBhvr>
                                        <p:cTn id="28" dur="500"/>
                                        <p:tgtEl>
                                          <p:spTgt spid="28"/>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left)">
                                      <p:cBhvr>
                                        <p:cTn id="32" dur="500"/>
                                        <p:tgtEl>
                                          <p:spTgt spid="4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left)">
                                      <p:cBhvr>
                                        <p:cTn id="35" dur="500"/>
                                        <p:tgtEl>
                                          <p:spTgt spid="27"/>
                                        </p:tgtEl>
                                      </p:cBhvr>
                                    </p:animEffect>
                                  </p:childTnLst>
                                </p:cTn>
                              </p:par>
                            </p:childTnLst>
                          </p:cTn>
                        </p:par>
                        <p:par>
                          <p:cTn id="36" fill="hold">
                            <p:stCondLst>
                              <p:cond delay="3000"/>
                            </p:stCondLst>
                            <p:childTnLst>
                              <p:par>
                                <p:cTn id="37" presetID="22" presetClass="entr" presetSubtype="8" fill="hold" grpId="0" nodeType="after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left)">
                                      <p:cBhvr>
                                        <p:cTn id="39" dur="500"/>
                                        <p:tgtEl>
                                          <p:spTgt spid="39"/>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wipe(left)">
                                      <p:cBhvr>
                                        <p:cTn id="42" dur="500"/>
                                        <p:tgtEl>
                                          <p:spTgt spid="43"/>
                                        </p:tgtEl>
                                      </p:cBhvr>
                                    </p:animEffect>
                                  </p:childTnLst>
                                </p:cTn>
                              </p:par>
                            </p:childTnLst>
                          </p:cTn>
                        </p:par>
                        <p:par>
                          <p:cTn id="43" fill="hold">
                            <p:stCondLst>
                              <p:cond delay="3500"/>
                            </p:stCondLst>
                            <p:childTnLst>
                              <p:par>
                                <p:cTn id="44" presetID="22" presetClass="entr" presetSubtype="8" fill="hold" grpId="0" nodeType="after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wipe(left)">
                                      <p:cBhvr>
                                        <p:cTn id="46" dur="500"/>
                                        <p:tgtEl>
                                          <p:spTgt spid="4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wipe(left)">
                                      <p:cBhvr>
                                        <p:cTn id="49" dur="500"/>
                                        <p:tgtEl>
                                          <p:spTgt spid="44"/>
                                        </p:tgtEl>
                                      </p:cBhvr>
                                    </p:animEffect>
                                  </p:childTnLst>
                                </p:cTn>
                              </p:par>
                            </p:childTnLst>
                          </p:cTn>
                        </p:par>
                        <p:par>
                          <p:cTn id="50" fill="hold">
                            <p:stCondLst>
                              <p:cond delay="4000"/>
                            </p:stCondLst>
                            <p:childTnLst>
                              <p:par>
                                <p:cTn id="51" presetID="22" presetClass="entr" presetSubtype="8" fill="hold" grpId="0" nodeType="after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wipe(left)">
                                      <p:cBhvr>
                                        <p:cTn id="53" dur="500"/>
                                        <p:tgtEl>
                                          <p:spTgt spid="41"/>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45"/>
                                        </p:tgtEl>
                                        <p:attrNameLst>
                                          <p:attrName>style.visibility</p:attrName>
                                        </p:attrNameLst>
                                      </p:cBhvr>
                                      <p:to>
                                        <p:strVal val="visible"/>
                                      </p:to>
                                    </p:set>
                                    <p:animEffect transition="in" filter="wipe(left)">
                                      <p:cBhvr>
                                        <p:cTn id="5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5" grpId="0" animBg="1"/>
      <p:bldP spid="26" grpId="0"/>
      <p:bldP spid="27" grpId="0" animBg="1"/>
      <p:bldP spid="28" grpId="0" animBg="1"/>
      <p:bldP spid="39" grpId="0" animBg="1"/>
      <p:bldP spid="40" grpId="0" animBg="1"/>
      <p:bldP spid="41" grpId="0" animBg="1"/>
      <p:bldP spid="42" grpId="0"/>
      <p:bldP spid="43" grpId="0"/>
      <p:bldP spid="44" grpId="0"/>
      <p:bldP spid="4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a:extLst>
              <a:ext uri="{FF2B5EF4-FFF2-40B4-BE49-F238E27FC236}">
                <a16:creationId xmlns:a16="http://schemas.microsoft.com/office/drawing/2014/main" id="{9DF45B23-B763-42E4-8E9E-593573844FD6}"/>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导师点评</a:t>
            </a:r>
          </a:p>
        </p:txBody>
      </p:sp>
      <p:grpSp>
        <p:nvGrpSpPr>
          <p:cNvPr id="29" name="组合 28">
            <a:extLst>
              <a:ext uri="{FF2B5EF4-FFF2-40B4-BE49-F238E27FC236}">
                <a16:creationId xmlns:a16="http://schemas.microsoft.com/office/drawing/2014/main" id="{E030CFF4-C838-4633-B6D7-45E2ABDE373F}"/>
              </a:ext>
            </a:extLst>
          </p:cNvPr>
          <p:cNvGrpSpPr/>
          <p:nvPr/>
        </p:nvGrpSpPr>
        <p:grpSpPr>
          <a:xfrm>
            <a:off x="451502" y="345889"/>
            <a:ext cx="467216" cy="468244"/>
            <a:chOff x="3437020" y="4201727"/>
            <a:chExt cx="863676" cy="865576"/>
          </a:xfrm>
        </p:grpSpPr>
        <p:sp>
          <p:nvSpPr>
            <p:cNvPr id="30" name="椭圆 21">
              <a:extLst>
                <a:ext uri="{FF2B5EF4-FFF2-40B4-BE49-F238E27FC236}">
                  <a16:creationId xmlns:a16="http://schemas.microsoft.com/office/drawing/2014/main" id="{C6FCFAF7-90BF-497E-A38C-F9387DBB319E}"/>
                </a:ext>
              </a:extLst>
            </p:cNvPr>
            <p:cNvSpPr>
              <a:spLocks noChangeArrowheads="1"/>
            </p:cNvSpPr>
            <p:nvPr/>
          </p:nvSpPr>
          <p:spPr bwMode="auto">
            <a:xfrm>
              <a:off x="3437020" y="4201727"/>
              <a:ext cx="863676" cy="865576"/>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dirty="0">
                <a:solidFill>
                  <a:srgbClr val="FFFFFF"/>
                </a:solidFill>
                <a:sym typeface="微软雅黑" panose="020B0503020204020204" pitchFamily="34" charset="-122"/>
              </a:endParaRPr>
            </a:p>
          </p:txBody>
        </p:sp>
        <p:grpSp>
          <p:nvGrpSpPr>
            <p:cNvPr id="31" name="Group 4">
              <a:extLst>
                <a:ext uri="{FF2B5EF4-FFF2-40B4-BE49-F238E27FC236}">
                  <a16:creationId xmlns:a16="http://schemas.microsoft.com/office/drawing/2014/main" id="{6AFC5FD2-0443-4FE2-A51F-50A0EB79F6A2}"/>
                </a:ext>
              </a:extLst>
            </p:cNvPr>
            <p:cNvGrpSpPr>
              <a:grpSpLocks noChangeAspect="1"/>
            </p:cNvGrpSpPr>
            <p:nvPr/>
          </p:nvGrpSpPr>
          <p:grpSpPr bwMode="auto">
            <a:xfrm>
              <a:off x="3626902" y="4339091"/>
              <a:ext cx="476560" cy="578496"/>
              <a:chOff x="2694" y="1931"/>
              <a:chExt cx="374" cy="454"/>
            </a:xfrm>
            <a:solidFill>
              <a:schemeClr val="bg1"/>
            </a:solidFill>
          </p:grpSpPr>
          <p:sp>
            <p:nvSpPr>
              <p:cNvPr id="32" name="Freeform 5">
                <a:extLst>
                  <a:ext uri="{FF2B5EF4-FFF2-40B4-BE49-F238E27FC236}">
                    <a16:creationId xmlns:a16="http://schemas.microsoft.com/office/drawing/2014/main" id="{C071B1A5-D6FA-4BB3-9A50-3CC868231BCC}"/>
                  </a:ext>
                </a:extLst>
              </p:cNvPr>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6">
                <a:extLst>
                  <a:ext uri="{FF2B5EF4-FFF2-40B4-BE49-F238E27FC236}">
                    <a16:creationId xmlns:a16="http://schemas.microsoft.com/office/drawing/2014/main" id="{B33C5087-B91D-47D6-AB6B-6895A9C37007}"/>
                  </a:ext>
                </a:extLst>
              </p:cNvPr>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Freeform 7">
                <a:extLst>
                  <a:ext uri="{FF2B5EF4-FFF2-40B4-BE49-F238E27FC236}">
                    <a16:creationId xmlns:a16="http://schemas.microsoft.com/office/drawing/2014/main" id="{D3870837-7435-4A40-86A8-D1DBE11535D9}"/>
                  </a:ext>
                </a:extLst>
              </p:cNvPr>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Freeform 8">
                <a:extLst>
                  <a:ext uri="{FF2B5EF4-FFF2-40B4-BE49-F238E27FC236}">
                    <a16:creationId xmlns:a16="http://schemas.microsoft.com/office/drawing/2014/main" id="{7223B708-0755-45CD-AA00-6BE6EF85FB27}"/>
                  </a:ext>
                </a:extLst>
              </p:cNvPr>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Freeform 9">
                <a:extLst>
                  <a:ext uri="{FF2B5EF4-FFF2-40B4-BE49-F238E27FC236}">
                    <a16:creationId xmlns:a16="http://schemas.microsoft.com/office/drawing/2014/main" id="{FD8CFC61-8C2D-4B34-89ED-E8487DBD6475}"/>
                  </a:ext>
                </a:extLst>
              </p:cNvPr>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Freeform 10">
                <a:extLst>
                  <a:ext uri="{FF2B5EF4-FFF2-40B4-BE49-F238E27FC236}">
                    <a16:creationId xmlns:a16="http://schemas.microsoft.com/office/drawing/2014/main" id="{CE0F23EB-FF20-4CDC-85C3-9397E38D563A}"/>
                  </a:ext>
                </a:extLst>
              </p:cNvPr>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Freeform 11">
                <a:extLst>
                  <a:ext uri="{FF2B5EF4-FFF2-40B4-BE49-F238E27FC236}">
                    <a16:creationId xmlns:a16="http://schemas.microsoft.com/office/drawing/2014/main" id="{3FE8D5C8-9F6A-4403-AFF3-1B882FA5A324}"/>
                  </a:ext>
                </a:extLst>
              </p:cNvPr>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2" name="矩形 1">
            <a:extLst>
              <a:ext uri="{FF2B5EF4-FFF2-40B4-BE49-F238E27FC236}">
                <a16:creationId xmlns:a16="http://schemas.microsoft.com/office/drawing/2014/main" id="{8CF0A928-E1BC-4BCA-AB3D-32CD0D7C63AD}"/>
              </a:ext>
            </a:extLst>
          </p:cNvPr>
          <p:cNvSpPr/>
          <p:nvPr/>
        </p:nvSpPr>
        <p:spPr>
          <a:xfrm>
            <a:off x="1152938" y="1237208"/>
            <a:ext cx="10246582" cy="1292662"/>
          </a:xfrm>
          <a:prstGeom prst="rect">
            <a:avLst/>
          </a:prstGeom>
        </p:spPr>
        <p:txBody>
          <a:bodyPr wrap="square">
            <a:spAutoFit/>
          </a:bodyPr>
          <a:lstStyle/>
          <a:p>
            <a:r>
              <a:rPr lang="zh-CN" altLang="en-US" sz="2400" b="1" dirty="0">
                <a:latin typeface="+mj-ea"/>
                <a:ea typeface="+mj-ea"/>
              </a:rPr>
              <a:t>黄美</a:t>
            </a:r>
            <a:r>
              <a:rPr lang="zh-CN" altLang="en-US" sz="2400" b="1" dirty="0" smtClean="0">
                <a:latin typeface="+mj-ea"/>
                <a:ea typeface="+mj-ea"/>
              </a:rPr>
              <a:t>玲：</a:t>
            </a:r>
            <a:endParaRPr lang="en-US" altLang="zh-CN" dirty="0"/>
          </a:p>
          <a:p>
            <a:r>
              <a:rPr lang="en-US" altLang="zh-CN" dirty="0"/>
              <a:t> </a:t>
            </a:r>
            <a:r>
              <a:rPr lang="en-US" altLang="zh-CN" dirty="0" smtClean="0"/>
              <a:t>      </a:t>
            </a:r>
            <a:r>
              <a:rPr lang="zh-CN" altLang="en-US" dirty="0" smtClean="0"/>
              <a:t>拿</a:t>
            </a:r>
            <a:r>
              <a:rPr lang="zh-CN" altLang="en-US" dirty="0"/>
              <a:t>到课题之后，他们就快速去理解需求，画思维导图以助理清需求。人员分工明确，有什么问题会一起讨论分析。周末在紧张的工作中，能听到他们在解决问题之后欢声笑语，无论项目完成度如何，相信他们在这次课题实践中收获肯定不少。</a:t>
            </a:r>
            <a:r>
              <a:rPr lang="en-US" altLang="zh-CN" dirty="0"/>
              <a:t>PPT</a:t>
            </a:r>
            <a:r>
              <a:rPr lang="zh-CN" altLang="en-US" dirty="0"/>
              <a:t>展示层次分明，展现出了他们这一周的成果</a:t>
            </a:r>
            <a:r>
              <a:rPr lang="zh-CN" altLang="en-US" dirty="0" smtClean="0"/>
              <a:t>。</a:t>
            </a:r>
            <a:endParaRPr lang="zh-CN" altLang="en-US" dirty="0"/>
          </a:p>
        </p:txBody>
      </p:sp>
      <p:sp>
        <p:nvSpPr>
          <p:cNvPr id="3" name="矩形 2">
            <a:extLst>
              <a:ext uri="{FF2B5EF4-FFF2-40B4-BE49-F238E27FC236}">
                <a16:creationId xmlns:a16="http://schemas.microsoft.com/office/drawing/2014/main" id="{608EA3C0-5607-4920-8307-C65AD9EEDA82}"/>
              </a:ext>
            </a:extLst>
          </p:cNvPr>
          <p:cNvSpPr/>
          <p:nvPr/>
        </p:nvSpPr>
        <p:spPr>
          <a:xfrm>
            <a:off x="1152938" y="2757072"/>
            <a:ext cx="10246582" cy="1015663"/>
          </a:xfrm>
          <a:prstGeom prst="rect">
            <a:avLst/>
          </a:prstGeom>
        </p:spPr>
        <p:txBody>
          <a:bodyPr wrap="square">
            <a:spAutoFit/>
          </a:bodyPr>
          <a:lstStyle/>
          <a:p>
            <a:r>
              <a:rPr lang="zh-CN" altLang="en-US" sz="2400" b="1" dirty="0">
                <a:latin typeface="+mj-ea"/>
              </a:rPr>
              <a:t>谢赋</a:t>
            </a:r>
            <a:r>
              <a:rPr lang="zh-CN" altLang="en-US" sz="2400" dirty="0"/>
              <a:t>：</a:t>
            </a:r>
            <a:endParaRPr lang="en-US" altLang="zh-CN" sz="2400" dirty="0"/>
          </a:p>
          <a:p>
            <a:r>
              <a:rPr lang="zh-CN" altLang="en-US" dirty="0"/>
              <a:t> </a:t>
            </a:r>
            <a:r>
              <a:rPr lang="zh-CN" altLang="en-US" dirty="0" smtClean="0"/>
              <a:t>      项目</a:t>
            </a:r>
            <a:r>
              <a:rPr lang="zh-CN" altLang="en-US" dirty="0"/>
              <a:t>整体串联起来，功能都比较完善！仅仅只花了一周的时间从一开始的模糊不清到最后整体项目落地，看到了大家的努力，相信大家在过程中也学习到了很多。</a:t>
            </a:r>
          </a:p>
        </p:txBody>
      </p:sp>
      <p:sp>
        <p:nvSpPr>
          <p:cNvPr id="16" name="矩形 15">
            <a:extLst>
              <a:ext uri="{FF2B5EF4-FFF2-40B4-BE49-F238E27FC236}">
                <a16:creationId xmlns:a16="http://schemas.microsoft.com/office/drawing/2014/main" id="{BA7FBC9E-0737-4A18-BF69-3889713074A2}"/>
              </a:ext>
            </a:extLst>
          </p:cNvPr>
          <p:cNvSpPr/>
          <p:nvPr/>
        </p:nvSpPr>
        <p:spPr>
          <a:xfrm>
            <a:off x="1152938" y="3999937"/>
            <a:ext cx="10246582" cy="2123658"/>
          </a:xfrm>
          <a:prstGeom prst="rect">
            <a:avLst/>
          </a:prstGeom>
        </p:spPr>
        <p:txBody>
          <a:bodyPr wrap="square">
            <a:spAutoFit/>
          </a:bodyPr>
          <a:lstStyle/>
          <a:p>
            <a:r>
              <a:rPr lang="zh-CN" altLang="en-US" sz="2400" b="1" dirty="0">
                <a:latin typeface="+mj-ea"/>
              </a:rPr>
              <a:t>姚珣珣</a:t>
            </a:r>
            <a:r>
              <a:rPr lang="zh-CN" altLang="en-US" sz="2400" dirty="0" smtClean="0"/>
              <a:t>：</a:t>
            </a:r>
            <a:endParaRPr lang="en-US" altLang="zh-CN" sz="2400" dirty="0"/>
          </a:p>
          <a:p>
            <a:r>
              <a:rPr lang="en-US" altLang="zh-CN" dirty="0" smtClean="0"/>
              <a:t>1</a:t>
            </a:r>
            <a:r>
              <a:rPr lang="zh-CN" altLang="en-US" dirty="0"/>
              <a:t>、任务拆分详细，工作分配合理，进度反馈及时，保证项目完成度。</a:t>
            </a:r>
            <a:br>
              <a:rPr lang="zh-CN" altLang="en-US" dirty="0"/>
            </a:br>
            <a:r>
              <a:rPr lang="en-US" altLang="zh-CN" dirty="0"/>
              <a:t>2</a:t>
            </a:r>
            <a:r>
              <a:rPr lang="zh-CN" altLang="en-US" dirty="0"/>
              <a:t>、能够快速学习小程序开发，结合自身实际选择合适的技术方案，选择合适工具和</a:t>
            </a:r>
            <a:r>
              <a:rPr lang="en-US" altLang="zh-CN" dirty="0"/>
              <a:t>UI</a:t>
            </a:r>
            <a:r>
              <a:rPr lang="zh-CN" altLang="en-US" dirty="0"/>
              <a:t>组件库，自主完成项目框架</a:t>
            </a:r>
            <a:r>
              <a:rPr lang="zh-CN" altLang="en-US" dirty="0" smtClean="0"/>
              <a:t>搭建。</a:t>
            </a:r>
            <a:r>
              <a:rPr lang="zh-CN" altLang="en-US" dirty="0"/>
              <a:t/>
            </a:r>
            <a:br>
              <a:rPr lang="zh-CN" altLang="en-US" dirty="0"/>
            </a:br>
            <a:r>
              <a:rPr lang="en-US" altLang="zh-CN" dirty="0"/>
              <a:t>3</a:t>
            </a:r>
            <a:r>
              <a:rPr lang="zh-CN" altLang="en-US" dirty="0"/>
              <a:t>、能够较合理封装公共方法和组件，达到</a:t>
            </a:r>
            <a:r>
              <a:rPr lang="zh-CN" altLang="en-US" dirty="0" smtClean="0"/>
              <a:t>复用。</a:t>
            </a:r>
            <a:r>
              <a:rPr lang="zh-CN" altLang="en-US" dirty="0"/>
              <a:t/>
            </a:r>
            <a:br>
              <a:rPr lang="zh-CN" altLang="en-US" dirty="0"/>
            </a:br>
            <a:r>
              <a:rPr lang="en-US" altLang="zh-CN" dirty="0"/>
              <a:t>4</a:t>
            </a:r>
            <a:r>
              <a:rPr lang="zh-CN" altLang="en-US" dirty="0"/>
              <a:t>、不足之处是经验不够，后续需要进一步调研，提高小程序性能。编码熟练程度需要进一步提高，做到更优雅。 </a:t>
            </a:r>
          </a:p>
        </p:txBody>
      </p:sp>
    </p:spTree>
    <p:extLst>
      <p:ext uri="{BB962C8B-B14F-4D97-AF65-F5344CB8AC3E}">
        <p14:creationId xmlns:p14="http://schemas.microsoft.com/office/powerpoint/2010/main" val="19615678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文本框 24"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C5BC77DC-388C-4B71-9909-C907EE83C80D}"/>
              </a:ext>
            </a:extLst>
          </p:cNvPr>
          <p:cNvSpPr txBox="1"/>
          <p:nvPr>
            <p:custDataLst>
              <p:tags r:id="rId1"/>
            </p:custDataLst>
          </p:nvPr>
        </p:nvSpPr>
        <p:spPr>
          <a:xfrm>
            <a:off x="182003" y="2097631"/>
            <a:ext cx="11827994" cy="1394036"/>
          </a:xfrm>
          <a:prstGeom prst="rect">
            <a:avLst/>
          </a:prstGeom>
          <a:noFill/>
        </p:spPr>
        <p:txBody>
          <a:bodyPr wrap="square" rtlCol="0">
            <a:spAutoFit/>
          </a:bodyPr>
          <a:lstStyle>
            <a:defPPr>
              <a:defRPr lang="zh-CN"/>
            </a:defPPr>
            <a:lvl1pPr algn="ctr">
              <a:lnSpc>
                <a:spcPct val="130000"/>
              </a:lnSpc>
              <a:defRPr sz="5400">
                <a:solidFill>
                  <a:srgbClr val="255580"/>
                </a:solidFill>
                <a:latin typeface="迷你简菱心" panose="02010609000101010101" pitchFamily="49" charset="-122"/>
                <a:ea typeface="迷你简菱心" panose="02010609000101010101" pitchFamily="49" charset="-122"/>
              </a:defRPr>
            </a:lvl1p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7200" b="0" i="0" u="none" strike="noStrike" kern="1200" cap="none" spc="0" normalizeH="0" baseline="0" noProof="0" dirty="0">
                <a:ln>
                  <a:noFill/>
                </a:ln>
                <a:solidFill>
                  <a:srgbClr val="325B7F"/>
                </a:solidFill>
                <a:effectLst/>
                <a:uLnTx/>
                <a:uFillTx/>
                <a:latin typeface="迷你简菱心" panose="02010609000101010101" pitchFamily="49" charset="-122"/>
                <a:ea typeface="迷你简菱心" panose="02010609000101010101" pitchFamily="49" charset="-122"/>
                <a:cs typeface="+mn-cs"/>
              </a:rPr>
              <a:t>谢谢观看</a:t>
            </a:r>
          </a:p>
        </p:txBody>
      </p:sp>
      <p:sp>
        <p:nvSpPr>
          <p:cNvPr id="7" name="矩形 6"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D0A5BF4D-1662-407D-B855-EBDB73C55B93}"/>
              </a:ext>
            </a:extLst>
          </p:cNvPr>
          <p:cNvSpPr/>
          <p:nvPr/>
        </p:nvSpPr>
        <p:spPr>
          <a:xfrm>
            <a:off x="3065277" y="3590065"/>
            <a:ext cx="6070218" cy="4001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mn-cs"/>
              </a:rPr>
              <a:t>Thank You For Watching</a:t>
            </a:r>
            <a:endParaRPr kumimoji="0" lang="zh-CN" altLang="en-US" sz="20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mn-cs"/>
            </a:endParaRPr>
          </a:p>
        </p:txBody>
      </p:sp>
      <p:pic>
        <p:nvPicPr>
          <p:cNvPr id="14" name="Picture 5" descr="E:\设计\zx的工作\vi\公司LOGO\网宿科技\LOGO横向.png"/>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3277723" y="858880"/>
            <a:ext cx="3890959" cy="783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4"/>
          <p:cNvPicPr>
            <a:picLocks noChangeAspect="1"/>
          </p:cNvPicPr>
          <p:nvPr/>
        </p:nvPicPr>
        <p:blipFill>
          <a:blip r:embed="rId7"/>
          <a:stretch>
            <a:fillRect/>
          </a:stretch>
        </p:blipFill>
        <p:spPr>
          <a:xfrm>
            <a:off x="7566350" y="760652"/>
            <a:ext cx="1241740" cy="979510"/>
          </a:xfrm>
          <a:prstGeom prst="rect">
            <a:avLst/>
          </a:prstGeom>
        </p:spPr>
      </p:pic>
      <p:sp>
        <p:nvSpPr>
          <p:cNvPr id="16" name="PA_文本框 28"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99FAB4F0-C6F8-4C6D-9875-984DA252F5A2}"/>
              </a:ext>
            </a:extLst>
          </p:cNvPr>
          <p:cNvSpPr txBox="1"/>
          <p:nvPr>
            <p:custDataLst>
              <p:tags r:id="rId2"/>
            </p:custDataLst>
          </p:nvPr>
        </p:nvSpPr>
        <p:spPr>
          <a:xfrm>
            <a:off x="3466331" y="4984061"/>
            <a:ext cx="2861681" cy="338554"/>
          </a:xfrm>
          <a:prstGeom prst="rect">
            <a:avLst/>
          </a:prstGeom>
          <a:noFill/>
        </p:spPr>
        <p:txBody>
          <a:bodyPr vert="horz" wrap="none" rtlCol="0">
            <a:spAutoFit/>
          </a:bodyPr>
          <a:lstStyle/>
          <a:p>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导师</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：姚珣珣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黄美玲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谢赋</a:t>
            </a:r>
          </a:p>
        </p:txBody>
      </p:sp>
      <p:sp>
        <p:nvSpPr>
          <p:cNvPr id="17" name="PA_文本框 29"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9E096D2E-0FC0-42BE-9DEA-1A06CCE0A19D}"/>
              </a:ext>
            </a:extLst>
          </p:cNvPr>
          <p:cNvSpPr txBox="1"/>
          <p:nvPr>
            <p:custDataLst>
              <p:tags r:id="rId3"/>
            </p:custDataLst>
          </p:nvPr>
        </p:nvSpPr>
        <p:spPr>
          <a:xfrm>
            <a:off x="7168682" y="4984061"/>
            <a:ext cx="2159876" cy="338554"/>
          </a:xfrm>
          <a:prstGeom prst="rect">
            <a:avLst/>
          </a:prstGeom>
          <a:noFill/>
        </p:spPr>
        <p:txBody>
          <a:bodyPr vert="horz" wrap="square" rtlCol="0">
            <a:spAutoFit/>
          </a:bodyPr>
          <a:lstStyle/>
          <a:p>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答辩人</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 ：解占鹏</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8" name="PA_文本框 28"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99FAB4F0-C6F8-4C6D-9875-984DA252F5A2}"/>
              </a:ext>
            </a:extLst>
          </p:cNvPr>
          <p:cNvSpPr txBox="1"/>
          <p:nvPr>
            <p:custDataLst>
              <p:tags r:id="rId4"/>
            </p:custDataLst>
          </p:nvPr>
        </p:nvSpPr>
        <p:spPr>
          <a:xfrm>
            <a:off x="2709470" y="5656139"/>
            <a:ext cx="6773060" cy="338554"/>
          </a:xfrm>
          <a:prstGeom prst="rect">
            <a:avLst/>
          </a:prstGeom>
          <a:noFill/>
        </p:spPr>
        <p:txBody>
          <a:bodyPr vert="horz" wrap="square" rtlCol="0">
            <a:spAutoFit/>
          </a:bodyPr>
          <a:lstStyle/>
          <a:p>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小组成员</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：解占鹏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杨婉香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何家妮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姚海梅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张姝姣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李序彬</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胡展瑞</a:t>
            </a:r>
          </a:p>
        </p:txBody>
      </p:sp>
    </p:spTree>
    <p:extLst>
      <p:ext uri="{BB962C8B-B14F-4D97-AF65-F5344CB8AC3E}">
        <p14:creationId xmlns:p14="http://schemas.microsoft.com/office/powerpoint/2010/main" val="5509007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250"/>
                                        <p:tgtEl>
                                          <p:spTgt spid="7"/>
                                        </p:tgtEl>
                                      </p:cBhvr>
                                    </p:animEffect>
                                  </p:childTnLst>
                                </p:cTn>
                              </p:par>
                            </p:childTnLst>
                          </p:cTn>
                        </p:par>
                        <p:par>
                          <p:cTn id="14" fill="hold">
                            <p:stCondLst>
                              <p:cond delay="1250"/>
                            </p:stCondLst>
                            <p:childTnLst>
                              <p:par>
                                <p:cTn id="15" presetID="10" presetClass="entr" presetSubtype="0"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1750"/>
                            </p:stCondLst>
                            <p:childTnLst>
                              <p:par>
                                <p:cTn id="19" presetID="10" presetClass="entr" presetSubtype="0"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par>
                          <p:cTn id="22" fill="hold">
                            <p:stCondLst>
                              <p:cond delay="2250"/>
                            </p:stCondLst>
                            <p:childTnLst>
                              <p:par>
                                <p:cTn id="23" presetID="10" presetClass="entr" presetSubtype="0"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16" grpId="0"/>
      <p:bldP spid="1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7CCDE76C-05C8-4B4C-A19C-D54AB4F667AF}"/>
              </a:ext>
            </a:extLst>
          </p:cNvPr>
          <p:cNvGrpSpPr/>
          <p:nvPr/>
        </p:nvGrpSpPr>
        <p:grpSpPr>
          <a:xfrm>
            <a:off x="435632" y="346319"/>
            <a:ext cx="467216" cy="468245"/>
            <a:chOff x="3437020" y="1033173"/>
            <a:chExt cx="863676" cy="865577"/>
          </a:xfrm>
        </p:grpSpPr>
        <p:sp>
          <p:nvSpPr>
            <p:cNvPr id="9" name="椭圆 18">
              <a:extLst>
                <a:ext uri="{FF2B5EF4-FFF2-40B4-BE49-F238E27FC236}">
                  <a16:creationId xmlns:a16="http://schemas.microsoft.com/office/drawing/2014/main" id="{04A8D53D-16A5-45B7-A5B2-BA54874035DC}"/>
                </a:ext>
              </a:extLst>
            </p:cNvPr>
            <p:cNvSpPr>
              <a:spLocks noChangeArrowheads="1"/>
            </p:cNvSpPr>
            <p:nvPr/>
          </p:nvSpPr>
          <p:spPr bwMode="auto">
            <a:xfrm>
              <a:off x="3437020" y="1033173"/>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10" name="图片 9">
              <a:extLst>
                <a:ext uri="{FF2B5EF4-FFF2-40B4-BE49-F238E27FC236}">
                  <a16:creationId xmlns:a16="http://schemas.microsoft.com/office/drawing/2014/main" id="{F9350AF0-95B6-4AD6-ADAA-8897C9F87B97}"/>
                </a:ext>
              </a:extLst>
            </p:cNvPr>
            <p:cNvPicPr>
              <a:picLocks noChangeAspect="1"/>
            </p:cNvPicPr>
            <p:nvPr/>
          </p:nvPicPr>
          <p:blipFill>
            <a:blip r:embed="rId2" cstate="hqprint">
              <a:biLevel thresh="25000"/>
              <a:extLst>
                <a:ext uri="{28A0092B-C50C-407E-A947-70E740481C1C}">
                  <a14:useLocalDpi xmlns:a14="http://schemas.microsoft.com/office/drawing/2010/main" val="0"/>
                </a:ext>
              </a:extLst>
            </a:blip>
            <a:stretch>
              <a:fillRect/>
            </a:stretch>
          </p:blipFill>
          <p:spPr>
            <a:xfrm>
              <a:off x="3587275" y="1169757"/>
              <a:ext cx="552644" cy="566109"/>
            </a:xfrm>
            <a:prstGeom prst="rect">
              <a:avLst/>
            </a:prstGeom>
          </p:spPr>
        </p:pic>
      </p:grpSp>
      <p:sp>
        <p:nvSpPr>
          <p:cNvPr id="11" name="矩形 30">
            <a:extLst>
              <a:ext uri="{FF2B5EF4-FFF2-40B4-BE49-F238E27FC236}">
                <a16:creationId xmlns:a16="http://schemas.microsoft.com/office/drawing/2014/main" id="{7E47D174-7737-4632-B8FC-E29C604E5752}"/>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需求分析</a:t>
            </a:r>
          </a:p>
        </p:txBody>
      </p:sp>
      <p:sp>
        <p:nvSpPr>
          <p:cNvPr id="28" name="文本框 15">
            <a:extLst>
              <a:ext uri="{FF2B5EF4-FFF2-40B4-BE49-F238E27FC236}">
                <a16:creationId xmlns:a16="http://schemas.microsoft.com/office/drawing/2014/main" id="{56122DA9-07E8-4BCB-B7A9-714EC5B85E4C}"/>
              </a:ext>
            </a:extLst>
          </p:cNvPr>
          <p:cNvSpPr txBox="1">
            <a:spLocks noChangeArrowheads="1"/>
          </p:cNvSpPr>
          <p:nvPr/>
        </p:nvSpPr>
        <p:spPr bwMode="auto">
          <a:xfrm>
            <a:off x="2710216" y="3711665"/>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2400" b="1" dirty="0">
                <a:solidFill>
                  <a:srgbClr val="395E7F"/>
                </a:solidFill>
                <a:sym typeface="Arial" panose="020B0604020202020204" pitchFamily="34" charset="0"/>
              </a:rPr>
              <a:t>首页</a:t>
            </a:r>
          </a:p>
        </p:txBody>
      </p:sp>
      <p:sp>
        <p:nvSpPr>
          <p:cNvPr id="30" name="文本框 17">
            <a:extLst>
              <a:ext uri="{FF2B5EF4-FFF2-40B4-BE49-F238E27FC236}">
                <a16:creationId xmlns:a16="http://schemas.microsoft.com/office/drawing/2014/main" id="{88964220-D9A1-481B-94FC-6DF1D7EB8978}"/>
              </a:ext>
            </a:extLst>
          </p:cNvPr>
          <p:cNvSpPr txBox="1">
            <a:spLocks noChangeArrowheads="1"/>
          </p:cNvSpPr>
          <p:nvPr/>
        </p:nvSpPr>
        <p:spPr bwMode="auto">
          <a:xfrm>
            <a:off x="5726494" y="3711665"/>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2400" b="1" dirty="0">
                <a:solidFill>
                  <a:srgbClr val="395E7F"/>
                </a:solidFill>
                <a:sym typeface="Arial" panose="020B0604020202020204" pitchFamily="34" charset="0"/>
              </a:rPr>
              <a:t>算法</a:t>
            </a:r>
          </a:p>
        </p:txBody>
      </p:sp>
      <p:sp>
        <p:nvSpPr>
          <p:cNvPr id="32" name="文本框 19">
            <a:extLst>
              <a:ext uri="{FF2B5EF4-FFF2-40B4-BE49-F238E27FC236}">
                <a16:creationId xmlns:a16="http://schemas.microsoft.com/office/drawing/2014/main" id="{EE01B112-4683-4C02-9E3E-E41C5FE8967D}"/>
              </a:ext>
            </a:extLst>
          </p:cNvPr>
          <p:cNvSpPr txBox="1">
            <a:spLocks noChangeArrowheads="1"/>
          </p:cNvSpPr>
          <p:nvPr/>
        </p:nvSpPr>
        <p:spPr bwMode="auto">
          <a:xfrm>
            <a:off x="8728426" y="3711665"/>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2400" b="1" dirty="0">
                <a:solidFill>
                  <a:srgbClr val="395E7F"/>
                </a:solidFill>
                <a:sym typeface="Arial" panose="020B0604020202020204" pitchFamily="34" charset="0"/>
              </a:rPr>
              <a:t>我的</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4562" y="2686095"/>
            <a:ext cx="771525" cy="771525"/>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6494" y="2686094"/>
            <a:ext cx="771525" cy="771525"/>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28426" y="2686094"/>
            <a:ext cx="771525" cy="771525"/>
          </a:xfrm>
          <a:prstGeom prst="rect">
            <a:avLst/>
          </a:prstGeom>
        </p:spPr>
      </p:pic>
    </p:spTree>
    <p:extLst>
      <p:ext uri="{BB962C8B-B14F-4D97-AF65-F5344CB8AC3E}">
        <p14:creationId xmlns:p14="http://schemas.microsoft.com/office/powerpoint/2010/main" val="262144406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250"/>
                                        <p:tgtEl>
                                          <p:spTgt spid="28"/>
                                        </p:tgtEl>
                                      </p:cBhvr>
                                    </p:animEffect>
                                    <p:anim calcmode="lin" valueType="num">
                                      <p:cBhvr>
                                        <p:cTn id="17" dur="250" fill="hold"/>
                                        <p:tgtEl>
                                          <p:spTgt spid="28"/>
                                        </p:tgtEl>
                                        <p:attrNameLst>
                                          <p:attrName>ppt_x</p:attrName>
                                        </p:attrNameLst>
                                      </p:cBhvr>
                                      <p:tavLst>
                                        <p:tav tm="0">
                                          <p:val>
                                            <p:strVal val="#ppt_x"/>
                                          </p:val>
                                        </p:tav>
                                        <p:tav tm="100000">
                                          <p:val>
                                            <p:strVal val="#ppt_x"/>
                                          </p:val>
                                        </p:tav>
                                      </p:tavLst>
                                    </p:anim>
                                    <p:anim calcmode="lin" valueType="num">
                                      <p:cBhvr>
                                        <p:cTn id="18" dur="250" fill="hold"/>
                                        <p:tgtEl>
                                          <p:spTgt spid="28"/>
                                        </p:tgtEl>
                                        <p:attrNameLst>
                                          <p:attrName>ppt_y</p:attrName>
                                        </p:attrNameLst>
                                      </p:cBhvr>
                                      <p:tavLst>
                                        <p:tav tm="0">
                                          <p:val>
                                            <p:strVal val="#ppt_y+.1"/>
                                          </p:val>
                                        </p:tav>
                                        <p:tav tm="100000">
                                          <p:val>
                                            <p:strVal val="#ppt_y"/>
                                          </p:val>
                                        </p:tav>
                                      </p:tavLst>
                                    </p:anim>
                                  </p:childTnLst>
                                </p:cTn>
                              </p:par>
                            </p:childTnLst>
                          </p:cTn>
                        </p:par>
                        <p:par>
                          <p:cTn id="19" fill="hold">
                            <p:stCondLst>
                              <p:cond delay="1250"/>
                            </p:stCondLst>
                            <p:childTnLst>
                              <p:par>
                                <p:cTn id="20" presetID="42" presetClass="entr" presetSubtype="0"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1000"/>
                                        <p:tgtEl>
                                          <p:spTgt spid="30"/>
                                        </p:tgtEl>
                                      </p:cBhvr>
                                    </p:animEffect>
                                    <p:anim calcmode="lin" valueType="num">
                                      <p:cBhvr>
                                        <p:cTn id="23" dur="1000" fill="hold"/>
                                        <p:tgtEl>
                                          <p:spTgt spid="30"/>
                                        </p:tgtEl>
                                        <p:attrNameLst>
                                          <p:attrName>ppt_x</p:attrName>
                                        </p:attrNameLst>
                                      </p:cBhvr>
                                      <p:tavLst>
                                        <p:tav tm="0">
                                          <p:val>
                                            <p:strVal val="#ppt_x"/>
                                          </p:val>
                                        </p:tav>
                                        <p:tav tm="100000">
                                          <p:val>
                                            <p:strVal val="#ppt_x"/>
                                          </p:val>
                                        </p:tav>
                                      </p:tavLst>
                                    </p:anim>
                                    <p:anim calcmode="lin" valueType="num">
                                      <p:cBhvr>
                                        <p:cTn id="24" dur="1000" fill="hold"/>
                                        <p:tgtEl>
                                          <p:spTgt spid="30"/>
                                        </p:tgtEl>
                                        <p:attrNameLst>
                                          <p:attrName>ppt_y</p:attrName>
                                        </p:attrNameLst>
                                      </p:cBhvr>
                                      <p:tavLst>
                                        <p:tav tm="0">
                                          <p:val>
                                            <p:strVal val="#ppt_y+.1"/>
                                          </p:val>
                                        </p:tav>
                                        <p:tav tm="100000">
                                          <p:val>
                                            <p:strVal val="#ppt_y"/>
                                          </p:val>
                                        </p:tav>
                                      </p:tavLst>
                                    </p:anim>
                                  </p:childTnLst>
                                </p:cTn>
                              </p:par>
                            </p:childTnLst>
                          </p:cTn>
                        </p:par>
                        <p:par>
                          <p:cTn id="25" fill="hold">
                            <p:stCondLst>
                              <p:cond delay="2250"/>
                            </p:stCondLst>
                            <p:childTnLst>
                              <p:par>
                                <p:cTn id="26" presetID="42" presetClass="entr" presetSubtype="0" fill="hold" grpId="0" nodeType="after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1000"/>
                                        <p:tgtEl>
                                          <p:spTgt spid="32"/>
                                        </p:tgtEl>
                                      </p:cBhvr>
                                    </p:animEffect>
                                    <p:anim calcmode="lin" valueType="num">
                                      <p:cBhvr>
                                        <p:cTn id="29" dur="1000" fill="hold"/>
                                        <p:tgtEl>
                                          <p:spTgt spid="32"/>
                                        </p:tgtEl>
                                        <p:attrNameLst>
                                          <p:attrName>ppt_x</p:attrName>
                                        </p:attrNameLst>
                                      </p:cBhvr>
                                      <p:tavLst>
                                        <p:tav tm="0">
                                          <p:val>
                                            <p:strVal val="#ppt_x"/>
                                          </p:val>
                                        </p:tav>
                                        <p:tav tm="100000">
                                          <p:val>
                                            <p:strVal val="#ppt_x"/>
                                          </p:val>
                                        </p:tav>
                                      </p:tavLst>
                                    </p:anim>
                                    <p:anim calcmode="lin" valueType="num">
                                      <p:cBhvr>
                                        <p:cTn id="30"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8" grpId="0"/>
      <p:bldP spid="30"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7CCDE76C-05C8-4B4C-A19C-D54AB4F667AF}"/>
              </a:ext>
            </a:extLst>
          </p:cNvPr>
          <p:cNvGrpSpPr/>
          <p:nvPr/>
        </p:nvGrpSpPr>
        <p:grpSpPr>
          <a:xfrm>
            <a:off x="435632" y="346319"/>
            <a:ext cx="467216" cy="468245"/>
            <a:chOff x="3437020" y="1033173"/>
            <a:chExt cx="863676" cy="865577"/>
          </a:xfrm>
        </p:grpSpPr>
        <p:sp>
          <p:nvSpPr>
            <p:cNvPr id="9" name="椭圆 18">
              <a:extLst>
                <a:ext uri="{FF2B5EF4-FFF2-40B4-BE49-F238E27FC236}">
                  <a16:creationId xmlns:a16="http://schemas.microsoft.com/office/drawing/2014/main" id="{04A8D53D-16A5-45B7-A5B2-BA54874035DC}"/>
                </a:ext>
              </a:extLst>
            </p:cNvPr>
            <p:cNvSpPr>
              <a:spLocks noChangeArrowheads="1"/>
            </p:cNvSpPr>
            <p:nvPr/>
          </p:nvSpPr>
          <p:spPr bwMode="auto">
            <a:xfrm>
              <a:off x="3437020" y="1033173"/>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10" name="图片 9">
              <a:extLst>
                <a:ext uri="{FF2B5EF4-FFF2-40B4-BE49-F238E27FC236}">
                  <a16:creationId xmlns:a16="http://schemas.microsoft.com/office/drawing/2014/main" id="{F9350AF0-95B6-4AD6-ADAA-8897C9F87B97}"/>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3587275" y="1169757"/>
              <a:ext cx="552644" cy="566109"/>
            </a:xfrm>
            <a:prstGeom prst="rect">
              <a:avLst/>
            </a:prstGeom>
          </p:spPr>
        </p:pic>
      </p:grpSp>
      <p:sp>
        <p:nvSpPr>
          <p:cNvPr id="11" name="矩形 30">
            <a:extLst>
              <a:ext uri="{FF2B5EF4-FFF2-40B4-BE49-F238E27FC236}">
                <a16:creationId xmlns:a16="http://schemas.microsoft.com/office/drawing/2014/main" id="{7E47D174-7737-4632-B8FC-E29C604E5752}"/>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需求分析 </a:t>
            </a:r>
            <a:r>
              <a:rPr lang="en-US" altLang="zh-CN"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 </a:t>
            </a:r>
            <a:r>
              <a:rPr lang="zh-CN" altLang="en-US"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首页</a:t>
            </a:r>
          </a:p>
        </p:txBody>
      </p:sp>
      <p:sp>
        <p:nvSpPr>
          <p:cNvPr id="15" name="文本框 31">
            <a:extLst>
              <a:ext uri="{FF2B5EF4-FFF2-40B4-BE49-F238E27FC236}">
                <a16:creationId xmlns:a16="http://schemas.microsoft.com/office/drawing/2014/main" id="{11115A70-33FE-4DDC-B92E-B3D3858D6509}"/>
              </a:ext>
            </a:extLst>
          </p:cNvPr>
          <p:cNvSpPr txBox="1"/>
          <p:nvPr/>
        </p:nvSpPr>
        <p:spPr>
          <a:xfrm>
            <a:off x="4394641" y="2563111"/>
            <a:ext cx="6040690" cy="2400657"/>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2000" b="1" dirty="0" smtClean="0">
                <a:solidFill>
                  <a:schemeClr val="tx1">
                    <a:lumMod val="75000"/>
                    <a:lumOff val="25000"/>
                  </a:schemeClr>
                </a:solidFill>
                <a:latin typeface="+mn-ea"/>
              </a:rPr>
              <a:t>新闻列表</a:t>
            </a:r>
            <a:r>
              <a:rPr lang="zh-CN" altLang="en-US" sz="2000" dirty="0">
                <a:solidFill>
                  <a:schemeClr val="tx1">
                    <a:lumMod val="75000"/>
                    <a:lumOff val="25000"/>
                  </a:schemeClr>
                </a:solidFill>
                <a:latin typeface="+mn-ea"/>
              </a:rPr>
              <a:t>：</a:t>
            </a:r>
            <a:r>
              <a:rPr lang="zh-CN" altLang="en-US" sz="2000" dirty="0" smtClean="0">
                <a:solidFill>
                  <a:schemeClr val="tx1">
                    <a:lumMod val="75000"/>
                    <a:lumOff val="25000"/>
                  </a:schemeClr>
                </a:solidFill>
                <a:latin typeface="+mn-ea"/>
              </a:rPr>
              <a:t>根据</a:t>
            </a:r>
            <a:r>
              <a:rPr lang="zh-CN" altLang="en-US" sz="2000" dirty="0">
                <a:solidFill>
                  <a:schemeClr val="tx1">
                    <a:lumMod val="75000"/>
                    <a:lumOff val="25000"/>
                  </a:schemeClr>
                </a:solidFill>
                <a:latin typeface="+mn-ea"/>
              </a:rPr>
              <a:t>对应栏目应用的</a:t>
            </a:r>
            <a:r>
              <a:rPr lang="zh-CN" altLang="en-US" sz="2000" dirty="0" smtClean="0">
                <a:solidFill>
                  <a:schemeClr val="tx1">
                    <a:lumMod val="75000"/>
                    <a:lumOff val="25000"/>
                  </a:schemeClr>
                </a:solidFill>
                <a:latin typeface="+mn-ea"/>
              </a:rPr>
              <a:t>算法，获取所</a:t>
            </a:r>
            <a:r>
              <a:rPr lang="zh-CN" altLang="en-US" sz="2000" dirty="0">
                <a:solidFill>
                  <a:schemeClr val="tx1">
                    <a:lumMod val="75000"/>
                    <a:lumOff val="25000"/>
                  </a:schemeClr>
                </a:solidFill>
                <a:latin typeface="+mn-ea"/>
              </a:rPr>
              <a:t>要展示的新闻</a:t>
            </a:r>
            <a:r>
              <a:rPr lang="zh-CN" altLang="en-US" sz="2000" dirty="0" smtClean="0">
                <a:solidFill>
                  <a:schemeClr val="tx1">
                    <a:lumMod val="75000"/>
                    <a:lumOff val="25000"/>
                  </a:schemeClr>
                </a:solidFill>
                <a:latin typeface="+mn-ea"/>
              </a:rPr>
              <a:t>列表</a:t>
            </a:r>
            <a:endParaRPr lang="en-US" altLang="zh-CN" sz="2000" dirty="0" smtClean="0">
              <a:solidFill>
                <a:schemeClr val="tx1">
                  <a:lumMod val="75000"/>
                  <a:lumOff val="25000"/>
                </a:schemeClr>
              </a:solidFill>
              <a:latin typeface="+mn-ea"/>
            </a:endParaRPr>
          </a:p>
          <a:p>
            <a:pPr marL="285750" indent="-285750">
              <a:lnSpc>
                <a:spcPct val="150000"/>
              </a:lnSpc>
              <a:buFont typeface="Wingdings" panose="05000000000000000000" pitchFamily="2" charset="2"/>
              <a:buChar char="l"/>
            </a:pPr>
            <a:r>
              <a:rPr lang="zh-CN" altLang="en-US" sz="2000" b="1" dirty="0" smtClean="0">
                <a:solidFill>
                  <a:schemeClr val="tx1">
                    <a:lumMod val="75000"/>
                    <a:lumOff val="25000"/>
                  </a:schemeClr>
                </a:solidFill>
                <a:latin typeface="+mn-ea"/>
              </a:rPr>
              <a:t>新闻详情</a:t>
            </a:r>
            <a:r>
              <a:rPr lang="zh-CN" altLang="en-US" sz="2000" dirty="0" smtClean="0">
                <a:solidFill>
                  <a:schemeClr val="tx1">
                    <a:lumMod val="75000"/>
                    <a:lumOff val="25000"/>
                  </a:schemeClr>
                </a:solidFill>
                <a:latin typeface="+mn-ea"/>
              </a:rPr>
              <a:t>：展示</a:t>
            </a:r>
            <a:r>
              <a:rPr lang="zh-CN" altLang="en-US" sz="2000" dirty="0">
                <a:solidFill>
                  <a:schemeClr val="tx1">
                    <a:lumMod val="75000"/>
                    <a:lumOff val="25000"/>
                  </a:schemeClr>
                </a:solidFill>
                <a:latin typeface="+mn-ea"/>
              </a:rPr>
              <a:t>新闻的具体内容</a:t>
            </a:r>
            <a:r>
              <a:rPr lang="zh-CN" altLang="en-US" sz="2000" dirty="0" smtClean="0">
                <a:solidFill>
                  <a:schemeClr val="tx1">
                    <a:lumMod val="75000"/>
                    <a:lumOff val="25000"/>
                  </a:schemeClr>
                </a:solidFill>
                <a:latin typeface="+mn-ea"/>
              </a:rPr>
              <a:t>，实现</a:t>
            </a:r>
            <a:r>
              <a:rPr lang="zh-CN" altLang="en-US" sz="2000" dirty="0">
                <a:solidFill>
                  <a:schemeClr val="tx1">
                    <a:lumMod val="75000"/>
                    <a:lumOff val="25000"/>
                  </a:schemeClr>
                </a:solidFill>
                <a:latin typeface="+mn-ea"/>
              </a:rPr>
              <a:t>评论、点赞、收藏功能，并推荐与此新闻相关的文章</a:t>
            </a:r>
            <a:r>
              <a:rPr lang="zh-CN" altLang="en-US" sz="2000" dirty="0" smtClean="0">
                <a:solidFill>
                  <a:schemeClr val="tx1">
                    <a:lumMod val="75000"/>
                    <a:lumOff val="25000"/>
                  </a:schemeClr>
                </a:solidFill>
                <a:latin typeface="+mn-ea"/>
              </a:rPr>
              <a:t>列表</a:t>
            </a:r>
            <a:endParaRPr lang="en-US" altLang="zh-CN" sz="2000" dirty="0">
              <a:solidFill>
                <a:schemeClr val="tx1">
                  <a:lumMod val="75000"/>
                  <a:lumOff val="25000"/>
                </a:schemeClr>
              </a:solidFill>
              <a:latin typeface="+mn-ea"/>
            </a:endParaRPr>
          </a:p>
          <a:p>
            <a:pPr marL="285750" indent="-285750">
              <a:lnSpc>
                <a:spcPct val="150000"/>
              </a:lnSpc>
              <a:buFont typeface="Wingdings" panose="05000000000000000000" pitchFamily="2" charset="2"/>
              <a:buChar char="l"/>
            </a:pPr>
            <a:r>
              <a:rPr lang="zh-CN" altLang="en-US" sz="2000" b="1" dirty="0" smtClean="0">
                <a:solidFill>
                  <a:schemeClr val="tx1">
                    <a:lumMod val="75000"/>
                    <a:lumOff val="25000"/>
                  </a:schemeClr>
                </a:solidFill>
                <a:latin typeface="+mn-ea"/>
              </a:rPr>
              <a:t>搜索</a:t>
            </a:r>
            <a:r>
              <a:rPr lang="zh-CN" altLang="en-US" sz="2000" dirty="0" smtClean="0">
                <a:solidFill>
                  <a:schemeClr val="tx1">
                    <a:lumMod val="75000"/>
                    <a:lumOff val="25000"/>
                  </a:schemeClr>
                </a:solidFill>
                <a:latin typeface="+mn-ea"/>
              </a:rPr>
              <a:t>、</a:t>
            </a:r>
            <a:r>
              <a:rPr lang="zh-CN" altLang="en-US" sz="2000" b="1" dirty="0" smtClean="0">
                <a:solidFill>
                  <a:schemeClr val="tx1">
                    <a:lumMod val="75000"/>
                    <a:lumOff val="25000"/>
                  </a:schemeClr>
                </a:solidFill>
                <a:latin typeface="+mn-ea"/>
              </a:rPr>
              <a:t>下</a:t>
            </a:r>
            <a:r>
              <a:rPr lang="zh-CN" altLang="en-US" sz="2000" b="1" dirty="0">
                <a:solidFill>
                  <a:schemeClr val="tx1">
                    <a:lumMod val="75000"/>
                    <a:lumOff val="25000"/>
                  </a:schemeClr>
                </a:solidFill>
                <a:latin typeface="+mn-ea"/>
              </a:rPr>
              <a:t>拉</a:t>
            </a:r>
            <a:r>
              <a:rPr lang="zh-CN" altLang="en-US" sz="2000" b="1" dirty="0" smtClean="0">
                <a:solidFill>
                  <a:schemeClr val="tx1">
                    <a:lumMod val="75000"/>
                    <a:lumOff val="25000"/>
                  </a:schemeClr>
                </a:solidFill>
                <a:latin typeface="+mn-ea"/>
              </a:rPr>
              <a:t>刷新</a:t>
            </a:r>
            <a:r>
              <a:rPr lang="zh-CN" altLang="en-US" sz="2000" dirty="0" smtClean="0">
                <a:solidFill>
                  <a:schemeClr val="tx1">
                    <a:lumMod val="75000"/>
                    <a:lumOff val="25000"/>
                  </a:schemeClr>
                </a:solidFill>
                <a:latin typeface="+mn-ea"/>
              </a:rPr>
              <a:t>、</a:t>
            </a:r>
            <a:r>
              <a:rPr lang="zh-CN" altLang="en-US" sz="2000" b="1" dirty="0" smtClean="0">
                <a:solidFill>
                  <a:schemeClr val="tx1">
                    <a:lumMod val="75000"/>
                    <a:lumOff val="25000"/>
                  </a:schemeClr>
                </a:solidFill>
                <a:latin typeface="+mn-ea"/>
              </a:rPr>
              <a:t>分享</a:t>
            </a:r>
            <a:endParaRPr lang="zh-CN" altLang="en-US" sz="2000" b="1" dirty="0">
              <a:solidFill>
                <a:schemeClr val="tx1">
                  <a:lumMod val="75000"/>
                  <a:lumOff val="25000"/>
                </a:schemeClr>
              </a:solidFill>
              <a:latin typeface="+mn-ea"/>
              <a:sym typeface="Arial" panose="020B0604020202020204" pitchFamily="34" charset="0"/>
            </a:endParaRPr>
          </a:p>
        </p:txBody>
      </p:sp>
      <p:pic>
        <p:nvPicPr>
          <p:cNvPr id="2" name="图片 1">
            <a:extLst>
              <a:ext uri="{FF2B5EF4-FFF2-40B4-BE49-F238E27FC236}">
                <a16:creationId xmlns:a16="http://schemas.microsoft.com/office/drawing/2014/main" id="{A2995C64-1C16-4F9E-AE20-77764189259D}"/>
              </a:ext>
            </a:extLst>
          </p:cNvPr>
          <p:cNvPicPr>
            <a:picLocks noChangeAspect="1"/>
          </p:cNvPicPr>
          <p:nvPr/>
        </p:nvPicPr>
        <p:blipFill>
          <a:blip r:embed="rId4"/>
          <a:stretch>
            <a:fillRect/>
          </a:stretch>
        </p:blipFill>
        <p:spPr>
          <a:xfrm>
            <a:off x="815873" y="1126080"/>
            <a:ext cx="2913857" cy="5274720"/>
          </a:xfrm>
          <a:prstGeom prst="rect">
            <a:avLst/>
          </a:prstGeom>
        </p:spPr>
      </p:pic>
      <p:sp>
        <p:nvSpPr>
          <p:cNvPr id="3" name="矩形 2"/>
          <p:cNvSpPr/>
          <p:nvPr/>
        </p:nvSpPr>
        <p:spPr>
          <a:xfrm>
            <a:off x="3729730" y="1519442"/>
            <a:ext cx="6487886" cy="646331"/>
          </a:xfrm>
          <a:prstGeom prst="rect">
            <a:avLst/>
          </a:prstGeom>
        </p:spPr>
        <p:txBody>
          <a:bodyPr wrap="square">
            <a:spAutoFit/>
          </a:bodyPr>
          <a:lstStyle/>
          <a:p>
            <a:pPr>
              <a:lnSpc>
                <a:spcPct val="150000"/>
              </a:lnSpc>
            </a:pPr>
            <a:r>
              <a:rPr lang="zh-CN" altLang="en-US" sz="2400" b="1" dirty="0" smtClean="0">
                <a:solidFill>
                  <a:schemeClr val="tx1">
                    <a:lumMod val="75000"/>
                    <a:lumOff val="25000"/>
                  </a:schemeClr>
                </a:solidFill>
                <a:latin typeface="+mn-ea"/>
              </a:rPr>
              <a:t>实现</a:t>
            </a:r>
            <a:r>
              <a:rPr lang="zh-CN" altLang="en-US" sz="2400" b="1" dirty="0">
                <a:solidFill>
                  <a:schemeClr val="tx1">
                    <a:lumMod val="75000"/>
                    <a:lumOff val="25000"/>
                  </a:schemeClr>
                </a:solidFill>
                <a:latin typeface="+mn-ea"/>
              </a:rPr>
              <a:t>栏目列表和新闻列表以及底部菜单的展示</a:t>
            </a:r>
            <a:endParaRPr lang="en-US" altLang="zh-CN" sz="2400" b="1" dirty="0">
              <a:solidFill>
                <a:schemeClr val="tx1">
                  <a:lumMod val="75000"/>
                  <a:lumOff val="25000"/>
                </a:schemeClr>
              </a:solidFill>
              <a:latin typeface="+mn-ea"/>
            </a:endParaRPr>
          </a:p>
        </p:txBody>
      </p:sp>
    </p:spTree>
    <p:extLst>
      <p:ext uri="{BB962C8B-B14F-4D97-AF65-F5344CB8AC3E}">
        <p14:creationId xmlns:p14="http://schemas.microsoft.com/office/powerpoint/2010/main" val="108951775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250"/>
                                        <p:tgtEl>
                                          <p:spTgt spid="11"/>
                                        </p:tgtEl>
                                      </p:cBhvr>
                                    </p:animEffect>
                                  </p:childTnLst>
                                </p:cTn>
                              </p:par>
                            </p:childTnLst>
                          </p:cTn>
                        </p:par>
                        <p:par>
                          <p:cTn id="13" fill="hold">
                            <p:stCondLst>
                              <p:cond delay="750"/>
                            </p:stCondLst>
                            <p:childTnLst>
                              <p:par>
                                <p:cTn id="14" presetID="42" presetClass="entr" presetSubtype="0" fill="hold" grpId="0" nodeType="afterEffect">
                                  <p:stCondLst>
                                    <p:cond delay="0"/>
                                  </p:stCondLst>
                                  <p:childTnLst>
                                    <p:set>
                                      <p:cBhvr>
                                        <p:cTn id="15" dur="1" fill="hold">
                                          <p:stCondLst>
                                            <p:cond delay="0"/>
                                          </p:stCondLst>
                                        </p:cTn>
                                        <p:tgtEl>
                                          <p:spTgt spid="15">
                                            <p:txEl>
                                              <p:pRg st="0" end="0"/>
                                            </p:txEl>
                                          </p:spTgt>
                                        </p:tgtEl>
                                        <p:attrNameLst>
                                          <p:attrName>style.visibility</p:attrName>
                                        </p:attrNameLst>
                                      </p:cBhvr>
                                      <p:to>
                                        <p:strVal val="visible"/>
                                      </p:to>
                                    </p:set>
                                    <p:animEffect transition="in" filter="fade">
                                      <p:cBhvr>
                                        <p:cTn id="16" dur="1000"/>
                                        <p:tgtEl>
                                          <p:spTgt spid="15">
                                            <p:txEl>
                                              <p:pRg st="0" end="0"/>
                                            </p:txEl>
                                          </p:spTgt>
                                        </p:tgtEl>
                                      </p:cBhvr>
                                    </p:animEffect>
                                    <p:anim calcmode="lin" valueType="num">
                                      <p:cBhvr>
                                        <p:cTn id="17"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par>
                          <p:cTn id="19" fill="hold">
                            <p:stCondLst>
                              <p:cond delay="1750"/>
                            </p:stCondLst>
                            <p:childTnLst>
                              <p:par>
                                <p:cTn id="20" presetID="42" presetClass="entr" presetSubtype="0" fill="hold" grpId="0" nodeType="afterEffect">
                                  <p:stCondLst>
                                    <p:cond delay="0"/>
                                  </p:stCondLst>
                                  <p:childTnLst>
                                    <p:set>
                                      <p:cBhvr>
                                        <p:cTn id="21" dur="1" fill="hold">
                                          <p:stCondLst>
                                            <p:cond delay="0"/>
                                          </p:stCondLst>
                                        </p:cTn>
                                        <p:tgtEl>
                                          <p:spTgt spid="15">
                                            <p:txEl>
                                              <p:pRg st="1" end="1"/>
                                            </p:txEl>
                                          </p:spTgt>
                                        </p:tgtEl>
                                        <p:attrNameLst>
                                          <p:attrName>style.visibility</p:attrName>
                                        </p:attrNameLst>
                                      </p:cBhvr>
                                      <p:to>
                                        <p:strVal val="visible"/>
                                      </p:to>
                                    </p:set>
                                    <p:animEffect transition="in" filter="fade">
                                      <p:cBhvr>
                                        <p:cTn id="22" dur="1000"/>
                                        <p:tgtEl>
                                          <p:spTgt spid="15">
                                            <p:txEl>
                                              <p:pRg st="1" end="1"/>
                                            </p:txEl>
                                          </p:spTgt>
                                        </p:tgtEl>
                                      </p:cBhvr>
                                    </p:animEffect>
                                    <p:anim calcmode="lin" valueType="num">
                                      <p:cBhvr>
                                        <p:cTn id="23" dur="1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15">
                                            <p:txEl>
                                              <p:pRg st="1" end="1"/>
                                            </p:txEl>
                                          </p:spTgt>
                                        </p:tgtEl>
                                        <p:attrNameLst>
                                          <p:attrName>ppt_y</p:attrName>
                                        </p:attrNameLst>
                                      </p:cBhvr>
                                      <p:tavLst>
                                        <p:tav tm="0">
                                          <p:val>
                                            <p:strVal val="#ppt_y+.1"/>
                                          </p:val>
                                        </p:tav>
                                        <p:tav tm="100000">
                                          <p:val>
                                            <p:strVal val="#ppt_y"/>
                                          </p:val>
                                        </p:tav>
                                      </p:tavLst>
                                    </p:anim>
                                  </p:childTnLst>
                                </p:cTn>
                              </p:par>
                            </p:childTnLst>
                          </p:cTn>
                        </p:par>
                        <p:par>
                          <p:cTn id="25" fill="hold">
                            <p:stCondLst>
                              <p:cond delay="2750"/>
                            </p:stCondLst>
                            <p:childTnLst>
                              <p:par>
                                <p:cTn id="26" presetID="42" presetClass="entr" presetSubtype="0" fill="hold" grpId="0" nodeType="afterEffect">
                                  <p:stCondLst>
                                    <p:cond delay="0"/>
                                  </p:stCondLst>
                                  <p:childTnLst>
                                    <p:set>
                                      <p:cBhvr>
                                        <p:cTn id="27" dur="1" fill="hold">
                                          <p:stCondLst>
                                            <p:cond delay="0"/>
                                          </p:stCondLst>
                                        </p:cTn>
                                        <p:tgtEl>
                                          <p:spTgt spid="15">
                                            <p:txEl>
                                              <p:pRg st="2" end="2"/>
                                            </p:txEl>
                                          </p:spTgt>
                                        </p:tgtEl>
                                        <p:attrNameLst>
                                          <p:attrName>style.visibility</p:attrName>
                                        </p:attrNameLst>
                                      </p:cBhvr>
                                      <p:to>
                                        <p:strVal val="visible"/>
                                      </p:to>
                                    </p:set>
                                    <p:animEffect transition="in" filter="fade">
                                      <p:cBhvr>
                                        <p:cTn id="28" dur="1000"/>
                                        <p:tgtEl>
                                          <p:spTgt spid="15">
                                            <p:txEl>
                                              <p:pRg st="2" end="2"/>
                                            </p:txEl>
                                          </p:spTgt>
                                        </p:tgtEl>
                                      </p:cBhvr>
                                    </p:animEffect>
                                    <p:anim calcmode="lin" valueType="num">
                                      <p:cBhvr>
                                        <p:cTn id="29" dur="1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7CCDE76C-05C8-4B4C-A19C-D54AB4F667AF}"/>
              </a:ext>
            </a:extLst>
          </p:cNvPr>
          <p:cNvGrpSpPr/>
          <p:nvPr/>
        </p:nvGrpSpPr>
        <p:grpSpPr>
          <a:xfrm>
            <a:off x="435632" y="346319"/>
            <a:ext cx="467216" cy="468245"/>
            <a:chOff x="3437020" y="1033173"/>
            <a:chExt cx="863676" cy="865577"/>
          </a:xfrm>
        </p:grpSpPr>
        <p:sp>
          <p:nvSpPr>
            <p:cNvPr id="9" name="椭圆 18">
              <a:extLst>
                <a:ext uri="{FF2B5EF4-FFF2-40B4-BE49-F238E27FC236}">
                  <a16:creationId xmlns:a16="http://schemas.microsoft.com/office/drawing/2014/main" id="{04A8D53D-16A5-45B7-A5B2-BA54874035DC}"/>
                </a:ext>
              </a:extLst>
            </p:cNvPr>
            <p:cNvSpPr>
              <a:spLocks noChangeArrowheads="1"/>
            </p:cNvSpPr>
            <p:nvPr/>
          </p:nvSpPr>
          <p:spPr bwMode="auto">
            <a:xfrm>
              <a:off x="3437020" y="1033173"/>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10" name="图片 9">
              <a:extLst>
                <a:ext uri="{FF2B5EF4-FFF2-40B4-BE49-F238E27FC236}">
                  <a16:creationId xmlns:a16="http://schemas.microsoft.com/office/drawing/2014/main" id="{F9350AF0-95B6-4AD6-ADAA-8897C9F87B97}"/>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3587275" y="1169757"/>
              <a:ext cx="552644" cy="566109"/>
            </a:xfrm>
            <a:prstGeom prst="rect">
              <a:avLst/>
            </a:prstGeom>
          </p:spPr>
        </p:pic>
      </p:grpSp>
      <p:sp>
        <p:nvSpPr>
          <p:cNvPr id="11" name="矩形 30">
            <a:extLst>
              <a:ext uri="{FF2B5EF4-FFF2-40B4-BE49-F238E27FC236}">
                <a16:creationId xmlns:a16="http://schemas.microsoft.com/office/drawing/2014/main" id="{7E47D174-7737-4632-B8FC-E29C604E5752}"/>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需求分析 </a:t>
            </a:r>
            <a:r>
              <a:rPr lang="en-US" altLang="zh-CN"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 </a:t>
            </a:r>
            <a:r>
              <a:rPr lang="zh-CN" altLang="en-US"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算法</a:t>
            </a:r>
          </a:p>
        </p:txBody>
      </p:sp>
      <p:sp>
        <p:nvSpPr>
          <p:cNvPr id="15" name="文本框 31">
            <a:extLst>
              <a:ext uri="{FF2B5EF4-FFF2-40B4-BE49-F238E27FC236}">
                <a16:creationId xmlns:a16="http://schemas.microsoft.com/office/drawing/2014/main" id="{11115A70-33FE-4DDC-B92E-B3D3858D6509}"/>
              </a:ext>
            </a:extLst>
          </p:cNvPr>
          <p:cNvSpPr txBox="1"/>
          <p:nvPr/>
        </p:nvSpPr>
        <p:spPr>
          <a:xfrm>
            <a:off x="4505980" y="2680682"/>
            <a:ext cx="6243663" cy="1938992"/>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2000" dirty="0" smtClean="0">
                <a:solidFill>
                  <a:schemeClr val="tx1">
                    <a:lumMod val="75000"/>
                    <a:lumOff val="25000"/>
                  </a:schemeClr>
                </a:solidFill>
                <a:latin typeface="+mn-ea"/>
                <a:sym typeface="Arial" panose="020B0604020202020204" pitchFamily="34" charset="0"/>
              </a:rPr>
              <a:t>每个</a:t>
            </a:r>
            <a:r>
              <a:rPr lang="zh-CN" altLang="en-US" sz="2000" dirty="0">
                <a:solidFill>
                  <a:schemeClr val="tx1">
                    <a:lumMod val="75000"/>
                    <a:lumOff val="25000"/>
                  </a:schemeClr>
                </a:solidFill>
                <a:latin typeface="+mn-ea"/>
                <a:sym typeface="Arial" panose="020B0604020202020204" pitchFamily="34" charset="0"/>
              </a:rPr>
              <a:t>用户的栏目对应的算法都可由用户自己</a:t>
            </a:r>
            <a:r>
              <a:rPr lang="zh-CN" altLang="en-US" sz="2000" dirty="0" smtClean="0">
                <a:solidFill>
                  <a:schemeClr val="tx1">
                    <a:lumMod val="75000"/>
                    <a:lumOff val="25000"/>
                  </a:schemeClr>
                </a:solidFill>
                <a:latin typeface="+mn-ea"/>
                <a:sym typeface="Arial" panose="020B0604020202020204" pitchFamily="34" charset="0"/>
              </a:rPr>
              <a:t>选择</a:t>
            </a:r>
            <a:endParaRPr lang="en-US" altLang="zh-CN" sz="2000" dirty="0" smtClean="0">
              <a:solidFill>
                <a:schemeClr val="tx1">
                  <a:lumMod val="75000"/>
                  <a:lumOff val="25000"/>
                </a:schemeClr>
              </a:solidFill>
              <a:latin typeface="+mn-ea"/>
              <a:sym typeface="Arial" panose="020B0604020202020204" pitchFamily="34" charset="0"/>
            </a:endParaRPr>
          </a:p>
          <a:p>
            <a:pPr marL="285750" indent="-285750">
              <a:lnSpc>
                <a:spcPct val="150000"/>
              </a:lnSpc>
              <a:buFont typeface="Wingdings" panose="05000000000000000000" pitchFamily="2" charset="2"/>
              <a:buChar char="l"/>
            </a:pPr>
            <a:r>
              <a:rPr lang="zh-CN" altLang="en-US" sz="2000" dirty="0" smtClean="0">
                <a:solidFill>
                  <a:schemeClr val="tx1">
                    <a:lumMod val="75000"/>
                    <a:lumOff val="25000"/>
                  </a:schemeClr>
                </a:solidFill>
                <a:latin typeface="+mn-ea"/>
                <a:sym typeface="Arial" panose="020B0604020202020204" pitchFamily="34" charset="0"/>
              </a:rPr>
              <a:t>针对</a:t>
            </a:r>
            <a:r>
              <a:rPr lang="zh-CN" altLang="en-US" sz="2000" dirty="0">
                <a:solidFill>
                  <a:schemeClr val="tx1">
                    <a:lumMod val="75000"/>
                    <a:lumOff val="25000"/>
                  </a:schemeClr>
                </a:solidFill>
                <a:latin typeface="+mn-ea"/>
                <a:sym typeface="Arial" panose="020B0604020202020204" pitchFamily="34" charset="0"/>
              </a:rPr>
              <a:t>不同的算法，推荐的新闻列表也是不同</a:t>
            </a:r>
            <a:r>
              <a:rPr lang="zh-CN" altLang="en-US" sz="2000" dirty="0" smtClean="0">
                <a:solidFill>
                  <a:schemeClr val="tx1">
                    <a:lumMod val="75000"/>
                    <a:lumOff val="25000"/>
                  </a:schemeClr>
                </a:solidFill>
                <a:latin typeface="+mn-ea"/>
                <a:sym typeface="Arial" panose="020B0604020202020204" pitchFamily="34" charset="0"/>
              </a:rPr>
              <a:t>的</a:t>
            </a:r>
            <a:endParaRPr lang="en-US" altLang="zh-CN" sz="2000" dirty="0" smtClean="0">
              <a:solidFill>
                <a:schemeClr val="tx1">
                  <a:lumMod val="75000"/>
                  <a:lumOff val="25000"/>
                </a:schemeClr>
              </a:solidFill>
              <a:latin typeface="+mn-ea"/>
              <a:sym typeface="Arial" panose="020B0604020202020204" pitchFamily="34" charset="0"/>
            </a:endParaRPr>
          </a:p>
          <a:p>
            <a:pPr marL="285750" indent="-285750">
              <a:lnSpc>
                <a:spcPct val="150000"/>
              </a:lnSpc>
              <a:buFont typeface="Wingdings" panose="05000000000000000000" pitchFamily="2" charset="2"/>
              <a:buChar char="l"/>
            </a:pPr>
            <a:r>
              <a:rPr lang="zh-CN" altLang="en-US" sz="2000" dirty="0" smtClean="0">
                <a:solidFill>
                  <a:schemeClr val="tx1">
                    <a:lumMod val="75000"/>
                    <a:lumOff val="25000"/>
                  </a:schemeClr>
                </a:solidFill>
                <a:latin typeface="+mn-ea"/>
                <a:sym typeface="Arial" panose="020B0604020202020204" pitchFamily="34" charset="0"/>
              </a:rPr>
              <a:t>由于时间问题，暂未完全实现栏目管理定制化，但</a:t>
            </a:r>
            <a:r>
              <a:rPr lang="zh-CN" altLang="en-US" sz="2000" dirty="0">
                <a:solidFill>
                  <a:schemeClr val="tx1">
                    <a:lumMod val="75000"/>
                    <a:lumOff val="25000"/>
                  </a:schemeClr>
                </a:solidFill>
                <a:latin typeface="+mn-ea"/>
                <a:sym typeface="Arial" panose="020B0604020202020204" pitchFamily="34" charset="0"/>
              </a:rPr>
              <a:t>保留</a:t>
            </a:r>
            <a:r>
              <a:rPr lang="zh-CN" altLang="en-US" sz="2000" dirty="0" smtClean="0">
                <a:solidFill>
                  <a:schemeClr val="tx1">
                    <a:lumMod val="75000"/>
                    <a:lumOff val="25000"/>
                  </a:schemeClr>
                </a:solidFill>
                <a:latin typeface="+mn-ea"/>
                <a:sym typeface="Arial" panose="020B0604020202020204" pitchFamily="34" charset="0"/>
              </a:rPr>
              <a:t>了后续拓展</a:t>
            </a:r>
            <a:r>
              <a:rPr lang="zh-CN" altLang="en-US" sz="2000" dirty="0">
                <a:solidFill>
                  <a:schemeClr val="tx1">
                    <a:lumMod val="75000"/>
                    <a:lumOff val="25000"/>
                  </a:schemeClr>
                </a:solidFill>
                <a:latin typeface="+mn-ea"/>
                <a:sym typeface="Arial" panose="020B0604020202020204" pitchFamily="34" charset="0"/>
              </a:rPr>
              <a:t>的</a:t>
            </a:r>
            <a:r>
              <a:rPr lang="zh-CN" altLang="en-US" sz="2000" dirty="0" smtClean="0">
                <a:solidFill>
                  <a:schemeClr val="tx1">
                    <a:lumMod val="75000"/>
                    <a:lumOff val="25000"/>
                  </a:schemeClr>
                </a:solidFill>
                <a:latin typeface="+mn-ea"/>
                <a:sym typeface="Arial" panose="020B0604020202020204" pitchFamily="34" charset="0"/>
              </a:rPr>
              <a:t>可行性</a:t>
            </a:r>
            <a:endParaRPr lang="zh-CN" altLang="en-US" sz="2000" dirty="0">
              <a:solidFill>
                <a:schemeClr val="tx1">
                  <a:lumMod val="75000"/>
                  <a:lumOff val="25000"/>
                </a:schemeClr>
              </a:solidFill>
              <a:latin typeface="+mn-ea"/>
              <a:sym typeface="Arial" panose="020B0604020202020204" pitchFamily="34" charset="0"/>
            </a:endParaRPr>
          </a:p>
        </p:txBody>
      </p:sp>
      <p:pic>
        <p:nvPicPr>
          <p:cNvPr id="2" name="图片 1">
            <a:extLst>
              <a:ext uri="{FF2B5EF4-FFF2-40B4-BE49-F238E27FC236}">
                <a16:creationId xmlns:a16="http://schemas.microsoft.com/office/drawing/2014/main" id="{4B4D6EDF-2457-4446-A805-4730C0ADEA5B}"/>
              </a:ext>
            </a:extLst>
          </p:cNvPr>
          <p:cNvPicPr>
            <a:picLocks noChangeAspect="1"/>
          </p:cNvPicPr>
          <p:nvPr/>
        </p:nvPicPr>
        <p:blipFill>
          <a:blip r:embed="rId4"/>
          <a:stretch>
            <a:fillRect/>
          </a:stretch>
        </p:blipFill>
        <p:spPr>
          <a:xfrm>
            <a:off x="599281" y="869576"/>
            <a:ext cx="2959173" cy="5561205"/>
          </a:xfrm>
          <a:prstGeom prst="rect">
            <a:avLst/>
          </a:prstGeom>
        </p:spPr>
      </p:pic>
      <p:sp>
        <p:nvSpPr>
          <p:cNvPr id="3" name="矩形 2"/>
          <p:cNvSpPr/>
          <p:nvPr/>
        </p:nvSpPr>
        <p:spPr>
          <a:xfrm>
            <a:off x="3892283" y="1613143"/>
            <a:ext cx="5416868" cy="646331"/>
          </a:xfrm>
          <a:prstGeom prst="rect">
            <a:avLst/>
          </a:prstGeom>
        </p:spPr>
        <p:txBody>
          <a:bodyPr wrap="none">
            <a:spAutoFit/>
          </a:bodyPr>
          <a:lstStyle/>
          <a:p>
            <a:pPr>
              <a:lnSpc>
                <a:spcPct val="150000"/>
              </a:lnSpc>
            </a:pPr>
            <a:r>
              <a:rPr lang="zh-CN" altLang="en-US" sz="2400" b="1" dirty="0" smtClean="0">
                <a:solidFill>
                  <a:schemeClr val="tx1">
                    <a:lumMod val="75000"/>
                    <a:lumOff val="25000"/>
                  </a:schemeClr>
                </a:solidFill>
                <a:latin typeface="+mn-ea"/>
                <a:sym typeface="Arial" panose="020B0604020202020204" pitchFamily="34" charset="0"/>
              </a:rPr>
              <a:t>对</a:t>
            </a:r>
            <a:r>
              <a:rPr lang="zh-CN" altLang="en-US" sz="2400" b="1" dirty="0">
                <a:solidFill>
                  <a:schemeClr val="tx1">
                    <a:lumMod val="75000"/>
                    <a:lumOff val="25000"/>
                  </a:schemeClr>
                </a:solidFill>
                <a:latin typeface="+mn-ea"/>
                <a:sym typeface="Arial" panose="020B0604020202020204" pitchFamily="34" charset="0"/>
              </a:rPr>
              <a:t>栏目和对应栏目应用算法的定制</a:t>
            </a:r>
            <a:r>
              <a:rPr lang="zh-CN" altLang="en-US" sz="2400" b="1" dirty="0" smtClean="0">
                <a:solidFill>
                  <a:schemeClr val="tx1">
                    <a:lumMod val="75000"/>
                    <a:lumOff val="25000"/>
                  </a:schemeClr>
                </a:solidFill>
                <a:latin typeface="+mn-ea"/>
                <a:sym typeface="Arial" panose="020B0604020202020204" pitchFamily="34" charset="0"/>
              </a:rPr>
              <a:t>化</a:t>
            </a:r>
            <a:r>
              <a:rPr lang="zh-CN" altLang="en-US" sz="2400" b="1" dirty="0">
                <a:solidFill>
                  <a:schemeClr val="tx1">
                    <a:lumMod val="75000"/>
                    <a:lumOff val="25000"/>
                  </a:schemeClr>
                </a:solidFill>
                <a:latin typeface="+mn-ea"/>
                <a:sym typeface="Arial" panose="020B0604020202020204" pitchFamily="34" charset="0"/>
              </a:rPr>
              <a:t>：</a:t>
            </a:r>
            <a:endParaRPr lang="en-US" altLang="zh-CN" sz="2400" b="1" dirty="0">
              <a:solidFill>
                <a:schemeClr val="tx1">
                  <a:lumMod val="75000"/>
                  <a:lumOff val="25000"/>
                </a:schemeClr>
              </a:solidFill>
              <a:latin typeface="+mn-ea"/>
              <a:sym typeface="Arial" panose="020B0604020202020204" pitchFamily="34" charset="0"/>
            </a:endParaRPr>
          </a:p>
        </p:txBody>
      </p:sp>
    </p:spTree>
    <p:extLst>
      <p:ext uri="{BB962C8B-B14F-4D97-AF65-F5344CB8AC3E}">
        <p14:creationId xmlns:p14="http://schemas.microsoft.com/office/powerpoint/2010/main" val="13890040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250"/>
                                        <p:tgtEl>
                                          <p:spTgt spid="11"/>
                                        </p:tgtEl>
                                      </p:cBhvr>
                                    </p:animEffect>
                                  </p:childTnLst>
                                </p:cTn>
                              </p:par>
                            </p:childTnLst>
                          </p:cTn>
                        </p:par>
                        <p:par>
                          <p:cTn id="13" fill="hold">
                            <p:stCondLst>
                              <p:cond delay="750"/>
                            </p:stCondLst>
                            <p:childTnLst>
                              <p:par>
                                <p:cTn id="14" presetID="42" presetClass="entr" presetSubtype="0" fill="hold" grpId="0" nodeType="afterEffect">
                                  <p:stCondLst>
                                    <p:cond delay="0"/>
                                  </p:stCondLst>
                                  <p:childTnLst>
                                    <p:set>
                                      <p:cBhvr>
                                        <p:cTn id="15" dur="1" fill="hold">
                                          <p:stCondLst>
                                            <p:cond delay="0"/>
                                          </p:stCondLst>
                                        </p:cTn>
                                        <p:tgtEl>
                                          <p:spTgt spid="15">
                                            <p:txEl>
                                              <p:pRg st="0" end="0"/>
                                            </p:txEl>
                                          </p:spTgt>
                                        </p:tgtEl>
                                        <p:attrNameLst>
                                          <p:attrName>style.visibility</p:attrName>
                                        </p:attrNameLst>
                                      </p:cBhvr>
                                      <p:to>
                                        <p:strVal val="visible"/>
                                      </p:to>
                                    </p:set>
                                    <p:animEffect transition="in" filter="fade">
                                      <p:cBhvr>
                                        <p:cTn id="16" dur="1000"/>
                                        <p:tgtEl>
                                          <p:spTgt spid="15">
                                            <p:txEl>
                                              <p:pRg st="0" end="0"/>
                                            </p:txEl>
                                          </p:spTgt>
                                        </p:tgtEl>
                                      </p:cBhvr>
                                    </p:animEffect>
                                    <p:anim calcmode="lin" valueType="num">
                                      <p:cBhvr>
                                        <p:cTn id="17"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par>
                          <p:cTn id="19" fill="hold">
                            <p:stCondLst>
                              <p:cond delay="1750"/>
                            </p:stCondLst>
                            <p:childTnLst>
                              <p:par>
                                <p:cTn id="20" presetID="42" presetClass="entr" presetSubtype="0" fill="hold" grpId="0" nodeType="afterEffect">
                                  <p:stCondLst>
                                    <p:cond delay="0"/>
                                  </p:stCondLst>
                                  <p:childTnLst>
                                    <p:set>
                                      <p:cBhvr>
                                        <p:cTn id="21" dur="1" fill="hold">
                                          <p:stCondLst>
                                            <p:cond delay="0"/>
                                          </p:stCondLst>
                                        </p:cTn>
                                        <p:tgtEl>
                                          <p:spTgt spid="15">
                                            <p:txEl>
                                              <p:pRg st="1" end="1"/>
                                            </p:txEl>
                                          </p:spTgt>
                                        </p:tgtEl>
                                        <p:attrNameLst>
                                          <p:attrName>style.visibility</p:attrName>
                                        </p:attrNameLst>
                                      </p:cBhvr>
                                      <p:to>
                                        <p:strVal val="visible"/>
                                      </p:to>
                                    </p:set>
                                    <p:animEffect transition="in" filter="fade">
                                      <p:cBhvr>
                                        <p:cTn id="22" dur="1000"/>
                                        <p:tgtEl>
                                          <p:spTgt spid="15">
                                            <p:txEl>
                                              <p:pRg st="1" end="1"/>
                                            </p:txEl>
                                          </p:spTgt>
                                        </p:tgtEl>
                                      </p:cBhvr>
                                    </p:animEffect>
                                    <p:anim calcmode="lin" valueType="num">
                                      <p:cBhvr>
                                        <p:cTn id="23" dur="1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15">
                                            <p:txEl>
                                              <p:pRg st="1" end="1"/>
                                            </p:txEl>
                                          </p:spTgt>
                                        </p:tgtEl>
                                        <p:attrNameLst>
                                          <p:attrName>ppt_y</p:attrName>
                                        </p:attrNameLst>
                                      </p:cBhvr>
                                      <p:tavLst>
                                        <p:tav tm="0">
                                          <p:val>
                                            <p:strVal val="#ppt_y+.1"/>
                                          </p:val>
                                        </p:tav>
                                        <p:tav tm="100000">
                                          <p:val>
                                            <p:strVal val="#ppt_y"/>
                                          </p:val>
                                        </p:tav>
                                      </p:tavLst>
                                    </p:anim>
                                  </p:childTnLst>
                                </p:cTn>
                              </p:par>
                            </p:childTnLst>
                          </p:cTn>
                        </p:par>
                        <p:par>
                          <p:cTn id="25" fill="hold">
                            <p:stCondLst>
                              <p:cond delay="2750"/>
                            </p:stCondLst>
                            <p:childTnLst>
                              <p:par>
                                <p:cTn id="26" presetID="42" presetClass="entr" presetSubtype="0" fill="hold" grpId="0" nodeType="afterEffect">
                                  <p:stCondLst>
                                    <p:cond delay="0"/>
                                  </p:stCondLst>
                                  <p:childTnLst>
                                    <p:set>
                                      <p:cBhvr>
                                        <p:cTn id="27" dur="1" fill="hold">
                                          <p:stCondLst>
                                            <p:cond delay="0"/>
                                          </p:stCondLst>
                                        </p:cTn>
                                        <p:tgtEl>
                                          <p:spTgt spid="15">
                                            <p:txEl>
                                              <p:pRg st="2" end="2"/>
                                            </p:txEl>
                                          </p:spTgt>
                                        </p:tgtEl>
                                        <p:attrNameLst>
                                          <p:attrName>style.visibility</p:attrName>
                                        </p:attrNameLst>
                                      </p:cBhvr>
                                      <p:to>
                                        <p:strVal val="visible"/>
                                      </p:to>
                                    </p:set>
                                    <p:animEffect transition="in" filter="fade">
                                      <p:cBhvr>
                                        <p:cTn id="28" dur="1000"/>
                                        <p:tgtEl>
                                          <p:spTgt spid="15">
                                            <p:txEl>
                                              <p:pRg st="2" end="2"/>
                                            </p:txEl>
                                          </p:spTgt>
                                        </p:tgtEl>
                                      </p:cBhvr>
                                    </p:animEffect>
                                    <p:anim calcmode="lin" valueType="num">
                                      <p:cBhvr>
                                        <p:cTn id="29" dur="1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7CCDE76C-05C8-4B4C-A19C-D54AB4F667AF}"/>
              </a:ext>
            </a:extLst>
          </p:cNvPr>
          <p:cNvGrpSpPr/>
          <p:nvPr/>
        </p:nvGrpSpPr>
        <p:grpSpPr>
          <a:xfrm>
            <a:off x="435632" y="346319"/>
            <a:ext cx="467216" cy="468245"/>
            <a:chOff x="3437020" y="1033173"/>
            <a:chExt cx="863676" cy="865577"/>
          </a:xfrm>
        </p:grpSpPr>
        <p:sp>
          <p:nvSpPr>
            <p:cNvPr id="9" name="椭圆 18">
              <a:extLst>
                <a:ext uri="{FF2B5EF4-FFF2-40B4-BE49-F238E27FC236}">
                  <a16:creationId xmlns:a16="http://schemas.microsoft.com/office/drawing/2014/main" id="{04A8D53D-16A5-45B7-A5B2-BA54874035DC}"/>
                </a:ext>
              </a:extLst>
            </p:cNvPr>
            <p:cNvSpPr>
              <a:spLocks noChangeArrowheads="1"/>
            </p:cNvSpPr>
            <p:nvPr/>
          </p:nvSpPr>
          <p:spPr bwMode="auto">
            <a:xfrm>
              <a:off x="3437020" y="1033173"/>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10" name="图片 9">
              <a:extLst>
                <a:ext uri="{FF2B5EF4-FFF2-40B4-BE49-F238E27FC236}">
                  <a16:creationId xmlns:a16="http://schemas.microsoft.com/office/drawing/2014/main" id="{F9350AF0-95B6-4AD6-ADAA-8897C9F87B97}"/>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3587275" y="1169757"/>
              <a:ext cx="552644" cy="566109"/>
            </a:xfrm>
            <a:prstGeom prst="rect">
              <a:avLst/>
            </a:prstGeom>
          </p:spPr>
        </p:pic>
      </p:grpSp>
      <p:sp>
        <p:nvSpPr>
          <p:cNvPr id="11" name="矩形 30">
            <a:extLst>
              <a:ext uri="{FF2B5EF4-FFF2-40B4-BE49-F238E27FC236}">
                <a16:creationId xmlns:a16="http://schemas.microsoft.com/office/drawing/2014/main" id="{7E47D174-7737-4632-B8FC-E29C604E5752}"/>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需求分析 </a:t>
            </a:r>
            <a:r>
              <a:rPr lang="en-US" altLang="zh-CN"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 </a:t>
            </a:r>
            <a:r>
              <a:rPr lang="zh-CN" altLang="en-US"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我的</a:t>
            </a:r>
          </a:p>
        </p:txBody>
      </p:sp>
      <p:sp>
        <p:nvSpPr>
          <p:cNvPr id="15" name="文本框 31">
            <a:extLst>
              <a:ext uri="{FF2B5EF4-FFF2-40B4-BE49-F238E27FC236}">
                <a16:creationId xmlns:a16="http://schemas.microsoft.com/office/drawing/2014/main" id="{11115A70-33FE-4DDC-B92E-B3D3858D6509}"/>
              </a:ext>
            </a:extLst>
          </p:cNvPr>
          <p:cNvSpPr txBox="1"/>
          <p:nvPr/>
        </p:nvSpPr>
        <p:spPr>
          <a:xfrm>
            <a:off x="5254508" y="2980446"/>
            <a:ext cx="5587693" cy="1477328"/>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2000" dirty="0" smtClean="0">
                <a:solidFill>
                  <a:schemeClr val="tx1">
                    <a:lumMod val="75000"/>
                    <a:lumOff val="25000"/>
                  </a:schemeClr>
                </a:solidFill>
                <a:latin typeface="+mn-ea"/>
                <a:sym typeface="Arial" panose="020B0604020202020204" pitchFamily="34" charset="0"/>
              </a:rPr>
              <a:t>用户登录</a:t>
            </a:r>
            <a:endParaRPr lang="en-US" altLang="zh-CN" sz="2000" dirty="0" smtClean="0">
              <a:solidFill>
                <a:schemeClr val="tx1">
                  <a:lumMod val="75000"/>
                  <a:lumOff val="25000"/>
                </a:schemeClr>
              </a:solidFill>
              <a:latin typeface="+mn-ea"/>
              <a:sym typeface="Arial" panose="020B0604020202020204" pitchFamily="34" charset="0"/>
            </a:endParaRPr>
          </a:p>
          <a:p>
            <a:pPr marL="285750" indent="-285750">
              <a:lnSpc>
                <a:spcPct val="150000"/>
              </a:lnSpc>
              <a:buFont typeface="Wingdings" panose="05000000000000000000" pitchFamily="2" charset="2"/>
              <a:buChar char="l"/>
            </a:pPr>
            <a:r>
              <a:rPr lang="zh-CN" altLang="en-US" sz="2000" dirty="0" smtClean="0">
                <a:solidFill>
                  <a:schemeClr val="tx1">
                    <a:lumMod val="75000"/>
                    <a:lumOff val="25000"/>
                  </a:schemeClr>
                </a:solidFill>
                <a:latin typeface="+mn-ea"/>
                <a:sym typeface="Arial" panose="020B0604020202020204" pitchFamily="34" charset="0"/>
              </a:rPr>
              <a:t>查看</a:t>
            </a:r>
            <a:r>
              <a:rPr lang="zh-CN" altLang="en-US" sz="2000" dirty="0">
                <a:solidFill>
                  <a:schemeClr val="tx1">
                    <a:lumMod val="75000"/>
                    <a:lumOff val="25000"/>
                  </a:schemeClr>
                </a:solidFill>
                <a:latin typeface="+mn-ea"/>
                <a:sym typeface="Arial" panose="020B0604020202020204" pitchFamily="34" charset="0"/>
              </a:rPr>
              <a:t>我的</a:t>
            </a:r>
            <a:r>
              <a:rPr lang="zh-CN" altLang="en-US" sz="2000" dirty="0" smtClean="0">
                <a:solidFill>
                  <a:schemeClr val="tx1">
                    <a:lumMod val="75000"/>
                    <a:lumOff val="25000"/>
                  </a:schemeClr>
                </a:solidFill>
                <a:latin typeface="+mn-ea"/>
                <a:sym typeface="Arial" panose="020B0604020202020204" pitchFamily="34" charset="0"/>
              </a:rPr>
              <a:t>点赞</a:t>
            </a:r>
            <a:r>
              <a:rPr lang="zh-CN" altLang="en-US" sz="2000" dirty="0">
                <a:solidFill>
                  <a:schemeClr val="tx1">
                    <a:lumMod val="75000"/>
                    <a:lumOff val="25000"/>
                  </a:schemeClr>
                </a:solidFill>
                <a:latin typeface="+mn-ea"/>
                <a:sym typeface="Arial" panose="020B0604020202020204" pitchFamily="34" charset="0"/>
              </a:rPr>
              <a:t>、</a:t>
            </a:r>
            <a:r>
              <a:rPr lang="zh-CN" altLang="en-US" sz="2000" dirty="0" smtClean="0">
                <a:solidFill>
                  <a:schemeClr val="tx1">
                    <a:lumMod val="75000"/>
                    <a:lumOff val="25000"/>
                  </a:schemeClr>
                </a:solidFill>
                <a:latin typeface="+mn-ea"/>
                <a:sym typeface="Arial" panose="020B0604020202020204" pitchFamily="34" charset="0"/>
              </a:rPr>
              <a:t>收藏</a:t>
            </a:r>
            <a:r>
              <a:rPr lang="zh-CN" altLang="en-US" sz="2000" dirty="0">
                <a:solidFill>
                  <a:schemeClr val="tx1">
                    <a:lumMod val="75000"/>
                    <a:lumOff val="25000"/>
                  </a:schemeClr>
                </a:solidFill>
                <a:latin typeface="+mn-ea"/>
                <a:sym typeface="Arial" panose="020B0604020202020204" pitchFamily="34" charset="0"/>
              </a:rPr>
              <a:t>和</a:t>
            </a:r>
            <a:r>
              <a:rPr lang="zh-CN" altLang="en-US" sz="2000" dirty="0" smtClean="0">
                <a:solidFill>
                  <a:schemeClr val="tx1">
                    <a:lumMod val="75000"/>
                    <a:lumOff val="25000"/>
                  </a:schemeClr>
                </a:solidFill>
                <a:latin typeface="+mn-ea"/>
                <a:sym typeface="Arial" panose="020B0604020202020204" pitchFamily="34" charset="0"/>
              </a:rPr>
              <a:t>评论</a:t>
            </a:r>
            <a:endParaRPr lang="en-US" altLang="zh-CN" sz="2000" dirty="0" smtClean="0">
              <a:solidFill>
                <a:schemeClr val="tx1">
                  <a:lumMod val="75000"/>
                  <a:lumOff val="25000"/>
                </a:schemeClr>
              </a:solidFill>
              <a:latin typeface="+mn-ea"/>
              <a:sym typeface="Arial" panose="020B0604020202020204" pitchFamily="34" charset="0"/>
            </a:endParaRPr>
          </a:p>
          <a:p>
            <a:pPr marL="285750" indent="-285750">
              <a:lnSpc>
                <a:spcPct val="150000"/>
              </a:lnSpc>
              <a:buFont typeface="Wingdings" panose="05000000000000000000" pitchFamily="2" charset="2"/>
              <a:buChar char="l"/>
            </a:pPr>
            <a:r>
              <a:rPr lang="zh-CN" altLang="en-US" sz="2000" dirty="0" smtClean="0">
                <a:solidFill>
                  <a:schemeClr val="tx1">
                    <a:lumMod val="75000"/>
                    <a:lumOff val="25000"/>
                  </a:schemeClr>
                </a:solidFill>
                <a:latin typeface="+mn-ea"/>
                <a:sym typeface="Arial" panose="020B0604020202020204" pitchFamily="34" charset="0"/>
              </a:rPr>
              <a:t>向开发</a:t>
            </a:r>
            <a:r>
              <a:rPr lang="zh-CN" altLang="en-US" sz="2000" dirty="0">
                <a:solidFill>
                  <a:schemeClr val="tx1">
                    <a:lumMod val="75000"/>
                    <a:lumOff val="25000"/>
                  </a:schemeClr>
                </a:solidFill>
                <a:latin typeface="+mn-ea"/>
                <a:sym typeface="Arial" panose="020B0604020202020204" pitchFamily="34" charset="0"/>
              </a:rPr>
              <a:t>者反馈信息和贡献相关</a:t>
            </a:r>
            <a:r>
              <a:rPr lang="zh-CN" altLang="en-US" sz="2000" dirty="0" smtClean="0">
                <a:solidFill>
                  <a:schemeClr val="tx1">
                    <a:lumMod val="75000"/>
                    <a:lumOff val="25000"/>
                  </a:schemeClr>
                </a:solidFill>
                <a:latin typeface="+mn-ea"/>
                <a:sym typeface="Arial" panose="020B0604020202020204" pitchFamily="34" charset="0"/>
              </a:rPr>
              <a:t>算法</a:t>
            </a:r>
            <a:endParaRPr lang="zh-CN" altLang="en-US" sz="2000" dirty="0">
              <a:solidFill>
                <a:schemeClr val="tx1">
                  <a:lumMod val="75000"/>
                  <a:lumOff val="25000"/>
                </a:schemeClr>
              </a:solidFill>
              <a:latin typeface="+mn-ea"/>
              <a:sym typeface="Arial" panose="020B0604020202020204" pitchFamily="34" charset="0"/>
            </a:endParaRPr>
          </a:p>
        </p:txBody>
      </p:sp>
      <p:pic>
        <p:nvPicPr>
          <p:cNvPr id="2" name="图片 1">
            <a:extLst>
              <a:ext uri="{FF2B5EF4-FFF2-40B4-BE49-F238E27FC236}">
                <a16:creationId xmlns:a16="http://schemas.microsoft.com/office/drawing/2014/main" id="{98C1B80E-298E-404B-B7C8-E94573D4DD48}"/>
              </a:ext>
            </a:extLst>
          </p:cNvPr>
          <p:cNvPicPr>
            <a:picLocks noChangeAspect="1"/>
          </p:cNvPicPr>
          <p:nvPr/>
        </p:nvPicPr>
        <p:blipFill>
          <a:blip r:embed="rId4"/>
          <a:stretch>
            <a:fillRect/>
          </a:stretch>
        </p:blipFill>
        <p:spPr>
          <a:xfrm>
            <a:off x="435632" y="902345"/>
            <a:ext cx="3383776" cy="5633531"/>
          </a:xfrm>
          <a:prstGeom prst="rect">
            <a:avLst/>
          </a:prstGeom>
        </p:spPr>
      </p:pic>
      <p:sp>
        <p:nvSpPr>
          <p:cNvPr id="3" name="矩形 2"/>
          <p:cNvSpPr/>
          <p:nvPr/>
        </p:nvSpPr>
        <p:spPr>
          <a:xfrm>
            <a:off x="4630394" y="1912341"/>
            <a:ext cx="1723549" cy="581057"/>
          </a:xfrm>
          <a:prstGeom prst="rect">
            <a:avLst/>
          </a:prstGeom>
        </p:spPr>
        <p:txBody>
          <a:bodyPr wrap="none">
            <a:spAutoFit/>
          </a:bodyPr>
          <a:lstStyle/>
          <a:p>
            <a:pPr>
              <a:lnSpc>
                <a:spcPct val="150000"/>
              </a:lnSpc>
            </a:pPr>
            <a:r>
              <a:rPr lang="zh-CN" altLang="en-US" sz="2400" b="1" dirty="0">
                <a:solidFill>
                  <a:schemeClr val="tx1">
                    <a:lumMod val="75000"/>
                    <a:lumOff val="25000"/>
                  </a:schemeClr>
                </a:solidFill>
                <a:latin typeface="+mn-ea"/>
                <a:sym typeface="Arial" panose="020B0604020202020204" pitchFamily="34" charset="0"/>
              </a:rPr>
              <a:t>主要需求：</a:t>
            </a:r>
            <a:endParaRPr lang="en-US" altLang="zh-CN" sz="2400" b="1" dirty="0">
              <a:solidFill>
                <a:schemeClr val="tx1">
                  <a:lumMod val="75000"/>
                  <a:lumOff val="25000"/>
                </a:schemeClr>
              </a:solidFill>
              <a:latin typeface="+mn-ea"/>
              <a:sym typeface="Arial" panose="020B0604020202020204" pitchFamily="34" charset="0"/>
            </a:endParaRPr>
          </a:p>
        </p:txBody>
      </p:sp>
    </p:spTree>
    <p:extLst>
      <p:ext uri="{BB962C8B-B14F-4D97-AF65-F5344CB8AC3E}">
        <p14:creationId xmlns:p14="http://schemas.microsoft.com/office/powerpoint/2010/main" val="12809372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250"/>
                                        <p:tgtEl>
                                          <p:spTgt spid="11"/>
                                        </p:tgtEl>
                                      </p:cBhvr>
                                    </p:animEffect>
                                  </p:childTnLst>
                                </p:cTn>
                              </p:par>
                            </p:childTnLst>
                          </p:cTn>
                        </p:par>
                        <p:par>
                          <p:cTn id="13" fill="hold">
                            <p:stCondLst>
                              <p:cond delay="750"/>
                            </p:stCondLst>
                            <p:childTnLst>
                              <p:par>
                                <p:cTn id="14" presetID="42" presetClass="entr" presetSubtype="0" fill="hold" grpId="0" nodeType="afterEffect">
                                  <p:stCondLst>
                                    <p:cond delay="0"/>
                                  </p:stCondLst>
                                  <p:childTnLst>
                                    <p:set>
                                      <p:cBhvr>
                                        <p:cTn id="15" dur="1" fill="hold">
                                          <p:stCondLst>
                                            <p:cond delay="0"/>
                                          </p:stCondLst>
                                        </p:cTn>
                                        <p:tgtEl>
                                          <p:spTgt spid="15">
                                            <p:txEl>
                                              <p:pRg st="0" end="0"/>
                                            </p:txEl>
                                          </p:spTgt>
                                        </p:tgtEl>
                                        <p:attrNameLst>
                                          <p:attrName>style.visibility</p:attrName>
                                        </p:attrNameLst>
                                      </p:cBhvr>
                                      <p:to>
                                        <p:strVal val="visible"/>
                                      </p:to>
                                    </p:set>
                                    <p:animEffect transition="in" filter="fade">
                                      <p:cBhvr>
                                        <p:cTn id="16" dur="1000"/>
                                        <p:tgtEl>
                                          <p:spTgt spid="15">
                                            <p:txEl>
                                              <p:pRg st="0" end="0"/>
                                            </p:txEl>
                                          </p:spTgt>
                                        </p:tgtEl>
                                      </p:cBhvr>
                                    </p:animEffect>
                                    <p:anim calcmode="lin" valueType="num">
                                      <p:cBhvr>
                                        <p:cTn id="17"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par>
                          <p:cTn id="19" fill="hold">
                            <p:stCondLst>
                              <p:cond delay="1750"/>
                            </p:stCondLst>
                            <p:childTnLst>
                              <p:par>
                                <p:cTn id="20" presetID="42" presetClass="entr" presetSubtype="0" fill="hold" grpId="0" nodeType="afterEffect">
                                  <p:stCondLst>
                                    <p:cond delay="0"/>
                                  </p:stCondLst>
                                  <p:childTnLst>
                                    <p:set>
                                      <p:cBhvr>
                                        <p:cTn id="21" dur="1" fill="hold">
                                          <p:stCondLst>
                                            <p:cond delay="0"/>
                                          </p:stCondLst>
                                        </p:cTn>
                                        <p:tgtEl>
                                          <p:spTgt spid="15">
                                            <p:txEl>
                                              <p:pRg st="1" end="1"/>
                                            </p:txEl>
                                          </p:spTgt>
                                        </p:tgtEl>
                                        <p:attrNameLst>
                                          <p:attrName>style.visibility</p:attrName>
                                        </p:attrNameLst>
                                      </p:cBhvr>
                                      <p:to>
                                        <p:strVal val="visible"/>
                                      </p:to>
                                    </p:set>
                                    <p:animEffect transition="in" filter="fade">
                                      <p:cBhvr>
                                        <p:cTn id="22" dur="1000"/>
                                        <p:tgtEl>
                                          <p:spTgt spid="15">
                                            <p:txEl>
                                              <p:pRg st="1" end="1"/>
                                            </p:txEl>
                                          </p:spTgt>
                                        </p:tgtEl>
                                      </p:cBhvr>
                                    </p:animEffect>
                                    <p:anim calcmode="lin" valueType="num">
                                      <p:cBhvr>
                                        <p:cTn id="23" dur="1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15">
                                            <p:txEl>
                                              <p:pRg st="1" end="1"/>
                                            </p:txEl>
                                          </p:spTgt>
                                        </p:tgtEl>
                                        <p:attrNameLst>
                                          <p:attrName>ppt_y</p:attrName>
                                        </p:attrNameLst>
                                      </p:cBhvr>
                                      <p:tavLst>
                                        <p:tav tm="0">
                                          <p:val>
                                            <p:strVal val="#ppt_y+.1"/>
                                          </p:val>
                                        </p:tav>
                                        <p:tav tm="100000">
                                          <p:val>
                                            <p:strVal val="#ppt_y"/>
                                          </p:val>
                                        </p:tav>
                                      </p:tavLst>
                                    </p:anim>
                                  </p:childTnLst>
                                </p:cTn>
                              </p:par>
                            </p:childTnLst>
                          </p:cTn>
                        </p:par>
                        <p:par>
                          <p:cTn id="25" fill="hold">
                            <p:stCondLst>
                              <p:cond delay="2750"/>
                            </p:stCondLst>
                            <p:childTnLst>
                              <p:par>
                                <p:cTn id="26" presetID="42" presetClass="entr" presetSubtype="0" fill="hold" grpId="0" nodeType="afterEffect">
                                  <p:stCondLst>
                                    <p:cond delay="0"/>
                                  </p:stCondLst>
                                  <p:childTnLst>
                                    <p:set>
                                      <p:cBhvr>
                                        <p:cTn id="27" dur="1" fill="hold">
                                          <p:stCondLst>
                                            <p:cond delay="0"/>
                                          </p:stCondLst>
                                        </p:cTn>
                                        <p:tgtEl>
                                          <p:spTgt spid="15">
                                            <p:txEl>
                                              <p:pRg st="2" end="2"/>
                                            </p:txEl>
                                          </p:spTgt>
                                        </p:tgtEl>
                                        <p:attrNameLst>
                                          <p:attrName>style.visibility</p:attrName>
                                        </p:attrNameLst>
                                      </p:cBhvr>
                                      <p:to>
                                        <p:strVal val="visible"/>
                                      </p:to>
                                    </p:set>
                                    <p:animEffect transition="in" filter="fade">
                                      <p:cBhvr>
                                        <p:cTn id="28" dur="1000"/>
                                        <p:tgtEl>
                                          <p:spTgt spid="15">
                                            <p:txEl>
                                              <p:pRg st="2" end="2"/>
                                            </p:txEl>
                                          </p:spTgt>
                                        </p:tgtEl>
                                      </p:cBhvr>
                                    </p:animEffect>
                                    <p:anim calcmode="lin" valueType="num">
                                      <p:cBhvr>
                                        <p:cTn id="29" dur="1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4101169-1F7D-4196-92C8-9A1D81A6AA8A}"/>
              </a:ext>
            </a:extLst>
          </p:cNvPr>
          <p:cNvSpPr/>
          <p:nvPr/>
        </p:nvSpPr>
        <p:spPr>
          <a:xfrm>
            <a:off x="163286" y="1996168"/>
            <a:ext cx="5932714" cy="2865664"/>
          </a:xfrm>
          <a:prstGeom prst="rect">
            <a:avLst/>
          </a:prstGeom>
          <a:solidFill>
            <a:srgbClr val="335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BD8B3B33-C4A9-49CC-AA8E-BC94486787CC}"/>
              </a:ext>
            </a:extLst>
          </p:cNvPr>
          <p:cNvSpPr txBox="1"/>
          <p:nvPr/>
        </p:nvSpPr>
        <p:spPr>
          <a:xfrm>
            <a:off x="6096000" y="2302538"/>
            <a:ext cx="5932714" cy="2132892"/>
          </a:xfrm>
          <a:prstGeom prst="rect">
            <a:avLst/>
          </a:prstGeom>
          <a:noFill/>
        </p:spPr>
        <p:txBody>
          <a:bodyPr wrap="square" rtlCol="0">
            <a:spAutoFit/>
          </a:bodyPr>
          <a:lstStyle/>
          <a:p>
            <a:pPr algn="ctr">
              <a:lnSpc>
                <a:spcPct val="130000"/>
              </a:lnSpc>
            </a:pPr>
            <a:r>
              <a:rPr lang="zh-CN" altLang="en-US" sz="5400" dirty="0">
                <a:solidFill>
                  <a:srgbClr val="255580"/>
                </a:solidFill>
                <a:latin typeface="迷你简菱心" panose="02010609000101010101" pitchFamily="49" charset="-122"/>
                <a:ea typeface="迷你简菱心" panose="02010609000101010101" pitchFamily="49" charset="-122"/>
              </a:rPr>
              <a:t>第二部分</a:t>
            </a:r>
            <a:endParaRPr lang="en-US" altLang="zh-CN" sz="5400" dirty="0">
              <a:solidFill>
                <a:srgbClr val="255580"/>
              </a:solidFill>
              <a:latin typeface="迷你简菱心" panose="02010609000101010101" pitchFamily="49" charset="-122"/>
              <a:ea typeface="迷你简菱心" panose="02010609000101010101" pitchFamily="49" charset="-122"/>
            </a:endParaRPr>
          </a:p>
          <a:p>
            <a:pPr algn="ctr">
              <a:lnSpc>
                <a:spcPct val="130000"/>
              </a:lnSpc>
            </a:pPr>
            <a:r>
              <a:rPr lang="zh-CN" altLang="en-US" sz="4800" dirty="0">
                <a:solidFill>
                  <a:srgbClr val="255580"/>
                </a:solidFill>
                <a:latin typeface="迷你简菱心" panose="02010609000101010101" pitchFamily="49" charset="-122"/>
                <a:ea typeface="迷你简菱心" panose="02010609000101010101" pitchFamily="49" charset="-122"/>
              </a:rPr>
              <a:t>人员分工及</a:t>
            </a:r>
            <a:r>
              <a:rPr lang="zh-CN" altLang="en-US" sz="4800" dirty="0" smtClean="0">
                <a:solidFill>
                  <a:srgbClr val="255580"/>
                </a:solidFill>
                <a:latin typeface="迷你简菱心" panose="02010609000101010101" pitchFamily="49" charset="-122"/>
                <a:ea typeface="迷你简菱心" panose="02010609000101010101" pitchFamily="49" charset="-122"/>
              </a:rPr>
              <a:t>设计方案</a:t>
            </a:r>
            <a:endParaRPr lang="zh-CN" altLang="en-US" sz="4800" dirty="0">
              <a:solidFill>
                <a:srgbClr val="255580"/>
              </a:solidFill>
              <a:latin typeface="迷你简菱心" panose="02010609000101010101" pitchFamily="49" charset="-122"/>
              <a:ea typeface="迷你简菱心" panose="02010609000101010101" pitchFamily="49" charset="-122"/>
            </a:endParaRPr>
          </a:p>
        </p:txBody>
      </p:sp>
      <p:grpSp>
        <p:nvGrpSpPr>
          <p:cNvPr id="11" name="组合 10">
            <a:extLst>
              <a:ext uri="{FF2B5EF4-FFF2-40B4-BE49-F238E27FC236}">
                <a16:creationId xmlns:a16="http://schemas.microsoft.com/office/drawing/2014/main" id="{47A4C784-92A5-486C-A35D-2EDCC808A371}"/>
              </a:ext>
            </a:extLst>
          </p:cNvPr>
          <p:cNvGrpSpPr/>
          <p:nvPr/>
        </p:nvGrpSpPr>
        <p:grpSpPr>
          <a:xfrm>
            <a:off x="1172310" y="1632729"/>
            <a:ext cx="3584652" cy="3592542"/>
            <a:chOff x="3437020" y="2074814"/>
            <a:chExt cx="863676" cy="865577"/>
          </a:xfrm>
        </p:grpSpPr>
        <p:sp>
          <p:nvSpPr>
            <p:cNvPr id="12" name="椭圆 19">
              <a:extLst>
                <a:ext uri="{FF2B5EF4-FFF2-40B4-BE49-F238E27FC236}">
                  <a16:creationId xmlns:a16="http://schemas.microsoft.com/office/drawing/2014/main" id="{219E8D6D-9BEC-4F30-81C5-BC786962E041}"/>
                </a:ext>
              </a:extLst>
            </p:cNvPr>
            <p:cNvSpPr>
              <a:spLocks noChangeArrowheads="1"/>
            </p:cNvSpPr>
            <p:nvPr/>
          </p:nvSpPr>
          <p:spPr bwMode="auto">
            <a:xfrm>
              <a:off x="3437020" y="2074814"/>
              <a:ext cx="863676" cy="865577"/>
            </a:xfrm>
            <a:prstGeom prst="ellipse">
              <a:avLst/>
            </a:prstGeom>
            <a:solidFill>
              <a:srgbClr val="335C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13" name="图片 12">
              <a:extLst>
                <a:ext uri="{FF2B5EF4-FFF2-40B4-BE49-F238E27FC236}">
                  <a16:creationId xmlns:a16="http://schemas.microsoft.com/office/drawing/2014/main" id="{3742A70C-19F3-4372-AB98-D2C105A80D05}"/>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spTree>
    <p:extLst>
      <p:ext uri="{BB962C8B-B14F-4D97-AF65-F5344CB8AC3E}">
        <p14:creationId xmlns:p14="http://schemas.microsoft.com/office/powerpoint/2010/main" val="248107023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 presetClass="entr" presetSubtype="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250" fill="hold"/>
                                        <p:tgtEl>
                                          <p:spTgt spid="11"/>
                                        </p:tgtEl>
                                        <p:attrNameLst>
                                          <p:attrName>ppt_x</p:attrName>
                                        </p:attrNameLst>
                                      </p:cBhvr>
                                      <p:tavLst>
                                        <p:tav tm="0">
                                          <p:val>
                                            <p:strVal val="#ppt_x"/>
                                          </p:val>
                                        </p:tav>
                                        <p:tav tm="100000">
                                          <p:val>
                                            <p:strVal val="#ppt_x"/>
                                          </p:val>
                                        </p:tav>
                                      </p:tavLst>
                                    </p:anim>
                                    <p:anim calcmode="lin" valueType="num">
                                      <p:cBhvr additive="base">
                                        <p:cTn id="12" dur="250" fill="hold"/>
                                        <p:tgtEl>
                                          <p:spTgt spid="11"/>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42"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a:extLst>
              <a:ext uri="{FF2B5EF4-FFF2-40B4-BE49-F238E27FC236}">
                <a16:creationId xmlns:a16="http://schemas.microsoft.com/office/drawing/2014/main" id="{9DF45B23-B763-42E4-8E9E-593573844FD6}"/>
              </a:ext>
            </a:extLst>
          </p:cNvPr>
          <p:cNvSpPr>
            <a:spLocks noChangeArrowheads="1"/>
          </p:cNvSpPr>
          <p:nvPr/>
        </p:nvSpPr>
        <p:spPr bwMode="auto">
          <a:xfrm>
            <a:off x="934587" y="322124"/>
            <a:ext cx="4065203" cy="49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7189">
              <a:spcBef>
                <a:spcPct val="0"/>
              </a:spcBef>
              <a:buNone/>
            </a:pPr>
            <a:r>
              <a:rPr lang="zh-CN" altLang="en-US" sz="2400" dirty="0">
                <a:solidFill>
                  <a:srgbClr val="325B7F"/>
                </a:solidFill>
                <a:latin typeface="迷你简菱心" panose="02010609000101010101" pitchFamily="49" charset="-122"/>
                <a:ea typeface="迷你简菱心" panose="02010609000101010101" pitchFamily="49" charset="-122"/>
                <a:sym typeface="微软雅黑" panose="020B0503020204020204" pitchFamily="34" charset="-122"/>
              </a:rPr>
              <a:t>人员分工</a:t>
            </a:r>
          </a:p>
        </p:txBody>
      </p:sp>
      <p:grpSp>
        <p:nvGrpSpPr>
          <p:cNvPr id="9" name="组合 8">
            <a:extLst>
              <a:ext uri="{FF2B5EF4-FFF2-40B4-BE49-F238E27FC236}">
                <a16:creationId xmlns:a16="http://schemas.microsoft.com/office/drawing/2014/main" id="{706B1516-F77E-4D15-8886-4EAE6E96C81E}"/>
              </a:ext>
            </a:extLst>
          </p:cNvPr>
          <p:cNvGrpSpPr/>
          <p:nvPr/>
        </p:nvGrpSpPr>
        <p:grpSpPr>
          <a:xfrm>
            <a:off x="451502" y="346319"/>
            <a:ext cx="467216" cy="468245"/>
            <a:chOff x="3437020" y="2074814"/>
            <a:chExt cx="863676" cy="865577"/>
          </a:xfrm>
        </p:grpSpPr>
        <p:sp>
          <p:nvSpPr>
            <p:cNvPr id="10" name="椭圆 19">
              <a:extLst>
                <a:ext uri="{FF2B5EF4-FFF2-40B4-BE49-F238E27FC236}">
                  <a16:creationId xmlns:a16="http://schemas.microsoft.com/office/drawing/2014/main" id="{744EA4C9-5A59-4E2F-8F96-985B3159F1FE}"/>
                </a:ext>
              </a:extLst>
            </p:cNvPr>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189">
                <a:spcBef>
                  <a:spcPct val="0"/>
                </a:spcBef>
                <a:buNone/>
              </a:pPr>
              <a:endParaRPr lang="zh-CN" altLang="zh-CN" sz="2400">
                <a:solidFill>
                  <a:srgbClr val="FFFFFF"/>
                </a:solidFill>
                <a:sym typeface="微软雅黑" panose="020B0503020204020204" pitchFamily="34" charset="-122"/>
              </a:endParaRPr>
            </a:p>
          </p:txBody>
        </p:sp>
        <p:pic>
          <p:nvPicPr>
            <p:cNvPr id="11" name="图片 10">
              <a:extLst>
                <a:ext uri="{FF2B5EF4-FFF2-40B4-BE49-F238E27FC236}">
                  <a16:creationId xmlns:a16="http://schemas.microsoft.com/office/drawing/2014/main" id="{EF8EA5AB-3F78-4A62-92F8-09DE945CA681}"/>
                </a:ext>
              </a:extLst>
            </p:cNvPr>
            <p:cNvPicPr>
              <a:picLocks noChangeAspect="1"/>
            </p:cNvPicPr>
            <p:nvPr/>
          </p:nvPicPr>
          <p:blipFill>
            <a:blip r:embed="rId2" cstate="hq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sp>
        <p:nvSpPr>
          <p:cNvPr id="22" name="椭圆 21">
            <a:extLst>
              <a:ext uri="{FF2B5EF4-FFF2-40B4-BE49-F238E27FC236}">
                <a16:creationId xmlns:a16="http://schemas.microsoft.com/office/drawing/2014/main" id="{FFD13F01-B0AD-46EC-9659-50FBEADEE3D8}"/>
              </a:ext>
            </a:extLst>
          </p:cNvPr>
          <p:cNvSpPr/>
          <p:nvPr/>
        </p:nvSpPr>
        <p:spPr>
          <a:xfrm>
            <a:off x="2023415" y="5835243"/>
            <a:ext cx="2809892" cy="425092"/>
          </a:xfrm>
          <a:prstGeom prst="ellipse">
            <a:avLst/>
          </a:prstGeom>
          <a:gradFill flip="none" rotWithShape="1">
            <a:gsLst>
              <a:gs pos="0">
                <a:sysClr val="windowText" lastClr="000000">
                  <a:alpha val="62000"/>
                </a:sysClr>
              </a:gs>
              <a:gs pos="100000">
                <a:srgbClr val="FFFFFF">
                  <a:alpha val="0"/>
                </a:srgbClr>
              </a:gs>
            </a:gsLst>
            <a:path path="shape">
              <a:fillToRect l="50000" t="50000" r="50000" b="50000"/>
            </a:path>
            <a:tileRect/>
          </a:gradFill>
          <a:ln w="25400" cap="flat" cmpd="sng" algn="ctr">
            <a:noFill/>
            <a:prstDash val="solid"/>
          </a:ln>
          <a:effectLst/>
        </p:spPr>
        <p:txBody>
          <a:bodyPr lIns="146272" tIns="73135" rIns="146272" bIns="73135" rtlCol="0" anchor="ctr"/>
          <a:lstStyle/>
          <a:p>
            <a:pPr algn="ctr" defTabSz="1462278" fontAlgn="base">
              <a:spcBef>
                <a:spcPct val="0"/>
              </a:spcBef>
              <a:spcAft>
                <a:spcPct val="0"/>
              </a:spcAft>
              <a:defRPr/>
            </a:pPr>
            <a:endParaRPr lang="zh-CN" altLang="en-US" sz="2160" kern="0">
              <a:solidFill>
                <a:prstClr val="white"/>
              </a:solidFill>
              <a:latin typeface="Calibri"/>
              <a:ea typeface="宋体" panose="02010600030101010101" pitchFamily="2" charset="-122"/>
            </a:endParaRPr>
          </a:p>
        </p:txBody>
      </p:sp>
      <p:pic>
        <p:nvPicPr>
          <p:cNvPr id="3" name="图片 2">
            <a:extLst>
              <a:ext uri="{FF2B5EF4-FFF2-40B4-BE49-F238E27FC236}">
                <a16:creationId xmlns:a16="http://schemas.microsoft.com/office/drawing/2014/main" id="{453358D4-9B54-47A0-AD74-3C24BA3B72FA}"/>
              </a:ext>
            </a:extLst>
          </p:cNvPr>
          <p:cNvPicPr>
            <a:picLocks noChangeAspect="1"/>
          </p:cNvPicPr>
          <p:nvPr/>
        </p:nvPicPr>
        <p:blipFill>
          <a:blip r:embed="rId3"/>
          <a:stretch>
            <a:fillRect/>
          </a:stretch>
        </p:blipFill>
        <p:spPr>
          <a:xfrm>
            <a:off x="1856933" y="1042211"/>
            <a:ext cx="3142857" cy="4990476"/>
          </a:xfrm>
          <a:prstGeom prst="rect">
            <a:avLst/>
          </a:prstGeom>
        </p:spPr>
      </p:pic>
      <p:sp>
        <p:nvSpPr>
          <p:cNvPr id="7" name="矩形 6">
            <a:extLst>
              <a:ext uri="{FF2B5EF4-FFF2-40B4-BE49-F238E27FC236}">
                <a16:creationId xmlns:a16="http://schemas.microsoft.com/office/drawing/2014/main" id="{96435FC6-87CD-4E67-BFE8-7B7395E3D8F7}"/>
              </a:ext>
            </a:extLst>
          </p:cNvPr>
          <p:cNvSpPr/>
          <p:nvPr/>
        </p:nvSpPr>
        <p:spPr>
          <a:xfrm>
            <a:off x="6117821" y="1508372"/>
            <a:ext cx="4042180" cy="4524315"/>
          </a:xfrm>
          <a:prstGeom prst="rect">
            <a:avLst/>
          </a:prstGeom>
        </p:spPr>
        <p:txBody>
          <a:bodyPr wrap="square">
            <a:spAutoFit/>
          </a:bodyPr>
          <a:lstStyle/>
          <a:p>
            <a:r>
              <a:rPr lang="zh-CN" altLang="en-US" sz="2400" b="1" dirty="0"/>
              <a:t>前端负责人</a:t>
            </a:r>
            <a:r>
              <a:rPr lang="zh-CN" altLang="en-US" sz="2400" dirty="0"/>
              <a:t>：</a:t>
            </a:r>
            <a:endParaRPr lang="en-US" altLang="zh-CN" sz="2400" dirty="0"/>
          </a:p>
          <a:p>
            <a:r>
              <a:rPr lang="en-US" altLang="zh-CN" sz="2400" dirty="0"/>
              <a:t>   	</a:t>
            </a:r>
            <a:r>
              <a:rPr lang="zh-CN" altLang="en-US" sz="2400" dirty="0"/>
              <a:t>李序彬，胡展瑞</a:t>
            </a:r>
            <a:endParaRPr lang="en-US" altLang="zh-CN" sz="2400" dirty="0"/>
          </a:p>
          <a:p>
            <a:endParaRPr lang="en-US" altLang="zh-CN" sz="2400" dirty="0"/>
          </a:p>
          <a:p>
            <a:r>
              <a:rPr lang="zh-CN" altLang="en-US" sz="2400" b="1" dirty="0"/>
              <a:t>后端负责人</a:t>
            </a:r>
            <a:r>
              <a:rPr lang="zh-CN" altLang="en-US" sz="2400" dirty="0"/>
              <a:t>：</a:t>
            </a:r>
            <a:endParaRPr lang="en-US" altLang="zh-CN" sz="2400" dirty="0"/>
          </a:p>
          <a:p>
            <a:r>
              <a:rPr lang="en-US" altLang="zh-CN" sz="2400" dirty="0"/>
              <a:t>   	</a:t>
            </a:r>
            <a:r>
              <a:rPr lang="zh-CN" altLang="en-US" sz="2400" dirty="0"/>
              <a:t>解占鹏，何家妮</a:t>
            </a:r>
            <a:endParaRPr lang="en-US" altLang="zh-CN" sz="2400" dirty="0"/>
          </a:p>
          <a:p>
            <a:endParaRPr lang="en-US" altLang="zh-CN" sz="2400" dirty="0"/>
          </a:p>
          <a:p>
            <a:r>
              <a:rPr lang="zh-CN" altLang="en-US" sz="2400" b="1" dirty="0"/>
              <a:t>测试负责人</a:t>
            </a:r>
            <a:r>
              <a:rPr lang="zh-CN" altLang="en-US" sz="2400" dirty="0"/>
              <a:t>：</a:t>
            </a:r>
            <a:endParaRPr lang="en-US" altLang="zh-CN" sz="2400" dirty="0"/>
          </a:p>
          <a:p>
            <a:r>
              <a:rPr lang="en-US" altLang="zh-CN" sz="2400" dirty="0"/>
              <a:t>   	</a:t>
            </a:r>
            <a:r>
              <a:rPr lang="zh-CN" altLang="en-US" sz="2400" dirty="0"/>
              <a:t>张姝姣（辅助前端</a:t>
            </a:r>
            <a:r>
              <a:rPr lang="zh-CN" altLang="en-US" sz="2400" dirty="0" smtClean="0"/>
              <a:t>）</a:t>
            </a:r>
            <a:endParaRPr lang="en-US" altLang="zh-CN" sz="2400" dirty="0" smtClean="0"/>
          </a:p>
          <a:p>
            <a:r>
              <a:rPr lang="en-US" altLang="zh-CN" sz="2400" dirty="0"/>
              <a:t> </a:t>
            </a:r>
            <a:r>
              <a:rPr lang="en-US" altLang="zh-CN" sz="2400" dirty="0" smtClean="0"/>
              <a:t>          </a:t>
            </a:r>
            <a:r>
              <a:rPr lang="zh-CN" altLang="en-US" sz="2400" dirty="0" smtClean="0"/>
              <a:t>姚海梅</a:t>
            </a:r>
            <a:r>
              <a:rPr lang="zh-CN" altLang="en-US" sz="2400" dirty="0"/>
              <a:t>（辅助爬虫）</a:t>
            </a:r>
            <a:endParaRPr lang="en-US" altLang="zh-CN" sz="2400" dirty="0"/>
          </a:p>
          <a:p>
            <a:endParaRPr lang="en-US" altLang="zh-CN" sz="2400" dirty="0"/>
          </a:p>
          <a:p>
            <a:r>
              <a:rPr lang="zh-CN" altLang="en-US" sz="2400" b="1" dirty="0"/>
              <a:t>算法及爬虫负责人</a:t>
            </a:r>
            <a:r>
              <a:rPr lang="zh-CN" altLang="en-US" sz="2400" dirty="0"/>
              <a:t>：</a:t>
            </a:r>
            <a:endParaRPr lang="en-US" altLang="zh-CN" sz="2400" dirty="0"/>
          </a:p>
          <a:p>
            <a:r>
              <a:rPr lang="en-US" altLang="zh-CN" sz="2400" dirty="0"/>
              <a:t>   	</a:t>
            </a:r>
            <a:r>
              <a:rPr lang="zh-CN" altLang="en-US" sz="2400" dirty="0" smtClean="0"/>
              <a:t>杨婉香</a:t>
            </a:r>
            <a:endParaRPr lang="en-US" altLang="zh-CN" sz="2400" dirty="0"/>
          </a:p>
        </p:txBody>
      </p:sp>
    </p:spTree>
    <p:extLst>
      <p:ext uri="{BB962C8B-B14F-4D97-AF65-F5344CB8AC3E}">
        <p14:creationId xmlns:p14="http://schemas.microsoft.com/office/powerpoint/2010/main" val="11518552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250"/>
                                        <p:tgtEl>
                                          <p:spTgt spid="5"/>
                                        </p:tgtEl>
                                      </p:cBhvr>
                                    </p:animEffect>
                                  </p:childTnLst>
                                </p:cTn>
                              </p:par>
                              <p:par>
                                <p:cTn id="13" presetID="6" presetClass="entr" presetSubtype="32"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circle(out)">
                                      <p:cBhvr>
                                        <p:cTn id="15" dur="3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ags/tag8.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A000120140530A99PPBG">
  <a:themeElements>
    <a:clrScheme name="自定义 95">
      <a:dk1>
        <a:sysClr val="windowText" lastClr="000000"/>
      </a:dk1>
      <a:lt1>
        <a:sysClr val="window" lastClr="FFFFFF"/>
      </a:lt1>
      <a:dk2>
        <a:srgbClr val="3F3F3F"/>
      </a:dk2>
      <a:lt2>
        <a:srgbClr val="E3DED1"/>
      </a:lt2>
      <a:accent1>
        <a:srgbClr val="071F65"/>
      </a:accent1>
      <a:accent2>
        <a:srgbClr val="7F7F7F"/>
      </a:accent2>
      <a:accent3>
        <a:srgbClr val="414456"/>
      </a:accent3>
      <a:accent4>
        <a:srgbClr val="444455"/>
      </a:accent4>
      <a:accent5>
        <a:srgbClr val="444455"/>
      </a:accent5>
      <a:accent6>
        <a:srgbClr val="7F7F7F"/>
      </a:accent6>
      <a:hlink>
        <a:srgbClr val="002060"/>
      </a:hlink>
      <a:folHlink>
        <a:srgbClr val="B26B02"/>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517</TotalTime>
  <Words>1645</Words>
  <Application>Microsoft Office PowerPoint</Application>
  <PresentationFormat>宽屏</PresentationFormat>
  <Paragraphs>200</Paragraphs>
  <Slides>33</Slides>
  <Notes>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33</vt:i4>
      </vt:variant>
    </vt:vector>
  </HeadingPairs>
  <TitlesOfParts>
    <vt:vector size="44" baseType="lpstr">
      <vt:lpstr>等线</vt:lpstr>
      <vt:lpstr>迷你简菱心</vt:lpstr>
      <vt:lpstr>宋体</vt:lpstr>
      <vt:lpstr>微软雅黑</vt:lpstr>
      <vt:lpstr>幼圆</vt:lpstr>
      <vt:lpstr>Arial</vt:lpstr>
      <vt:lpstr>Arial Black</vt:lpstr>
      <vt:lpstr>Calibri</vt:lpstr>
      <vt:lpstr>Wingdings</vt:lpstr>
      <vt:lpstr>Wingdings 2</vt:lpstr>
      <vt:lpstr>A000120140530A99PPBG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Anzichen</dc:creator>
  <cp:lastModifiedBy>姚海梅</cp:lastModifiedBy>
  <cp:revision>165</cp:revision>
  <dcterms:created xsi:type="dcterms:W3CDTF">2018-10-08T13:07:35Z</dcterms:created>
  <dcterms:modified xsi:type="dcterms:W3CDTF">2019-08-12T05:15:45Z</dcterms:modified>
</cp:coreProperties>
</file>