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3" r:id="rId3"/>
    <p:sldId id="257" r:id="rId4"/>
    <p:sldId id="258" r:id="rId5"/>
    <p:sldId id="260" r:id="rId6"/>
    <p:sldId id="261" r:id="rId7"/>
    <p:sldId id="256"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8"/>
    <p:restoredTop sz="77448"/>
  </p:normalViewPr>
  <p:slideViewPr>
    <p:cSldViewPr snapToGrid="0">
      <p:cViewPr varScale="1">
        <p:scale>
          <a:sx n="122" d="100"/>
          <a:sy n="122" d="100"/>
        </p:scale>
        <p:origin x="1328" y="208"/>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5050C-60CD-4D4D-9CBD-3145C4B26C20}" type="datetimeFigureOut">
              <a:rPr lang="en-US" smtClean="0"/>
              <a:t>5/31/23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208B2-070C-1C4F-9B5B-4DEBD61783AB}" type="slidenum">
              <a:rPr lang="en-US" smtClean="0"/>
              <a:t>‹#›</a:t>
            </a:fld>
            <a:endParaRPr lang="en-US"/>
          </a:p>
        </p:txBody>
      </p:sp>
    </p:spTree>
    <p:extLst>
      <p:ext uri="{BB962C8B-B14F-4D97-AF65-F5344CB8AC3E}">
        <p14:creationId xmlns:p14="http://schemas.microsoft.com/office/powerpoint/2010/main" val="83428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Results to share from the edge prediction project using the new latent factor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results are uploaded on </a:t>
            </a:r>
            <a:r>
              <a:rPr lang="en-US" dirty="0" err="1"/>
              <a:t>Github</a:t>
            </a:r>
            <a:r>
              <a:rPr lang="en-US" dirty="0"/>
              <a:t> and should be reproducible, so it should be easy for someone to carry out this work in the future, as I don’t know how much time I’ll have going forward as I make the transition to another school.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Genera, SL (locations), parasite locations (rerun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Are our point estimate priors really accurate for the O_</a:t>
            </a:r>
            <a:r>
              <a:rPr lang="en-US"/>
              <a:t>B prior?</a:t>
            </a:r>
            <a:endParaRPr lang="en-US" dirty="0"/>
          </a:p>
        </p:txBody>
      </p:sp>
      <p:sp>
        <p:nvSpPr>
          <p:cNvPr id="4" name="Slide Number Placeholder 3"/>
          <p:cNvSpPr>
            <a:spLocks noGrp="1"/>
          </p:cNvSpPr>
          <p:nvPr>
            <p:ph type="sldNum" sz="quarter" idx="5"/>
          </p:nvPr>
        </p:nvSpPr>
        <p:spPr/>
        <p:txBody>
          <a:bodyPr/>
          <a:lstStyle/>
          <a:p>
            <a:fld id="{57E208B2-070C-1C4F-9B5B-4DEBD61783AB}" type="slidenum">
              <a:rPr lang="en-US" smtClean="0"/>
              <a:t>1</a:t>
            </a:fld>
            <a:endParaRPr lang="en-US"/>
          </a:p>
        </p:txBody>
      </p:sp>
    </p:spTree>
    <p:extLst>
      <p:ext uri="{BB962C8B-B14F-4D97-AF65-F5344CB8AC3E}">
        <p14:creationId xmlns:p14="http://schemas.microsoft.com/office/powerpoint/2010/main" val="109151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Data used:</a:t>
            </a:r>
          </a:p>
          <a:p>
            <a:pPr marL="0" indent="0">
              <a:buNone/>
            </a:pPr>
            <a:r>
              <a:rPr lang="en-US" dirty="0" err="1"/>
              <a:t>parasite_traits_original</a:t>
            </a:r>
            <a:r>
              <a:rPr lang="en-US" dirty="0"/>
              <a:t> &lt;- </a:t>
            </a:r>
            <a:r>
              <a:rPr lang="en-US" dirty="0" err="1"/>
              <a:t>read.csv</a:t>
            </a:r>
            <a:r>
              <a:rPr lang="en-US" dirty="0"/>
              <a:t>("</a:t>
            </a:r>
            <a:r>
              <a:rPr lang="en-US" dirty="0" err="1"/>
              <a:t>parasite_list.csv</a:t>
            </a:r>
            <a:r>
              <a:rPr lang="en-US" dirty="0"/>
              <a:t>")</a:t>
            </a:r>
          </a:p>
          <a:p>
            <a:pPr marL="0" indent="0">
              <a:buNone/>
            </a:pPr>
            <a:r>
              <a:rPr lang="en-US" dirty="0" err="1"/>
              <a:t>primate_traits_original</a:t>
            </a:r>
            <a:r>
              <a:rPr lang="en-US" dirty="0"/>
              <a:t> &lt;- </a:t>
            </a:r>
            <a:r>
              <a:rPr lang="en-US" dirty="0" err="1"/>
              <a:t>read.csv</a:t>
            </a:r>
            <a:r>
              <a:rPr lang="en-US" dirty="0"/>
              <a:t>("</a:t>
            </a:r>
            <a:r>
              <a:rPr lang="en-US" dirty="0" err="1"/>
              <a:t>trait_parasite_species_cleaned.csv</a:t>
            </a:r>
            <a:r>
              <a:rPr lang="en-US" dirty="0"/>
              <a:t>") # trophic category, group size, </a:t>
            </a:r>
            <a:r>
              <a:rPr lang="en-US" dirty="0" err="1"/>
              <a:t>homerange</a:t>
            </a:r>
            <a:r>
              <a:rPr lang="en-US" dirty="0"/>
              <a:t>.</a:t>
            </a:r>
          </a:p>
          <a:p>
            <a:pPr marL="0" indent="0">
              <a:buNone/>
            </a:pPr>
            <a:r>
              <a:rPr lang="en-US" dirty="0" err="1"/>
              <a:t>host_parasite_interactions</a:t>
            </a:r>
            <a:r>
              <a:rPr lang="en-US" dirty="0"/>
              <a:t> &lt;- </a:t>
            </a:r>
            <a:r>
              <a:rPr lang="en-US" dirty="0" err="1"/>
              <a:t>read.csv</a:t>
            </a:r>
            <a:r>
              <a:rPr lang="en-US" dirty="0"/>
              <a:t>("</a:t>
            </a:r>
            <a:r>
              <a:rPr lang="en-US" dirty="0" err="1"/>
              <a:t>GMPD_unique_parasite_sp.csv</a:t>
            </a:r>
            <a:r>
              <a:rPr lang="en-US" dirty="0"/>
              <a:t>")</a:t>
            </a:r>
          </a:p>
          <a:p>
            <a:endParaRPr lang="en-US" dirty="0"/>
          </a:p>
          <a:p>
            <a:pPr marL="171450" indent="-171450">
              <a:buFontTx/>
              <a:buChar char="-"/>
            </a:pPr>
            <a:r>
              <a:rPr lang="en-US" dirty="0"/>
              <a:t>Citation count, body mass (+), arboreality/trees (-) on parasite species richness. (interesting in future variable importance visualizations).</a:t>
            </a:r>
          </a:p>
          <a:p>
            <a:pPr marL="171450" indent="-171450">
              <a:buFontTx/>
              <a:buChar char="-"/>
            </a:pPr>
            <a:endParaRPr lang="en-US" dirty="0"/>
          </a:p>
          <a:p>
            <a:pPr marL="171450" indent="-171450">
              <a:buFontTx/>
              <a:buChar char="-"/>
            </a:pPr>
            <a:r>
              <a:rPr lang="en-US" dirty="0"/>
              <a:t>Species that are more closely related can be expected to have more like interactions.</a:t>
            </a:r>
          </a:p>
          <a:p>
            <a:pPr marL="628650" lvl="1" indent="-171450">
              <a:buFontTx/>
              <a:buChar char="-"/>
            </a:pPr>
            <a:r>
              <a:rPr lang="en-US" dirty="0"/>
              <a:t>Primate correlation matrix: created based on a phylogenetic tree, “</a:t>
            </a:r>
            <a:r>
              <a:rPr lang="en-US" dirty="0" err="1"/>
              <a:t>consensus_chronogram.nex</a:t>
            </a:r>
            <a:r>
              <a:rPr lang="en-US" dirty="0"/>
              <a:t>”.</a:t>
            </a:r>
          </a:p>
          <a:p>
            <a:pPr marL="628650" lvl="1" indent="-171450">
              <a:buFontTx/>
              <a:buChar char="-"/>
            </a:pPr>
            <a:r>
              <a:rPr lang="en-US" dirty="0"/>
              <a:t>Parasite: genus 0.75 (0 occurrences) parasite type 0.25</a:t>
            </a:r>
          </a:p>
          <a:p>
            <a:pPr marL="628650" lvl="1" indent="-171450">
              <a:buFontTx/>
              <a:buChar char="-"/>
            </a:pPr>
            <a:endParaRPr lang="en-US" dirty="0"/>
          </a:p>
          <a:p>
            <a:pPr marL="171450" lvl="0" indent="-171450">
              <a:buFontTx/>
              <a:buChar char="-"/>
            </a:pPr>
            <a:r>
              <a:rPr lang="en-US" dirty="0"/>
              <a:t>Look at </a:t>
            </a:r>
            <a:r>
              <a:rPr lang="en-US" dirty="0" err="1"/>
              <a:t>Github</a:t>
            </a:r>
            <a:r>
              <a:rPr lang="en-US" dirty="0"/>
              <a:t> site.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7E208B2-070C-1C4F-9B5B-4DEBD61783AB}" type="slidenum">
              <a:rPr lang="en-US" smtClean="0"/>
              <a:t>2</a:t>
            </a:fld>
            <a:endParaRPr lang="en-US"/>
          </a:p>
        </p:txBody>
      </p:sp>
    </p:spTree>
    <p:extLst>
      <p:ext uri="{BB962C8B-B14F-4D97-AF65-F5344CB8AC3E}">
        <p14:creationId xmlns:p14="http://schemas.microsoft.com/office/powerpoint/2010/main" val="309077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000000"/>
                </a:solidFill>
                <a:effectLst/>
                <a:latin typeface="Arial" panose="020B0604020202020204" pitchFamily="34" charset="0"/>
              </a:rPr>
              <a:t>The model tends to be sensitive to the prior we place on the probability a species is present at a study site. So we ran the model under a few different scenarios.</a:t>
            </a:r>
          </a:p>
          <a:p>
            <a:pPr marL="228600" indent="-228600">
              <a:buAutoNum type="arabicPeriod"/>
            </a:pPr>
            <a:r>
              <a:rPr lang="en-US" b="0" i="0" dirty="0">
                <a:solidFill>
                  <a:srgbClr val="000000"/>
                </a:solidFill>
                <a:effectLst/>
                <a:latin typeface="Arial" panose="020B0604020202020204" pitchFamily="34" charset="0"/>
              </a:rPr>
              <a:t>Not much location overlap (locations run from broad to specific) </a:t>
            </a:r>
            <a:r>
              <a:rPr lang="en-US" b="0" i="0" dirty="0">
                <a:solidFill>
                  <a:srgbClr val="000000"/>
                </a:solidFill>
                <a:effectLst/>
                <a:latin typeface="Arial" panose="020B0604020202020204" pitchFamily="34" charset="0"/>
                <a:sym typeface="Wingdings" pitchFamily="2" charset="2"/>
              </a:rPr>
              <a:t> prior set high.</a:t>
            </a:r>
          </a:p>
          <a:p>
            <a:pPr marL="228600" indent="-228600">
              <a:buAutoNum type="arabicPeriod"/>
            </a:pPr>
            <a:endParaRPr lang="en-US" b="0" i="0" dirty="0">
              <a:solidFill>
                <a:srgbClr val="000000"/>
              </a:solidFill>
              <a:effectLst/>
              <a:latin typeface="Arial" panose="020B0604020202020204" pitchFamily="34" charset="0"/>
              <a:sym typeface="Wingdings" pitchFamily="2" charset="2"/>
            </a:endParaRPr>
          </a:p>
          <a:p>
            <a:pPr algn="l" fontAlgn="base"/>
            <a:r>
              <a:rPr lang="en-US" sz="1800" b="0" i="0" dirty="0">
                <a:solidFill>
                  <a:srgbClr val="000000"/>
                </a:solidFill>
                <a:effectLst/>
                <a:latin typeface="inherit"/>
              </a:rPr>
              <a:t>I'd probably select Expert 1, with Expert 2, with Expert 4 as the next ranked options.</a:t>
            </a:r>
          </a:p>
          <a:p>
            <a:pPr algn="l" fontAlgn="base"/>
            <a:r>
              <a:rPr lang="en-US" sz="1800" b="0" i="0" dirty="0">
                <a:solidFill>
                  <a:srgbClr val="000000"/>
                </a:solidFill>
                <a:effectLst/>
                <a:latin typeface="inherit"/>
              </a:rPr>
              <a:t> </a:t>
            </a:r>
            <a:endParaRPr lang="en-US" sz="1800" b="0" i="0" dirty="0">
              <a:solidFill>
                <a:srgbClr val="242424"/>
              </a:solidFill>
              <a:effectLst/>
              <a:latin typeface="Calibri" panose="020F0502020204030204" pitchFamily="34" charset="0"/>
            </a:endParaRPr>
          </a:p>
          <a:p>
            <a:pPr algn="l" fontAlgn="base"/>
            <a:r>
              <a:rPr lang="en-US" sz="1800" b="0" i="0" dirty="0">
                <a:solidFill>
                  <a:srgbClr val="000000"/>
                </a:solidFill>
                <a:effectLst/>
                <a:latin typeface="inherit"/>
              </a:rPr>
              <a:t>For most parasites, there is probably high site fidelity over time; most of these are endemic parasites.  So, high probability of being present at site at a future time (0.75).  I would also expect that there is a strong geographic signal - perhaps more so than habitat signal - and so 0.5 and 0.25.</a:t>
            </a:r>
            <a:endParaRPr lang="en-US" sz="1800" b="0" i="0" dirty="0">
              <a:solidFill>
                <a:srgbClr val="242424"/>
              </a:solidFill>
              <a:effectLst/>
              <a:latin typeface="Calibri" panose="020F0502020204030204" pitchFamily="34" charset="0"/>
            </a:endParaRPr>
          </a:p>
          <a:p>
            <a:pPr algn="l" fontAlgn="base"/>
            <a:r>
              <a:rPr lang="en-US" sz="1800" b="0" i="0" dirty="0">
                <a:solidFill>
                  <a:srgbClr val="000000"/>
                </a:solidFill>
                <a:effectLst/>
                <a:latin typeface="inherit"/>
              </a:rPr>
              <a:t> </a:t>
            </a:r>
            <a:endParaRPr lang="en-US" sz="1800" b="0" i="0" dirty="0">
              <a:solidFill>
                <a:srgbClr val="242424"/>
              </a:solidFill>
              <a:effectLst/>
              <a:latin typeface="Calibri" panose="020F0502020204030204" pitchFamily="34" charset="0"/>
            </a:endParaRPr>
          </a:p>
          <a:p>
            <a:pPr algn="l" fontAlgn="base"/>
            <a:r>
              <a:rPr lang="en-US" sz="1800" b="0" i="0" dirty="0">
                <a:solidFill>
                  <a:srgbClr val="000000"/>
                </a:solidFill>
                <a:effectLst/>
                <a:latin typeface="inherit"/>
              </a:rPr>
              <a:t>I'm not sure how the "not present in habitat" works.  I think that is only relevant if the dataset included "zero" </a:t>
            </a:r>
            <a:r>
              <a:rPr lang="en-US" sz="1800" b="0" i="0" dirty="0" err="1">
                <a:solidFill>
                  <a:srgbClr val="000000"/>
                </a:solidFill>
                <a:effectLst/>
                <a:latin typeface="inherit"/>
              </a:rPr>
              <a:t>prevalences</a:t>
            </a:r>
            <a:r>
              <a:rPr lang="en-US" sz="1800" b="0" i="0" dirty="0">
                <a:solidFill>
                  <a:srgbClr val="000000"/>
                </a:solidFill>
                <a:effectLst/>
                <a:latin typeface="inherit"/>
              </a:rPr>
              <a:t>.  I didn't see any of those in the dataset, and probably they were stripped out (nulls are fine - the parasite was documented, but prevalence not available).</a:t>
            </a:r>
            <a:endParaRPr lang="en-US" b="0" i="0" dirty="0">
              <a:solidFill>
                <a:srgbClr val="000000"/>
              </a:solidFill>
              <a:effectLst/>
              <a:latin typeface="Arial" panose="020B0604020202020204" pitchFamily="34"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7E208B2-070C-1C4F-9B5B-4DEBD61783AB}" type="slidenum">
              <a:rPr lang="en-US" smtClean="0"/>
              <a:t>3</a:t>
            </a:fld>
            <a:endParaRPr lang="en-US"/>
          </a:p>
        </p:txBody>
      </p:sp>
    </p:spTree>
    <p:extLst>
      <p:ext uri="{BB962C8B-B14F-4D97-AF65-F5344CB8AC3E}">
        <p14:creationId xmlns:p14="http://schemas.microsoft.com/office/powerpoint/2010/main" val="382495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Counts of the number of (primate, study) pairs that fall under every category.</a:t>
            </a:r>
          </a:p>
          <a:p>
            <a:pPr marL="171450" indent="-171450">
              <a:buFontTx/>
              <a:buChar char="-"/>
            </a:pPr>
            <a:r>
              <a:rPr lang="en-US" dirty="0"/>
              <a:t>Ask about not present in habitat.</a:t>
            </a:r>
          </a:p>
        </p:txBody>
      </p:sp>
      <p:sp>
        <p:nvSpPr>
          <p:cNvPr id="4" name="Slide Number Placeholder 3"/>
          <p:cNvSpPr>
            <a:spLocks noGrp="1"/>
          </p:cNvSpPr>
          <p:nvPr>
            <p:ph type="sldNum" sz="quarter" idx="5"/>
          </p:nvPr>
        </p:nvSpPr>
        <p:spPr/>
        <p:txBody>
          <a:bodyPr/>
          <a:lstStyle/>
          <a:p>
            <a:fld id="{57E208B2-070C-1C4F-9B5B-4DEBD61783AB}" type="slidenum">
              <a:rPr lang="en-US" smtClean="0"/>
              <a:t>4</a:t>
            </a:fld>
            <a:endParaRPr lang="en-US"/>
          </a:p>
        </p:txBody>
      </p:sp>
    </p:spTree>
    <p:extLst>
      <p:ext uri="{BB962C8B-B14F-4D97-AF65-F5344CB8AC3E}">
        <p14:creationId xmlns:p14="http://schemas.microsoft.com/office/powerpoint/2010/main" val="391078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42424"/>
                </a:solidFill>
                <a:effectLst/>
                <a:latin typeface="Calibri" panose="020F0502020204030204" pitchFamily="34" charset="0"/>
              </a:rPr>
              <a:t>- Heatmaps of posterior probabilities of interactions between all primates and parasites. Hard to read, but we have a list of edges. Takeaway: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42424"/>
                </a:solidFill>
                <a:effectLst/>
                <a:latin typeface="Calibri" panose="020F0502020204030204" pitchFamily="34" charset="0"/>
              </a:rPr>
              <a:t>- Case 0: when you set occurrence probabilities high, it makes non-edges more informative, and overall interaction propensity will be lower.</a:t>
            </a:r>
            <a:endParaRPr lang="en-US" sz="1800" dirty="0">
              <a:latin typeface="Garamond" panose="02020404030301010803" pitchFamily="18" charset="0"/>
            </a:endParaRPr>
          </a:p>
          <a:p>
            <a:r>
              <a:rPr lang="en-US" sz="1800" dirty="0">
                <a:latin typeface="Garamond" panose="02020404030301010803" pitchFamily="18" charset="0"/>
              </a:rPr>
              <a:t>- Case 2. Low Occurrence probabilities </a:t>
            </a:r>
            <a:r>
              <a:rPr lang="en-US" sz="1800" dirty="0">
                <a:latin typeface="Garamond" panose="02020404030301010803" pitchFamily="18" charset="0"/>
                <a:sym typeface="Wingdings" pitchFamily="2" charset="2"/>
              </a:rPr>
              <a:t> non-edges non-informative  overall interaction propensity higher.</a:t>
            </a:r>
          </a:p>
          <a:p>
            <a:r>
              <a:rPr lang="en-US" sz="1800" dirty="0">
                <a:latin typeface="Garamond" panose="02020404030301010803" pitchFamily="18" charset="0"/>
                <a:sym typeface="Wingdings" pitchFamily="2" charset="2"/>
              </a:rPr>
              <a:t>Any interaction that can occur (when both species are on site) will occur. Hence, the posterior probabilities of interaction are high.</a:t>
            </a:r>
            <a:endParaRPr lang="en-US" sz="1800" dirty="0">
              <a:latin typeface="Garamond" panose="02020404030301010803" pitchFamily="18" charset="0"/>
            </a:endParaRPr>
          </a:p>
        </p:txBody>
      </p:sp>
      <p:sp>
        <p:nvSpPr>
          <p:cNvPr id="4" name="Slide Number Placeholder 3"/>
          <p:cNvSpPr>
            <a:spLocks noGrp="1"/>
          </p:cNvSpPr>
          <p:nvPr>
            <p:ph type="sldNum" sz="quarter" idx="5"/>
          </p:nvPr>
        </p:nvSpPr>
        <p:spPr/>
        <p:txBody>
          <a:bodyPr/>
          <a:lstStyle/>
          <a:p>
            <a:fld id="{57E208B2-070C-1C4F-9B5B-4DEBD61783AB}" type="slidenum">
              <a:rPr lang="en-US" smtClean="0"/>
              <a:t>5</a:t>
            </a:fld>
            <a:endParaRPr lang="en-US"/>
          </a:p>
        </p:txBody>
      </p:sp>
    </p:spTree>
    <p:extLst>
      <p:ext uri="{BB962C8B-B14F-4D97-AF65-F5344CB8AC3E}">
        <p14:creationId xmlns:p14="http://schemas.microsoft.com/office/powerpoint/2010/main" val="1462999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a sanity check, we compared the observed prevalence (of an interaction) to the predicted prevalence.</a:t>
            </a:r>
          </a:p>
          <a:p>
            <a:endParaRPr lang="en-US" dirty="0"/>
          </a:p>
          <a:p>
            <a:r>
              <a:rPr lang="en-US" dirty="0"/>
              <a:t># prevalence: mean(A | F = 1) = out of the pairs where focus = 1, how many pairs are observed?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242424"/>
                </a:solidFill>
                <a:effectLst/>
                <a:latin typeface="Calibri" panose="020F0502020204030204" pitchFamily="34" charset="0"/>
              </a:rPr>
              <a:t>List of edges in bipartitedf_may26th and bipartitedf_may29th. (posterior prob [0.5,1).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242424"/>
                </a:solidFill>
                <a:effectLst/>
                <a:latin typeface="Calibri" panose="020F0502020204030204" pitchFamily="34" charset="0"/>
              </a:rPr>
              <a:t>Sensitivity analysis (to occurrence): 57/100 top pairs in common.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dirty="0">
              <a:solidFill>
                <a:srgbClr val="242424"/>
              </a:solidFill>
              <a:effectLst/>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242424"/>
                </a:solidFill>
                <a:effectLst/>
                <a:latin typeface="Calibri" panose="020F0502020204030204" pitchFamily="34" charset="0"/>
              </a:rPr>
              <a:t>Check whether these are present at a species level.</a:t>
            </a:r>
          </a:p>
        </p:txBody>
      </p:sp>
      <p:sp>
        <p:nvSpPr>
          <p:cNvPr id="4" name="Slide Number Placeholder 3"/>
          <p:cNvSpPr>
            <a:spLocks noGrp="1"/>
          </p:cNvSpPr>
          <p:nvPr>
            <p:ph type="sldNum" sz="quarter" idx="5"/>
          </p:nvPr>
        </p:nvSpPr>
        <p:spPr/>
        <p:txBody>
          <a:bodyPr/>
          <a:lstStyle/>
          <a:p>
            <a:fld id="{57E208B2-070C-1C4F-9B5B-4DEBD61783AB}" type="slidenum">
              <a:rPr lang="en-US" smtClean="0"/>
              <a:t>6</a:t>
            </a:fld>
            <a:endParaRPr lang="en-US"/>
          </a:p>
        </p:txBody>
      </p:sp>
    </p:spTree>
    <p:extLst>
      <p:ext uri="{BB962C8B-B14F-4D97-AF65-F5344CB8AC3E}">
        <p14:creationId xmlns:p14="http://schemas.microsoft.com/office/powerpoint/2010/main" val="20929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CV Interpretation: We can’t create a confusion matrix because we don’t have data on true negative (0s) and false positive (as it could be a true positive). Instead, Georgia looks at the prediction/overall mean for model performance. </a:t>
            </a:r>
            <a:r>
              <a:rPr lang="en-US" sz="1800" dirty="0">
                <a:effectLst/>
                <a:latin typeface="Garamond" panose="02020404030301010803" pitchFamily="18" charset="0"/>
                <a:ea typeface="DengXian" panose="02010600030101010101" pitchFamily="2" charset="-122"/>
                <a:cs typeface="Times New Roman" panose="02020603050405020304" pitchFamily="18" charset="0"/>
              </a:rPr>
              <a:t>The overall mean should be much lower than the predicted mean (1s are held out).</a:t>
            </a:r>
            <a:r>
              <a:rPr lang="en-US" sz="1200" kern="1200" dirty="0">
                <a:effectLst/>
                <a:latin typeface="+mn-lt"/>
                <a:ea typeface="+mn-ea"/>
                <a:cs typeface="+mn-cs"/>
              </a:rPr>
              <a:t> </a:t>
            </a:r>
            <a:r>
              <a:rPr lang="en-US" sz="1800" kern="0" dirty="0">
                <a:effectLst/>
                <a:latin typeface="Garamond" panose="02020404030301010803" pitchFamily="18" charset="0"/>
                <a:ea typeface="DengXian" panose="02010600030101010101" pitchFamily="2" charset="-122"/>
                <a:cs typeface="Times New Roman" panose="02020603050405020304" pitchFamily="18" charset="0"/>
              </a:rPr>
              <a:t>However, a simple ratio does not tell us </a:t>
            </a:r>
            <a:r>
              <a:rPr lang="en-US" sz="1200" kern="0" dirty="0">
                <a:effectLst/>
                <a:latin typeface="Garamond" panose="02020404030301010803" pitchFamily="18" charset="0"/>
                <a:ea typeface="DengXian" panose="02010600030101010101" pitchFamily="2" charset="-122"/>
                <a:cs typeface="Times New Roman" panose="02020603050405020304" pitchFamily="18" charset="0"/>
              </a:rPr>
              <a:t>if model is predicting unseen test cases accurately.</a:t>
            </a:r>
            <a:endParaRPr lang="en-US" dirty="0"/>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Model performs better when prior occurrence probabilities are set higher</a:t>
            </a:r>
          </a:p>
          <a:p>
            <a:pPr marL="228600" indent="-228600">
              <a:buAutoNum type="arabicPeriod"/>
            </a:pPr>
            <a:endParaRPr lang="en-US" dirty="0"/>
          </a:p>
          <a:p>
            <a:pPr marL="228600" indent="-228600">
              <a:buAutoNum type="arabicPeriod"/>
            </a:pPr>
            <a:r>
              <a:rPr lang="en-US" dirty="0"/>
              <a:t>Takeaway:</a:t>
            </a:r>
          </a:p>
          <a:p>
            <a:pPr marL="685800" lvl="1" indent="-228600">
              <a:buAutoNum type="arabicPeriod"/>
            </a:pPr>
            <a:r>
              <a:rPr lang="en-US" dirty="0"/>
              <a:t>Model seems very sensitive to prior probabilities of occurrence.</a:t>
            </a:r>
          </a:p>
          <a:p>
            <a:pPr marL="685800" lvl="1" indent="-228600">
              <a:buAutoNum type="arabicPeriod"/>
            </a:pPr>
            <a:r>
              <a:rPr lang="en-US" dirty="0"/>
              <a:t>CV results tend to be better with high prior probabilities. should we go after the high cv results (meaning that the model is predicting well) or should we rely on prior beliefs from common sense?</a:t>
            </a:r>
          </a:p>
          <a:p>
            <a:pPr marL="685800" lvl="1" indent="-228600">
              <a:buAutoNum type="arabicPeriod"/>
            </a:pPr>
            <a:endParaRPr lang="en-US" dirty="0"/>
          </a:p>
          <a:p>
            <a:pPr marL="228600" lvl="0" indent="-228600">
              <a:buAutoNum type="arabicPeriod"/>
            </a:pPr>
            <a:r>
              <a:rPr lang="en-US" dirty="0"/>
              <a:t>Took out 50 observations for the test set.</a:t>
            </a:r>
          </a:p>
          <a:p>
            <a:pPr marL="228600" lvl="0" indent="-228600">
              <a:buAutoNum type="arabicPeriod"/>
            </a:pPr>
            <a:endParaRPr lang="en-US" dirty="0"/>
          </a:p>
          <a:p>
            <a:pPr marL="228600" lvl="0" indent="-228600">
              <a:buAutoNum type="arabicPeriod"/>
            </a:pPr>
            <a:r>
              <a:rPr lang="en-US" dirty="0"/>
              <a:t>- look at how many true zeros (prevalence = 0).</a:t>
            </a:r>
          </a:p>
          <a:p>
            <a:pPr marL="228600" lvl="0" indent="-228600">
              <a:buAutoNum type="arabicPeriod"/>
            </a:pPr>
            <a:r>
              <a:rPr lang="en-US" dirty="0"/>
              <a:t>- sampled occurrence vs. prior.</a:t>
            </a:r>
          </a:p>
          <a:p>
            <a:pPr marL="228600" lvl="0" indent="-228600">
              <a:buAutoNum type="arabicPeriod"/>
            </a:pPr>
            <a:r>
              <a:rPr lang="en-US" dirty="0"/>
              <a:t>- proportions of known edges post. probabilities (&gt;0.75).</a:t>
            </a:r>
          </a:p>
          <a:p>
            <a:pPr marL="228600" lvl="0" indent="-228600">
              <a:buAutoNum type="arabicPeriod"/>
            </a:pPr>
            <a:endParaRPr lang="en-US" dirty="0"/>
          </a:p>
        </p:txBody>
      </p:sp>
      <p:sp>
        <p:nvSpPr>
          <p:cNvPr id="4" name="Slide Number Placeholder 3"/>
          <p:cNvSpPr>
            <a:spLocks noGrp="1"/>
          </p:cNvSpPr>
          <p:nvPr>
            <p:ph type="sldNum" sz="quarter" idx="5"/>
          </p:nvPr>
        </p:nvSpPr>
        <p:spPr/>
        <p:txBody>
          <a:bodyPr/>
          <a:lstStyle/>
          <a:p>
            <a:fld id="{57E208B2-070C-1C4F-9B5B-4DEBD61783AB}" type="slidenum">
              <a:rPr lang="en-US" smtClean="0"/>
              <a:t>7</a:t>
            </a:fld>
            <a:endParaRPr lang="en-US"/>
          </a:p>
        </p:txBody>
      </p:sp>
    </p:spTree>
    <p:extLst>
      <p:ext uri="{BB962C8B-B14F-4D97-AF65-F5344CB8AC3E}">
        <p14:creationId xmlns:p14="http://schemas.microsoft.com/office/powerpoint/2010/main" val="298010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B564-F063-1547-A511-B48F46A8B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C369FF-F496-306A-0AC9-E7776DA9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5940A-208E-D894-6F71-55575D8D8EA8}"/>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5" name="Footer Placeholder 4">
            <a:extLst>
              <a:ext uri="{FF2B5EF4-FFF2-40B4-BE49-F238E27FC236}">
                <a16:creationId xmlns:a16="http://schemas.microsoft.com/office/drawing/2014/main" id="{03056172-5577-E903-AB7F-663BE8C52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2ECD9-4A34-593A-1DE2-BB51309166E7}"/>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78413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456-BBBE-DCB5-23E5-0D09082C2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AA8F77-890A-C0C4-5392-AD4B2B3CCD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DDBE5-A507-EE62-AE46-514F1F273308}"/>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5" name="Footer Placeholder 4">
            <a:extLst>
              <a:ext uri="{FF2B5EF4-FFF2-40B4-BE49-F238E27FC236}">
                <a16:creationId xmlns:a16="http://schemas.microsoft.com/office/drawing/2014/main" id="{4E3B99B0-8FAF-3E0D-ED6E-C7A0EEA3B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CB3DA-E06F-5677-58AF-6F2DF5ED5036}"/>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21416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6469F-014E-33D7-7462-70172CC722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072C4-5D85-1A7F-4026-29C66EA6A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1AEFD-FEBF-0F15-6803-D56CB677DB0B}"/>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5" name="Footer Placeholder 4">
            <a:extLst>
              <a:ext uri="{FF2B5EF4-FFF2-40B4-BE49-F238E27FC236}">
                <a16:creationId xmlns:a16="http://schemas.microsoft.com/office/drawing/2014/main" id="{B15933CC-5E65-CD11-AFCD-DDAC83FF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38DF4-F24A-22B1-6613-EC12AD5CE69E}"/>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47403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BBD7-4A79-0BB9-B3DF-CE6F3EA93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65E87-890B-4DC1-2F1F-B320045DD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5D321-A5DE-F3B2-C041-9FBF118D8BE5}"/>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5" name="Footer Placeholder 4">
            <a:extLst>
              <a:ext uri="{FF2B5EF4-FFF2-40B4-BE49-F238E27FC236}">
                <a16:creationId xmlns:a16="http://schemas.microsoft.com/office/drawing/2014/main" id="{B95E08AC-4A3C-EF46-1FDF-0E3C669C7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28551-8995-068A-4AB2-AFFF54A72602}"/>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416004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FF7C-3BC8-F8C8-DDB2-BBE71AD02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069FA2-7281-9229-F303-22007A63C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A2577-E10F-B8B7-1B6D-5706B93B3697}"/>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5" name="Footer Placeholder 4">
            <a:extLst>
              <a:ext uri="{FF2B5EF4-FFF2-40B4-BE49-F238E27FC236}">
                <a16:creationId xmlns:a16="http://schemas.microsoft.com/office/drawing/2014/main" id="{E1BD79BC-CB33-0D4B-216F-B3F1045EE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8E102-2BE0-69A4-394D-3DFC1FAE99B2}"/>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159627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3E13-C986-4B8E-FC26-FA86B9310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B840C7-F374-5A7B-F5E2-60DE3913F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57958-69CA-B409-A8A9-E6C76957C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95914-7DCC-F95E-E430-CE4F35FE03BA}"/>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6" name="Footer Placeholder 5">
            <a:extLst>
              <a:ext uri="{FF2B5EF4-FFF2-40B4-BE49-F238E27FC236}">
                <a16:creationId xmlns:a16="http://schemas.microsoft.com/office/drawing/2014/main" id="{DC7290A1-37EC-E3EA-E096-FB9145B0C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3295D-74D1-9F99-2466-B36662884102}"/>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412270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C4B-E866-B503-9625-AEA3BC2216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BB7DE9-5A66-C5C3-9845-D049E3944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DA6EDD-CF67-66A4-93F9-A38CC09A3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E8FB7-8D79-3F48-BC3A-5383A74E1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8E5E7-C31A-ED39-7B1F-9EF1C1AEB3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B7F451-E449-ADA2-84D3-35E590C974A9}"/>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8" name="Footer Placeholder 7">
            <a:extLst>
              <a:ext uri="{FF2B5EF4-FFF2-40B4-BE49-F238E27FC236}">
                <a16:creationId xmlns:a16="http://schemas.microsoft.com/office/drawing/2014/main" id="{F0E3CCD2-1769-214C-5289-D1E876028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A38B70-E143-87C8-30AE-3D6A88838948}"/>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286142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9208-BFF0-ECC6-278B-2692C0BF4A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07B29-4D20-B31C-FE1C-B063B54A29F6}"/>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4" name="Footer Placeholder 3">
            <a:extLst>
              <a:ext uri="{FF2B5EF4-FFF2-40B4-BE49-F238E27FC236}">
                <a16:creationId xmlns:a16="http://schemas.microsoft.com/office/drawing/2014/main" id="{413C14DB-B4E0-3E22-A1F7-00F4F0DE79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1B49C-6197-1ACE-C796-56A05066464D}"/>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237004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EBFDB-D59D-790C-9156-08835FCF3FEB}"/>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3" name="Footer Placeholder 2">
            <a:extLst>
              <a:ext uri="{FF2B5EF4-FFF2-40B4-BE49-F238E27FC236}">
                <a16:creationId xmlns:a16="http://schemas.microsoft.com/office/drawing/2014/main" id="{9894BB88-BA85-1C03-07DD-A8278C710B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170D7-F61C-9B07-668D-7C886C04BF37}"/>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290819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1C38-8842-CA5D-714F-DA3849382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C224C9-D5B7-FB63-9BC7-81A65CA0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044DCF-1A35-56D8-90FA-5540EBEF2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4DB3A-FAE6-E866-5DB5-0B4D6445EA2D}"/>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6" name="Footer Placeholder 5">
            <a:extLst>
              <a:ext uri="{FF2B5EF4-FFF2-40B4-BE49-F238E27FC236}">
                <a16:creationId xmlns:a16="http://schemas.microsoft.com/office/drawing/2014/main" id="{9E5F5FC1-5631-B753-FDEF-F827CCD7C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7603C-E2B1-AC99-16A4-96F2B88FD1C9}"/>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261686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42BB-6044-4355-73EE-5344CD4B6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AFA378-71F5-4B9E-12D1-62B5229C5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77211B-BCDE-FE28-8611-4289A3B5F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DB3DF-C370-5D64-E045-720F842FBCC6}"/>
              </a:ext>
            </a:extLst>
          </p:cNvPr>
          <p:cNvSpPr>
            <a:spLocks noGrp="1"/>
          </p:cNvSpPr>
          <p:nvPr>
            <p:ph type="dt" sz="half" idx="10"/>
          </p:nvPr>
        </p:nvSpPr>
        <p:spPr/>
        <p:txBody>
          <a:bodyPr/>
          <a:lstStyle/>
          <a:p>
            <a:fld id="{F457D5D5-7BFF-FD4D-8BBB-BC2B6C70B1E2}" type="datetimeFigureOut">
              <a:rPr lang="en-US" smtClean="0"/>
              <a:t>5/31/23</a:t>
            </a:fld>
            <a:endParaRPr lang="en-US"/>
          </a:p>
        </p:txBody>
      </p:sp>
      <p:sp>
        <p:nvSpPr>
          <p:cNvPr id="6" name="Footer Placeholder 5">
            <a:extLst>
              <a:ext uri="{FF2B5EF4-FFF2-40B4-BE49-F238E27FC236}">
                <a16:creationId xmlns:a16="http://schemas.microsoft.com/office/drawing/2014/main" id="{B11A04F7-04E2-0977-C0CE-1B78E169A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8A100-036C-EA4F-7E01-B4B9B3F3D2D6}"/>
              </a:ext>
            </a:extLst>
          </p:cNvPr>
          <p:cNvSpPr>
            <a:spLocks noGrp="1"/>
          </p:cNvSpPr>
          <p:nvPr>
            <p:ph type="sldNum" sz="quarter" idx="12"/>
          </p:nvPr>
        </p:nvSpPr>
        <p:spPr/>
        <p:txBody>
          <a:bodyPr/>
          <a:lstStyle/>
          <a:p>
            <a:fld id="{D1D516F8-B51A-8A46-A629-ADF85EF3E8BD}" type="slidenum">
              <a:rPr lang="en-US" smtClean="0"/>
              <a:t>‹#›</a:t>
            </a:fld>
            <a:endParaRPr lang="en-US"/>
          </a:p>
        </p:txBody>
      </p:sp>
    </p:spTree>
    <p:extLst>
      <p:ext uri="{BB962C8B-B14F-4D97-AF65-F5344CB8AC3E}">
        <p14:creationId xmlns:p14="http://schemas.microsoft.com/office/powerpoint/2010/main" val="35268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E2E46-D8DA-5CC1-EEF0-136689DCC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BE18F9-DB84-9662-B582-4FA52BB2DB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53DE6-D4ED-B649-1279-0AFC4E30B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7D5D5-7BFF-FD4D-8BBB-BC2B6C70B1E2}" type="datetimeFigureOut">
              <a:rPr lang="en-US" smtClean="0"/>
              <a:t>5/31/23</a:t>
            </a:fld>
            <a:endParaRPr lang="en-US"/>
          </a:p>
        </p:txBody>
      </p:sp>
      <p:sp>
        <p:nvSpPr>
          <p:cNvPr id="5" name="Footer Placeholder 4">
            <a:extLst>
              <a:ext uri="{FF2B5EF4-FFF2-40B4-BE49-F238E27FC236}">
                <a16:creationId xmlns:a16="http://schemas.microsoft.com/office/drawing/2014/main" id="{04C97D9C-B49C-2065-C56C-87AE1C40D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18C901-D0B9-E50D-C0A7-087F5820A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516F8-B51A-8A46-A629-ADF85EF3E8BD}" type="slidenum">
              <a:rPr lang="en-US" smtClean="0"/>
              <a:t>‹#›</a:t>
            </a:fld>
            <a:endParaRPr lang="en-US"/>
          </a:p>
        </p:txBody>
      </p:sp>
    </p:spTree>
    <p:extLst>
      <p:ext uri="{BB962C8B-B14F-4D97-AF65-F5344CB8AC3E}">
        <p14:creationId xmlns:p14="http://schemas.microsoft.com/office/powerpoint/2010/main" val="2035875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B2E59D-FFE1-C260-E6FC-C6D7587BFE3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Results: primate-parasite interactions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74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9237-6E9D-2CB8-D0DD-B7A13EAB69B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5338494-3D9E-DB1E-F4F5-7B7C29546B20}"/>
              </a:ext>
            </a:extLst>
          </p:cNvPr>
          <p:cNvSpPr>
            <a:spLocks noGrp="1"/>
          </p:cNvSpPr>
          <p:nvPr>
            <p:ph idx="1"/>
          </p:nvPr>
        </p:nvSpPr>
        <p:spPr>
          <a:xfrm>
            <a:off x="838200" y="1825625"/>
            <a:ext cx="10515600" cy="4008645"/>
          </a:xfrm>
        </p:spPr>
        <p:txBody>
          <a:bodyPr>
            <a:noAutofit/>
          </a:bodyPr>
          <a:lstStyle/>
          <a:p>
            <a:r>
              <a:rPr lang="en-US" sz="2600" b="1" dirty="0">
                <a:latin typeface="Garamond" panose="02020404030301010803" pitchFamily="18" charset="0"/>
              </a:rPr>
              <a:t>Citations</a:t>
            </a:r>
            <a:r>
              <a:rPr lang="en-US" sz="2600" dirty="0">
                <a:latin typeface="Garamond" panose="02020404030301010803" pitchFamily="18" charset="0"/>
              </a:rPr>
              <a:t>: Host, Parasite, Citation, Location, </a:t>
            </a:r>
            <a:r>
              <a:rPr lang="en-US" sz="2600" dirty="0" err="1">
                <a:latin typeface="Garamond" panose="02020404030301010803" pitchFamily="18" charset="0"/>
              </a:rPr>
              <a:t>TotalPrevalence</a:t>
            </a:r>
            <a:r>
              <a:rPr lang="en-US" sz="2600" dirty="0">
                <a:latin typeface="Garamond" panose="02020404030301010803" pitchFamily="18" charset="0"/>
              </a:rPr>
              <a:t>.</a:t>
            </a:r>
          </a:p>
          <a:p>
            <a:endParaRPr lang="en-US" sz="2600" b="1" dirty="0">
              <a:latin typeface="Garamond" panose="02020404030301010803" pitchFamily="18" charset="0"/>
            </a:endParaRPr>
          </a:p>
          <a:p>
            <a:r>
              <a:rPr lang="en-US" sz="2600" b="1" dirty="0">
                <a:latin typeface="Garamond" panose="02020404030301010803" pitchFamily="18" charset="0"/>
              </a:rPr>
              <a:t>Primate Traits</a:t>
            </a:r>
            <a:r>
              <a:rPr lang="en-US" sz="2600" dirty="0">
                <a:latin typeface="Garamond" panose="02020404030301010803" pitchFamily="18" charset="0"/>
              </a:rPr>
              <a:t>: </a:t>
            </a:r>
            <a:r>
              <a:rPr lang="en-US" sz="2600" dirty="0" err="1">
                <a:latin typeface="Garamond" panose="02020404030301010803" pitchFamily="18" charset="0"/>
              </a:rPr>
              <a:t>bodymass_kg</a:t>
            </a:r>
            <a:r>
              <a:rPr lang="en-US" sz="2600" dirty="0">
                <a:latin typeface="Garamond" panose="02020404030301010803" pitchFamily="18" charset="0"/>
              </a:rPr>
              <a:t>, </a:t>
            </a:r>
            <a:r>
              <a:rPr lang="en-US" sz="2600" dirty="0" err="1">
                <a:latin typeface="Garamond" panose="02020404030301010803" pitchFamily="18" charset="0"/>
              </a:rPr>
              <a:t>mean_groupsize</a:t>
            </a:r>
            <a:r>
              <a:rPr lang="en-US" sz="2600" dirty="0">
                <a:latin typeface="Garamond" panose="02020404030301010803" pitchFamily="18" charset="0"/>
              </a:rPr>
              <a:t>, </a:t>
            </a:r>
            <a:r>
              <a:rPr lang="en-US" sz="2600" dirty="0" err="1">
                <a:latin typeface="Garamond" panose="02020404030301010803" pitchFamily="18" charset="0"/>
              </a:rPr>
              <a:t>mean_dayrange_meters</a:t>
            </a:r>
            <a:r>
              <a:rPr lang="en-US" sz="2600" dirty="0">
                <a:latin typeface="Garamond" panose="02020404030301010803" pitchFamily="18" charset="0"/>
              </a:rPr>
              <a:t>, </a:t>
            </a:r>
            <a:r>
              <a:rPr lang="en-US" sz="2600" dirty="0" err="1">
                <a:latin typeface="Garamond" panose="02020404030301010803" pitchFamily="18" charset="0"/>
              </a:rPr>
              <a:t>homerange_ha</a:t>
            </a:r>
            <a:r>
              <a:rPr lang="en-US" sz="2600" dirty="0">
                <a:latin typeface="Garamond" panose="02020404030301010803" pitchFamily="18" charset="0"/>
              </a:rPr>
              <a:t>, </a:t>
            </a:r>
            <a:r>
              <a:rPr lang="en-US" sz="2600" dirty="0" err="1">
                <a:latin typeface="Garamond" panose="02020404030301010803" pitchFamily="18" charset="0"/>
              </a:rPr>
              <a:t>social_time</a:t>
            </a:r>
            <a:r>
              <a:rPr lang="en-US" sz="2600" dirty="0">
                <a:latin typeface="Garamond" panose="02020404030301010803" pitchFamily="18" charset="0"/>
              </a:rPr>
              <a:t>, SSD, </a:t>
            </a:r>
            <a:r>
              <a:rPr lang="en-US" sz="2600" dirty="0" err="1">
                <a:latin typeface="Garamond" panose="02020404030301010803" pitchFamily="18" charset="0"/>
              </a:rPr>
              <a:t>diel_activity</a:t>
            </a:r>
            <a:r>
              <a:rPr lang="en-US" sz="2600" dirty="0">
                <a:latin typeface="Garamond" panose="02020404030301010803" pitchFamily="18" charset="0"/>
              </a:rPr>
              <a:t>, </a:t>
            </a:r>
            <a:r>
              <a:rPr lang="en-US" sz="2600" dirty="0" err="1">
                <a:latin typeface="Garamond" panose="02020404030301010803" pitchFamily="18" charset="0"/>
              </a:rPr>
              <a:t>habitat_category</a:t>
            </a:r>
            <a:r>
              <a:rPr lang="en-US" sz="2600" dirty="0">
                <a:latin typeface="Garamond" panose="02020404030301010803" pitchFamily="18" charset="0"/>
              </a:rPr>
              <a:t>, </a:t>
            </a:r>
            <a:r>
              <a:rPr lang="en-US" sz="2600" dirty="0" err="1">
                <a:latin typeface="Garamond" panose="02020404030301010803" pitchFamily="18" charset="0"/>
              </a:rPr>
              <a:t>mating_system</a:t>
            </a:r>
            <a:r>
              <a:rPr lang="en-US" sz="2600" dirty="0">
                <a:latin typeface="Garamond" panose="02020404030301010803" pitchFamily="18" charset="0"/>
              </a:rPr>
              <a:t>, </a:t>
            </a:r>
            <a:r>
              <a:rPr lang="en-US" sz="2600" dirty="0" err="1">
                <a:latin typeface="Garamond" panose="02020404030301010803" pitchFamily="18" charset="0"/>
              </a:rPr>
              <a:t>trophic_folivore</a:t>
            </a:r>
            <a:r>
              <a:rPr lang="en-US" sz="2600" dirty="0">
                <a:latin typeface="Garamond" panose="02020404030301010803" pitchFamily="18" charset="0"/>
              </a:rPr>
              <a:t>, </a:t>
            </a:r>
            <a:r>
              <a:rPr lang="en-US" sz="2600" dirty="0" err="1">
                <a:latin typeface="Garamond" panose="02020404030301010803" pitchFamily="18" charset="0"/>
              </a:rPr>
              <a:t>trophic_Omnivore</a:t>
            </a:r>
            <a:r>
              <a:rPr lang="en-US" sz="2600" dirty="0">
                <a:latin typeface="Garamond" panose="02020404030301010803" pitchFamily="18" charset="0"/>
              </a:rPr>
              <a:t>, realm, </a:t>
            </a:r>
            <a:r>
              <a:rPr lang="en-US" sz="2600" dirty="0" err="1">
                <a:latin typeface="Garamond" panose="02020404030301010803" pitchFamily="18" charset="0"/>
              </a:rPr>
              <a:t>iucn</a:t>
            </a:r>
            <a:r>
              <a:rPr lang="en-US" sz="2600" dirty="0">
                <a:latin typeface="Garamond" panose="02020404030301010803" pitchFamily="18" charset="0"/>
              </a:rPr>
              <a:t>.</a:t>
            </a:r>
          </a:p>
          <a:p>
            <a:endParaRPr lang="en-US" sz="2600" dirty="0">
              <a:latin typeface="Garamond" panose="02020404030301010803" pitchFamily="18" charset="0"/>
            </a:endParaRPr>
          </a:p>
          <a:p>
            <a:r>
              <a:rPr lang="en-US" sz="2600" b="1" dirty="0">
                <a:latin typeface="Garamond" panose="02020404030301010803" pitchFamily="18" charset="0"/>
              </a:rPr>
              <a:t>Parasite Traits</a:t>
            </a:r>
            <a:r>
              <a:rPr lang="en-US" sz="2600" dirty="0">
                <a:latin typeface="Garamond" panose="02020404030301010803" pitchFamily="18" charset="0"/>
              </a:rPr>
              <a:t>: </a:t>
            </a:r>
            <a:r>
              <a:rPr lang="en-US" sz="2600" dirty="0" err="1">
                <a:latin typeface="Garamond" panose="02020404030301010803" pitchFamily="18" charset="0"/>
              </a:rPr>
              <a:t>parasite_type</a:t>
            </a:r>
            <a:r>
              <a:rPr lang="en-US" sz="2600" dirty="0">
                <a:latin typeface="Garamond" panose="02020404030301010803" pitchFamily="18" charset="0"/>
              </a:rPr>
              <a:t>, </a:t>
            </a:r>
            <a:r>
              <a:rPr lang="en-US" sz="2600" dirty="0" err="1">
                <a:latin typeface="Garamond" panose="02020404030301010803" pitchFamily="18" charset="0"/>
              </a:rPr>
              <a:t>transmission_type</a:t>
            </a:r>
            <a:r>
              <a:rPr lang="en-US" sz="2600" dirty="0">
                <a:latin typeface="Garamond" panose="02020404030301010803" pitchFamily="18" charset="0"/>
              </a:rPr>
              <a:t>, </a:t>
            </a:r>
            <a:r>
              <a:rPr lang="en-US" sz="2600" dirty="0" err="1">
                <a:latin typeface="Garamond" panose="02020404030301010803" pitchFamily="18" charset="0"/>
              </a:rPr>
              <a:t>life_cycle</a:t>
            </a:r>
            <a:r>
              <a:rPr lang="en-US" sz="2600" dirty="0">
                <a:latin typeface="Garamond" panose="02020404030301010803" pitchFamily="18" charset="0"/>
              </a:rPr>
              <a:t>.</a:t>
            </a:r>
          </a:p>
          <a:p>
            <a:pPr marL="0" indent="0">
              <a:buNone/>
            </a:pPr>
            <a:endParaRPr lang="en-US" sz="2600" dirty="0">
              <a:latin typeface="Garamond" panose="02020404030301010803" pitchFamily="18" charset="0"/>
            </a:endParaRPr>
          </a:p>
          <a:p>
            <a:pPr marL="0" indent="0">
              <a:buNone/>
            </a:pPr>
            <a:r>
              <a:rPr lang="en-US" sz="2600" b="1" dirty="0" err="1">
                <a:latin typeface="Garamond" panose="02020404030301010803" pitchFamily="18" charset="0"/>
              </a:rPr>
              <a:t>numStudies</a:t>
            </a:r>
            <a:r>
              <a:rPr lang="en-US" sz="2600" dirty="0">
                <a:latin typeface="Garamond" panose="02020404030301010803" pitchFamily="18" charset="0"/>
              </a:rPr>
              <a:t> = 217, </a:t>
            </a:r>
            <a:r>
              <a:rPr lang="en-US" sz="2600" b="1" dirty="0" err="1">
                <a:latin typeface="Garamond" panose="02020404030301010803" pitchFamily="18" charset="0"/>
              </a:rPr>
              <a:t>numPrimates</a:t>
            </a:r>
            <a:r>
              <a:rPr lang="en-US" sz="2600" dirty="0">
                <a:latin typeface="Garamond" panose="02020404030301010803" pitchFamily="18" charset="0"/>
              </a:rPr>
              <a:t> = 93, </a:t>
            </a:r>
            <a:r>
              <a:rPr lang="en-US" sz="2600" b="1" dirty="0" err="1">
                <a:latin typeface="Garamond" panose="02020404030301010803" pitchFamily="18" charset="0"/>
              </a:rPr>
              <a:t>numParasites</a:t>
            </a:r>
            <a:r>
              <a:rPr lang="en-US" sz="2600" dirty="0">
                <a:latin typeface="Garamond" panose="02020404030301010803" pitchFamily="18" charset="0"/>
              </a:rPr>
              <a:t> = 157</a:t>
            </a:r>
          </a:p>
        </p:txBody>
      </p:sp>
    </p:spTree>
    <p:extLst>
      <p:ext uri="{BB962C8B-B14F-4D97-AF65-F5344CB8AC3E}">
        <p14:creationId xmlns:p14="http://schemas.microsoft.com/office/powerpoint/2010/main" val="246699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2EA5-913B-8205-F8D2-23935FC9C199}"/>
              </a:ext>
            </a:extLst>
          </p:cNvPr>
          <p:cNvSpPr>
            <a:spLocks noGrp="1"/>
          </p:cNvSpPr>
          <p:nvPr>
            <p:ph type="title"/>
          </p:nvPr>
        </p:nvSpPr>
        <p:spPr/>
        <p:txBody>
          <a:bodyPr/>
          <a:lstStyle/>
          <a:p>
            <a:r>
              <a:rPr lang="en-US" dirty="0"/>
              <a:t>Present at site</a:t>
            </a:r>
          </a:p>
        </p:txBody>
      </p:sp>
      <p:graphicFrame>
        <p:nvGraphicFramePr>
          <p:cNvPr id="4" name="Table 4">
            <a:extLst>
              <a:ext uri="{FF2B5EF4-FFF2-40B4-BE49-F238E27FC236}">
                <a16:creationId xmlns:a16="http://schemas.microsoft.com/office/drawing/2014/main" id="{BB2787A7-0F50-B9DC-6A86-B9811C28E8E7}"/>
              </a:ext>
            </a:extLst>
          </p:cNvPr>
          <p:cNvGraphicFramePr>
            <a:graphicFrameLocks noGrp="1"/>
          </p:cNvGraphicFramePr>
          <p:nvPr>
            <p:ph idx="1"/>
            <p:extLst>
              <p:ext uri="{D42A27DB-BD31-4B8C-83A1-F6EECF244321}">
                <p14:modId xmlns:p14="http://schemas.microsoft.com/office/powerpoint/2010/main" val="1097073123"/>
              </p:ext>
            </p:extLst>
          </p:nvPr>
        </p:nvGraphicFramePr>
        <p:xfrm>
          <a:off x="838200" y="1764665"/>
          <a:ext cx="10515600" cy="212344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3888436730"/>
                    </a:ext>
                  </a:extLst>
                </a:gridCol>
                <a:gridCol w="1752600">
                  <a:extLst>
                    <a:ext uri="{9D8B030D-6E8A-4147-A177-3AD203B41FA5}">
                      <a16:colId xmlns:a16="http://schemas.microsoft.com/office/drawing/2014/main" val="4089322800"/>
                    </a:ext>
                  </a:extLst>
                </a:gridCol>
                <a:gridCol w="1752600">
                  <a:extLst>
                    <a:ext uri="{9D8B030D-6E8A-4147-A177-3AD203B41FA5}">
                      <a16:colId xmlns:a16="http://schemas.microsoft.com/office/drawing/2014/main" val="1648811860"/>
                    </a:ext>
                  </a:extLst>
                </a:gridCol>
                <a:gridCol w="1752600">
                  <a:extLst>
                    <a:ext uri="{9D8B030D-6E8A-4147-A177-3AD203B41FA5}">
                      <a16:colId xmlns:a16="http://schemas.microsoft.com/office/drawing/2014/main" val="571044284"/>
                    </a:ext>
                  </a:extLst>
                </a:gridCol>
                <a:gridCol w="1752600">
                  <a:extLst>
                    <a:ext uri="{9D8B030D-6E8A-4147-A177-3AD203B41FA5}">
                      <a16:colId xmlns:a16="http://schemas.microsoft.com/office/drawing/2014/main" val="1734915920"/>
                    </a:ext>
                  </a:extLst>
                </a:gridCol>
                <a:gridCol w="1752600">
                  <a:extLst>
                    <a:ext uri="{9D8B030D-6E8A-4147-A177-3AD203B41FA5}">
                      <a16:colId xmlns:a16="http://schemas.microsoft.com/office/drawing/2014/main" val="4063286955"/>
                    </a:ext>
                  </a:extLst>
                </a:gridCol>
              </a:tblGrid>
              <a:tr h="370840">
                <a:tc>
                  <a:txBody>
                    <a:bodyPr/>
                    <a:lstStyle/>
                    <a:p>
                      <a:endParaRPr lang="en-US" dirty="0"/>
                    </a:p>
                  </a:txBody>
                  <a:tcPr/>
                </a:tc>
                <a:tc>
                  <a:txBody>
                    <a:bodyPr/>
                    <a:lstStyle/>
                    <a:p>
                      <a:r>
                        <a:rPr lang="en-US" dirty="0"/>
                        <a:t>Present in study</a:t>
                      </a:r>
                    </a:p>
                  </a:txBody>
                  <a:tcPr/>
                </a:tc>
                <a:tc>
                  <a:txBody>
                    <a:bodyPr/>
                    <a:lstStyle/>
                    <a:p>
                      <a:r>
                        <a:rPr lang="en-US" dirty="0"/>
                        <a:t>Present in location</a:t>
                      </a:r>
                    </a:p>
                  </a:txBody>
                  <a:tcPr/>
                </a:tc>
                <a:tc>
                  <a:txBody>
                    <a:bodyPr/>
                    <a:lstStyle/>
                    <a:p>
                      <a:r>
                        <a:rPr lang="en-US" dirty="0"/>
                        <a:t>Present in realm</a:t>
                      </a:r>
                    </a:p>
                  </a:txBody>
                  <a:tcPr/>
                </a:tc>
                <a:tc>
                  <a:txBody>
                    <a:bodyPr/>
                    <a:lstStyle/>
                    <a:p>
                      <a:r>
                        <a:rPr lang="en-US" dirty="0"/>
                        <a:t>Present in habitat</a:t>
                      </a:r>
                    </a:p>
                  </a:txBody>
                  <a:tcPr/>
                </a:tc>
                <a:tc>
                  <a:txBody>
                    <a:bodyPr/>
                    <a:lstStyle/>
                    <a:p>
                      <a:r>
                        <a:rPr lang="en-US" dirty="0"/>
                        <a:t>Not present in habitat</a:t>
                      </a:r>
                    </a:p>
                  </a:txBody>
                  <a:tcPr/>
                </a:tc>
                <a:extLst>
                  <a:ext uri="{0D108BD9-81ED-4DB2-BD59-A6C34878D82A}">
                    <a16:rowId xmlns:a16="http://schemas.microsoft.com/office/drawing/2014/main" val="2284572716"/>
                  </a:ext>
                </a:extLst>
              </a:tr>
              <a:tr h="370840">
                <a:tc>
                  <a:txBody>
                    <a:bodyPr/>
                    <a:lstStyle/>
                    <a:p>
                      <a:r>
                        <a:rPr lang="en-US" dirty="0"/>
                        <a:t>Case 0</a:t>
                      </a:r>
                    </a:p>
                  </a:txBody>
                  <a:tcPr/>
                </a:tc>
                <a:tc>
                  <a:txBody>
                    <a:bodyPr/>
                    <a:lstStyle/>
                    <a:p>
                      <a:r>
                        <a:rPr lang="en-US" dirty="0"/>
                        <a:t>1</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780752622"/>
                  </a:ext>
                </a:extLst>
              </a:tr>
              <a:tr h="370840">
                <a:tc>
                  <a:txBody>
                    <a:bodyPr/>
                    <a:lstStyle/>
                    <a:p>
                      <a:r>
                        <a:rPr lang="en-US" dirty="0"/>
                        <a:t>Case 1</a:t>
                      </a:r>
                    </a:p>
                  </a:txBody>
                  <a:tcPr/>
                </a:tc>
                <a:tc>
                  <a:txBody>
                    <a:bodyPr/>
                    <a:lstStyle/>
                    <a:p>
                      <a:r>
                        <a:rPr lang="en-US" dirty="0"/>
                        <a:t>1</a:t>
                      </a:r>
                    </a:p>
                  </a:txBody>
                  <a:tcPr/>
                </a:tc>
                <a:tc>
                  <a:txBody>
                    <a:bodyPr/>
                    <a:lstStyle/>
                    <a:p>
                      <a:r>
                        <a:rPr lang="en-US" dirty="0"/>
                        <a:t>0.85</a:t>
                      </a:r>
                    </a:p>
                  </a:txBody>
                  <a:tcPr/>
                </a:tc>
                <a:tc>
                  <a:txBody>
                    <a:bodyPr/>
                    <a:lstStyle/>
                    <a:p>
                      <a:r>
                        <a:rPr lang="en-US" dirty="0"/>
                        <a:t>0.5</a:t>
                      </a:r>
                    </a:p>
                  </a:txBody>
                  <a:tcPr/>
                </a:tc>
                <a:tc>
                  <a:txBody>
                    <a:bodyPr/>
                    <a:lstStyle/>
                    <a:p>
                      <a:r>
                        <a:rPr lang="en-US" dirty="0"/>
                        <a:t>0.25</a:t>
                      </a:r>
                    </a:p>
                  </a:txBody>
                  <a:tcPr/>
                </a:tc>
                <a:tc>
                  <a:txBody>
                    <a:bodyPr/>
                    <a:lstStyle/>
                    <a:p>
                      <a:r>
                        <a:rPr lang="en-US" dirty="0"/>
                        <a:t>0.10</a:t>
                      </a:r>
                    </a:p>
                  </a:txBody>
                  <a:tcPr/>
                </a:tc>
                <a:extLst>
                  <a:ext uri="{0D108BD9-81ED-4DB2-BD59-A6C34878D82A}">
                    <a16:rowId xmlns:a16="http://schemas.microsoft.com/office/drawing/2014/main" val="2994192635"/>
                  </a:ext>
                </a:extLst>
              </a:tr>
              <a:tr h="370840">
                <a:tc>
                  <a:txBody>
                    <a:bodyPr/>
                    <a:lstStyle/>
                    <a:p>
                      <a:r>
                        <a:rPr lang="en-US" dirty="0"/>
                        <a:t>Case 2</a:t>
                      </a:r>
                    </a:p>
                  </a:txBody>
                  <a:tcPr/>
                </a:tc>
                <a:tc>
                  <a:txBody>
                    <a:bodyPr/>
                    <a:lstStyle/>
                    <a:p>
                      <a:r>
                        <a:rPr lang="en-US" dirty="0"/>
                        <a:t>1</a:t>
                      </a:r>
                    </a:p>
                  </a:txBody>
                  <a:tcPr/>
                </a:tc>
                <a:tc>
                  <a:txBody>
                    <a:bodyPr/>
                    <a:lstStyle/>
                    <a:p>
                      <a:r>
                        <a:rPr lang="en-US" dirty="0"/>
                        <a:t>0.85</a:t>
                      </a:r>
                    </a:p>
                  </a:txBody>
                  <a:tcPr/>
                </a:tc>
                <a:tc>
                  <a:txBody>
                    <a:bodyPr/>
                    <a:lstStyle/>
                    <a:p>
                      <a:r>
                        <a:rPr lang="en-US" dirty="0"/>
                        <a:t>0.65</a:t>
                      </a:r>
                    </a:p>
                  </a:txBody>
                  <a:tcPr/>
                </a:tc>
                <a:tc>
                  <a:txBody>
                    <a:bodyPr/>
                    <a:lstStyle/>
                    <a:p>
                      <a:r>
                        <a:rPr lang="en-US" dirty="0"/>
                        <a:t>0.35</a:t>
                      </a:r>
                    </a:p>
                  </a:txBody>
                  <a:tcPr/>
                </a:tc>
                <a:tc>
                  <a:txBody>
                    <a:bodyPr/>
                    <a:lstStyle/>
                    <a:p>
                      <a:r>
                        <a:rPr lang="en-US" dirty="0"/>
                        <a:t>0.25</a:t>
                      </a:r>
                    </a:p>
                  </a:txBody>
                  <a:tcPr/>
                </a:tc>
                <a:extLst>
                  <a:ext uri="{0D108BD9-81ED-4DB2-BD59-A6C34878D82A}">
                    <a16:rowId xmlns:a16="http://schemas.microsoft.com/office/drawing/2014/main" val="2475205311"/>
                  </a:ext>
                </a:extLst>
              </a:tr>
              <a:tr h="370840">
                <a:tc>
                  <a:txBody>
                    <a:bodyPr/>
                    <a:lstStyle/>
                    <a:p>
                      <a:r>
                        <a:rPr lang="en-US" dirty="0"/>
                        <a:t>Case 3</a:t>
                      </a:r>
                    </a:p>
                  </a:txBody>
                  <a:tcPr/>
                </a:tc>
                <a:tc>
                  <a:txBody>
                    <a:bodyPr/>
                    <a:lstStyle/>
                    <a:p>
                      <a:r>
                        <a:rPr lang="en-US" dirty="0"/>
                        <a:t>1</a:t>
                      </a:r>
                    </a:p>
                  </a:txBody>
                  <a:tcPr/>
                </a:tc>
                <a:tc>
                  <a:txBody>
                    <a:bodyPr/>
                    <a:lstStyle/>
                    <a:p>
                      <a:r>
                        <a:rPr lang="en-US" dirty="0"/>
                        <a:t>0.75</a:t>
                      </a:r>
                    </a:p>
                  </a:txBody>
                  <a:tcPr/>
                </a:tc>
                <a:tc>
                  <a:txBody>
                    <a:bodyPr/>
                    <a:lstStyle/>
                    <a:p>
                      <a:r>
                        <a:rPr lang="en-US" dirty="0"/>
                        <a:t>0.50</a:t>
                      </a:r>
                    </a:p>
                  </a:txBody>
                  <a:tcPr/>
                </a:tc>
                <a:tc>
                  <a:txBody>
                    <a:bodyPr/>
                    <a:lstStyle/>
                    <a:p>
                      <a:r>
                        <a:rPr lang="en-US" dirty="0"/>
                        <a:t>0.20</a:t>
                      </a:r>
                    </a:p>
                  </a:txBody>
                  <a:tcPr/>
                </a:tc>
                <a:tc>
                  <a:txBody>
                    <a:bodyPr/>
                    <a:lstStyle/>
                    <a:p>
                      <a:r>
                        <a:rPr lang="en-US" dirty="0"/>
                        <a:t>0.00</a:t>
                      </a:r>
                    </a:p>
                  </a:txBody>
                  <a:tcPr/>
                </a:tc>
                <a:extLst>
                  <a:ext uri="{0D108BD9-81ED-4DB2-BD59-A6C34878D82A}">
                    <a16:rowId xmlns:a16="http://schemas.microsoft.com/office/drawing/2014/main" val="506330016"/>
                  </a:ext>
                </a:extLst>
              </a:tr>
            </a:tbl>
          </a:graphicData>
        </a:graphic>
      </p:graphicFrame>
      <p:graphicFrame>
        <p:nvGraphicFramePr>
          <p:cNvPr id="5" name="Table 4">
            <a:extLst>
              <a:ext uri="{FF2B5EF4-FFF2-40B4-BE49-F238E27FC236}">
                <a16:creationId xmlns:a16="http://schemas.microsoft.com/office/drawing/2014/main" id="{D18BDC6A-F666-2B2D-D9E5-233D4E917D47}"/>
              </a:ext>
            </a:extLst>
          </p:cNvPr>
          <p:cNvGraphicFramePr>
            <a:graphicFrameLocks/>
          </p:cNvGraphicFramePr>
          <p:nvPr>
            <p:extLst>
              <p:ext uri="{D42A27DB-BD31-4B8C-83A1-F6EECF244321}">
                <p14:modId xmlns:p14="http://schemas.microsoft.com/office/powerpoint/2010/main" val="1439392154"/>
              </p:ext>
            </p:extLst>
          </p:nvPr>
        </p:nvGraphicFramePr>
        <p:xfrm>
          <a:off x="838200" y="4280353"/>
          <a:ext cx="6309360" cy="2123440"/>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3888436730"/>
                    </a:ext>
                  </a:extLst>
                </a:gridCol>
                <a:gridCol w="1577340">
                  <a:extLst>
                    <a:ext uri="{9D8B030D-6E8A-4147-A177-3AD203B41FA5}">
                      <a16:colId xmlns:a16="http://schemas.microsoft.com/office/drawing/2014/main" val="4089322800"/>
                    </a:ext>
                  </a:extLst>
                </a:gridCol>
                <a:gridCol w="1577340">
                  <a:extLst>
                    <a:ext uri="{9D8B030D-6E8A-4147-A177-3AD203B41FA5}">
                      <a16:colId xmlns:a16="http://schemas.microsoft.com/office/drawing/2014/main" val="218115609"/>
                    </a:ext>
                  </a:extLst>
                </a:gridCol>
                <a:gridCol w="1577340">
                  <a:extLst>
                    <a:ext uri="{9D8B030D-6E8A-4147-A177-3AD203B41FA5}">
                      <a16:colId xmlns:a16="http://schemas.microsoft.com/office/drawing/2014/main" val="1648811860"/>
                    </a:ext>
                  </a:extLst>
                </a:gridCol>
              </a:tblGrid>
              <a:tr h="370840">
                <a:tc>
                  <a:txBody>
                    <a:bodyPr/>
                    <a:lstStyle/>
                    <a:p>
                      <a:endParaRPr lang="en-US" dirty="0"/>
                    </a:p>
                  </a:txBody>
                  <a:tcPr/>
                </a:tc>
                <a:tc>
                  <a:txBody>
                    <a:bodyPr/>
                    <a:lstStyle/>
                    <a:p>
                      <a:r>
                        <a:rPr lang="en-US" dirty="0"/>
                        <a:t>Present in study</a:t>
                      </a:r>
                    </a:p>
                  </a:txBody>
                  <a:tcPr/>
                </a:tc>
                <a:tc>
                  <a:txBody>
                    <a:bodyPr/>
                    <a:lstStyle/>
                    <a:p>
                      <a:r>
                        <a:rPr lang="en-US" dirty="0"/>
                        <a:t>Present in location</a:t>
                      </a:r>
                    </a:p>
                  </a:txBody>
                  <a:tcPr/>
                </a:tc>
                <a:tc>
                  <a:txBody>
                    <a:bodyPr/>
                    <a:lstStyle/>
                    <a:p>
                      <a:r>
                        <a:rPr lang="en-US" dirty="0"/>
                        <a:t>Not present in location</a:t>
                      </a:r>
                    </a:p>
                  </a:txBody>
                  <a:tcPr/>
                </a:tc>
                <a:extLst>
                  <a:ext uri="{0D108BD9-81ED-4DB2-BD59-A6C34878D82A}">
                    <a16:rowId xmlns:a16="http://schemas.microsoft.com/office/drawing/2014/main" val="2284572716"/>
                  </a:ext>
                </a:extLst>
              </a:tr>
              <a:tr h="370840">
                <a:tc>
                  <a:txBody>
                    <a:bodyPr/>
                    <a:lstStyle/>
                    <a:p>
                      <a:r>
                        <a:rPr lang="en-US" dirty="0"/>
                        <a:t>Case 0</a:t>
                      </a:r>
                    </a:p>
                  </a:txBody>
                  <a:tcPr/>
                </a:tc>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391842046"/>
                  </a:ext>
                </a:extLst>
              </a:tr>
              <a:tr h="370840">
                <a:tc>
                  <a:txBody>
                    <a:bodyPr/>
                    <a:lstStyle/>
                    <a:p>
                      <a:r>
                        <a:rPr lang="en-US" dirty="0"/>
                        <a:t>Case 1</a:t>
                      </a:r>
                    </a:p>
                  </a:txBody>
                  <a:tcPr/>
                </a:tc>
                <a:tc>
                  <a:txBody>
                    <a:bodyPr/>
                    <a:lstStyle/>
                    <a:p>
                      <a:r>
                        <a:rPr lang="en-US" dirty="0"/>
                        <a:t>1</a:t>
                      </a:r>
                    </a:p>
                  </a:txBody>
                  <a:tcPr/>
                </a:tc>
                <a:tc>
                  <a:txBody>
                    <a:bodyPr/>
                    <a:lstStyle/>
                    <a:p>
                      <a:r>
                        <a:rPr lang="en-US" dirty="0"/>
                        <a:t>0.85</a:t>
                      </a:r>
                    </a:p>
                  </a:txBody>
                  <a:tcPr/>
                </a:tc>
                <a:tc>
                  <a:txBody>
                    <a:bodyPr/>
                    <a:lstStyle/>
                    <a:p>
                      <a:r>
                        <a:rPr lang="en-US" dirty="0"/>
                        <a:t>0.25</a:t>
                      </a:r>
                    </a:p>
                  </a:txBody>
                  <a:tcPr/>
                </a:tc>
                <a:extLst>
                  <a:ext uri="{0D108BD9-81ED-4DB2-BD59-A6C34878D82A}">
                    <a16:rowId xmlns:a16="http://schemas.microsoft.com/office/drawing/2014/main" val="2994192635"/>
                  </a:ext>
                </a:extLst>
              </a:tr>
              <a:tr h="370840">
                <a:tc>
                  <a:txBody>
                    <a:bodyPr/>
                    <a:lstStyle/>
                    <a:p>
                      <a:r>
                        <a:rPr lang="en-US" dirty="0"/>
                        <a:t>Case 2</a:t>
                      </a:r>
                    </a:p>
                  </a:txBody>
                  <a:tcPr/>
                </a:tc>
                <a:tc>
                  <a:txBody>
                    <a:bodyPr/>
                    <a:lstStyle/>
                    <a:p>
                      <a:r>
                        <a:rPr lang="en-US" dirty="0"/>
                        <a:t>1</a:t>
                      </a:r>
                    </a:p>
                  </a:txBody>
                  <a:tcPr/>
                </a:tc>
                <a:tc>
                  <a:txBody>
                    <a:bodyPr/>
                    <a:lstStyle/>
                    <a:p>
                      <a:r>
                        <a:rPr lang="en-US" dirty="0"/>
                        <a:t>0.85</a:t>
                      </a:r>
                    </a:p>
                  </a:txBody>
                  <a:tcPr/>
                </a:tc>
                <a:tc>
                  <a:txBody>
                    <a:bodyPr/>
                    <a:lstStyle/>
                    <a:p>
                      <a:r>
                        <a:rPr lang="en-US" dirty="0"/>
                        <a:t>0.25</a:t>
                      </a:r>
                    </a:p>
                  </a:txBody>
                  <a:tcPr/>
                </a:tc>
                <a:extLst>
                  <a:ext uri="{0D108BD9-81ED-4DB2-BD59-A6C34878D82A}">
                    <a16:rowId xmlns:a16="http://schemas.microsoft.com/office/drawing/2014/main" val="2475205311"/>
                  </a:ext>
                </a:extLst>
              </a:tr>
              <a:tr h="370840">
                <a:tc>
                  <a:txBody>
                    <a:bodyPr/>
                    <a:lstStyle/>
                    <a:p>
                      <a:r>
                        <a:rPr lang="en-US" dirty="0"/>
                        <a:t>Case 3</a:t>
                      </a:r>
                    </a:p>
                  </a:txBody>
                  <a:tcPr/>
                </a:tc>
                <a:tc>
                  <a:txBody>
                    <a:bodyPr/>
                    <a:lstStyle/>
                    <a:p>
                      <a:r>
                        <a:rPr lang="en-US" dirty="0"/>
                        <a:t>1</a:t>
                      </a:r>
                    </a:p>
                  </a:txBody>
                  <a:tcPr/>
                </a:tc>
                <a:tc>
                  <a:txBody>
                    <a:bodyPr/>
                    <a:lstStyle/>
                    <a:p>
                      <a:r>
                        <a:rPr lang="en-US" dirty="0"/>
                        <a:t>0.75</a:t>
                      </a:r>
                    </a:p>
                  </a:txBody>
                  <a:tcPr/>
                </a:tc>
                <a:tc>
                  <a:txBody>
                    <a:bodyPr/>
                    <a:lstStyle/>
                    <a:p>
                      <a:r>
                        <a:rPr lang="en-US" dirty="0"/>
                        <a:t>0.10</a:t>
                      </a:r>
                    </a:p>
                  </a:txBody>
                  <a:tcPr/>
                </a:tc>
                <a:extLst>
                  <a:ext uri="{0D108BD9-81ED-4DB2-BD59-A6C34878D82A}">
                    <a16:rowId xmlns:a16="http://schemas.microsoft.com/office/drawing/2014/main" val="506330016"/>
                  </a:ext>
                </a:extLst>
              </a:tr>
            </a:tbl>
          </a:graphicData>
        </a:graphic>
      </p:graphicFrame>
      <p:sp>
        <p:nvSpPr>
          <p:cNvPr id="3" name="TextBox 2">
            <a:extLst>
              <a:ext uri="{FF2B5EF4-FFF2-40B4-BE49-F238E27FC236}">
                <a16:creationId xmlns:a16="http://schemas.microsoft.com/office/drawing/2014/main" id="{2BE3B95D-178E-8265-7122-EDD4ADB5C10F}"/>
              </a:ext>
            </a:extLst>
          </p:cNvPr>
          <p:cNvSpPr txBox="1"/>
          <p:nvPr/>
        </p:nvSpPr>
        <p:spPr>
          <a:xfrm>
            <a:off x="758298" y="1388825"/>
            <a:ext cx="1393795" cy="369332"/>
          </a:xfrm>
          <a:prstGeom prst="rect">
            <a:avLst/>
          </a:prstGeom>
          <a:noFill/>
        </p:spPr>
        <p:txBody>
          <a:bodyPr wrap="square" rtlCol="0">
            <a:spAutoFit/>
          </a:bodyPr>
          <a:lstStyle/>
          <a:p>
            <a:r>
              <a:rPr lang="en-US" dirty="0">
                <a:latin typeface="Garamond" panose="02020404030301010803" pitchFamily="18" charset="0"/>
              </a:rPr>
              <a:t>Primates</a:t>
            </a:r>
          </a:p>
        </p:txBody>
      </p:sp>
      <p:sp>
        <p:nvSpPr>
          <p:cNvPr id="6" name="TextBox 5">
            <a:extLst>
              <a:ext uri="{FF2B5EF4-FFF2-40B4-BE49-F238E27FC236}">
                <a16:creationId xmlns:a16="http://schemas.microsoft.com/office/drawing/2014/main" id="{6344D78B-C6E7-BA88-E338-3E1157E24BDE}"/>
              </a:ext>
            </a:extLst>
          </p:cNvPr>
          <p:cNvSpPr txBox="1"/>
          <p:nvPr/>
        </p:nvSpPr>
        <p:spPr>
          <a:xfrm>
            <a:off x="767176" y="3911021"/>
            <a:ext cx="1393795" cy="369332"/>
          </a:xfrm>
          <a:prstGeom prst="rect">
            <a:avLst/>
          </a:prstGeom>
          <a:noFill/>
        </p:spPr>
        <p:txBody>
          <a:bodyPr wrap="square" rtlCol="0">
            <a:spAutoFit/>
          </a:bodyPr>
          <a:lstStyle/>
          <a:p>
            <a:r>
              <a:rPr lang="en-US" dirty="0">
                <a:latin typeface="Garamond" panose="02020404030301010803" pitchFamily="18" charset="0"/>
              </a:rPr>
              <a:t>Parasites</a:t>
            </a:r>
          </a:p>
        </p:txBody>
      </p:sp>
    </p:spTree>
    <p:extLst>
      <p:ext uri="{BB962C8B-B14F-4D97-AF65-F5344CB8AC3E}">
        <p14:creationId xmlns:p14="http://schemas.microsoft.com/office/powerpoint/2010/main" val="110777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6038-C3CC-B41D-9C64-B088153243F9}"/>
              </a:ext>
            </a:extLst>
          </p:cNvPr>
          <p:cNvSpPr>
            <a:spLocks noGrp="1"/>
          </p:cNvSpPr>
          <p:nvPr>
            <p:ph type="title"/>
          </p:nvPr>
        </p:nvSpPr>
        <p:spPr>
          <a:xfrm>
            <a:off x="587811" y="35380"/>
            <a:ext cx="10515600" cy="1325563"/>
          </a:xfrm>
        </p:spPr>
        <p:txBody>
          <a:bodyPr>
            <a:normAutofit/>
          </a:bodyPr>
          <a:lstStyle/>
          <a:p>
            <a:r>
              <a:rPr lang="en-US" sz="3300" dirty="0"/>
              <a:t>Occurrence Counts</a:t>
            </a:r>
          </a:p>
        </p:txBody>
      </p:sp>
      <p:pic>
        <p:nvPicPr>
          <p:cNvPr id="4" name="Content Placeholder 4" descr="A picture containing text, screenshot, diagram, plot&#10;&#10;Description automatically generated">
            <a:extLst>
              <a:ext uri="{FF2B5EF4-FFF2-40B4-BE49-F238E27FC236}">
                <a16:creationId xmlns:a16="http://schemas.microsoft.com/office/drawing/2014/main" id="{21D319C1-1BC8-9100-04DE-C96096C19A76}"/>
              </a:ext>
            </a:extLst>
          </p:cNvPr>
          <p:cNvPicPr>
            <a:picLocks noChangeAspect="1"/>
          </p:cNvPicPr>
          <p:nvPr/>
        </p:nvPicPr>
        <p:blipFill>
          <a:blip r:embed="rId3"/>
          <a:stretch>
            <a:fillRect/>
          </a:stretch>
        </p:blipFill>
        <p:spPr>
          <a:xfrm>
            <a:off x="6469884" y="1281294"/>
            <a:ext cx="5373222" cy="5292624"/>
          </a:xfrm>
          <a:prstGeom prst="rect">
            <a:avLst/>
          </a:prstGeom>
        </p:spPr>
      </p:pic>
      <p:pic>
        <p:nvPicPr>
          <p:cNvPr id="5" name="Picture 4" descr="A picture containing text, screenshot, diagram, plot&#10;&#10;Description automatically generated">
            <a:extLst>
              <a:ext uri="{FF2B5EF4-FFF2-40B4-BE49-F238E27FC236}">
                <a16:creationId xmlns:a16="http://schemas.microsoft.com/office/drawing/2014/main" id="{2D7F7C0C-F263-53B7-F080-5F0C92E48208}"/>
              </a:ext>
            </a:extLst>
          </p:cNvPr>
          <p:cNvPicPr>
            <a:picLocks noChangeAspect="1"/>
          </p:cNvPicPr>
          <p:nvPr/>
        </p:nvPicPr>
        <p:blipFill>
          <a:blip r:embed="rId4"/>
          <a:stretch>
            <a:fillRect/>
          </a:stretch>
        </p:blipFill>
        <p:spPr>
          <a:xfrm>
            <a:off x="587811" y="1278784"/>
            <a:ext cx="5373222" cy="5292624"/>
          </a:xfrm>
          <a:prstGeom prst="rect">
            <a:avLst/>
          </a:prstGeom>
        </p:spPr>
      </p:pic>
    </p:spTree>
    <p:extLst>
      <p:ext uri="{BB962C8B-B14F-4D97-AF65-F5344CB8AC3E}">
        <p14:creationId xmlns:p14="http://schemas.microsoft.com/office/powerpoint/2010/main" val="235810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40E669-A09A-9FBA-03A4-C1B4B2287856}"/>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dirty="0"/>
              <a:t>Posterior Probabilities of Interaction</a:t>
            </a:r>
            <a:endParaRPr lang="en-US" sz="4000" kern="1200" dirty="0">
              <a:solidFill>
                <a:schemeClr val="tx1"/>
              </a:solidFill>
              <a:latin typeface="+mj-lt"/>
              <a:ea typeface="+mj-ea"/>
              <a:cs typeface="+mj-cs"/>
            </a:endParaRPr>
          </a:p>
        </p:txBody>
      </p:sp>
      <p:sp>
        <p:nvSpPr>
          <p:cNvPr id="16" name="Rectangle: Rounded Corners 15">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Content Placeholder 4" descr="A picture containing text, pattern, monochrome&#10;&#10;Description automatically generated">
            <a:extLst>
              <a:ext uri="{FF2B5EF4-FFF2-40B4-BE49-F238E27FC236}">
                <a16:creationId xmlns:a16="http://schemas.microsoft.com/office/drawing/2014/main" id="{A2C25F23-AB15-6DD7-0CBE-B9CBF79BC7A4}"/>
              </a:ext>
            </a:extLst>
          </p:cNvPr>
          <p:cNvPicPr>
            <a:picLocks noGrp="1" noChangeAspect="1"/>
          </p:cNvPicPr>
          <p:nvPr>
            <p:ph idx="1"/>
          </p:nvPr>
        </p:nvPicPr>
        <p:blipFill rotWithShape="1">
          <a:blip r:embed="rId3"/>
          <a:srcRect r="3" b="9904"/>
          <a:stretch/>
        </p:blipFill>
        <p:spPr>
          <a:xfrm>
            <a:off x="6235414" y="2094950"/>
            <a:ext cx="5583439" cy="4087368"/>
          </a:xfrm>
          <a:prstGeom prst="rect">
            <a:avLst/>
          </a:prstGeom>
        </p:spPr>
      </p:pic>
      <p:pic>
        <p:nvPicPr>
          <p:cNvPr id="7" name="Picture 6" descr="A close-up of a graph&#10;&#10;Description automatically generated with low confidence">
            <a:extLst>
              <a:ext uri="{FF2B5EF4-FFF2-40B4-BE49-F238E27FC236}">
                <a16:creationId xmlns:a16="http://schemas.microsoft.com/office/drawing/2014/main" id="{B76E3AD6-69D3-CD63-056B-9D420326CD1A}"/>
              </a:ext>
            </a:extLst>
          </p:cNvPr>
          <p:cNvPicPr>
            <a:picLocks noChangeAspect="1"/>
          </p:cNvPicPr>
          <p:nvPr/>
        </p:nvPicPr>
        <p:blipFill rotWithShape="1">
          <a:blip r:embed="rId4"/>
          <a:srcRect t="709" r="3" b="9121"/>
          <a:stretch/>
        </p:blipFill>
        <p:spPr>
          <a:xfrm>
            <a:off x="328787" y="2138053"/>
            <a:ext cx="5577840" cy="4086603"/>
          </a:xfrm>
          <a:prstGeom prst="rect">
            <a:avLst/>
          </a:prstGeom>
        </p:spPr>
      </p:pic>
      <p:sp>
        <p:nvSpPr>
          <p:cNvPr id="9" name="TextBox 8">
            <a:extLst>
              <a:ext uri="{FF2B5EF4-FFF2-40B4-BE49-F238E27FC236}">
                <a16:creationId xmlns:a16="http://schemas.microsoft.com/office/drawing/2014/main" id="{F161FDB0-A233-FA83-5A9C-A1B1ECCAB33A}"/>
              </a:ext>
            </a:extLst>
          </p:cNvPr>
          <p:cNvSpPr txBox="1"/>
          <p:nvPr/>
        </p:nvSpPr>
        <p:spPr>
          <a:xfrm>
            <a:off x="1546549" y="6266995"/>
            <a:ext cx="6097554" cy="369332"/>
          </a:xfrm>
          <a:prstGeom prst="rect">
            <a:avLst/>
          </a:prstGeom>
          <a:noFill/>
        </p:spPr>
        <p:txBody>
          <a:bodyPr wrap="square">
            <a:spAutoFit/>
          </a:bodyPr>
          <a:lstStyle/>
          <a:p>
            <a:r>
              <a:rPr lang="en-US" dirty="0">
                <a:latin typeface="Garamond" panose="02020404030301010803" pitchFamily="18" charset="0"/>
              </a:rPr>
              <a:t>a. Case 0.</a:t>
            </a:r>
          </a:p>
        </p:txBody>
      </p:sp>
      <p:sp>
        <p:nvSpPr>
          <p:cNvPr id="10" name="TextBox 9">
            <a:extLst>
              <a:ext uri="{FF2B5EF4-FFF2-40B4-BE49-F238E27FC236}">
                <a16:creationId xmlns:a16="http://schemas.microsoft.com/office/drawing/2014/main" id="{2C943E58-C3DE-1E2B-3CB2-F5CAD5AFD90E}"/>
              </a:ext>
            </a:extLst>
          </p:cNvPr>
          <p:cNvSpPr txBox="1"/>
          <p:nvPr/>
        </p:nvSpPr>
        <p:spPr>
          <a:xfrm>
            <a:off x="7362631" y="6238496"/>
            <a:ext cx="4305113" cy="369332"/>
          </a:xfrm>
          <a:prstGeom prst="rect">
            <a:avLst/>
          </a:prstGeom>
          <a:noFill/>
        </p:spPr>
        <p:txBody>
          <a:bodyPr wrap="square">
            <a:spAutoFit/>
          </a:bodyPr>
          <a:lstStyle/>
          <a:p>
            <a:r>
              <a:rPr lang="en-US" dirty="0">
                <a:latin typeface="Garamond" panose="02020404030301010803" pitchFamily="18" charset="0"/>
              </a:rPr>
              <a:t>a. Case 2.</a:t>
            </a:r>
          </a:p>
        </p:txBody>
      </p:sp>
    </p:spTree>
    <p:extLst>
      <p:ext uri="{BB962C8B-B14F-4D97-AF65-F5344CB8AC3E}">
        <p14:creationId xmlns:p14="http://schemas.microsoft.com/office/powerpoint/2010/main" val="368583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C9AE-A02E-2043-A3AA-0AD72B845871}"/>
              </a:ext>
            </a:extLst>
          </p:cNvPr>
          <p:cNvSpPr>
            <a:spLocks noGrp="1"/>
          </p:cNvSpPr>
          <p:nvPr>
            <p:ph type="title"/>
          </p:nvPr>
        </p:nvSpPr>
        <p:spPr/>
        <p:txBody>
          <a:bodyPr/>
          <a:lstStyle/>
          <a:p>
            <a:r>
              <a:rPr lang="en-US" dirty="0"/>
              <a:t>Summary Statistics</a:t>
            </a:r>
          </a:p>
        </p:txBody>
      </p:sp>
      <p:sp>
        <p:nvSpPr>
          <p:cNvPr id="6" name="Content Placeholder 5">
            <a:extLst>
              <a:ext uri="{FF2B5EF4-FFF2-40B4-BE49-F238E27FC236}">
                <a16:creationId xmlns:a16="http://schemas.microsoft.com/office/drawing/2014/main" id="{EC737DC9-F275-3703-C6DC-5B6701800C19}"/>
              </a:ext>
            </a:extLst>
          </p:cNvPr>
          <p:cNvSpPr>
            <a:spLocks noGrp="1"/>
          </p:cNvSpPr>
          <p:nvPr>
            <p:ph idx="1"/>
          </p:nvPr>
        </p:nvSpPr>
        <p:spPr>
          <a:xfrm>
            <a:off x="838200" y="1632360"/>
            <a:ext cx="11798508" cy="4351338"/>
          </a:xfrm>
        </p:spPr>
        <p:txBody>
          <a:bodyPr/>
          <a:lstStyle/>
          <a:p>
            <a:r>
              <a:rPr lang="en-US" dirty="0"/>
              <a:t>Observed Prevalence: 0.0312</a:t>
            </a:r>
          </a:p>
          <a:p>
            <a:r>
              <a:rPr lang="en-US" dirty="0"/>
              <a:t>Predicted Prevalence: </a:t>
            </a:r>
          </a:p>
          <a:p>
            <a:pPr lvl="1"/>
            <a:r>
              <a:rPr lang="en-US" dirty="0"/>
              <a:t>Case 0: </a:t>
            </a:r>
            <a:r>
              <a:rPr lang="en-US" b="1" dirty="0"/>
              <a:t>0.264</a:t>
            </a:r>
          </a:p>
          <a:p>
            <a:pPr lvl="1"/>
            <a:r>
              <a:rPr lang="en-US" dirty="0"/>
              <a:t>Case 2: </a:t>
            </a:r>
            <a:r>
              <a:rPr lang="en-US" b="1" dirty="0"/>
              <a:t>0.304</a:t>
            </a:r>
          </a:p>
          <a:p>
            <a:endParaRPr lang="en-US" dirty="0"/>
          </a:p>
        </p:txBody>
      </p:sp>
      <p:pic>
        <p:nvPicPr>
          <p:cNvPr id="8" name="Picture 7" descr="A screenshot of a computer&#10;&#10;Description automatically generated">
            <a:extLst>
              <a:ext uri="{FF2B5EF4-FFF2-40B4-BE49-F238E27FC236}">
                <a16:creationId xmlns:a16="http://schemas.microsoft.com/office/drawing/2014/main" id="{F703DCD3-F787-BEBB-3039-D44BF360EA21}"/>
              </a:ext>
            </a:extLst>
          </p:cNvPr>
          <p:cNvPicPr>
            <a:picLocks noChangeAspect="1"/>
          </p:cNvPicPr>
          <p:nvPr/>
        </p:nvPicPr>
        <p:blipFill>
          <a:blip r:embed="rId3"/>
          <a:stretch>
            <a:fillRect/>
          </a:stretch>
        </p:blipFill>
        <p:spPr>
          <a:xfrm>
            <a:off x="6285877" y="3553199"/>
            <a:ext cx="5791453" cy="2824023"/>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DB035CF1-81BB-10D8-3C14-BFA303A5A268}"/>
              </a:ext>
            </a:extLst>
          </p:cNvPr>
          <p:cNvPicPr>
            <a:picLocks noChangeAspect="1"/>
          </p:cNvPicPr>
          <p:nvPr/>
        </p:nvPicPr>
        <p:blipFill>
          <a:blip r:embed="rId4"/>
          <a:stretch>
            <a:fillRect/>
          </a:stretch>
        </p:blipFill>
        <p:spPr>
          <a:xfrm>
            <a:off x="324786" y="3553199"/>
            <a:ext cx="5581339" cy="2824024"/>
          </a:xfrm>
          <a:prstGeom prst="rect">
            <a:avLst/>
          </a:prstGeom>
        </p:spPr>
      </p:pic>
      <p:sp>
        <p:nvSpPr>
          <p:cNvPr id="11" name="TextBox 10">
            <a:extLst>
              <a:ext uri="{FF2B5EF4-FFF2-40B4-BE49-F238E27FC236}">
                <a16:creationId xmlns:a16="http://schemas.microsoft.com/office/drawing/2014/main" id="{F613364A-01EB-C244-BA23-168804C2D16F}"/>
              </a:ext>
            </a:extLst>
          </p:cNvPr>
          <p:cNvSpPr txBox="1"/>
          <p:nvPr/>
        </p:nvSpPr>
        <p:spPr>
          <a:xfrm>
            <a:off x="6285877" y="2782669"/>
            <a:ext cx="5791453" cy="646331"/>
          </a:xfrm>
          <a:prstGeom prst="rect">
            <a:avLst/>
          </a:prstGeom>
          <a:noFill/>
        </p:spPr>
        <p:txBody>
          <a:bodyPr wrap="square" rtlCol="0">
            <a:spAutoFit/>
          </a:bodyPr>
          <a:lstStyle/>
          <a:p>
            <a:r>
              <a:rPr lang="en-US" dirty="0"/>
              <a:t>Table: Top 10 edges ranked by posterior probabilities </a:t>
            </a:r>
          </a:p>
          <a:p>
            <a:r>
              <a:rPr lang="en-US" dirty="0"/>
              <a:t>(left: 0.5 all. right: case 2.)</a:t>
            </a:r>
          </a:p>
        </p:txBody>
      </p:sp>
    </p:spTree>
    <p:extLst>
      <p:ext uri="{BB962C8B-B14F-4D97-AF65-F5344CB8AC3E}">
        <p14:creationId xmlns:p14="http://schemas.microsoft.com/office/powerpoint/2010/main" val="248366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B3D6B-27ED-9E11-CEA5-D62D9CBB4FB0}"/>
              </a:ext>
            </a:extLst>
          </p:cNvPr>
          <p:cNvSpPr>
            <a:spLocks noGrp="1"/>
          </p:cNvSpPr>
          <p:nvPr>
            <p:ph type="ctrTitle"/>
          </p:nvPr>
        </p:nvSpPr>
        <p:spPr>
          <a:xfrm>
            <a:off x="359172" y="1144769"/>
            <a:ext cx="3724217" cy="2896432"/>
          </a:xfrm>
        </p:spPr>
        <p:txBody>
          <a:bodyPr anchor="b">
            <a:normAutofit/>
          </a:bodyPr>
          <a:lstStyle/>
          <a:p>
            <a:pPr algn="l"/>
            <a:r>
              <a:rPr lang="en-US" sz="4000" dirty="0"/>
              <a:t>CV Results</a:t>
            </a:r>
          </a:p>
        </p:txBody>
      </p:sp>
      <p:sp>
        <p:nvSpPr>
          <p:cNvPr id="23" name="Rectangle 22">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1B993A0D-A20B-EF94-D284-207053D0DE4F}"/>
              </a:ext>
            </a:extLst>
          </p:cNvPr>
          <p:cNvPicPr>
            <a:picLocks noChangeAspect="1"/>
          </p:cNvPicPr>
          <p:nvPr/>
        </p:nvPicPr>
        <p:blipFill>
          <a:blip r:embed="rId3"/>
          <a:stretch>
            <a:fillRect/>
          </a:stretch>
        </p:blipFill>
        <p:spPr>
          <a:xfrm>
            <a:off x="8276499" y="625683"/>
            <a:ext cx="3675888" cy="2625634"/>
          </a:xfrm>
          <a:prstGeom prst="rect">
            <a:avLst/>
          </a:prstGeom>
        </p:spPr>
      </p:pic>
      <p:pic>
        <p:nvPicPr>
          <p:cNvPr id="11" name="Picture 10">
            <a:extLst>
              <a:ext uri="{FF2B5EF4-FFF2-40B4-BE49-F238E27FC236}">
                <a16:creationId xmlns:a16="http://schemas.microsoft.com/office/drawing/2014/main" id="{217A8337-0238-AAB9-37FA-0F54D252A76F}"/>
              </a:ext>
            </a:extLst>
          </p:cNvPr>
          <p:cNvPicPr>
            <a:picLocks noChangeAspect="1"/>
          </p:cNvPicPr>
          <p:nvPr/>
        </p:nvPicPr>
        <p:blipFill>
          <a:blip r:embed="rId4"/>
          <a:stretch>
            <a:fillRect/>
          </a:stretch>
        </p:blipFill>
        <p:spPr>
          <a:xfrm>
            <a:off x="8310883" y="3532127"/>
            <a:ext cx="3675888" cy="2625634"/>
          </a:xfrm>
          <a:prstGeom prst="rect">
            <a:avLst/>
          </a:prstGeom>
        </p:spPr>
      </p:pic>
      <p:sp>
        <p:nvSpPr>
          <p:cNvPr id="25" name="Rectangle 24">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FD19554-10AC-0129-3899-ACD445763A4D}"/>
              </a:ext>
            </a:extLst>
          </p:cNvPr>
          <p:cNvPicPr>
            <a:picLocks noChangeAspect="1"/>
          </p:cNvPicPr>
          <p:nvPr/>
        </p:nvPicPr>
        <p:blipFill>
          <a:blip r:embed="rId5"/>
          <a:stretch>
            <a:fillRect/>
          </a:stretch>
        </p:blipFill>
        <p:spPr>
          <a:xfrm>
            <a:off x="4377933" y="3532127"/>
            <a:ext cx="3824106" cy="2607345"/>
          </a:xfrm>
          <a:prstGeom prst="rect">
            <a:avLst/>
          </a:prstGeom>
        </p:spPr>
      </p:pic>
      <p:pic>
        <p:nvPicPr>
          <p:cNvPr id="13" name="Picture 12">
            <a:extLst>
              <a:ext uri="{FF2B5EF4-FFF2-40B4-BE49-F238E27FC236}">
                <a16:creationId xmlns:a16="http://schemas.microsoft.com/office/drawing/2014/main" id="{B91ABEE3-A542-8BD6-94E4-C99F42F36502}"/>
              </a:ext>
            </a:extLst>
          </p:cNvPr>
          <p:cNvPicPr>
            <a:picLocks noChangeAspect="1"/>
          </p:cNvPicPr>
          <p:nvPr/>
        </p:nvPicPr>
        <p:blipFill>
          <a:blip r:embed="rId6"/>
          <a:stretch>
            <a:fillRect/>
          </a:stretch>
        </p:blipFill>
        <p:spPr>
          <a:xfrm>
            <a:off x="4377933" y="616566"/>
            <a:ext cx="3675888" cy="2625634"/>
          </a:xfrm>
          <a:prstGeom prst="rect">
            <a:avLst/>
          </a:prstGeom>
        </p:spPr>
      </p:pic>
      <p:sp>
        <p:nvSpPr>
          <p:cNvPr id="15" name="TextBox 14">
            <a:extLst>
              <a:ext uri="{FF2B5EF4-FFF2-40B4-BE49-F238E27FC236}">
                <a16:creationId xmlns:a16="http://schemas.microsoft.com/office/drawing/2014/main" id="{A043DBE0-A667-958F-4755-56979FFBB1E4}"/>
              </a:ext>
            </a:extLst>
          </p:cNvPr>
          <p:cNvSpPr txBox="1"/>
          <p:nvPr/>
        </p:nvSpPr>
        <p:spPr>
          <a:xfrm>
            <a:off x="4826000" y="3155014"/>
            <a:ext cx="2887133" cy="369332"/>
          </a:xfrm>
          <a:prstGeom prst="rect">
            <a:avLst/>
          </a:prstGeom>
          <a:noFill/>
        </p:spPr>
        <p:txBody>
          <a:bodyPr wrap="square" rtlCol="0">
            <a:spAutoFit/>
          </a:bodyPr>
          <a:lstStyle/>
          <a:p>
            <a:r>
              <a:rPr lang="en-US" dirty="0">
                <a:latin typeface="Garamond" panose="02020404030301010803" pitchFamily="18" charset="0"/>
              </a:rPr>
              <a:t>a. Case 0</a:t>
            </a:r>
          </a:p>
        </p:txBody>
      </p:sp>
      <p:sp>
        <p:nvSpPr>
          <p:cNvPr id="17" name="TextBox 16">
            <a:extLst>
              <a:ext uri="{FF2B5EF4-FFF2-40B4-BE49-F238E27FC236}">
                <a16:creationId xmlns:a16="http://schemas.microsoft.com/office/drawing/2014/main" id="{87C1F49D-A6E9-A459-F7C6-95D464785762}"/>
              </a:ext>
            </a:extLst>
          </p:cNvPr>
          <p:cNvSpPr txBox="1"/>
          <p:nvPr/>
        </p:nvSpPr>
        <p:spPr>
          <a:xfrm>
            <a:off x="8584140" y="3151145"/>
            <a:ext cx="2887133" cy="369332"/>
          </a:xfrm>
          <a:prstGeom prst="rect">
            <a:avLst/>
          </a:prstGeom>
          <a:noFill/>
        </p:spPr>
        <p:txBody>
          <a:bodyPr wrap="square" rtlCol="0">
            <a:spAutoFit/>
          </a:bodyPr>
          <a:lstStyle/>
          <a:p>
            <a:r>
              <a:rPr lang="en-US" dirty="0">
                <a:latin typeface="Garamond" panose="02020404030301010803" pitchFamily="18" charset="0"/>
              </a:rPr>
              <a:t>b. Case 1</a:t>
            </a:r>
          </a:p>
        </p:txBody>
      </p:sp>
      <p:sp>
        <p:nvSpPr>
          <p:cNvPr id="18" name="TextBox 17">
            <a:extLst>
              <a:ext uri="{FF2B5EF4-FFF2-40B4-BE49-F238E27FC236}">
                <a16:creationId xmlns:a16="http://schemas.microsoft.com/office/drawing/2014/main" id="{3A9C2F5F-CFF0-9602-8AB5-B7BEBB8F6991}"/>
              </a:ext>
            </a:extLst>
          </p:cNvPr>
          <p:cNvSpPr txBox="1"/>
          <p:nvPr/>
        </p:nvSpPr>
        <p:spPr>
          <a:xfrm>
            <a:off x="4729351" y="6139472"/>
            <a:ext cx="2887133" cy="369332"/>
          </a:xfrm>
          <a:prstGeom prst="rect">
            <a:avLst/>
          </a:prstGeom>
          <a:noFill/>
        </p:spPr>
        <p:txBody>
          <a:bodyPr wrap="square" rtlCol="0">
            <a:spAutoFit/>
          </a:bodyPr>
          <a:lstStyle/>
          <a:p>
            <a:r>
              <a:rPr lang="en-US" dirty="0">
                <a:latin typeface="Garamond" panose="02020404030301010803" pitchFamily="18" charset="0"/>
              </a:rPr>
              <a:t>c. Case 2</a:t>
            </a:r>
          </a:p>
        </p:txBody>
      </p:sp>
      <p:sp>
        <p:nvSpPr>
          <p:cNvPr id="19" name="TextBox 18">
            <a:extLst>
              <a:ext uri="{FF2B5EF4-FFF2-40B4-BE49-F238E27FC236}">
                <a16:creationId xmlns:a16="http://schemas.microsoft.com/office/drawing/2014/main" id="{5ED9DB51-C1B4-A123-9DD5-FF36D05F3245}"/>
              </a:ext>
            </a:extLst>
          </p:cNvPr>
          <p:cNvSpPr txBox="1"/>
          <p:nvPr/>
        </p:nvSpPr>
        <p:spPr>
          <a:xfrm>
            <a:off x="8662375" y="6114071"/>
            <a:ext cx="2887133" cy="369332"/>
          </a:xfrm>
          <a:prstGeom prst="rect">
            <a:avLst/>
          </a:prstGeom>
          <a:noFill/>
        </p:spPr>
        <p:txBody>
          <a:bodyPr wrap="square" rtlCol="0">
            <a:spAutoFit/>
          </a:bodyPr>
          <a:lstStyle/>
          <a:p>
            <a:r>
              <a:rPr lang="en-US" dirty="0">
                <a:latin typeface="Garamond" panose="02020404030301010803" pitchFamily="18" charset="0"/>
              </a:rPr>
              <a:t>d. Case 3</a:t>
            </a:r>
          </a:p>
        </p:txBody>
      </p:sp>
    </p:spTree>
    <p:extLst>
      <p:ext uri="{BB962C8B-B14F-4D97-AF65-F5344CB8AC3E}">
        <p14:creationId xmlns:p14="http://schemas.microsoft.com/office/powerpoint/2010/main" val="264696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CEED3-31CB-AAB6-9CA8-3808676246E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MCMC Diagnostics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receipt, diagram, line&#10;&#10;Description automatically generated">
            <a:extLst>
              <a:ext uri="{FF2B5EF4-FFF2-40B4-BE49-F238E27FC236}">
                <a16:creationId xmlns:a16="http://schemas.microsoft.com/office/drawing/2014/main" id="{119A017D-8D62-8692-BBEA-F36B111C544F}"/>
              </a:ext>
            </a:extLst>
          </p:cNvPr>
          <p:cNvPicPr>
            <a:picLocks noGrp="1" noChangeAspect="1"/>
          </p:cNvPicPr>
          <p:nvPr>
            <p:ph idx="1"/>
          </p:nvPr>
        </p:nvPicPr>
        <p:blipFill>
          <a:blip r:embed="rId2"/>
          <a:stretch>
            <a:fillRect/>
          </a:stretch>
        </p:blipFill>
        <p:spPr>
          <a:xfrm>
            <a:off x="4654296" y="971334"/>
            <a:ext cx="7214616" cy="4887900"/>
          </a:xfrm>
          <a:prstGeom prst="rect">
            <a:avLst/>
          </a:prstGeom>
        </p:spPr>
      </p:pic>
    </p:spTree>
    <p:extLst>
      <p:ext uri="{BB962C8B-B14F-4D97-AF65-F5344CB8AC3E}">
        <p14:creationId xmlns:p14="http://schemas.microsoft.com/office/powerpoint/2010/main" val="456214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1060</Words>
  <Application>Microsoft Macintosh PowerPoint</Application>
  <PresentationFormat>Widescreen</PresentationFormat>
  <Paragraphs>135</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inherit</vt:lpstr>
      <vt:lpstr>Arial</vt:lpstr>
      <vt:lpstr>Avenir Next LT Pro</vt:lpstr>
      <vt:lpstr>Calibri</vt:lpstr>
      <vt:lpstr>Calibri Light</vt:lpstr>
      <vt:lpstr>Garamond</vt:lpstr>
      <vt:lpstr>Office Theme</vt:lpstr>
      <vt:lpstr>Results: primate-parasite interactions</vt:lpstr>
      <vt:lpstr>Data</vt:lpstr>
      <vt:lpstr>Present at site</vt:lpstr>
      <vt:lpstr>Occurrence Counts</vt:lpstr>
      <vt:lpstr>Posterior Probabilities of Interaction</vt:lpstr>
      <vt:lpstr>Summary Statistics</vt:lpstr>
      <vt:lpstr>CV Results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Results</dc:title>
  <dc:creator>Jenny Huang</dc:creator>
  <cp:lastModifiedBy>Jenny Huang</cp:lastModifiedBy>
  <cp:revision>118</cp:revision>
  <dcterms:created xsi:type="dcterms:W3CDTF">2023-05-29T18:06:41Z</dcterms:created>
  <dcterms:modified xsi:type="dcterms:W3CDTF">2023-05-31T19:18:10Z</dcterms:modified>
</cp:coreProperties>
</file>