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Inter Light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Int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C77A10-D549-4A59-8324-4B336A09D0B2}">
  <a:tblStyle styleId="{51C77A10-D549-4A59-8324-4B336A09D0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nterLigh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Light-italic.fntdata"/><Relationship Id="rId25" Type="http://schemas.openxmlformats.org/officeDocument/2006/relationships/font" Target="fonts/InterLight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Inter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Inter-bold.fntdata"/><Relationship Id="rId14" Type="http://schemas.openxmlformats.org/officeDocument/2006/relationships/slide" Target="slides/slide8.xml"/><Relationship Id="rId36" Type="http://schemas.openxmlformats.org/officeDocument/2006/relationships/font" Target="fonts/Inter-regular.fntdata"/><Relationship Id="rId17" Type="http://schemas.openxmlformats.org/officeDocument/2006/relationships/slide" Target="slides/slide11.xml"/><Relationship Id="rId39" Type="http://schemas.openxmlformats.org/officeDocument/2006/relationships/font" Target="fonts/Inter-boldItalic.fntdata"/><Relationship Id="rId16" Type="http://schemas.openxmlformats.org/officeDocument/2006/relationships/slide" Target="slides/slide10.xml"/><Relationship Id="rId38" Type="http://schemas.openxmlformats.org/officeDocument/2006/relationships/font" Target="fonts/Inter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8a418a279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8a418a279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Attracting new customers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23226d36158f2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23226d36158f2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8a418a279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8a418a279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8a418a279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8a418a279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8a418a279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8a418a279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8a418a279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8a418a279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8a418a279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18a418a279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9536caad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19536caad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7139230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7139230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8a418a279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8a418a279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8a418a279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8a418a279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8a418a279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8a418a279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90B0B"/>
                </a:solidFill>
              </a:rPr>
              <a:t>Using lift as a metric to measure the performance,  measure the percent improvement of the target metric</a:t>
            </a:r>
            <a:r>
              <a:rPr lang="en" sz="1400">
                <a:solidFill>
                  <a:srgbClr val="090B0B"/>
                </a:solidFill>
              </a:rPr>
              <a:t>, easy to understand, measure and explain, higher lift means better results </a:t>
            </a:r>
            <a:endParaRPr sz="1400">
              <a:solidFill>
                <a:srgbClr val="090B0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After looking at the high level performance across these segment, I want to dive into different attributes /dimensions and sse if we are seeing similar trends and performance across these segments</a:t>
            </a:r>
            <a:endParaRPr sz="1400">
              <a:solidFill>
                <a:srgbClr val="090B0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90B0B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8a418a27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8a418a27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8a418a279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8a418a279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8a418a279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8a418a279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9536caad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9536caa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Provide flexibility to define high/low cut value cutoff for different situation</a:t>
            </a:r>
            <a:endParaRPr sz="1000">
              <a:solidFill>
                <a:srgbClr val="1B212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Avoid unnecessary spend to groups will not respond to emails anyway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3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34" name="Google Shape;134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4426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Email Campaigns Performance Review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42" name="Google Shape;142;p14"/>
          <p:cNvSpPr txBox="1"/>
          <p:nvPr>
            <p:ph idx="4294967295" type="title"/>
          </p:nvPr>
        </p:nvSpPr>
        <p:spPr>
          <a:xfrm>
            <a:off x="4715175" y="434371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Jenny Huang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11/26/24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1190075" y="372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Recommendation &amp; Next Steps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985175" y="1116150"/>
            <a:ext cx="78489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29236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AutoNum type="arabicPeriod"/>
            </a:pP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 on Men’s E mail targeting as it drives </a:t>
            </a: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higher engagement and conversion</a:t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67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➔"/>
            </a:pP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Try to upsell / cross-sell to </a:t>
            </a: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</a:t>
            </a: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average spend (promote high value items) </a:t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67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➔"/>
            </a:pP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Continue to use multi-channel, and identify customer touchpoints throughout buying process </a:t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67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◆"/>
            </a:pP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Interact with multiple touch points, more qualified leads, high potential to convert </a:t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67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➔"/>
            </a:pP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Continue to build rapport with existing customers, promote loyalty program and personalized content, (easier to retain than attract)</a:t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6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AutoNum type="arabicPeriod"/>
            </a:pP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Monitor guardrail metrics while optimizing metrics of interests, metrics </a:t>
            </a: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help </a:t>
            </a: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show customer engagement rate</a:t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67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➔"/>
            </a:pP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Unscribribed rate </a:t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67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➔"/>
            </a:pP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Open rate </a:t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67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➔"/>
            </a:pP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Click Through</a:t>
            </a: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rate </a:t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6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AutoNum type="arabicPeriod"/>
            </a:pP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Look at customer acquisition costs (CAC) to </a:t>
            </a: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determine</a:t>
            </a: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cost of the campaigns to further evaluate effectiveness</a:t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67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➔"/>
            </a:pP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CLT/CAC ratio</a:t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36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AutoNum type="arabicPeriod"/>
            </a:pP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Include </a:t>
            </a:r>
            <a:r>
              <a:rPr lang="en" sz="251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attributes, such as customer details to capture the ‘frequency’ of the traditional RFM framework complementing with secondary metrics for future leads targeting</a:t>
            </a:r>
            <a:endParaRPr sz="251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 txBox="1"/>
          <p:nvPr>
            <p:ph idx="1" type="body"/>
          </p:nvPr>
        </p:nvSpPr>
        <p:spPr>
          <a:xfrm>
            <a:off x="1272100" y="2114700"/>
            <a:ext cx="835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</a:t>
            </a: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You</a:t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 txBox="1"/>
          <p:nvPr>
            <p:ph idx="1" type="body"/>
          </p:nvPr>
        </p:nvSpPr>
        <p:spPr>
          <a:xfrm>
            <a:off x="1272100" y="2114700"/>
            <a:ext cx="835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Appendix</a:t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424" y="243775"/>
            <a:ext cx="5936476" cy="384937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6"/>
          <p:cNvSpPr txBox="1"/>
          <p:nvPr>
            <p:ph idx="1" type="body"/>
          </p:nvPr>
        </p:nvSpPr>
        <p:spPr>
          <a:xfrm>
            <a:off x="1150500" y="4160975"/>
            <a:ext cx="72717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Spend is highly skewed across segment, therefore, using average spend may not be a good representation of data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Suggest to use median, as it is not affected by outliers (extreme values) and provide better measure of central tendency of the data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1052550" y="256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Campaign Performance Overview</a:t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27"/>
          <p:cNvSpPr txBox="1"/>
          <p:nvPr>
            <p:ph idx="1" type="body"/>
          </p:nvPr>
        </p:nvSpPr>
        <p:spPr>
          <a:xfrm>
            <a:off x="379300" y="1307850"/>
            <a:ext cx="37221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Were the increased in visit/conversion rate from Men’s Email and Women’s Email result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statistically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significant or just due to randomness?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Yes, both visit and conversion results are statistically significant based on p-value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Steps: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Start with analysis of variance (ANOVA) and determine if there’s difference among the group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so, then conduct post hoc two sample t tests to determine which group pair is statistically significant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result is unlikely to have happened by chance.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Additionally, it might be worthwhile to look at C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ohen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’s D metric to quantify the statistical strength of the results by measuring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standard deviation to determine the overall effect size of the E-mail campaigns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" name="Google Shape;3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125" y="1307851"/>
            <a:ext cx="4465751" cy="10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125" y="2308250"/>
            <a:ext cx="4465751" cy="176369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7"/>
          <p:cNvSpPr/>
          <p:nvPr/>
        </p:nvSpPr>
        <p:spPr>
          <a:xfrm>
            <a:off x="4447000" y="2102375"/>
            <a:ext cx="1216200" cy="167700"/>
          </a:xfrm>
          <a:prstGeom prst="rect">
            <a:avLst/>
          </a:prstGeom>
          <a:noFill/>
          <a:ln cap="flat" cmpd="sng" w="19050">
            <a:solidFill>
              <a:srgbClr val="6796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796E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4447000" y="3640950"/>
            <a:ext cx="1963200" cy="388200"/>
          </a:xfrm>
          <a:prstGeom prst="rect">
            <a:avLst/>
          </a:prstGeom>
          <a:noFill/>
          <a:ln cap="flat" cmpd="sng" w="19050">
            <a:solidFill>
              <a:srgbClr val="6796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796E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175" y="1866050"/>
            <a:ext cx="4694199" cy="290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5" y="1871399"/>
            <a:ext cx="4694196" cy="28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 txBox="1"/>
          <p:nvPr>
            <p:ph idx="1" type="body"/>
          </p:nvPr>
        </p:nvSpPr>
        <p:spPr>
          <a:xfrm>
            <a:off x="1052550" y="256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Campaign Performance Overview</a:t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28"/>
          <p:cNvSpPr/>
          <p:nvPr/>
        </p:nvSpPr>
        <p:spPr>
          <a:xfrm>
            <a:off x="361375" y="2018025"/>
            <a:ext cx="285000" cy="25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182000" y="2430425"/>
            <a:ext cx="792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72% Incremental Lift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5" name="Google Shape;325;p28"/>
          <p:cNvCxnSpPr/>
          <p:nvPr/>
        </p:nvCxnSpPr>
        <p:spPr>
          <a:xfrm flipH="1">
            <a:off x="426000" y="3220550"/>
            <a:ext cx="4146000" cy="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326" name="Google Shape;326;p28"/>
          <p:cNvGraphicFramePr/>
          <p:nvPr/>
        </p:nvGraphicFramePr>
        <p:xfrm>
          <a:off x="1164488" y="94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{51C77A10-D549-4A59-8324-4B336A09D0B2}</a:tableStyleId>
              </a:tblPr>
              <a:tblGrid>
                <a:gridCol w="1812400"/>
                <a:gridCol w="1105125"/>
                <a:gridCol w="1458775"/>
                <a:gridCol w="1425625"/>
                <a:gridCol w="1502975"/>
              </a:tblGrid>
              <a:tr h="164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Segment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Visit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Conversion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Lift on Visit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Lift on Conversion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Men’s E-Mail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18.28%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Women's E-Mail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15.14%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E-Mail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10.62%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28"/>
          <p:cNvSpPr/>
          <p:nvPr/>
        </p:nvSpPr>
        <p:spPr>
          <a:xfrm>
            <a:off x="2218050" y="2673950"/>
            <a:ext cx="126000" cy="546600"/>
          </a:xfrm>
          <a:prstGeom prst="leftBracket">
            <a:avLst>
              <a:gd fmla="val 4358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924800" y="2361650"/>
            <a:ext cx="180900" cy="838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1929025" y="2287250"/>
            <a:ext cx="897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43% Incremental Lift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4858825" y="2096150"/>
            <a:ext cx="285000" cy="25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1" name="Google Shape;331;p28"/>
          <p:cNvCxnSpPr/>
          <p:nvPr/>
        </p:nvCxnSpPr>
        <p:spPr>
          <a:xfrm rot="10800000">
            <a:off x="5535625" y="3391375"/>
            <a:ext cx="3333300" cy="1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2" name="Google Shape;332;p28"/>
          <p:cNvSpPr/>
          <p:nvPr/>
        </p:nvSpPr>
        <p:spPr>
          <a:xfrm>
            <a:off x="5418700" y="2331025"/>
            <a:ext cx="180900" cy="985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4605175" y="2508550"/>
            <a:ext cx="792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119% Incremental Lift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6261625" y="2331025"/>
            <a:ext cx="792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54% Incremental Lift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6638550" y="2851450"/>
            <a:ext cx="126000" cy="508200"/>
          </a:xfrm>
          <a:prstGeom prst="leftBracket">
            <a:avLst>
              <a:gd fmla="val 4358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 txBox="1"/>
          <p:nvPr>
            <p:ph idx="1" type="body"/>
          </p:nvPr>
        </p:nvSpPr>
        <p:spPr>
          <a:xfrm>
            <a:off x="1204950" y="409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Campaign Performance Overview</a:t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29"/>
          <p:cNvSpPr txBox="1"/>
          <p:nvPr>
            <p:ph idx="1" type="body"/>
          </p:nvPr>
        </p:nvSpPr>
        <p:spPr>
          <a:xfrm>
            <a:off x="1120675" y="850925"/>
            <a:ext cx="70389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Geographic Areas (Urban, Suburban, Rural)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0275"/>
            <a:ext cx="3148475" cy="256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475" y="1299050"/>
            <a:ext cx="2983302" cy="254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1775" y="1299075"/>
            <a:ext cx="3012227" cy="252332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9"/>
          <p:cNvSpPr txBox="1"/>
          <p:nvPr>
            <p:ph idx="1" type="body"/>
          </p:nvPr>
        </p:nvSpPr>
        <p:spPr>
          <a:xfrm>
            <a:off x="366700" y="3849725"/>
            <a:ext cx="8483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Men’s Email group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has shown a consistent high engagement (visit) and conversion across different geo areas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Women’s Email group who live in Urban area tend to spend more on average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Men’s Email group who live in rural area spend more than others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50" y="855825"/>
            <a:ext cx="6047974" cy="40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0"/>
          <p:cNvSpPr txBox="1"/>
          <p:nvPr>
            <p:ph idx="1" type="body"/>
          </p:nvPr>
        </p:nvSpPr>
        <p:spPr>
          <a:xfrm>
            <a:off x="1052550" y="256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 Model </a:t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4294967295" type="ctrTitle"/>
          </p:nvPr>
        </p:nvSpPr>
        <p:spPr>
          <a:xfrm>
            <a:off x="1297500" y="637747"/>
            <a:ext cx="34290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>
                <a:solidFill>
                  <a:schemeClr val="dk1"/>
                </a:solidFill>
              </a:rPr>
              <a:t>Agenda</a:t>
            </a:r>
            <a:endParaRPr b="1" sz="3100">
              <a:solidFill>
                <a:schemeClr val="dk1"/>
              </a:solidFill>
            </a:endParaRPr>
          </a:p>
        </p:txBody>
      </p:sp>
      <p:sp>
        <p:nvSpPr>
          <p:cNvPr id="151" name="Google Shape;151;p15"/>
          <p:cNvSpPr txBox="1"/>
          <p:nvPr>
            <p:ph idx="4294967295" type="ctrTitle"/>
          </p:nvPr>
        </p:nvSpPr>
        <p:spPr>
          <a:xfrm>
            <a:off x="1248575" y="1839590"/>
            <a:ext cx="6754500" cy="3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Campaign Performance Overview 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Key Insights 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Recommendation &amp; Next Steps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Appendix 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26600" y="814225"/>
            <a:ext cx="835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Campaign Performance Overview</a:t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16"/>
          <p:cNvSpPr txBox="1"/>
          <p:nvPr>
            <p:ph idx="4294967295" type="ctrTitle"/>
          </p:nvPr>
        </p:nvSpPr>
        <p:spPr>
          <a:xfrm>
            <a:off x="74450" y="1307850"/>
            <a:ext cx="88134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About the Campaign: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e-mail marketing test included 64,000 customers who had purchased from the retailer in the past 12 months.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1200">
                <a:solidFill>
                  <a:schemeClr val="dk1"/>
                </a:solidFill>
              </a:rPr>
              <a:t>1/3 were randomly chosen to receive an </a:t>
            </a:r>
            <a:r>
              <a:rPr lang="en" sz="1200">
                <a:solidFill>
                  <a:schemeClr val="dk1"/>
                </a:solidFill>
              </a:rPr>
              <a:t>e-mail</a:t>
            </a:r>
            <a:r>
              <a:rPr lang="en" sz="1200">
                <a:solidFill>
                  <a:schemeClr val="dk1"/>
                </a:solidFill>
              </a:rPr>
              <a:t> featuring Men’s clothing (“Men’s E-mail”)</a:t>
            </a:r>
            <a:endParaRPr sz="1200">
              <a:solidFill>
                <a:schemeClr val="dk1"/>
              </a:solidFill>
            </a:endParaRPr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1200">
                <a:solidFill>
                  <a:schemeClr val="dk1"/>
                </a:solidFill>
              </a:rPr>
              <a:t>1/3 were randomly chosen to receive an </a:t>
            </a:r>
            <a:r>
              <a:rPr lang="en" sz="1200">
                <a:solidFill>
                  <a:schemeClr val="dk1"/>
                </a:solidFill>
              </a:rPr>
              <a:t>e-mail</a:t>
            </a:r>
            <a:r>
              <a:rPr lang="en" sz="1200">
                <a:solidFill>
                  <a:schemeClr val="dk1"/>
                </a:solidFill>
              </a:rPr>
              <a:t> featuring Women’s clothing (“Women’s E-mail”)</a:t>
            </a:r>
            <a:endParaRPr sz="1200">
              <a:solidFill>
                <a:schemeClr val="dk1"/>
              </a:solidFill>
            </a:endParaRPr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1200">
                <a:solidFill>
                  <a:schemeClr val="dk1"/>
                </a:solidFill>
              </a:rPr>
              <a:t>1/3 were randomly chosen to receive no </a:t>
            </a:r>
            <a:r>
              <a:rPr lang="en" sz="1200">
                <a:solidFill>
                  <a:schemeClr val="dk1"/>
                </a:solidFill>
              </a:rPr>
              <a:t>e-mail</a:t>
            </a:r>
            <a:r>
              <a:rPr lang="en" sz="1200">
                <a:solidFill>
                  <a:schemeClr val="dk1"/>
                </a:solidFill>
              </a:rPr>
              <a:t> in this campaign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Goals:</a:t>
            </a:r>
            <a:endParaRPr b="1" sz="1200">
              <a:solidFill>
                <a:schemeClr val="dk1"/>
              </a:solidFill>
            </a:endParaRPr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1200">
                <a:solidFill>
                  <a:schemeClr val="dk1"/>
                </a:solidFill>
              </a:rPr>
              <a:t>Evaluate metrics performance (visit, conversion, spend) across segments after two weeks of the campaign launched </a:t>
            </a:r>
            <a:endParaRPr sz="1200">
              <a:solidFill>
                <a:schemeClr val="dk1"/>
              </a:solidFill>
            </a:endParaRPr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1200">
                <a:solidFill>
                  <a:schemeClr val="dk1"/>
                </a:solidFill>
              </a:rPr>
              <a:t>Generate email leads if the retailer could only send an e-mail campaign to 10,000 customers given limited resources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Assumptions: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333"/>
              <a:buChar char="●"/>
            </a:pPr>
            <a:r>
              <a:rPr lang="en" sz="1200">
                <a:solidFill>
                  <a:schemeClr val="dk1"/>
                </a:solidFill>
              </a:rPr>
              <a:t>No other marketing initiatives conducted while rolling out email campaigns, avoid introducing confounding variables and threats to results validity </a:t>
            </a:r>
            <a:endParaRPr sz="12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333"/>
              <a:buChar char="●"/>
            </a:pPr>
            <a:r>
              <a:rPr lang="en" sz="1200">
                <a:solidFill>
                  <a:schemeClr val="dk1"/>
                </a:solidFill>
              </a:rPr>
              <a:t>No spillover/interference across segments</a:t>
            </a:r>
            <a:endParaRPr sz="12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333"/>
              <a:buChar char="●"/>
            </a:pPr>
            <a:r>
              <a:rPr lang="en" sz="1200">
                <a:solidFill>
                  <a:schemeClr val="dk1"/>
                </a:solidFill>
              </a:rPr>
              <a:t>All segments have similar behavioural attributes prior to the campaign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400" y="775275"/>
            <a:ext cx="3825602" cy="43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052550" y="306275"/>
            <a:ext cx="70389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Campaign Performance Overview</a:t>
            </a:r>
            <a:endParaRPr sz="2700"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80925" y="2676075"/>
            <a:ext cx="5058900" cy="18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Men’s E-mail: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 engagement (visit) and 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conversion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however, the segment tends to spend less per order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Women’s E-mail: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segment tends to have the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highest value per order spending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when convert. Slightly lower engagement and conversion than Men’s but still perform better than No E-Mail segment.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0" y="4383450"/>
            <a:ext cx="465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Notes: The result of Increased visit and conversion rate from Men’s and Women’s E-mail are statistically significant. (Please see appendix for details) </a:t>
            </a:r>
            <a:endParaRPr sz="800"/>
          </a:p>
        </p:txBody>
      </p:sp>
      <p:graphicFrame>
        <p:nvGraphicFramePr>
          <p:cNvPr id="171" name="Google Shape;171;p17"/>
          <p:cNvGraphicFramePr/>
          <p:nvPr/>
        </p:nvGraphicFramePr>
        <p:xfrm>
          <a:off x="54650" y="128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{51C77A10-D549-4A59-8324-4B336A09D0B2}</a:tableStyleId>
              </a:tblPr>
              <a:tblGrid>
                <a:gridCol w="654150"/>
                <a:gridCol w="643350"/>
                <a:gridCol w="428300"/>
                <a:gridCol w="536950"/>
                <a:gridCol w="564600"/>
                <a:gridCol w="704800"/>
                <a:gridCol w="630750"/>
                <a:gridCol w="531400"/>
                <a:gridCol w="5212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highlight>
                            <a:schemeClr val="lt1"/>
                          </a:highlight>
                        </a:rPr>
                        <a:t>Segment</a:t>
                      </a:r>
                      <a:endParaRPr b="1"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highlight>
                            <a:schemeClr val="lt1"/>
                          </a:highlight>
                        </a:rPr>
                        <a:t>Total Customers</a:t>
                      </a:r>
                      <a:endParaRPr b="1"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highlight>
                            <a:schemeClr val="lt1"/>
                          </a:highlight>
                        </a:rPr>
                        <a:t>Total Visit</a:t>
                      </a:r>
                      <a:endParaRPr b="1"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highlight>
                            <a:schemeClr val="lt1"/>
                          </a:highlight>
                        </a:rPr>
                        <a:t>Total Convert</a:t>
                      </a:r>
                      <a:endParaRPr b="1"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Visit</a:t>
                      </a:r>
                      <a:endParaRPr b="1" sz="8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Conversion</a:t>
                      </a:r>
                      <a:endParaRPr b="1" sz="8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highlight>
                            <a:schemeClr val="lt1"/>
                          </a:highlight>
                        </a:rPr>
                        <a:t>Total </a:t>
                      </a:r>
                      <a:r>
                        <a:rPr b="1" lang="en" sz="800">
                          <a:highlight>
                            <a:schemeClr val="lt1"/>
                          </a:highlight>
                        </a:rPr>
                        <a:t>Spend</a:t>
                      </a:r>
                      <a:endParaRPr b="1"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Avg Spend</a:t>
                      </a:r>
                      <a:endParaRPr b="1" sz="8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Median Spend</a:t>
                      </a:r>
                      <a:endParaRPr b="1" sz="8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Men’s E-Mail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21,307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3,894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267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18.28%</a:t>
                      </a:r>
                      <a:endParaRPr sz="8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1.25%</a:t>
                      </a:r>
                      <a:endParaRPr sz="8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$30,311.69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$113.53</a:t>
                      </a:r>
                      <a:endParaRPr sz="8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$66.98</a:t>
                      </a:r>
                      <a:endParaRPr sz="8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Women's E-Mail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21,387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3,238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189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15.14%</a:t>
                      </a:r>
                      <a:endParaRPr sz="8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0.88%</a:t>
                      </a:r>
                      <a:endParaRPr sz="8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$23,038.11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$121.89</a:t>
                      </a:r>
                      <a:endParaRPr sz="8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$94.71</a:t>
                      </a:r>
                      <a:endParaRPr sz="8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No E-Mail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21,306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2,262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122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10.62%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0.57%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$13,908.33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$114.00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chemeClr val="lt1"/>
                          </a:highlight>
                        </a:rPr>
                        <a:t>$88.37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725" y="1352075"/>
            <a:ext cx="4490948" cy="29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0" y="1307851"/>
            <a:ext cx="4732651" cy="294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052550" y="256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Campaign Performance Overview</a:t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336600" y="1417650"/>
            <a:ext cx="285000" cy="25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63425" y="1916700"/>
            <a:ext cx="792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72% Incremental Lift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18"/>
          <p:cNvCxnSpPr/>
          <p:nvPr/>
        </p:nvCxnSpPr>
        <p:spPr>
          <a:xfrm flipH="1">
            <a:off x="443125" y="2686875"/>
            <a:ext cx="3967800" cy="2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3" name="Google Shape;183;p18"/>
          <p:cNvSpPr/>
          <p:nvPr/>
        </p:nvSpPr>
        <p:spPr>
          <a:xfrm>
            <a:off x="2104975" y="2200575"/>
            <a:ext cx="126000" cy="508200"/>
          </a:xfrm>
          <a:prstGeom prst="leftBracket">
            <a:avLst>
              <a:gd fmla="val 4358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871650" y="1906275"/>
            <a:ext cx="180900" cy="780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1885675" y="1729575"/>
            <a:ext cx="897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43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%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Incremental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Lift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4950325" y="1587700"/>
            <a:ext cx="285000" cy="25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18"/>
          <p:cNvCxnSpPr/>
          <p:nvPr/>
        </p:nvCxnSpPr>
        <p:spPr>
          <a:xfrm rot="10800000">
            <a:off x="5262150" y="2865175"/>
            <a:ext cx="34074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8" name="Google Shape;188;p18"/>
          <p:cNvSpPr/>
          <p:nvPr/>
        </p:nvSpPr>
        <p:spPr>
          <a:xfrm>
            <a:off x="5348525" y="1771725"/>
            <a:ext cx="180900" cy="10404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646725" y="1784350"/>
            <a:ext cx="792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119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% Incremental Lift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98750" y="1847925"/>
            <a:ext cx="792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54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% Incremental Lift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6521950" y="2378350"/>
            <a:ext cx="126000" cy="433800"/>
          </a:xfrm>
          <a:prstGeom prst="leftBracket">
            <a:avLst>
              <a:gd fmla="val 4358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229475" y="4371950"/>
            <a:ext cx="84834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Increased percentage of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website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visit by 72% with Men’s E-mail Vs 43 % with Women’s E-mail compared to baseline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Increased conversion rate by 119% with Men’s E-mail Vs 54% Women’s E-mail compared to baseline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0" y="4878925"/>
            <a:ext cx="444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Incremental </a:t>
            </a:r>
            <a:r>
              <a:rPr lang="en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Lift: (Treatment-Control)/Control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1223525" y="136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Campaign Performance Overview</a:t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1157825" y="603350"/>
            <a:ext cx="70389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Sales Channel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19"/>
          <p:cNvSpPr txBox="1"/>
          <p:nvPr>
            <p:ph idx="1" type="body"/>
          </p:nvPr>
        </p:nvSpPr>
        <p:spPr>
          <a:xfrm>
            <a:off x="-60725" y="4145575"/>
            <a:ext cx="86985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Men’s E-mail has shown a consistent high engagement (visit) and conversion across different sales channels compared to others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Women’s E-mail still had the highest median spend among the group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Stronger buying intent and conversion when customer interact with and purchased from multiple channels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425" y="1191200"/>
            <a:ext cx="3195425" cy="276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000" y="1229750"/>
            <a:ext cx="2944774" cy="27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775" y="1229750"/>
            <a:ext cx="3063227" cy="27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1223525" y="136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Campaign Performance Overview</a:t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1157825" y="603350"/>
            <a:ext cx="70389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New Vs Existing Customers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650" y="1307850"/>
            <a:ext cx="3062349" cy="277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150" y="1307850"/>
            <a:ext cx="3021948" cy="277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307850"/>
            <a:ext cx="3214101" cy="277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287750" y="4142725"/>
            <a:ext cx="8230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Existing customers reacted better to email campaigns than new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customers, indicating familiarity with the brand and past positive shopping experience with the brand, more relevant content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New customers on average tend to spend more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1204950" y="409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Campaign Performance Overview</a:t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1120675" y="850925"/>
            <a:ext cx="70389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Incremental Spend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5" name="Google Shape;225;p21"/>
          <p:cNvGraphicFramePr/>
          <p:nvPr/>
        </p:nvGraphicFramePr>
        <p:xfrm>
          <a:off x="-4762" y="14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{51C77A10-D549-4A59-8324-4B336A09D0B2}</a:tableStyleId>
              </a:tblPr>
              <a:tblGrid>
                <a:gridCol w="1218350"/>
                <a:gridCol w="811525"/>
                <a:gridCol w="933800"/>
                <a:gridCol w="869000"/>
                <a:gridCol w="787150"/>
                <a:gridCol w="1001275"/>
                <a:gridCol w="1338350"/>
                <a:gridCol w="1005075"/>
                <a:gridCol w="1093100"/>
              </a:tblGrid>
              <a:tr h="412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Segment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Conversion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Avg. Spend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Median Spend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Convert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Spend </a:t>
                      </a:r>
                      <a:r>
                        <a:rPr b="1" lang="en" sz="1000"/>
                        <a:t>(Average)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Incremental Spend 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(Average)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Spend (Median)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Incremental Spend (Median)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Men’s E-Mail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$113.53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$66.98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$30,312.51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$16,404.51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$17,883.66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$7,102.52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Women's E-Mail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$121.89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$94.71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$23,037.21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$9,129.21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$17,900.19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$7,119.05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E-Mail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$114.00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$88.37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$13,908.00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$10,781.14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496950" y="3121800"/>
            <a:ext cx="8167200" cy="17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Men’s E-mail appeared to be more effective in generating additional sales compared to others, capturing the total sales including all high value orders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However, since the spend is highly skewed, it’s worth to look at incremental median spend, as it reflected a slight different perspective of incremental sales, since it’s less influenced by the high value orders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Both formats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delivered high incremental spend compared to No E-mail group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1052550" y="470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E-mail</a:t>
            </a: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Leads</a:t>
            </a:r>
            <a:endParaRPr sz="2700"/>
          </a:p>
        </p:txBody>
      </p:sp>
      <p:sp>
        <p:nvSpPr>
          <p:cNvPr id="233" name="Google Shape;233;p22"/>
          <p:cNvSpPr/>
          <p:nvPr/>
        </p:nvSpPr>
        <p:spPr>
          <a:xfrm>
            <a:off x="4994500" y="2461050"/>
            <a:ext cx="3136800" cy="42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84100" y="1579375"/>
            <a:ext cx="39573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customer value score through ‘REM’ to assess the future value of a customer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Recency (‘R’)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months since last purchase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Engagement (‘E’)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Visit (website visit, clicks)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lphaL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Traditionally, we use frequency  - how frequent customer make an order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Monetary (‘M’)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Spend history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Simple relative metric, yet powerful way to segment customers, and ensure to retain most valuable customers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5" name="Google Shape;235;p22"/>
          <p:cNvCxnSpPr/>
          <p:nvPr/>
        </p:nvCxnSpPr>
        <p:spPr>
          <a:xfrm>
            <a:off x="4760125" y="1985975"/>
            <a:ext cx="35019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2"/>
          <p:cNvSpPr/>
          <p:nvPr/>
        </p:nvSpPr>
        <p:spPr>
          <a:xfrm>
            <a:off x="4445000" y="1971650"/>
            <a:ext cx="4295400" cy="42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5602075" y="1487775"/>
            <a:ext cx="1818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Total Value Score 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4338625" y="1247038"/>
            <a:ext cx="567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</a:t>
            </a:r>
            <a:endParaRPr b="1" sz="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Low Value </a:t>
            </a:r>
            <a:endParaRPr b="1"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8262025" y="1319525"/>
            <a:ext cx="567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$$$$</a:t>
            </a:r>
            <a:endParaRPr b="1" sz="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High</a:t>
            </a:r>
            <a:endParaRPr b="1" sz="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Value </a:t>
            </a:r>
            <a:endParaRPr b="1" sz="9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4367300" y="1628597"/>
            <a:ext cx="56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3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8299150" y="1552388"/>
            <a:ext cx="567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15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4445000" y="2602150"/>
            <a:ext cx="4295400" cy="42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4445000" y="3121950"/>
            <a:ext cx="4295400" cy="42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4415200" y="3717950"/>
            <a:ext cx="4295400" cy="42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4367300" y="2259797"/>
            <a:ext cx="56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1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4367300" y="2815347"/>
            <a:ext cx="56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+ </a:t>
            </a:r>
            <a:r>
              <a:rPr b="1" lang="en" sz="800">
                <a:latin typeface="Lato"/>
                <a:ea typeface="Lato"/>
                <a:cs typeface="Lato"/>
                <a:sym typeface="Lato"/>
              </a:rPr>
              <a:t>1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4367300" y="3406147"/>
            <a:ext cx="56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+1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8299150" y="2295747"/>
            <a:ext cx="56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5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8299150" y="2812297"/>
            <a:ext cx="56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+ 5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8299150" y="3306772"/>
            <a:ext cx="56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+ 5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8299150" y="3715947"/>
            <a:ext cx="56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15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4367300" y="3715947"/>
            <a:ext cx="567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3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6106500" y="2185500"/>
            <a:ext cx="1011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Recency (‘R’)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4367300" y="1997063"/>
            <a:ext cx="15201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12 months since last purchase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7209400" y="1973213"/>
            <a:ext cx="1740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month  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since last purchase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4994488" y="3034213"/>
            <a:ext cx="3136800" cy="42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6106488" y="2758663"/>
            <a:ext cx="1011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Engagement(‘E’) 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4657913" y="2757663"/>
            <a:ext cx="10548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Low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7710788" y="2757663"/>
            <a:ext cx="9525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4994488" y="3666638"/>
            <a:ext cx="3136800" cy="42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6106488" y="3391088"/>
            <a:ext cx="1011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Monetary(‘M’)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4657913" y="3390088"/>
            <a:ext cx="10548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Low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7710788" y="3390088"/>
            <a:ext cx="9525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-216675" y="1187025"/>
            <a:ext cx="1818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Method 1: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-150125" y="3861950"/>
            <a:ext cx="1818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Method 2 &amp; 3: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0" y="4222875"/>
            <a:ext cx="906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Uplift Modelling that separate customers into groups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lphaLcPeriod"/>
            </a:pP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‘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Persuadable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’,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‘Sure Thing’ , ‘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Lost Cause’, ‘Do Not Disturb’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Lifetime Value (CLT): average spend * frequency * customer tenure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4657913" y="2184488"/>
            <a:ext cx="10548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Low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2"/>
          <p:cNvSpPr/>
          <p:nvPr/>
        </p:nvSpPr>
        <p:spPr>
          <a:xfrm>
            <a:off x="7710788" y="2159838"/>
            <a:ext cx="9525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5602075" y="1018450"/>
            <a:ext cx="1818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“REM” Model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