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comment1.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9"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2F957F1-E5E6-48DA-8732-C6DC825648F5}">
          <p14:sldIdLst>
            <p14:sldId id="256"/>
            <p14:sldId id="257"/>
          </p14:sldIdLst>
        </p14:section>
        <p14:section name="Part 1. Retrieving data by sending an API call" id="{042B8B6A-732F-4AD2-97D2-A4A8019E8E4D}">
          <p14:sldIdLst>
            <p14:sldId id="258"/>
            <p14:sldId id="259"/>
            <p14:sldId id="260"/>
            <p14:sldId id="261"/>
            <p14:sldId id="262"/>
            <p14:sldId id="263"/>
            <p14:sldId id="264"/>
            <p14:sldId id="265"/>
            <p14:sldId id="266"/>
            <p14:sldId id="267"/>
          </p14:sldIdLst>
        </p14:section>
        <p14:section name="Part 2. Web scraping using Selenium and Beautiful Soup" id="{E116CD19-5D2D-4448-8DE6-FE068B0A42C7}">
          <p14:sldIdLst>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Lst>
        </p14:section>
        <p14:section name="Upload data to Supabase by sending an API call" id="{71475BC1-26DA-4500-A912-07FBB2A2BA2E}">
          <p14:sldIdLst>
            <p14:sldId id="287"/>
            <p14:sldId id="288"/>
          </p14:sldIdLst>
        </p14:section>
        <p14:section name="Appendix. The outcomes shown on the terminal of VS CODE when running the Python script" id="{24255D96-F8E2-467F-923E-48E81362B262}">
          <p14:sldIdLst>
            <p14:sldId id="289"/>
            <p14:sldId id="290"/>
            <p14:sldId id="291"/>
            <p14:sldId id="292"/>
            <p14:sldId id="293"/>
            <p14:sldId id="294"/>
          </p14:sldIdLst>
        </p14:section>
      </p14:section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0" roundtripDataSignature="AMtx7mhsOHSs0qupCgbp7Mm703jIzzl4P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lexander Shi" initials=""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69" y="30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50" Type="http://customschemas.google.com/relationships/presentationmetadata" Target="meta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5-04-29T16:08:15.956" idx="2">
    <p:pos x="272" y="317"/>
    <p:text>good level of detail
for this slide, maybe high level bullet points, then screenshot slides is detailed</p:text>
    <p:extLst mod="1">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BimsV0NQ"/>
      </p:ext>
    </p:extLst>
  </p:cm>
  <p:cm authorId="0" dt="2025-04-29T16:09:48.090" idx="1">
    <p:pos x="272" y="217"/>
    <p:text>try code walkthrough with someone who did not program this</p:text>
    <p:extLst>
      <p:ext uri="{C676402C-5697-4E1C-873F-D02D1690AC5C}">
        <p15:threadingInfo xmlns:p15="http://schemas.microsoft.com/office/powerpoint/2012/main" timeZoneBias="0"/>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commentPostId="AAABimsV0NU"/>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 name="Google Shape;18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2" name="Google Shape;20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5" name="Google Shape;21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2" name="Google Shape;22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2" name="Google Shape;23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2" name="Google Shape;242;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2" name="Google Shape;25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3" name="Google Shape;26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3" name="Google Shape;273;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0" name="Google Shape;280;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8" name="Google Shape;288;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5" name="Google Shape;295;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5" name="Google Shape;305;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9" name="Google Shape;31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5" name="Google Shape;32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2" name="Google Shape;33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9" name="Google Shape;33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5" name="Google Shape;345;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1" name="Google Shape;351;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8" name="Google Shape;358;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3" name="Google Shape;363;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0" name="Google Shape;370;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5" name="Google Shape;375;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0" name="Google Shape;38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0" name="Google Shape;390;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95" name="Google Shape;395;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7" name="Google Shape;1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0" name="Google Shape;13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8" name="Google Shape;13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4" name="Google Shape;15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1" name="Google Shape;16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61344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20429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625312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366455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3042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56978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52971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316918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75965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19549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46508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marL="0" lvl="0" indent="0" algn="r" rtl="0">
              <a:spcBef>
                <a:spcPts val="0"/>
              </a:spcBef>
              <a:spcAft>
                <a:spcPts val="0"/>
              </a:spcAft>
              <a:buNone/>
            </a:pPr>
            <a:fld id="{00000000-1234-1234-1234-12341234123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27239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40.png"/><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mbria"/>
              <a:buNone/>
            </a:pPr>
            <a:r>
              <a:rPr lang="en-US">
                <a:latin typeface="Cambria"/>
                <a:ea typeface="Cambria"/>
                <a:cs typeface="Cambria"/>
                <a:sym typeface="Cambria"/>
              </a:rPr>
              <a:t>Web Scraping Method </a:t>
            </a:r>
            <a:br>
              <a:rPr lang="en-US">
                <a:latin typeface="Cambria"/>
                <a:ea typeface="Cambria"/>
                <a:cs typeface="Cambria"/>
                <a:sym typeface="Cambria"/>
              </a:rPr>
            </a:br>
            <a:r>
              <a:rPr lang="en-US" sz="4000">
                <a:latin typeface="Cambria"/>
                <a:ea typeface="Cambria"/>
                <a:cs typeface="Cambria"/>
                <a:sym typeface="Cambria"/>
              </a:rPr>
              <a:t>Website: SAM.gov </a:t>
            </a:r>
            <a:br>
              <a:rPr lang="en-US" sz="4400">
                <a:latin typeface="Cambria"/>
                <a:ea typeface="Cambria"/>
                <a:cs typeface="Cambria"/>
                <a:sym typeface="Cambria"/>
              </a:rPr>
            </a:br>
            <a:r>
              <a:rPr lang="en-US" sz="4000">
                <a:latin typeface="Cambria"/>
                <a:ea typeface="Cambria"/>
                <a:cs typeface="Cambria"/>
                <a:sym typeface="Cambria"/>
              </a:rPr>
              <a:t>Tools: Python, VS CODE</a:t>
            </a:r>
            <a:endParaRPr>
              <a:latin typeface="Cambria"/>
              <a:ea typeface="Cambria"/>
              <a:cs typeface="Cambria"/>
              <a:sym typeface="Cambria"/>
            </a:endParaRPr>
          </a:p>
        </p:txBody>
      </p:sp>
      <p:sp>
        <p:nvSpPr>
          <p:cNvPr id="85" name="Google Shape;85;p1"/>
          <p:cNvSpPr txBox="1">
            <a:spLocks noGrp="1"/>
          </p:cNvSpPr>
          <p:nvPr>
            <p:ph type="subTitle" idx="1"/>
          </p:nvPr>
        </p:nvSpPr>
        <p:spPr>
          <a:prstGeom prst="rect">
            <a:avLst/>
          </a:prstGeom>
          <a:noFill/>
          <a:ln>
            <a:noFill/>
          </a:ln>
        </p:spPr>
        <p:txBody>
          <a:bodyPr spcFirstLastPara="1" wrap="square" lIns="91425" tIns="45700" rIns="91425" bIns="45700" anchor="t" anchorCtr="0">
            <a:normAutofit fontScale="92500" lnSpcReduction="20000"/>
          </a:bodyPr>
          <a:lstStyle/>
          <a:p>
            <a:pPr marL="0" lvl="0" indent="0" algn="ctr" rtl="0">
              <a:lnSpc>
                <a:spcPct val="90000"/>
              </a:lnSpc>
              <a:spcBef>
                <a:spcPts val="0"/>
              </a:spcBef>
              <a:spcAft>
                <a:spcPts val="0"/>
              </a:spcAft>
              <a:buClr>
                <a:schemeClr val="dk1"/>
              </a:buClr>
              <a:buSzPts val="2400"/>
              <a:buNone/>
            </a:pPr>
            <a:r>
              <a:rPr lang="en-US">
                <a:latin typeface="Cambria"/>
                <a:ea typeface="Cambria"/>
                <a:cs typeface="Cambria"/>
                <a:sym typeface="Cambria"/>
              </a:rPr>
              <a:t>Team Amplytics</a:t>
            </a:r>
            <a:endParaRPr>
              <a:latin typeface="Cambria"/>
              <a:ea typeface="Cambria"/>
              <a:cs typeface="Cambria"/>
              <a:sym typeface="Cambria"/>
            </a:endParaRPr>
          </a:p>
          <a:p>
            <a:pPr marL="0" lvl="0" indent="0" algn="ctr" rtl="0">
              <a:lnSpc>
                <a:spcPct val="90000"/>
              </a:lnSpc>
              <a:spcBef>
                <a:spcPts val="1000"/>
              </a:spcBef>
              <a:spcAft>
                <a:spcPts val="0"/>
              </a:spcAft>
              <a:buClr>
                <a:schemeClr val="dk1"/>
              </a:buClr>
              <a:buSzPts val="2400"/>
              <a:buNone/>
            </a:pPr>
            <a:r>
              <a:rPr lang="en-US">
                <a:latin typeface="Cambria"/>
                <a:ea typeface="Cambria"/>
                <a:cs typeface="Cambria"/>
                <a:sym typeface="Cambria"/>
              </a:rPr>
              <a:t>UC Davis 2025</a:t>
            </a:r>
            <a:endParaRPr/>
          </a:p>
          <a:p>
            <a:pPr marL="0" lvl="0" indent="0" algn="ctr" rtl="0">
              <a:lnSpc>
                <a:spcPct val="90000"/>
              </a:lnSpc>
              <a:spcBef>
                <a:spcPts val="1000"/>
              </a:spcBef>
              <a:spcAft>
                <a:spcPts val="0"/>
              </a:spcAft>
              <a:buClr>
                <a:schemeClr val="dk1"/>
              </a:buClr>
              <a:buSzPts val="2400"/>
              <a:buNone/>
            </a:pPr>
            <a:r>
              <a:rPr lang="en-US">
                <a:latin typeface="Cambria"/>
                <a:ea typeface="Cambria"/>
                <a:cs typeface="Cambria"/>
                <a:sym typeface="Cambria"/>
              </a:rPr>
              <a:t>Jenny, Henri, Rebecca, Sonia, Alex </a:t>
            </a:r>
            <a:endParaRPr>
              <a:latin typeface="Cambria"/>
              <a:ea typeface="Cambria"/>
              <a:cs typeface="Cambria"/>
              <a:sym typeface="Cambria"/>
            </a:endParaRPr>
          </a:p>
        </p:txBody>
      </p:sp>
      <p:sp>
        <p:nvSpPr>
          <p:cNvPr id="5" name="Slide Number Placeholder 4">
            <a:extLst>
              <a:ext uri="{FF2B5EF4-FFF2-40B4-BE49-F238E27FC236}">
                <a16:creationId xmlns:a16="http://schemas.microsoft.com/office/drawing/2014/main" id="{BC342AC6-0F4F-E056-102B-7E52553B196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3"/>
        <p:cNvGrpSpPr/>
        <p:nvPr/>
      </p:nvGrpSpPr>
      <p:grpSpPr>
        <a:xfrm>
          <a:off x="0" y="0"/>
          <a:ext cx="0" cy="0"/>
          <a:chOff x="0" y="0"/>
          <a:chExt cx="0" cy="0"/>
        </a:xfrm>
      </p:grpSpPr>
      <p:pic>
        <p:nvPicPr>
          <p:cNvPr id="174" name="Google Shape;174;p10"/>
          <p:cNvPicPr preferRelativeResize="0"/>
          <p:nvPr/>
        </p:nvPicPr>
        <p:blipFill rotWithShape="1">
          <a:blip r:embed="rId3">
            <a:alphaModFix/>
          </a:blip>
          <a:srcRect/>
          <a:stretch/>
        </p:blipFill>
        <p:spPr>
          <a:xfrm>
            <a:off x="0" y="0"/>
            <a:ext cx="10545647" cy="4324954"/>
          </a:xfrm>
          <a:prstGeom prst="rect">
            <a:avLst/>
          </a:prstGeom>
          <a:noFill/>
          <a:ln>
            <a:noFill/>
          </a:ln>
        </p:spPr>
      </p:pic>
      <p:sp>
        <p:nvSpPr>
          <p:cNvPr id="175" name="Google Shape;175;p10"/>
          <p:cNvSpPr txBox="1"/>
          <p:nvPr/>
        </p:nvSpPr>
        <p:spPr>
          <a:xfrm>
            <a:off x="3314700" y="0"/>
            <a:ext cx="5860200" cy="276900"/>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lt1"/>
                </a:solidFill>
                <a:latin typeface="Consolas"/>
                <a:ea typeface="Consolas"/>
                <a:cs typeface="Consolas"/>
                <a:sym typeface="Consolas"/>
              </a:rPr>
              <a:t>If there </a:t>
            </a:r>
            <a:r>
              <a:rPr lang="en-US" sz="1200" dirty="0">
                <a:solidFill>
                  <a:schemeClr val="lt1"/>
                </a:solidFill>
                <a:latin typeface="Consolas"/>
                <a:ea typeface="Consolas"/>
                <a:cs typeface="Consolas"/>
                <a:sym typeface="Consolas"/>
              </a:rPr>
              <a:t>are</a:t>
            </a:r>
            <a:r>
              <a:rPr lang="en-US" sz="1200" b="0" i="0" u="none" strike="noStrike" cap="none" dirty="0">
                <a:solidFill>
                  <a:schemeClr val="lt1"/>
                </a:solidFill>
                <a:latin typeface="Consolas"/>
                <a:ea typeface="Consolas"/>
                <a:cs typeface="Consolas"/>
                <a:sym typeface="Consolas"/>
              </a:rPr>
              <a:t> no more pages, the loop will stop and print “더없다2’</a:t>
            </a:r>
            <a:endParaRPr sz="1400" b="0" i="0" u="none" strike="noStrike" cap="none" dirty="0">
              <a:solidFill>
                <a:srgbClr val="000000"/>
              </a:solidFill>
              <a:latin typeface="Arial"/>
              <a:ea typeface="Arial"/>
              <a:cs typeface="Arial"/>
              <a:sym typeface="Arial"/>
            </a:endParaRPr>
          </a:p>
        </p:txBody>
      </p:sp>
      <p:cxnSp>
        <p:nvCxnSpPr>
          <p:cNvPr id="176" name="Google Shape;176;p10"/>
          <p:cNvCxnSpPr>
            <a:stCxn id="175" idx="1"/>
          </p:cNvCxnSpPr>
          <p:nvPr/>
        </p:nvCxnSpPr>
        <p:spPr>
          <a:xfrm rot="10800000">
            <a:off x="2114700" y="138450"/>
            <a:ext cx="1200000" cy="0"/>
          </a:xfrm>
          <a:prstGeom prst="straightConnector1">
            <a:avLst/>
          </a:prstGeom>
          <a:noFill/>
          <a:ln w="28575" cap="flat" cmpd="sng">
            <a:solidFill>
              <a:srgbClr val="FF0000"/>
            </a:solidFill>
            <a:prstDash val="solid"/>
            <a:miter lim="800000"/>
            <a:headEnd type="none" w="sm" len="sm"/>
            <a:tailEnd type="triangle" w="med" len="med"/>
          </a:ln>
        </p:spPr>
      </p:cxnSp>
      <p:sp>
        <p:nvSpPr>
          <p:cNvPr id="177" name="Google Shape;177;p10"/>
          <p:cNvSpPr txBox="1"/>
          <p:nvPr/>
        </p:nvSpPr>
        <p:spPr>
          <a:xfrm>
            <a:off x="6608198" y="3448132"/>
            <a:ext cx="5562600" cy="1693200"/>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dirty="0">
                <a:solidFill>
                  <a:schemeClr val="lt1"/>
                </a:solidFill>
                <a:latin typeface="Consolas"/>
                <a:ea typeface="Consolas"/>
                <a:cs typeface="Consolas"/>
                <a:sym typeface="Consolas"/>
              </a:rPr>
              <a:t>1. There are sub-dictionaries stored in the ‘results’ list.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US" sz="1300" b="0" i="0" u="none" strike="noStrike" cap="none" dirty="0">
                <a:solidFill>
                  <a:schemeClr val="lt1"/>
                </a:solidFill>
                <a:latin typeface="Consolas"/>
                <a:ea typeface="Consolas"/>
                <a:cs typeface="Consolas"/>
                <a:sym typeface="Consolas"/>
              </a:rPr>
              <a:t>2. I extracted keys, such as ‘title’, ‘_id’, ‘status’ and ‘department </a:t>
            </a:r>
            <a:r>
              <a:rPr lang="en-US" sz="1300" b="0" i="0" u="none" strike="noStrike" cap="none" dirty="0" err="1">
                <a:solidFill>
                  <a:schemeClr val="lt1"/>
                </a:solidFill>
                <a:latin typeface="Consolas"/>
                <a:ea typeface="Consolas"/>
                <a:cs typeface="Consolas"/>
                <a:sym typeface="Consolas"/>
              </a:rPr>
              <a:t>name’</a:t>
            </a:r>
            <a:r>
              <a:rPr lang="en-US" sz="1300" b="0" i="0" u="none" strike="noStrike" cap="none" dirty="0">
                <a:solidFill>
                  <a:schemeClr val="lt1"/>
                </a:solidFill>
                <a:latin typeface="Consolas"/>
                <a:ea typeface="Consolas"/>
                <a:cs typeface="Consolas"/>
                <a:sym typeface="Consolas"/>
              </a:rPr>
              <a:t> from a sub-dictionary.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US" sz="1300" b="0" i="0" u="none" strike="noStrike" cap="none" dirty="0">
                <a:solidFill>
                  <a:schemeClr val="lt1"/>
                </a:solidFill>
                <a:latin typeface="Consolas"/>
                <a:ea typeface="Consolas"/>
                <a:cs typeface="Consolas"/>
                <a:sym typeface="Consolas"/>
              </a:rPr>
              <a:t>3. And store them in a ‘data’ list.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US" sz="1300" b="0" i="0" u="none" strike="noStrike" cap="none" dirty="0">
                <a:solidFill>
                  <a:schemeClr val="lt1"/>
                </a:solidFill>
                <a:latin typeface="Consolas"/>
                <a:ea typeface="Consolas"/>
                <a:cs typeface="Consolas"/>
                <a:sym typeface="Consolas"/>
              </a:rPr>
              <a:t>4. I repeatedly implemented the same process for the rest of the sub-dictionaries included in the ‘results’ object.</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US" sz="1300" b="0" i="0" u="none" strike="noStrike" cap="none" dirty="0">
                <a:solidFill>
                  <a:schemeClr val="lt1"/>
                </a:solidFill>
                <a:latin typeface="Consolas"/>
                <a:ea typeface="Consolas"/>
                <a:cs typeface="Consolas"/>
                <a:sym typeface="Consolas"/>
              </a:rPr>
              <a:t>5. Finally, I appended all the ‘data’ dictionaries into the ‘</a:t>
            </a:r>
            <a:r>
              <a:rPr lang="en-US" sz="1300" b="0" i="0" u="none" strike="noStrike" cap="none" dirty="0" err="1">
                <a:solidFill>
                  <a:schemeClr val="lt1"/>
                </a:solidFill>
                <a:latin typeface="Consolas"/>
                <a:ea typeface="Consolas"/>
                <a:cs typeface="Consolas"/>
                <a:sym typeface="Consolas"/>
              </a:rPr>
              <a:t>dataList</a:t>
            </a:r>
            <a:r>
              <a:rPr lang="en-US" sz="1300" b="0" i="0" u="none" strike="noStrike" cap="none" dirty="0">
                <a:solidFill>
                  <a:schemeClr val="lt1"/>
                </a:solidFill>
                <a:latin typeface="Consolas"/>
                <a:ea typeface="Consolas"/>
                <a:cs typeface="Consolas"/>
                <a:sym typeface="Consolas"/>
              </a:rPr>
              <a:t>’ that I created above.</a:t>
            </a:r>
            <a:endParaRPr sz="1400" b="0" i="0" u="none" strike="noStrike" cap="none" dirty="0">
              <a:solidFill>
                <a:srgbClr val="000000"/>
              </a:solidFill>
              <a:latin typeface="Arial"/>
              <a:ea typeface="Arial"/>
              <a:cs typeface="Arial"/>
              <a:sym typeface="Arial"/>
            </a:endParaRPr>
          </a:p>
        </p:txBody>
      </p:sp>
      <p:sp>
        <p:nvSpPr>
          <p:cNvPr id="178" name="Google Shape;178;p10"/>
          <p:cNvSpPr/>
          <p:nvPr/>
        </p:nvSpPr>
        <p:spPr>
          <a:xfrm>
            <a:off x="7953375" y="666750"/>
            <a:ext cx="238125" cy="2438400"/>
          </a:xfrm>
          <a:prstGeom prst="rightBracket">
            <a:avLst>
              <a:gd name="adj" fmla="val 8333"/>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Malgun Gothic"/>
              <a:ea typeface="Malgun Gothic"/>
              <a:cs typeface="Malgun Gothic"/>
              <a:sym typeface="Malgun Gothic"/>
            </a:endParaRPr>
          </a:p>
        </p:txBody>
      </p:sp>
      <p:cxnSp>
        <p:nvCxnSpPr>
          <p:cNvPr id="179" name="Google Shape;179;p10"/>
          <p:cNvCxnSpPr/>
          <p:nvPr/>
        </p:nvCxnSpPr>
        <p:spPr>
          <a:xfrm rot="-5400000" flipH="1">
            <a:off x="7826700" y="2054724"/>
            <a:ext cx="1758300" cy="1028700"/>
          </a:xfrm>
          <a:prstGeom prst="bentConnector3">
            <a:avLst>
              <a:gd name="adj1" fmla="val 50000"/>
            </a:avLst>
          </a:prstGeom>
          <a:noFill/>
          <a:ln w="28575" cap="flat" cmpd="sng">
            <a:solidFill>
              <a:srgbClr val="FF0000"/>
            </a:solidFill>
            <a:prstDash val="solid"/>
            <a:miter lim="800000"/>
            <a:headEnd type="none" w="sm" len="sm"/>
            <a:tailEnd type="triangle" w="med" len="med"/>
          </a:ln>
        </p:spPr>
      </p:cxnSp>
      <p:sp>
        <p:nvSpPr>
          <p:cNvPr id="180" name="Google Shape;180;p10"/>
          <p:cNvSpPr txBox="1"/>
          <p:nvPr/>
        </p:nvSpPr>
        <p:spPr>
          <a:xfrm>
            <a:off x="1887795" y="4072154"/>
            <a:ext cx="4554084" cy="276959"/>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dirty="0">
                <a:solidFill>
                  <a:schemeClr val="lt1"/>
                </a:solidFill>
                <a:latin typeface="Consolas"/>
                <a:ea typeface="Consolas"/>
                <a:cs typeface="Consolas"/>
                <a:sym typeface="Consolas"/>
              </a:rPr>
              <a:t>P</a:t>
            </a:r>
            <a:r>
              <a:rPr lang="en-US" sz="1200" b="0" i="0" u="none" strike="noStrike" cap="none" dirty="0">
                <a:solidFill>
                  <a:schemeClr val="lt1"/>
                </a:solidFill>
                <a:latin typeface="Consolas"/>
                <a:ea typeface="Consolas"/>
                <a:cs typeface="Consolas"/>
                <a:sym typeface="Consolas"/>
              </a:rPr>
              <a:t>age is incremented whenever the loop i</a:t>
            </a:r>
            <a:r>
              <a:rPr lang="en-US" sz="1200" dirty="0">
                <a:solidFill>
                  <a:schemeClr val="lt1"/>
                </a:solidFill>
                <a:latin typeface="Consolas"/>
                <a:ea typeface="Consolas"/>
                <a:cs typeface="Consolas"/>
                <a:sym typeface="Consolas"/>
              </a:rPr>
              <a:t>s</a:t>
            </a:r>
            <a:r>
              <a:rPr lang="en-US" sz="1200" b="0" i="0" u="none" strike="noStrike" cap="none" dirty="0">
                <a:solidFill>
                  <a:schemeClr val="lt1"/>
                </a:solidFill>
                <a:latin typeface="Consolas"/>
                <a:ea typeface="Consolas"/>
                <a:cs typeface="Consolas"/>
                <a:sym typeface="Consolas"/>
              </a:rPr>
              <a:t> ongoing. </a:t>
            </a:r>
            <a:endParaRPr sz="1400" b="0" i="0" u="none" strike="noStrike" cap="none" dirty="0">
              <a:solidFill>
                <a:srgbClr val="000000"/>
              </a:solidFill>
              <a:latin typeface="Arial"/>
              <a:ea typeface="Arial"/>
              <a:cs typeface="Arial"/>
              <a:sym typeface="Arial"/>
            </a:endParaRPr>
          </a:p>
        </p:txBody>
      </p:sp>
      <p:cxnSp>
        <p:nvCxnSpPr>
          <p:cNvPr id="181" name="Google Shape;181;p10"/>
          <p:cNvCxnSpPr/>
          <p:nvPr/>
        </p:nvCxnSpPr>
        <p:spPr>
          <a:xfrm rot="10800000">
            <a:off x="1646353" y="4095750"/>
            <a:ext cx="339610" cy="128974"/>
          </a:xfrm>
          <a:prstGeom prst="straightConnector1">
            <a:avLst/>
          </a:prstGeom>
          <a:noFill/>
          <a:ln w="12700" cap="flat" cmpd="sng">
            <a:solidFill>
              <a:srgbClr val="FF0000"/>
            </a:solidFill>
            <a:prstDash val="solid"/>
            <a:miter lim="800000"/>
            <a:headEnd type="none" w="sm" len="sm"/>
            <a:tailEnd type="triangle" w="med" len="med"/>
          </a:ln>
        </p:spPr>
      </p:cxnSp>
      <p:pic>
        <p:nvPicPr>
          <p:cNvPr id="182" name="Google Shape;182;p10"/>
          <p:cNvPicPr preferRelativeResize="0"/>
          <p:nvPr/>
        </p:nvPicPr>
        <p:blipFill rotWithShape="1">
          <a:blip r:embed="rId4">
            <a:alphaModFix/>
          </a:blip>
          <a:srcRect b="11166"/>
          <a:stretch>
            <a:fillRect/>
          </a:stretch>
        </p:blipFill>
        <p:spPr>
          <a:xfrm>
            <a:off x="128588" y="4453093"/>
            <a:ext cx="6110288" cy="1847418"/>
          </a:xfrm>
          <a:prstGeom prst="rect">
            <a:avLst/>
          </a:prstGeom>
          <a:noFill/>
          <a:ln>
            <a:noFill/>
          </a:ln>
        </p:spPr>
      </p:pic>
      <p:cxnSp>
        <p:nvCxnSpPr>
          <p:cNvPr id="183" name="Google Shape;183;p10"/>
          <p:cNvCxnSpPr/>
          <p:nvPr/>
        </p:nvCxnSpPr>
        <p:spPr>
          <a:xfrm rot="10800000">
            <a:off x="1209675" y="1190625"/>
            <a:ext cx="23813" cy="3624649"/>
          </a:xfrm>
          <a:prstGeom prst="straightConnector1">
            <a:avLst/>
          </a:prstGeom>
          <a:noFill/>
          <a:ln w="19050" cap="flat" cmpd="sng">
            <a:solidFill>
              <a:srgbClr val="FF0000"/>
            </a:solidFill>
            <a:prstDash val="solid"/>
            <a:miter lim="800000"/>
            <a:headEnd type="none" w="sm" len="sm"/>
            <a:tailEnd type="triangle" w="med" len="med"/>
          </a:ln>
        </p:spPr>
      </p:cxnSp>
      <p:sp>
        <p:nvSpPr>
          <p:cNvPr id="184" name="Google Shape;184;p10"/>
          <p:cNvSpPr txBox="1"/>
          <p:nvPr/>
        </p:nvSpPr>
        <p:spPr>
          <a:xfrm>
            <a:off x="6372224" y="5266537"/>
            <a:ext cx="5119719" cy="1015622"/>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dirty="0">
                <a:solidFill>
                  <a:schemeClr val="lt1"/>
                </a:solidFill>
                <a:latin typeface="Consolas"/>
                <a:ea typeface="Consolas"/>
                <a:cs typeface="Consolas"/>
                <a:sym typeface="Consolas"/>
              </a:rPr>
              <a:t>When I click a document, the URL format is </a:t>
            </a:r>
            <a:r>
              <a:rPr lang="en-US" sz="1200" b="0" i="0" u="none" strike="noStrike" cap="none" dirty="0">
                <a:solidFill>
                  <a:srgbClr val="CCCCCC"/>
                </a:solidFill>
                <a:latin typeface="Consolas"/>
                <a:ea typeface="Consolas"/>
                <a:cs typeface="Consolas"/>
                <a:sym typeface="Consolas"/>
              </a:rPr>
              <a:t> </a:t>
            </a:r>
            <a:r>
              <a:rPr lang="en-US" sz="1200" b="0" i="0" u="none" strike="noStrike" cap="none" dirty="0" err="1">
                <a:solidFill>
                  <a:srgbClr val="9CDCFE"/>
                </a:solidFill>
                <a:latin typeface="Consolas"/>
                <a:ea typeface="Consolas"/>
                <a:cs typeface="Consolas"/>
                <a:sym typeface="Consolas"/>
              </a:rPr>
              <a:t>url</a:t>
            </a:r>
            <a:r>
              <a:rPr lang="en-US" sz="1200" b="0" i="0" u="none" strike="noStrike" cap="none" dirty="0">
                <a:solidFill>
                  <a:srgbClr val="D4D4D4"/>
                </a:solidFill>
                <a:latin typeface="Consolas"/>
                <a:ea typeface="Consolas"/>
                <a:cs typeface="Consolas"/>
                <a:sym typeface="Consolas"/>
              </a:rPr>
              <a:t>=</a:t>
            </a:r>
            <a:r>
              <a:rPr lang="en-US" sz="1200" b="0" i="0" u="none" strike="noStrike" cap="none" dirty="0">
                <a:solidFill>
                  <a:srgbClr val="CE9178"/>
                </a:solidFill>
                <a:latin typeface="Consolas"/>
                <a:ea typeface="Consolas"/>
                <a:cs typeface="Consolas"/>
                <a:sym typeface="Consolas"/>
              </a:rPr>
              <a:t>'https://sam.gov/</a:t>
            </a:r>
            <a:r>
              <a:rPr lang="en-US" sz="1200" b="0" i="0" u="none" strike="noStrike" cap="none" dirty="0" err="1">
                <a:solidFill>
                  <a:srgbClr val="CE9178"/>
                </a:solidFill>
                <a:latin typeface="Consolas"/>
                <a:ea typeface="Consolas"/>
                <a:cs typeface="Consolas"/>
                <a:sym typeface="Consolas"/>
              </a:rPr>
              <a:t>opp</a:t>
            </a:r>
            <a:r>
              <a:rPr lang="en-US" sz="1200" b="0" i="0" u="none" strike="noStrike" cap="none" dirty="0">
                <a:solidFill>
                  <a:srgbClr val="CE9178"/>
                </a:solidFill>
                <a:latin typeface="Consolas"/>
                <a:ea typeface="Consolas"/>
                <a:cs typeface="Consolas"/>
                <a:sym typeface="Consolas"/>
              </a:rPr>
              <a:t>/</a:t>
            </a:r>
            <a:r>
              <a:rPr lang="en-US" sz="1200" b="0" i="0" u="none" strike="noStrike" cap="none" dirty="0">
                <a:solidFill>
                  <a:srgbClr val="569CD6"/>
                </a:solidFill>
                <a:latin typeface="Consolas"/>
                <a:ea typeface="Consolas"/>
                <a:cs typeface="Consolas"/>
                <a:sym typeface="Consolas"/>
              </a:rPr>
              <a:t>{}</a:t>
            </a:r>
            <a:r>
              <a:rPr lang="en-US" sz="1200" b="0" i="0" u="none" strike="noStrike" cap="none" dirty="0">
                <a:solidFill>
                  <a:srgbClr val="CE9178"/>
                </a:solidFill>
                <a:latin typeface="Consolas"/>
                <a:ea typeface="Consolas"/>
                <a:cs typeface="Consolas"/>
                <a:sym typeface="Consolas"/>
              </a:rPr>
              <a:t>/view’. </a:t>
            </a:r>
            <a:r>
              <a:rPr lang="en-US" sz="1200" b="0" i="0" u="none" strike="noStrike" cap="none" dirty="0">
                <a:solidFill>
                  <a:schemeClr val="lt1"/>
                </a:solidFill>
                <a:latin typeface="Consolas"/>
                <a:ea typeface="Consolas"/>
                <a:cs typeface="Consolas"/>
                <a:sym typeface="Consolas"/>
              </a:rPr>
              <a:t>In {}, the </a:t>
            </a:r>
            <a:r>
              <a:rPr lang="en-US" sz="1200" b="0" i="0" u="none" strike="noStrike" cap="none" dirty="0" err="1">
                <a:solidFill>
                  <a:schemeClr val="lt1"/>
                </a:solidFill>
                <a:latin typeface="Consolas"/>
                <a:ea typeface="Consolas"/>
                <a:cs typeface="Consolas"/>
                <a:sym typeface="Consolas"/>
              </a:rPr>
              <a:t>postingID</a:t>
            </a:r>
            <a:r>
              <a:rPr lang="en-US" sz="1200" b="0" i="0" u="none" strike="noStrike" cap="none" dirty="0">
                <a:solidFill>
                  <a:schemeClr val="lt1"/>
                </a:solidFill>
                <a:latin typeface="Consolas"/>
                <a:ea typeface="Consolas"/>
                <a:cs typeface="Consolas"/>
                <a:sym typeface="Consolas"/>
              </a:rPr>
              <a:t>, which is an identifier of each RFP, must be included. </a:t>
            </a:r>
            <a:endParaRPr sz="1400" b="0"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dirty="0">
                <a:solidFill>
                  <a:schemeClr val="lt1"/>
                </a:solidFill>
                <a:latin typeface="Consolas"/>
                <a:ea typeface="Consolas"/>
                <a:cs typeface="Consolas"/>
                <a:sym typeface="Consolas"/>
              </a:rPr>
              <a:t>I dynamically added the ID info using format function. </a:t>
            </a:r>
            <a:endParaRPr sz="1200" b="0" i="0" u="none" strike="noStrike" cap="none" dirty="0">
              <a:solidFill>
                <a:schemeClr val="lt1"/>
              </a:solidFill>
              <a:latin typeface="Consolas"/>
              <a:ea typeface="Consolas"/>
              <a:cs typeface="Consolas"/>
              <a:sym typeface="Consolas"/>
            </a:endParaRPr>
          </a:p>
        </p:txBody>
      </p:sp>
      <p:cxnSp>
        <p:nvCxnSpPr>
          <p:cNvPr id="185" name="Google Shape;185;p10"/>
          <p:cNvCxnSpPr/>
          <p:nvPr/>
        </p:nvCxnSpPr>
        <p:spPr>
          <a:xfrm rot="10800000">
            <a:off x="1985963" y="4786467"/>
            <a:ext cx="4386262" cy="1149212"/>
          </a:xfrm>
          <a:prstGeom prst="straightConnector1">
            <a:avLst/>
          </a:prstGeom>
          <a:noFill/>
          <a:ln w="12700" cap="flat" cmpd="sng">
            <a:solidFill>
              <a:srgbClr val="FF0000"/>
            </a:solidFill>
            <a:prstDash val="solid"/>
            <a:miter lim="800000"/>
            <a:headEnd type="none" w="sm" len="sm"/>
            <a:tailEnd type="triangle" w="med" len="med"/>
          </a:ln>
        </p:spPr>
      </p:cxnSp>
      <p:sp>
        <p:nvSpPr>
          <p:cNvPr id="3" name="Footer Placeholder 2">
            <a:extLst>
              <a:ext uri="{FF2B5EF4-FFF2-40B4-BE49-F238E27FC236}">
                <a16:creationId xmlns:a16="http://schemas.microsoft.com/office/drawing/2014/main" id="{AB5EFBC6-14FF-522B-51C7-6A9971BDE102}"/>
              </a:ext>
            </a:extLst>
          </p:cNvPr>
          <p:cNvSpPr>
            <a:spLocks noGrp="1"/>
          </p:cNvSpPr>
          <p:nvPr>
            <p:ph type="ftr" sz="quarter" idx="11"/>
          </p:nvPr>
        </p:nvSpPr>
        <p:spPr/>
        <p:txBody>
          <a:bodyPr/>
          <a:lstStyle/>
          <a:p>
            <a:r>
              <a:rPr lang="en-US" dirty="0">
                <a:latin typeface="Cambria"/>
                <a:ea typeface="Cambria"/>
                <a:cs typeface="Cambria"/>
                <a:sym typeface="Cambria"/>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lc="http://schemas.openxmlformats.org/drawingml/2006/lockedCanvas" textRoundtripDataId="0"/>
                  </a:ext>
                </a:extLst>
              </a:rPr>
              <a:t>Part </a:t>
            </a:r>
            <a:r>
              <a:rPr lang="en-US" dirty="0">
                <a:latin typeface="Cambria"/>
                <a:ea typeface="Cambria"/>
                <a:cs typeface="Cambria"/>
                <a:sym typeface="Cambria"/>
              </a:rPr>
              <a:t>1. </a:t>
            </a:r>
            <a:r>
              <a:rPr lang="en-US" dirty="0">
                <a:latin typeface="Cambria"/>
                <a:ea typeface="Cambria"/>
                <a:cs typeface="Cambria"/>
                <a:sym typeface="Cambria"/>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lc="http://schemas.openxmlformats.org/drawingml/2006/lockedCanvas" textRoundtripDataId="1"/>
                  </a:ext>
                </a:extLst>
              </a:rPr>
              <a:t>Retrieving </a:t>
            </a:r>
            <a:r>
              <a:rPr lang="en-US" dirty="0">
                <a:latin typeface="Cambria"/>
                <a:ea typeface="Cambria"/>
                <a:cs typeface="Cambria"/>
                <a:sym typeface="Cambria"/>
              </a:rPr>
              <a:t>data by sending an API call. </a:t>
            </a:r>
            <a:endParaRPr lang="en-US" dirty="0"/>
          </a:p>
        </p:txBody>
      </p:sp>
      <p:sp>
        <p:nvSpPr>
          <p:cNvPr id="6" name="Slide Number Placeholder 5">
            <a:extLst>
              <a:ext uri="{FF2B5EF4-FFF2-40B4-BE49-F238E27FC236}">
                <a16:creationId xmlns:a16="http://schemas.microsoft.com/office/drawing/2014/main" id="{FCABAB9D-8931-AD1A-941A-4BDA2323C07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190" name="Google Shape;190;p11"/>
          <p:cNvPicPr preferRelativeResize="0"/>
          <p:nvPr/>
        </p:nvPicPr>
        <p:blipFill rotWithShape="1">
          <a:blip r:embed="rId3">
            <a:alphaModFix/>
          </a:blip>
          <a:srcRect/>
          <a:stretch/>
        </p:blipFill>
        <p:spPr>
          <a:xfrm>
            <a:off x="0" y="545388"/>
            <a:ext cx="12192000" cy="5781675"/>
          </a:xfrm>
          <a:prstGeom prst="rect">
            <a:avLst/>
          </a:prstGeom>
          <a:noFill/>
          <a:ln>
            <a:noFill/>
          </a:ln>
        </p:spPr>
      </p:pic>
      <p:sp>
        <p:nvSpPr>
          <p:cNvPr id="191" name="Google Shape;191;p11"/>
          <p:cNvSpPr txBox="1"/>
          <p:nvPr/>
        </p:nvSpPr>
        <p:spPr>
          <a:xfrm>
            <a:off x="0" y="243733"/>
            <a:ext cx="4248150" cy="338554"/>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dk1"/>
                </a:solidFill>
                <a:latin typeface="Consolas"/>
                <a:ea typeface="Consolas"/>
                <a:cs typeface="Consolas"/>
                <a:sym typeface="Consolas"/>
              </a:rPr>
              <a:t>The result of ‘result.json’ file. </a:t>
            </a:r>
            <a:endParaRPr sz="1400" b="0" i="0" u="none" strike="noStrike" cap="none">
              <a:solidFill>
                <a:srgbClr val="000000"/>
              </a:solidFill>
              <a:latin typeface="Arial"/>
              <a:ea typeface="Arial"/>
              <a:cs typeface="Arial"/>
              <a:sym typeface="Arial"/>
            </a:endParaRPr>
          </a:p>
        </p:txBody>
      </p:sp>
      <p:pic>
        <p:nvPicPr>
          <p:cNvPr id="192" name="Google Shape;192;p11"/>
          <p:cNvPicPr preferRelativeResize="0"/>
          <p:nvPr/>
        </p:nvPicPr>
        <p:blipFill rotWithShape="1">
          <a:blip r:embed="rId4">
            <a:alphaModFix/>
          </a:blip>
          <a:srcRect/>
          <a:stretch/>
        </p:blipFill>
        <p:spPr>
          <a:xfrm>
            <a:off x="4876800" y="13658"/>
            <a:ext cx="6973273" cy="568630"/>
          </a:xfrm>
          <a:prstGeom prst="rect">
            <a:avLst/>
          </a:prstGeom>
          <a:noFill/>
          <a:ln>
            <a:noFill/>
          </a:ln>
        </p:spPr>
      </p:pic>
      <p:sp>
        <p:nvSpPr>
          <p:cNvPr id="3" name="Footer Placeholder 2">
            <a:extLst>
              <a:ext uri="{FF2B5EF4-FFF2-40B4-BE49-F238E27FC236}">
                <a16:creationId xmlns:a16="http://schemas.microsoft.com/office/drawing/2014/main" id="{137223D4-C03C-9CC9-6C39-22590740B398}"/>
              </a:ext>
            </a:extLst>
          </p:cNvPr>
          <p:cNvSpPr>
            <a:spLocks noGrp="1"/>
          </p:cNvSpPr>
          <p:nvPr>
            <p:ph type="ftr" sz="quarter" idx="11"/>
          </p:nvPr>
        </p:nvSpPr>
        <p:spPr/>
        <p:txBody>
          <a:bodyPr/>
          <a:lstStyle/>
          <a:p>
            <a:r>
              <a:rPr lang="en-US" dirty="0">
                <a:latin typeface="Cambria"/>
                <a:ea typeface="Cambria"/>
                <a:cs typeface="Cambria"/>
                <a:sym typeface="Cambria"/>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lc="http://schemas.openxmlformats.org/drawingml/2006/lockedCanvas" textRoundtripDataId="0"/>
                  </a:ext>
                </a:extLst>
              </a:rPr>
              <a:t>Part </a:t>
            </a:r>
            <a:r>
              <a:rPr lang="en-US" dirty="0">
                <a:latin typeface="Cambria"/>
                <a:ea typeface="Cambria"/>
                <a:cs typeface="Cambria"/>
                <a:sym typeface="Cambria"/>
              </a:rPr>
              <a:t>1. </a:t>
            </a:r>
            <a:r>
              <a:rPr lang="en-US" dirty="0">
                <a:latin typeface="Cambria"/>
                <a:ea typeface="Cambria"/>
                <a:cs typeface="Cambria"/>
                <a:sym typeface="Cambria"/>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lc="http://schemas.openxmlformats.org/drawingml/2006/lockedCanvas" textRoundtripDataId="1"/>
                  </a:ext>
                </a:extLst>
              </a:rPr>
              <a:t>Retrieving </a:t>
            </a:r>
            <a:r>
              <a:rPr lang="en-US" dirty="0">
                <a:latin typeface="Cambria"/>
                <a:ea typeface="Cambria"/>
                <a:cs typeface="Cambria"/>
                <a:sym typeface="Cambria"/>
              </a:rPr>
              <a:t>data by sending an API call. </a:t>
            </a:r>
            <a:endParaRPr lang="en-US" dirty="0"/>
          </a:p>
        </p:txBody>
      </p:sp>
      <p:sp>
        <p:nvSpPr>
          <p:cNvPr id="6" name="Slide Number Placeholder 5">
            <a:extLst>
              <a:ext uri="{FF2B5EF4-FFF2-40B4-BE49-F238E27FC236}">
                <a16:creationId xmlns:a16="http://schemas.microsoft.com/office/drawing/2014/main" id="{4D24CDCA-76E0-7578-54B7-064862C66EF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12"/>
          <p:cNvPicPr preferRelativeResize="0"/>
          <p:nvPr/>
        </p:nvPicPr>
        <p:blipFill rotWithShape="1">
          <a:blip r:embed="rId3">
            <a:alphaModFix/>
          </a:blip>
          <a:srcRect/>
          <a:stretch/>
        </p:blipFill>
        <p:spPr>
          <a:xfrm>
            <a:off x="0" y="512017"/>
            <a:ext cx="12192000" cy="6339530"/>
          </a:xfrm>
          <a:prstGeom prst="rect">
            <a:avLst/>
          </a:prstGeom>
          <a:noFill/>
          <a:ln>
            <a:noFill/>
          </a:ln>
        </p:spPr>
      </p:pic>
      <p:sp>
        <p:nvSpPr>
          <p:cNvPr id="198" name="Google Shape;198;p12"/>
          <p:cNvSpPr txBox="1"/>
          <p:nvPr/>
        </p:nvSpPr>
        <p:spPr>
          <a:xfrm>
            <a:off x="0" y="100858"/>
            <a:ext cx="4248150" cy="338554"/>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chemeClr val="dk1"/>
                </a:solidFill>
                <a:latin typeface="Consolas"/>
                <a:ea typeface="Consolas"/>
                <a:cs typeface="Consolas"/>
                <a:sym typeface="Consolas"/>
              </a:rPr>
              <a:t>The result of ‘result.json’ file. </a:t>
            </a:r>
            <a:endParaRPr sz="1400" b="0" i="0" u="none" strike="noStrike" cap="none">
              <a:solidFill>
                <a:srgbClr val="000000"/>
              </a:solidFill>
              <a:latin typeface="Arial"/>
              <a:ea typeface="Arial"/>
              <a:cs typeface="Arial"/>
              <a:sym typeface="Arial"/>
            </a:endParaRPr>
          </a:p>
        </p:txBody>
      </p:sp>
      <p:pic>
        <p:nvPicPr>
          <p:cNvPr id="199" name="Google Shape;199;p12"/>
          <p:cNvPicPr preferRelativeResize="0"/>
          <p:nvPr/>
        </p:nvPicPr>
        <p:blipFill rotWithShape="1">
          <a:blip r:embed="rId4">
            <a:alphaModFix/>
          </a:blip>
          <a:srcRect/>
          <a:stretch/>
        </p:blipFill>
        <p:spPr>
          <a:xfrm>
            <a:off x="4323681" y="572"/>
            <a:ext cx="7792119" cy="56205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mbria"/>
              <a:buNone/>
            </a:pPr>
            <a:r>
              <a:rPr lang="en-US" sz="4000" dirty="0">
                <a:latin typeface="Cambria"/>
                <a:ea typeface="Cambria"/>
                <a:cs typeface="Cambria"/>
                <a:sym typeface="Cambria"/>
              </a:rPr>
              <a:t>Part 2. Web scraping using Selenium and Beautiful Soup. </a:t>
            </a:r>
            <a:endParaRPr sz="4000" dirty="0">
              <a:latin typeface="Cambria"/>
              <a:ea typeface="Cambria"/>
              <a:cs typeface="Cambria"/>
              <a:sym typeface="Cambria"/>
            </a:endParaRPr>
          </a:p>
        </p:txBody>
      </p:sp>
      <p:sp>
        <p:nvSpPr>
          <p:cNvPr id="2" name="Text Placeholder 1">
            <a:extLst>
              <a:ext uri="{FF2B5EF4-FFF2-40B4-BE49-F238E27FC236}">
                <a16:creationId xmlns:a16="http://schemas.microsoft.com/office/drawing/2014/main" id="{66FFE01E-C6A5-EE1A-7FF3-434568DF9728}"/>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E767089E-F324-111A-C4EA-75918948F0B8}"/>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70FD8BFD-49AD-B468-CDD4-220EBFC5B8F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Google Shape;209;p14"/>
          <p:cNvPicPr preferRelativeResize="0"/>
          <p:nvPr/>
        </p:nvPicPr>
        <p:blipFill rotWithShape="1">
          <a:blip r:embed="rId3">
            <a:alphaModFix/>
          </a:blip>
          <a:srcRect/>
          <a:stretch/>
        </p:blipFill>
        <p:spPr>
          <a:xfrm>
            <a:off x="0" y="673608"/>
            <a:ext cx="12113342" cy="1066702"/>
          </a:xfrm>
          <a:prstGeom prst="rect">
            <a:avLst/>
          </a:prstGeom>
          <a:noFill/>
          <a:ln>
            <a:noFill/>
          </a:ln>
        </p:spPr>
      </p:pic>
      <p:sp>
        <p:nvSpPr>
          <p:cNvPr id="210" name="Google Shape;210;p14"/>
          <p:cNvSpPr txBox="1"/>
          <p:nvPr/>
        </p:nvSpPr>
        <p:spPr>
          <a:xfrm>
            <a:off x="-1" y="100858"/>
            <a:ext cx="7836311" cy="369332"/>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onsolas"/>
                <a:ea typeface="Consolas"/>
                <a:cs typeface="Consolas"/>
                <a:sym typeface="Consolas"/>
              </a:rPr>
              <a:t>Now we are going to extract specific details from each RFP!  </a:t>
            </a:r>
            <a:endParaRPr sz="1400" b="0" i="0" u="none" strike="noStrike" cap="none">
              <a:solidFill>
                <a:srgbClr val="000000"/>
              </a:solidFill>
              <a:latin typeface="Arial"/>
              <a:ea typeface="Arial"/>
              <a:cs typeface="Arial"/>
              <a:sym typeface="Arial"/>
            </a:endParaRPr>
          </a:p>
        </p:txBody>
      </p:sp>
      <p:sp>
        <p:nvSpPr>
          <p:cNvPr id="211" name="Google Shape;211;p14"/>
          <p:cNvSpPr txBox="1"/>
          <p:nvPr/>
        </p:nvSpPr>
        <p:spPr>
          <a:xfrm>
            <a:off x="265470" y="2362686"/>
            <a:ext cx="10264800" cy="2632200"/>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500"/>
              <a:buFont typeface="Consolas"/>
              <a:buAutoNum type="arabicPeriod"/>
            </a:pPr>
            <a:r>
              <a:rPr lang="en-US" sz="1500" b="1" i="0" u="none" strike="noStrike" cap="none">
                <a:solidFill>
                  <a:schemeClr val="dk1"/>
                </a:solidFill>
                <a:latin typeface="Consolas"/>
                <a:ea typeface="Consolas"/>
                <a:cs typeface="Consolas"/>
                <a:sym typeface="Consolas"/>
              </a:rPr>
              <a:t>We have already searched RFPs above and saved them into a ‘dataList’ and then converted them into a JSON file. </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500"/>
              <a:buFont typeface="Consolas"/>
              <a:buAutoNum type="arabicPeriod"/>
            </a:pPr>
            <a:r>
              <a:rPr lang="en-US" sz="1500" b="1" i="0" u="none" strike="noStrike" cap="none">
                <a:solidFill>
                  <a:schemeClr val="dk1"/>
                </a:solidFill>
                <a:latin typeface="Consolas"/>
                <a:ea typeface="Consolas"/>
                <a:cs typeface="Consolas"/>
                <a:sym typeface="Consolas"/>
              </a:rPr>
              <a:t>From this line, </a:t>
            </a:r>
            <a:r>
              <a:rPr lang="en-US" sz="1500" b="1" i="0" u="none" strike="noStrike" cap="none">
                <a:solidFill>
                  <a:srgbClr val="FF0000"/>
                </a:solidFill>
                <a:latin typeface="Consolas"/>
                <a:ea typeface="Consolas"/>
                <a:cs typeface="Consolas"/>
                <a:sym typeface="Consolas"/>
              </a:rPr>
              <a:t>I am going to extract specific details </a:t>
            </a:r>
            <a:r>
              <a:rPr lang="en-US" sz="1500" b="1" i="0" u="none" strike="noStrike" cap="none">
                <a:solidFill>
                  <a:schemeClr val="dk1"/>
                </a:solidFill>
                <a:latin typeface="Consolas"/>
                <a:ea typeface="Consolas"/>
                <a:cs typeface="Consolas"/>
                <a:sym typeface="Consolas"/>
              </a:rPr>
              <a:t>of RFPs.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FF0000"/>
              </a:buClr>
              <a:buSzPts val="1500"/>
              <a:buFont typeface="Consolas"/>
              <a:buAutoNum type="arabicPeriod"/>
            </a:pPr>
            <a:r>
              <a:rPr lang="en-US" sz="1500" b="1" i="0" u="none" strike="noStrike" cap="none">
                <a:solidFill>
                  <a:srgbClr val="FF0000"/>
                </a:solidFill>
                <a:latin typeface="Consolas"/>
                <a:ea typeface="Consolas"/>
                <a:cs typeface="Consolas"/>
                <a:sym typeface="Consolas"/>
              </a:rPr>
              <a:t>In order to further process it in Python</a:t>
            </a:r>
            <a:r>
              <a:rPr lang="en-US" sz="1500" b="1" i="0" u="none" strike="noStrike" cap="none">
                <a:solidFill>
                  <a:schemeClr val="dk1"/>
                </a:solidFill>
                <a:latin typeface="Consolas"/>
                <a:ea typeface="Consolas"/>
                <a:cs typeface="Consolas"/>
                <a:sym typeface="Consolas"/>
              </a:rPr>
              <a:t>, I need to convert the dataList in the JSON file format back into a </a:t>
            </a:r>
            <a:r>
              <a:rPr lang="en-US" sz="1500" b="1" i="0" u="none" strike="noStrike" cap="none">
                <a:solidFill>
                  <a:srgbClr val="FF0000"/>
                </a:solidFill>
                <a:latin typeface="Consolas"/>
                <a:ea typeface="Consolas"/>
                <a:cs typeface="Consolas"/>
                <a:sym typeface="Consolas"/>
              </a:rPr>
              <a:t>Python ‘List’ using the ‘json.load’ function.</a:t>
            </a:r>
            <a:r>
              <a:rPr lang="en-US" sz="1500" b="1" i="0" u="none" strike="noStrike" cap="none">
                <a:solidFill>
                  <a:schemeClr val="dk1"/>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500"/>
              <a:buFont typeface="Consolas"/>
              <a:buAutoNum type="arabicPeriod"/>
            </a:pPr>
            <a:r>
              <a:rPr lang="en-US" sz="1500" b="1" i="0" u="none" strike="noStrike" cap="none">
                <a:solidFill>
                  <a:schemeClr val="dk1"/>
                </a:solidFill>
                <a:latin typeface="Consolas"/>
                <a:ea typeface="Consolas"/>
                <a:cs typeface="Consolas"/>
                <a:sym typeface="Consolas"/>
              </a:rPr>
              <a:t>For your reference, ‘r’ means I am going to open the ‘dataList’ file in read mode using ‘f’ file object. </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500"/>
              <a:buFont typeface="Consolas"/>
              <a:buAutoNum type="arabicPeriod"/>
            </a:pPr>
            <a:r>
              <a:rPr lang="en-US" sz="1500" b="1" i="0" u="none" strike="noStrike" cap="none">
                <a:solidFill>
                  <a:schemeClr val="dk1"/>
                </a:solidFill>
                <a:latin typeface="Consolas"/>
                <a:ea typeface="Consolas"/>
                <a:cs typeface="Consolas"/>
                <a:sym typeface="Consolas"/>
              </a:rPr>
              <a:t>The function of the ‘f’ object is helping Python connect with the opened file. When the file opens, Python uses the ‘f’ file object to read from it.</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500"/>
              <a:buFont typeface="Consolas"/>
              <a:buAutoNum type="arabicPeriod"/>
            </a:pPr>
            <a:r>
              <a:rPr lang="en-US" sz="1500" b="1" i="0" u="none" strike="noStrike" cap="none">
                <a:solidFill>
                  <a:schemeClr val="dk1"/>
                </a:solidFill>
                <a:latin typeface="Consolas"/>
                <a:ea typeface="Consolas"/>
                <a:cs typeface="Consolas"/>
                <a:sym typeface="Consolas"/>
              </a:rPr>
              <a:t>The ‘encoding=utf-8’ helps Python read from and write to text files, managing various languages including English, Korean, Chinese and so on.  </a:t>
            </a:r>
            <a:endParaRPr sz="1400" b="0" i="0" u="none" strike="noStrike" cap="none">
              <a:solidFill>
                <a:srgbClr val="000000"/>
              </a:solidFill>
              <a:latin typeface="Arial"/>
              <a:ea typeface="Arial"/>
              <a:cs typeface="Arial"/>
              <a:sym typeface="Arial"/>
            </a:endParaRPr>
          </a:p>
        </p:txBody>
      </p:sp>
      <p:cxnSp>
        <p:nvCxnSpPr>
          <p:cNvPr id="212" name="Google Shape;212;p14"/>
          <p:cNvCxnSpPr/>
          <p:nvPr/>
        </p:nvCxnSpPr>
        <p:spPr>
          <a:xfrm rot="10800000">
            <a:off x="580103" y="1460874"/>
            <a:ext cx="0" cy="898868"/>
          </a:xfrm>
          <a:prstGeom prst="straightConnector1">
            <a:avLst/>
          </a:prstGeom>
          <a:noFill/>
          <a:ln w="38100" cap="flat" cmpd="sng">
            <a:solidFill>
              <a:srgbClr val="FF0000"/>
            </a:solidFill>
            <a:prstDash val="solid"/>
            <a:miter lim="800000"/>
            <a:headEnd type="none" w="sm" len="sm"/>
            <a:tailEnd type="triangle" w="med" len="med"/>
          </a:ln>
        </p:spPr>
      </p:cxnSp>
      <p:sp>
        <p:nvSpPr>
          <p:cNvPr id="3" name="Footer Placeholder 2">
            <a:extLst>
              <a:ext uri="{FF2B5EF4-FFF2-40B4-BE49-F238E27FC236}">
                <a16:creationId xmlns:a16="http://schemas.microsoft.com/office/drawing/2014/main" id="{5D49CFAE-0BD6-BD7D-4435-38F78BCDAB41}"/>
              </a:ext>
            </a:extLst>
          </p:cNvPr>
          <p:cNvSpPr>
            <a:spLocks noGrp="1"/>
          </p:cNvSpPr>
          <p:nvPr>
            <p:ph type="ftr" sz="quarter" idx="11"/>
          </p:nvPr>
        </p:nvSpPr>
        <p:spPr/>
        <p:txBody>
          <a:bodyPr/>
          <a:lstStyle/>
          <a:p>
            <a:r>
              <a:rPr lang="en-US" dirty="0">
                <a:latin typeface="Cambria"/>
                <a:ea typeface="Cambria"/>
                <a:cs typeface="Cambria"/>
                <a:sym typeface="Cambria"/>
              </a:rPr>
              <a:t>Part 2. Web scraping using Selenium and Beautiful Soup. </a:t>
            </a:r>
            <a:endParaRPr lang="en-US" dirty="0"/>
          </a:p>
        </p:txBody>
      </p:sp>
      <p:sp>
        <p:nvSpPr>
          <p:cNvPr id="6" name="Slide Number Placeholder 5">
            <a:extLst>
              <a:ext uri="{FF2B5EF4-FFF2-40B4-BE49-F238E27FC236}">
                <a16:creationId xmlns:a16="http://schemas.microsoft.com/office/drawing/2014/main" id="{A151F220-7D5E-2B61-6CFF-1115B7CA303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15"/>
          <p:cNvSpPr txBox="1"/>
          <p:nvPr/>
        </p:nvSpPr>
        <p:spPr>
          <a:xfrm>
            <a:off x="133390" y="2616686"/>
            <a:ext cx="10264800" cy="1708500"/>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500"/>
              <a:buFont typeface="Consolas"/>
              <a:buAutoNum type="arabicPeriod"/>
            </a:pPr>
            <a:r>
              <a:rPr lang="en-US" sz="1500" b="1" i="0" u="none" strike="noStrike" cap="none">
                <a:solidFill>
                  <a:schemeClr val="dk1"/>
                </a:solidFill>
                <a:latin typeface="Consolas"/>
                <a:ea typeface="Consolas"/>
                <a:cs typeface="Consolas"/>
                <a:sym typeface="Consolas"/>
              </a:rPr>
              <a:t>We have already opened the ‘</a:t>
            </a:r>
            <a:r>
              <a:rPr lang="en-US" sz="1500" b="1" i="0" u="none" strike="noStrike" cap="none">
                <a:solidFill>
                  <a:srgbClr val="FF0000"/>
                </a:solidFill>
                <a:latin typeface="Consolas"/>
                <a:ea typeface="Consolas"/>
                <a:cs typeface="Consolas"/>
                <a:sym typeface="Consolas"/>
              </a:rPr>
              <a:t>dataList</a:t>
            </a:r>
            <a:r>
              <a:rPr lang="en-US" sz="1500" b="1" i="0" u="none" strike="noStrike" cap="none">
                <a:solidFill>
                  <a:schemeClr val="dk1"/>
                </a:solidFill>
                <a:latin typeface="Consolas"/>
                <a:ea typeface="Consolas"/>
                <a:cs typeface="Consolas"/>
                <a:sym typeface="Consolas"/>
              </a:rPr>
              <a:t>’ file, and </a:t>
            </a:r>
            <a:r>
              <a:rPr lang="en-US" sz="1500" b="1" i="0" u="none" strike="noStrike" cap="none">
                <a:solidFill>
                  <a:srgbClr val="FF0000"/>
                </a:solidFill>
                <a:latin typeface="Consolas"/>
                <a:ea typeface="Consolas"/>
                <a:cs typeface="Consolas"/>
                <a:sym typeface="Consolas"/>
              </a:rPr>
              <a:t>partial data </a:t>
            </a:r>
            <a:r>
              <a:rPr lang="en-US" sz="1500" b="1" i="0" u="none" strike="noStrike" cap="none">
                <a:solidFill>
                  <a:schemeClr val="dk1"/>
                </a:solidFill>
                <a:latin typeface="Consolas"/>
                <a:ea typeface="Consolas"/>
                <a:cs typeface="Consolas"/>
                <a:sym typeface="Consolas"/>
              </a:rPr>
              <a:t>extracted via an API call are stored.</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500"/>
              <a:buFont typeface="Consolas"/>
              <a:buAutoNum type="arabicPeriod"/>
            </a:pPr>
            <a:r>
              <a:rPr lang="en-US" sz="1500" b="1" i="0" u="none" strike="noStrike" cap="none">
                <a:solidFill>
                  <a:schemeClr val="dk1"/>
                </a:solidFill>
                <a:latin typeface="Consolas"/>
                <a:ea typeface="Consolas"/>
                <a:cs typeface="Consolas"/>
                <a:sym typeface="Consolas"/>
              </a:rPr>
              <a:t>The </a:t>
            </a:r>
            <a:r>
              <a:rPr lang="en-US" sz="1500" b="1" i="0" u="none" strike="noStrike" cap="none">
                <a:solidFill>
                  <a:srgbClr val="FF0000"/>
                </a:solidFill>
                <a:latin typeface="Consolas"/>
                <a:ea typeface="Consolas"/>
                <a:cs typeface="Consolas"/>
                <a:sym typeface="Consolas"/>
              </a:rPr>
              <a:t>for loop iterates over data </a:t>
            </a:r>
            <a:r>
              <a:rPr lang="en-US" sz="1500" b="1" i="0" u="none" strike="noStrike" cap="none">
                <a:solidFill>
                  <a:schemeClr val="dk1"/>
                </a:solidFill>
                <a:latin typeface="Consolas"/>
                <a:ea typeface="Consolas"/>
                <a:cs typeface="Consolas"/>
                <a:sym typeface="Consolas"/>
              </a:rPr>
              <a:t>and retrieves the complete dataset using the ‘</a:t>
            </a:r>
            <a:r>
              <a:rPr lang="en-US" sz="1500" b="1" i="0" u="none" strike="noStrike" cap="none">
                <a:solidFill>
                  <a:srgbClr val="FF0000"/>
                </a:solidFill>
                <a:latin typeface="Consolas"/>
                <a:ea typeface="Consolas"/>
                <a:cs typeface="Consolas"/>
                <a:sym typeface="Consolas"/>
              </a:rPr>
              <a:t>GetDetails</a:t>
            </a:r>
            <a:r>
              <a:rPr lang="en-US" sz="1500" b="1" i="0" u="none" strike="noStrike" cap="none">
                <a:solidFill>
                  <a:schemeClr val="dk1"/>
                </a:solidFill>
                <a:latin typeface="Consolas"/>
                <a:ea typeface="Consolas"/>
                <a:cs typeface="Consolas"/>
                <a:sym typeface="Consolas"/>
              </a:rPr>
              <a:t>’ function that is used when web scraping data </a:t>
            </a:r>
            <a:r>
              <a:rPr lang="en-US" sz="1500" b="1" i="0" u="none" strike="noStrike" cap="none">
                <a:solidFill>
                  <a:srgbClr val="FF0000"/>
                </a:solidFill>
                <a:latin typeface="Consolas"/>
                <a:ea typeface="Consolas"/>
                <a:cs typeface="Consolas"/>
                <a:sym typeface="Consolas"/>
              </a:rPr>
              <a:t>using Selenium and bs4</a:t>
            </a:r>
            <a:r>
              <a:rPr lang="en-US" sz="1500" b="1" i="0" u="none" strike="noStrike" cap="none">
                <a:solidFill>
                  <a:schemeClr val="dk1"/>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500"/>
              <a:buFont typeface="Consolas"/>
              <a:buAutoNum type="arabicPeriod"/>
            </a:pPr>
            <a:r>
              <a:rPr lang="en-US" sz="1500" b="1" i="0" u="none" strike="noStrike" cap="none">
                <a:solidFill>
                  <a:schemeClr val="dk1"/>
                </a:solidFill>
                <a:latin typeface="Consolas"/>
                <a:ea typeface="Consolas"/>
                <a:cs typeface="Consolas"/>
                <a:sym typeface="Consolas"/>
              </a:rPr>
              <a:t>After extracting the full dataset combining partial data with the web scraping data, we store them in </a:t>
            </a:r>
            <a:r>
              <a:rPr lang="en-US" sz="1500" b="1" i="0" u="none" strike="noStrike" cap="none">
                <a:solidFill>
                  <a:srgbClr val="FF0000"/>
                </a:solidFill>
                <a:latin typeface="Consolas"/>
                <a:ea typeface="Consolas"/>
                <a:cs typeface="Consolas"/>
                <a:sym typeface="Consolas"/>
              </a:rPr>
              <a:t>the ‘result’ object </a:t>
            </a:r>
            <a:r>
              <a:rPr lang="en-US" sz="1500" b="1" i="0" u="none" strike="noStrike" cap="none">
                <a:solidFill>
                  <a:schemeClr val="dk1"/>
                </a:solidFill>
                <a:latin typeface="Consolas"/>
                <a:ea typeface="Consolas"/>
                <a:cs typeface="Consolas"/>
                <a:sym typeface="Consolas"/>
              </a:rPr>
              <a:t>and convert it into a JSON file.</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500"/>
              <a:buFont typeface="Consolas"/>
              <a:buAutoNum type="arabicPeriod"/>
            </a:pPr>
            <a:r>
              <a:rPr lang="en-US" sz="1500" b="1" i="0" u="none" strike="noStrike" cap="none">
                <a:solidFill>
                  <a:schemeClr val="dk1"/>
                </a:solidFill>
                <a:latin typeface="Consolas"/>
                <a:ea typeface="Consolas"/>
                <a:cs typeface="Consolas"/>
                <a:sym typeface="Consolas"/>
              </a:rPr>
              <a:t>The result will be uploaded to Supabase by </a:t>
            </a:r>
            <a:r>
              <a:rPr lang="en-US" sz="1500" b="1" i="0" u="none" strike="noStrike" cap="none">
                <a:solidFill>
                  <a:srgbClr val="FF0000"/>
                </a:solidFill>
                <a:latin typeface="Consolas"/>
                <a:ea typeface="Consolas"/>
                <a:cs typeface="Consolas"/>
                <a:sym typeface="Consolas"/>
              </a:rPr>
              <a:t>using the ‘GetUpload’ function in Python</a:t>
            </a:r>
            <a:r>
              <a:rPr lang="en-US" sz="1500" b="1" i="0" u="none" strike="noStrike" cap="none">
                <a:solidFill>
                  <a:schemeClr val="dk1"/>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cxnSp>
        <p:nvCxnSpPr>
          <p:cNvPr id="218" name="Google Shape;218;p15"/>
          <p:cNvCxnSpPr/>
          <p:nvPr/>
        </p:nvCxnSpPr>
        <p:spPr>
          <a:xfrm rot="10800000">
            <a:off x="448023" y="1714874"/>
            <a:ext cx="0" cy="898868"/>
          </a:xfrm>
          <a:prstGeom prst="straightConnector1">
            <a:avLst/>
          </a:prstGeom>
          <a:noFill/>
          <a:ln w="38100" cap="flat" cmpd="sng">
            <a:solidFill>
              <a:srgbClr val="FF0000"/>
            </a:solidFill>
            <a:prstDash val="solid"/>
            <a:miter lim="800000"/>
            <a:headEnd type="none" w="sm" len="sm"/>
            <a:tailEnd type="triangle" w="med" len="med"/>
          </a:ln>
        </p:spPr>
      </p:cxnSp>
      <p:pic>
        <p:nvPicPr>
          <p:cNvPr id="219" name="Google Shape;219;p15"/>
          <p:cNvPicPr preferRelativeResize="0"/>
          <p:nvPr/>
        </p:nvPicPr>
        <p:blipFill rotWithShape="1">
          <a:blip r:embed="rId3">
            <a:alphaModFix/>
          </a:blip>
          <a:srcRect/>
          <a:stretch/>
        </p:blipFill>
        <p:spPr>
          <a:xfrm>
            <a:off x="0" y="0"/>
            <a:ext cx="12192000" cy="1698388"/>
          </a:xfrm>
          <a:prstGeom prst="rect">
            <a:avLst/>
          </a:prstGeom>
          <a:noFill/>
          <a:ln>
            <a:noFill/>
          </a:ln>
        </p:spPr>
      </p:pic>
      <p:sp>
        <p:nvSpPr>
          <p:cNvPr id="3" name="Footer Placeholder 2">
            <a:extLst>
              <a:ext uri="{FF2B5EF4-FFF2-40B4-BE49-F238E27FC236}">
                <a16:creationId xmlns:a16="http://schemas.microsoft.com/office/drawing/2014/main" id="{A32BE8B2-E183-8AC9-4FE1-670ABE5657E2}"/>
              </a:ext>
            </a:extLst>
          </p:cNvPr>
          <p:cNvSpPr>
            <a:spLocks noGrp="1"/>
          </p:cNvSpPr>
          <p:nvPr>
            <p:ph type="ftr" sz="quarter" idx="11"/>
          </p:nvPr>
        </p:nvSpPr>
        <p:spPr/>
        <p:txBody>
          <a:bodyPr/>
          <a:lstStyle/>
          <a:p>
            <a:r>
              <a:rPr lang="en-US" dirty="0">
                <a:latin typeface="Cambria"/>
                <a:ea typeface="Cambria"/>
                <a:cs typeface="Cambria"/>
                <a:sym typeface="Cambria"/>
              </a:rPr>
              <a:t>Part 2. Web scraping using Selenium and Beautiful Soup. </a:t>
            </a:r>
            <a:endParaRPr lang="en-US" dirty="0"/>
          </a:p>
        </p:txBody>
      </p:sp>
      <p:sp>
        <p:nvSpPr>
          <p:cNvPr id="6" name="Slide Number Placeholder 5">
            <a:extLst>
              <a:ext uri="{FF2B5EF4-FFF2-40B4-BE49-F238E27FC236}">
                <a16:creationId xmlns:a16="http://schemas.microsoft.com/office/drawing/2014/main" id="{232D433E-BA0A-1CFB-48B5-D6CE8E2628B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pic>
        <p:nvPicPr>
          <p:cNvPr id="224" name="Google Shape;224;p16"/>
          <p:cNvPicPr preferRelativeResize="0"/>
          <p:nvPr/>
        </p:nvPicPr>
        <p:blipFill rotWithShape="1">
          <a:blip r:embed="rId3">
            <a:alphaModFix/>
          </a:blip>
          <a:srcRect/>
          <a:stretch/>
        </p:blipFill>
        <p:spPr>
          <a:xfrm>
            <a:off x="0" y="92895"/>
            <a:ext cx="11869806" cy="733527"/>
          </a:xfrm>
          <a:prstGeom prst="rect">
            <a:avLst/>
          </a:prstGeom>
          <a:noFill/>
          <a:ln>
            <a:noFill/>
          </a:ln>
        </p:spPr>
      </p:pic>
      <p:pic>
        <p:nvPicPr>
          <p:cNvPr id="225" name="Google Shape;225;p16"/>
          <p:cNvPicPr preferRelativeResize="0"/>
          <p:nvPr/>
        </p:nvPicPr>
        <p:blipFill rotWithShape="1">
          <a:blip r:embed="rId4">
            <a:alphaModFix/>
          </a:blip>
          <a:srcRect/>
          <a:stretch/>
        </p:blipFill>
        <p:spPr>
          <a:xfrm>
            <a:off x="0" y="2205217"/>
            <a:ext cx="11793596" cy="1857634"/>
          </a:xfrm>
          <a:prstGeom prst="rect">
            <a:avLst/>
          </a:prstGeom>
          <a:noFill/>
          <a:ln>
            <a:noFill/>
          </a:ln>
        </p:spPr>
      </p:pic>
      <p:sp>
        <p:nvSpPr>
          <p:cNvPr id="226" name="Google Shape;226;p16"/>
          <p:cNvSpPr txBox="1"/>
          <p:nvPr/>
        </p:nvSpPr>
        <p:spPr>
          <a:xfrm>
            <a:off x="0" y="939234"/>
            <a:ext cx="10464300" cy="1131300"/>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US" sz="1350" b="1" i="0" u="none" strike="noStrike" cap="none">
                <a:solidFill>
                  <a:schemeClr val="dk1"/>
                </a:solidFill>
                <a:latin typeface="Consolas"/>
                <a:ea typeface="Consolas"/>
                <a:cs typeface="Consolas"/>
                <a:sym typeface="Consolas"/>
              </a:rPr>
              <a:t>1. I made an empty list to combine the results of ‘dataList’, obtained by API call sending HTTP GET request to the Search API endpoint of the server with additional information obtained by Web scraping using Selenium’s ‘GetDetails’ function.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50"/>
              <a:buFont typeface="Arial"/>
              <a:buNone/>
            </a:pPr>
            <a:r>
              <a:rPr lang="en-US" sz="1350" b="1" i="0" u="none" strike="noStrike" cap="none">
                <a:solidFill>
                  <a:schemeClr val="dk1"/>
                </a:solidFill>
                <a:latin typeface="Consolas"/>
                <a:ea typeface="Consolas"/>
                <a:cs typeface="Consolas"/>
                <a:sym typeface="Consolas"/>
              </a:rPr>
              <a:t>2. I opened the Chrome browser using the ‘browser’ object, already defined above. Now, I am going to explain how to install </a:t>
            </a:r>
            <a:r>
              <a:rPr lang="en-US" sz="1350" b="1">
                <a:solidFill>
                  <a:schemeClr val="dk1"/>
                </a:solidFill>
                <a:latin typeface="Consolas"/>
                <a:ea typeface="Consolas"/>
                <a:cs typeface="Consolas"/>
                <a:sym typeface="Consolas"/>
              </a:rPr>
              <a:t>ChromeDriver,</a:t>
            </a:r>
            <a:r>
              <a:rPr lang="en-US" sz="1350" b="1" i="0" u="none" strike="noStrike" cap="none">
                <a:solidFill>
                  <a:schemeClr val="dk1"/>
                </a:solidFill>
                <a:latin typeface="Consolas"/>
                <a:ea typeface="Consolas"/>
                <a:cs typeface="Consolas"/>
                <a:sym typeface="Consolas"/>
              </a:rPr>
              <a:t> </a:t>
            </a:r>
            <a:r>
              <a:rPr lang="en-US" sz="1350" b="1">
                <a:solidFill>
                  <a:schemeClr val="dk1"/>
                </a:solidFill>
                <a:latin typeface="Consolas"/>
                <a:ea typeface="Consolas"/>
                <a:cs typeface="Consolas"/>
                <a:sym typeface="Consolas"/>
              </a:rPr>
              <a:t>which </a:t>
            </a:r>
            <a:r>
              <a:rPr lang="en-US" sz="1350" b="1" i="0" u="none" strike="noStrike" cap="none">
                <a:solidFill>
                  <a:schemeClr val="dk1"/>
                </a:solidFill>
                <a:latin typeface="Consolas"/>
                <a:ea typeface="Consolas"/>
                <a:cs typeface="Consolas"/>
                <a:sym typeface="Consolas"/>
              </a:rPr>
              <a:t>helps Selenium interact with Chrome browser in your local computer.</a:t>
            </a:r>
            <a:endParaRPr sz="1400" b="0" i="0" u="none" strike="noStrike" cap="none">
              <a:solidFill>
                <a:srgbClr val="000000"/>
              </a:solidFill>
              <a:latin typeface="Arial"/>
              <a:ea typeface="Arial"/>
              <a:cs typeface="Arial"/>
              <a:sym typeface="Arial"/>
            </a:endParaRPr>
          </a:p>
        </p:txBody>
      </p:sp>
      <p:cxnSp>
        <p:nvCxnSpPr>
          <p:cNvPr id="227" name="Google Shape;227;p16"/>
          <p:cNvCxnSpPr>
            <a:cxnSpLocks/>
          </p:cNvCxnSpPr>
          <p:nvPr/>
        </p:nvCxnSpPr>
        <p:spPr>
          <a:xfrm flipV="1">
            <a:off x="322194" y="376988"/>
            <a:ext cx="8527" cy="562246"/>
          </a:xfrm>
          <a:prstGeom prst="straightConnector1">
            <a:avLst/>
          </a:prstGeom>
          <a:noFill/>
          <a:ln w="38100" cap="flat" cmpd="sng">
            <a:solidFill>
              <a:srgbClr val="FF0000"/>
            </a:solidFill>
            <a:prstDash val="solid"/>
            <a:miter lim="800000"/>
            <a:headEnd type="none" w="sm" len="sm"/>
            <a:tailEnd type="triangle" w="med" len="med"/>
          </a:ln>
        </p:spPr>
      </p:cxnSp>
      <p:sp>
        <p:nvSpPr>
          <p:cNvPr id="228" name="Google Shape;228;p16"/>
          <p:cNvSpPr txBox="1"/>
          <p:nvPr/>
        </p:nvSpPr>
        <p:spPr>
          <a:xfrm>
            <a:off x="96982" y="4197752"/>
            <a:ext cx="10264800" cy="2170200"/>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FF0000"/>
              </a:buClr>
              <a:buSzPts val="1350"/>
              <a:buFont typeface="Consolas"/>
              <a:buAutoNum type="arabicPeriod"/>
            </a:pPr>
            <a:r>
              <a:rPr lang="en-US" sz="1350" b="1" i="0" u="none" strike="noStrike" cap="none">
                <a:solidFill>
                  <a:srgbClr val="FF0000"/>
                </a:solidFill>
                <a:latin typeface="Consolas"/>
                <a:ea typeface="Consolas"/>
                <a:cs typeface="Consolas"/>
                <a:sym typeface="Consolas"/>
              </a:rPr>
              <a:t>Define the ‘chrome_browser’ function </a:t>
            </a:r>
            <a:r>
              <a:rPr lang="en-US" sz="1350" b="1" i="0" u="none" strike="noStrike" cap="none">
                <a:solidFill>
                  <a:schemeClr val="dk1"/>
                </a:solidFill>
                <a:latin typeface="Consolas"/>
                <a:ea typeface="Consolas"/>
                <a:cs typeface="Consolas"/>
                <a:sym typeface="Consolas"/>
              </a:rPr>
              <a:t>and set up all configurations for the Chrome browser.</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350"/>
              <a:buFont typeface="Consolas"/>
              <a:buAutoNum type="arabicPeriod"/>
            </a:pPr>
            <a:r>
              <a:rPr lang="en-US" sz="1350" b="1" i="0" u="none" strike="noStrike" cap="none">
                <a:solidFill>
                  <a:schemeClr val="dk1"/>
                </a:solidFill>
                <a:latin typeface="Consolas"/>
                <a:ea typeface="Consolas"/>
                <a:cs typeface="Consolas"/>
                <a:sym typeface="Consolas"/>
              </a:rPr>
              <a:t>‘chromedriver_autoinstaller’ function will get the version of Chrome installed in your local machine automatically and will index the major version.</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350"/>
              <a:buFont typeface="Consolas"/>
              <a:buAutoNum type="arabicPeriod"/>
            </a:pPr>
            <a:r>
              <a:rPr lang="en-US" sz="1350" b="1" i="0" u="none" strike="noStrike" cap="none">
                <a:solidFill>
                  <a:schemeClr val="dk1"/>
                </a:solidFill>
                <a:latin typeface="Consolas"/>
                <a:ea typeface="Consolas"/>
                <a:cs typeface="Consolas"/>
                <a:sym typeface="Consolas"/>
              </a:rPr>
              <a:t>We need a </a:t>
            </a:r>
            <a:r>
              <a:rPr lang="en-US" sz="1350" b="1" i="0" u="none" strike="noStrike" cap="none">
                <a:solidFill>
                  <a:srgbClr val="FF0000"/>
                </a:solidFill>
                <a:latin typeface="Consolas"/>
                <a:ea typeface="Consolas"/>
                <a:cs typeface="Consolas"/>
                <a:sym typeface="Consolas"/>
              </a:rPr>
              <a:t>Chrome Driver </a:t>
            </a:r>
            <a:r>
              <a:rPr lang="en-US" sz="1350" b="1" i="0" u="none" strike="noStrike" cap="none">
                <a:solidFill>
                  <a:schemeClr val="dk1"/>
                </a:solidFill>
                <a:latin typeface="Consolas"/>
                <a:ea typeface="Consolas"/>
                <a:cs typeface="Consolas"/>
                <a:sym typeface="Consolas"/>
              </a:rPr>
              <a:t>to </a:t>
            </a:r>
            <a:r>
              <a:rPr lang="en-US" sz="1350" b="1" i="0" u="none" strike="noStrike" cap="none">
                <a:solidFill>
                  <a:srgbClr val="FF0000"/>
                </a:solidFill>
                <a:latin typeface="Consolas"/>
                <a:ea typeface="Consolas"/>
                <a:cs typeface="Consolas"/>
                <a:sym typeface="Consolas"/>
              </a:rPr>
              <a:t>control the Chrome browser </a:t>
            </a:r>
            <a:r>
              <a:rPr lang="en-US" sz="1350" b="1" i="0" u="none" strike="noStrike" cap="none">
                <a:solidFill>
                  <a:schemeClr val="dk1"/>
                </a:solidFill>
                <a:latin typeface="Consolas"/>
                <a:ea typeface="Consolas"/>
                <a:cs typeface="Consolas"/>
                <a:sym typeface="Consolas"/>
              </a:rPr>
              <a:t>and helps Selenium interact with the browser.</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350"/>
              <a:buFont typeface="Consolas"/>
              <a:buAutoNum type="arabicPeriod"/>
            </a:pPr>
            <a:r>
              <a:rPr lang="en-US" sz="1350" b="1" i="0" u="none" strike="noStrike" cap="none">
                <a:solidFill>
                  <a:schemeClr val="dk1"/>
                </a:solidFill>
                <a:latin typeface="Consolas"/>
                <a:ea typeface="Consolas"/>
                <a:cs typeface="Consolas"/>
                <a:sym typeface="Consolas"/>
              </a:rPr>
              <a:t>After designating the path for ‘chromedriver.exe’ installation file, the ‘if’ code checks whether the Chrome Driver already exists at the specified path.</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350"/>
              <a:buFont typeface="Consolas"/>
              <a:buAutoNum type="arabicPeriod"/>
            </a:pPr>
            <a:r>
              <a:rPr lang="en-US" sz="1350" b="1" i="0" u="none" strike="noStrike" cap="none">
                <a:solidFill>
                  <a:schemeClr val="dk1"/>
                </a:solidFill>
                <a:latin typeface="Consolas"/>
                <a:ea typeface="Consolas"/>
                <a:cs typeface="Consolas"/>
                <a:sym typeface="Consolas"/>
              </a:rPr>
              <a:t>If not, ‘chromedriver_autoinstaller’ </a:t>
            </a:r>
            <a:r>
              <a:rPr lang="en-US" sz="1350" b="1" i="0" u="none" strike="noStrike" cap="none">
                <a:solidFill>
                  <a:srgbClr val="FF0000"/>
                </a:solidFill>
                <a:latin typeface="Consolas"/>
                <a:ea typeface="Consolas"/>
                <a:cs typeface="Consolas"/>
                <a:sym typeface="Consolas"/>
              </a:rPr>
              <a:t>installs the Chrome Driver automatically that matches the version of Chrome installed in my local computer</a:t>
            </a:r>
            <a:r>
              <a:rPr lang="en-US" sz="1350" b="1" i="0" u="none" strike="noStrike" cap="none">
                <a:solidFill>
                  <a:schemeClr val="dk1"/>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350"/>
              <a:buFont typeface="Consolas"/>
              <a:buAutoNum type="arabicPeriod"/>
            </a:pPr>
            <a:r>
              <a:rPr lang="en-US" sz="1350" b="1" i="0" u="none" strike="noStrike" cap="none">
                <a:solidFill>
                  <a:schemeClr val="dk1"/>
                </a:solidFill>
                <a:latin typeface="Consolas"/>
                <a:ea typeface="Consolas"/>
                <a:cs typeface="Consolas"/>
                <a:sym typeface="Consolas"/>
              </a:rPr>
              <a:t>For instance, if the major version of Chrome installed is 95, the Chrome driver that matches the version of 95 is automatically installed. </a:t>
            </a:r>
            <a:endParaRPr sz="1400" b="0" i="0" u="none" strike="noStrike" cap="none">
              <a:solidFill>
                <a:srgbClr val="000000"/>
              </a:solidFill>
              <a:latin typeface="Arial"/>
              <a:ea typeface="Arial"/>
              <a:cs typeface="Arial"/>
              <a:sym typeface="Arial"/>
            </a:endParaRPr>
          </a:p>
        </p:txBody>
      </p:sp>
      <p:cxnSp>
        <p:nvCxnSpPr>
          <p:cNvPr id="229" name="Google Shape;229;p16"/>
          <p:cNvCxnSpPr>
            <a:cxnSpLocks/>
          </p:cNvCxnSpPr>
          <p:nvPr/>
        </p:nvCxnSpPr>
        <p:spPr>
          <a:xfrm rot="10800000">
            <a:off x="427703" y="3340537"/>
            <a:ext cx="0" cy="898868"/>
          </a:xfrm>
          <a:prstGeom prst="straightConnector1">
            <a:avLst/>
          </a:prstGeom>
          <a:noFill/>
          <a:ln w="38100" cap="flat" cmpd="sng">
            <a:solidFill>
              <a:srgbClr val="FF0000"/>
            </a:solidFill>
            <a:prstDash val="solid"/>
            <a:miter lim="800000"/>
            <a:headEnd type="none" w="sm" len="sm"/>
            <a:tailEnd type="triangle" w="med" len="med"/>
          </a:ln>
        </p:spPr>
      </p:cxnSp>
      <p:sp>
        <p:nvSpPr>
          <p:cNvPr id="3" name="Footer Placeholder 2">
            <a:extLst>
              <a:ext uri="{FF2B5EF4-FFF2-40B4-BE49-F238E27FC236}">
                <a16:creationId xmlns:a16="http://schemas.microsoft.com/office/drawing/2014/main" id="{C8E6B4CE-7923-C924-FF4A-73FC4DBC3B2B}"/>
              </a:ext>
            </a:extLst>
          </p:cNvPr>
          <p:cNvSpPr>
            <a:spLocks noGrp="1"/>
          </p:cNvSpPr>
          <p:nvPr>
            <p:ph type="ftr" sz="quarter" idx="11"/>
          </p:nvPr>
        </p:nvSpPr>
        <p:spPr/>
        <p:txBody>
          <a:bodyPr/>
          <a:lstStyle/>
          <a:p>
            <a:r>
              <a:rPr lang="en-US" dirty="0">
                <a:latin typeface="Cambria"/>
                <a:ea typeface="Cambria"/>
                <a:cs typeface="Cambria"/>
                <a:sym typeface="Cambria"/>
              </a:rPr>
              <a:t>Part 2. Web scraping using Selenium and Beautiful Soup. </a:t>
            </a:r>
            <a:endParaRPr lang="en-US" dirty="0"/>
          </a:p>
        </p:txBody>
      </p:sp>
      <p:sp>
        <p:nvSpPr>
          <p:cNvPr id="8" name="Slide Number Placeholder 7">
            <a:extLst>
              <a:ext uri="{FF2B5EF4-FFF2-40B4-BE49-F238E27FC236}">
                <a16:creationId xmlns:a16="http://schemas.microsoft.com/office/drawing/2014/main" id="{29564AB9-2139-7B7C-22BD-FEC8D4A030D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17"/>
          <p:cNvPicPr preferRelativeResize="0"/>
          <p:nvPr/>
        </p:nvPicPr>
        <p:blipFill rotWithShape="1">
          <a:blip r:embed="rId3">
            <a:alphaModFix/>
          </a:blip>
          <a:srcRect/>
          <a:stretch/>
        </p:blipFill>
        <p:spPr>
          <a:xfrm>
            <a:off x="0" y="0"/>
            <a:ext cx="11530059" cy="1653683"/>
          </a:xfrm>
          <a:prstGeom prst="rect">
            <a:avLst/>
          </a:prstGeom>
          <a:noFill/>
          <a:ln>
            <a:noFill/>
          </a:ln>
        </p:spPr>
      </p:pic>
      <p:pic>
        <p:nvPicPr>
          <p:cNvPr id="235" name="Google Shape;235;p17"/>
          <p:cNvPicPr preferRelativeResize="0"/>
          <p:nvPr/>
        </p:nvPicPr>
        <p:blipFill rotWithShape="1">
          <a:blip r:embed="rId4">
            <a:alphaModFix/>
          </a:blip>
          <a:srcRect/>
          <a:stretch/>
        </p:blipFill>
        <p:spPr>
          <a:xfrm>
            <a:off x="0" y="5056162"/>
            <a:ext cx="11869806" cy="733527"/>
          </a:xfrm>
          <a:prstGeom prst="rect">
            <a:avLst/>
          </a:prstGeom>
          <a:noFill/>
          <a:ln>
            <a:noFill/>
          </a:ln>
        </p:spPr>
      </p:pic>
      <p:sp>
        <p:nvSpPr>
          <p:cNvPr id="236" name="Google Shape;236;p17"/>
          <p:cNvSpPr txBox="1"/>
          <p:nvPr/>
        </p:nvSpPr>
        <p:spPr>
          <a:xfrm>
            <a:off x="101600" y="2185835"/>
            <a:ext cx="10264800" cy="2586000"/>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FF0000"/>
              </a:buClr>
              <a:buSzPts val="1350"/>
              <a:buFont typeface="Consolas"/>
              <a:buAutoNum type="arabicPeriod"/>
            </a:pPr>
            <a:r>
              <a:rPr lang="en-US" sz="1350" b="1" i="0" u="none" strike="noStrike" cap="none">
                <a:solidFill>
                  <a:srgbClr val="FF0000"/>
                </a:solidFill>
                <a:latin typeface="Consolas"/>
                <a:ea typeface="Consolas"/>
                <a:cs typeface="Consolas"/>
                <a:sym typeface="Consolas"/>
              </a:rPr>
              <a:t>Configure all necessary settings for Chrome browser </a:t>
            </a:r>
            <a:r>
              <a:rPr lang="en-US" sz="1350" b="1" i="0" u="none" strike="noStrike" cap="none">
                <a:solidFill>
                  <a:schemeClr val="dk1"/>
                </a:solidFill>
                <a:latin typeface="Consolas"/>
                <a:ea typeface="Consolas"/>
                <a:cs typeface="Consolas"/>
                <a:sym typeface="Consolas"/>
              </a:rPr>
              <a:t>that we are going to control using Chrome Driver using a ‘ChromeOptions’ function in a ‘webdriver’ library </a:t>
            </a:r>
            <a:r>
              <a:rPr lang="en-US" sz="1350" b="1">
                <a:solidFill>
                  <a:schemeClr val="dk1"/>
                </a:solidFill>
                <a:latin typeface="Consolas"/>
                <a:ea typeface="Consolas"/>
                <a:cs typeface="Consolas"/>
                <a:sym typeface="Consolas"/>
              </a:rPr>
              <a:t>in</a:t>
            </a:r>
            <a:r>
              <a:rPr lang="en-US" sz="1350" b="1" i="0" u="none" strike="noStrike" cap="none">
                <a:solidFill>
                  <a:schemeClr val="dk1"/>
                </a:solidFill>
                <a:latin typeface="Consolas"/>
                <a:ea typeface="Consolas"/>
                <a:cs typeface="Consolas"/>
                <a:sym typeface="Consolas"/>
              </a:rPr>
              <a:t> Selenium.</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FF0000"/>
              </a:buClr>
              <a:buSzPts val="1350"/>
              <a:buFont typeface="Consolas"/>
              <a:buAutoNum type="arabicPeriod"/>
            </a:pPr>
            <a:r>
              <a:rPr lang="en-US" sz="1350" b="1" i="0" u="none" strike="noStrike" cap="none">
                <a:solidFill>
                  <a:srgbClr val="FF0000"/>
                </a:solidFill>
                <a:latin typeface="Consolas"/>
                <a:ea typeface="Consolas"/>
                <a:cs typeface="Consolas"/>
                <a:sym typeface="Consolas"/>
              </a:rPr>
              <a:t>All configurations will be saved in ‘options’ object.</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350"/>
              <a:buFont typeface="Consolas"/>
              <a:buAutoNum type="arabicPeriod"/>
            </a:pPr>
            <a:r>
              <a:rPr lang="en-US" sz="1350" b="1" i="0" u="none" strike="noStrike" cap="none">
                <a:solidFill>
                  <a:schemeClr val="dk1"/>
                </a:solidFill>
                <a:latin typeface="Consolas"/>
                <a:ea typeface="Consolas"/>
                <a:cs typeface="Consolas"/>
                <a:sym typeface="Consolas"/>
              </a:rPr>
              <a:t>‘add_experimental_option’ function sets up the Chrome browser opened on a screen during web scraping.(“detach”, True)</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350"/>
              <a:buFont typeface="Consolas"/>
              <a:buAutoNum type="arabicPeriod"/>
            </a:pPr>
            <a:r>
              <a:rPr lang="en-US" sz="1350" b="1" i="0" u="none" strike="noStrike" cap="none">
                <a:solidFill>
                  <a:schemeClr val="dk1"/>
                </a:solidFill>
                <a:latin typeface="Consolas"/>
                <a:ea typeface="Consolas"/>
                <a:cs typeface="Consolas"/>
                <a:sym typeface="Consolas"/>
              </a:rPr>
              <a:t>This function also disables ‘enable-logging’ switch to suppress unnecessary logs displayed in the VS CODE console when opening the Chrome browser.</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350"/>
              <a:buFont typeface="Consolas"/>
              <a:buAutoNum type="arabicPeriod"/>
            </a:pPr>
            <a:r>
              <a:rPr lang="en-US" sz="1350" b="1" i="0" u="none" strike="noStrike" cap="none">
                <a:solidFill>
                  <a:schemeClr val="dk1"/>
                </a:solidFill>
                <a:latin typeface="Consolas"/>
                <a:ea typeface="Consolas"/>
                <a:cs typeface="Consolas"/>
                <a:sym typeface="Consolas"/>
              </a:rPr>
              <a:t>After setting up the configurations, we </a:t>
            </a:r>
            <a:r>
              <a:rPr lang="en-US" sz="1350" b="1" i="0" u="none" strike="noStrike" cap="none">
                <a:solidFill>
                  <a:srgbClr val="FF0000"/>
                </a:solidFill>
                <a:latin typeface="Consolas"/>
                <a:ea typeface="Consolas"/>
                <a:cs typeface="Consolas"/>
                <a:sym typeface="Consolas"/>
              </a:rPr>
              <a:t>provid</a:t>
            </a:r>
            <a:r>
              <a:rPr lang="en-US" sz="1350" b="1">
                <a:solidFill>
                  <a:srgbClr val="FF0000"/>
                </a:solidFill>
                <a:latin typeface="Consolas"/>
                <a:ea typeface="Consolas"/>
                <a:cs typeface="Consolas"/>
                <a:sym typeface="Consolas"/>
              </a:rPr>
              <a:t>e</a:t>
            </a:r>
            <a:r>
              <a:rPr lang="en-US" sz="1350" b="1" i="0" u="none" strike="noStrike" cap="none">
                <a:solidFill>
                  <a:srgbClr val="FF0000"/>
                </a:solidFill>
                <a:latin typeface="Consolas"/>
                <a:ea typeface="Consolas"/>
                <a:cs typeface="Consolas"/>
                <a:sym typeface="Consolas"/>
              </a:rPr>
              <a:t> the path for Chrome driver and all setting options to ‘browser’ object</a:t>
            </a:r>
            <a:r>
              <a:rPr lang="en-US" sz="1350" b="1" i="0" u="none" strike="noStrike" cap="none">
                <a:solidFill>
                  <a:schemeClr val="dk1"/>
                </a:solidFill>
                <a:latin typeface="Consolas"/>
                <a:ea typeface="Consolas"/>
                <a:cs typeface="Consolas"/>
                <a:sym typeface="Consolas"/>
              </a:rPr>
              <a:t> using ‘Chrome’ function in ‘webdriver’ library.</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350"/>
              <a:buFont typeface="Consolas"/>
              <a:buAutoNum type="arabicPeriod"/>
            </a:pPr>
            <a:r>
              <a:rPr lang="en-US" sz="1350" b="1" i="0" u="none" strike="noStrike" cap="none">
                <a:solidFill>
                  <a:schemeClr val="dk1"/>
                </a:solidFill>
                <a:latin typeface="Consolas"/>
                <a:ea typeface="Consolas"/>
                <a:cs typeface="Consolas"/>
                <a:sym typeface="Consolas"/>
              </a:rPr>
              <a:t>‘browser’ also configures settings for itself, such as navigating to the specified URL, maximizing the window screen size during web scraping and waiting </a:t>
            </a:r>
            <a:r>
              <a:rPr lang="en-US" sz="1350" b="1">
                <a:solidFill>
                  <a:schemeClr val="dk1"/>
                </a:solidFill>
                <a:latin typeface="Consolas"/>
                <a:ea typeface="Consolas"/>
                <a:cs typeface="Consolas"/>
                <a:sym typeface="Consolas"/>
              </a:rPr>
              <a:t>for </a:t>
            </a:r>
            <a:r>
              <a:rPr lang="en-US" sz="1350" b="1" i="0" u="none" strike="noStrike" cap="none">
                <a:solidFill>
                  <a:schemeClr val="dk1"/>
                </a:solidFill>
                <a:latin typeface="Consolas"/>
                <a:ea typeface="Consolas"/>
                <a:cs typeface="Consolas"/>
                <a:sym typeface="Consolas"/>
              </a:rPr>
              <a:t>3 seconds for the web page being loaded.</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FF0000"/>
              </a:buClr>
              <a:buSzPts val="1350"/>
              <a:buFont typeface="Consolas"/>
              <a:buAutoNum type="arabicPeriod"/>
            </a:pPr>
            <a:r>
              <a:rPr lang="en-US" sz="1350" b="1" i="0" u="none" strike="noStrike" cap="none">
                <a:solidFill>
                  <a:srgbClr val="FF0000"/>
                </a:solidFill>
                <a:latin typeface="Consolas"/>
                <a:ea typeface="Consolas"/>
                <a:cs typeface="Consolas"/>
                <a:sym typeface="Consolas"/>
              </a:rPr>
              <a:t>All these settings will be saved into ‘browser’ object and then return</a:t>
            </a:r>
            <a:r>
              <a:rPr lang="en-US" sz="1350" b="1">
                <a:solidFill>
                  <a:srgbClr val="FF0000"/>
                </a:solidFill>
                <a:latin typeface="Consolas"/>
                <a:ea typeface="Consolas"/>
                <a:cs typeface="Consolas"/>
                <a:sym typeface="Consolas"/>
              </a:rPr>
              <a:t>ed</a:t>
            </a:r>
            <a:r>
              <a:rPr lang="en-US" sz="1350" b="1" i="0" u="none" strike="noStrike" cap="none">
                <a:solidFill>
                  <a:srgbClr val="FF0000"/>
                </a:solidFill>
                <a:latin typeface="Consolas"/>
                <a:ea typeface="Consolas"/>
                <a:cs typeface="Consolas"/>
                <a:sym typeface="Consolas"/>
              </a:rPr>
              <a:t> back</a:t>
            </a:r>
            <a:r>
              <a:rPr lang="en-US" sz="1350" b="1" i="0" u="none" strike="noStrike" cap="none">
                <a:solidFill>
                  <a:schemeClr val="dk1"/>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p:txBody>
      </p:sp>
      <p:cxnSp>
        <p:nvCxnSpPr>
          <p:cNvPr id="237" name="Google Shape;237;p17"/>
          <p:cNvCxnSpPr/>
          <p:nvPr/>
        </p:nvCxnSpPr>
        <p:spPr>
          <a:xfrm rot="10800000">
            <a:off x="432321" y="1440706"/>
            <a:ext cx="0" cy="898868"/>
          </a:xfrm>
          <a:prstGeom prst="straightConnector1">
            <a:avLst/>
          </a:prstGeom>
          <a:noFill/>
          <a:ln w="38100" cap="flat" cmpd="sng">
            <a:solidFill>
              <a:srgbClr val="FF0000"/>
            </a:solidFill>
            <a:prstDash val="solid"/>
            <a:miter lim="800000"/>
            <a:headEnd type="none" w="sm" len="sm"/>
            <a:tailEnd type="triangle" w="med" len="med"/>
          </a:ln>
        </p:spPr>
      </p:cxnSp>
      <p:cxnSp>
        <p:nvCxnSpPr>
          <p:cNvPr id="238" name="Google Shape;238;p17"/>
          <p:cNvCxnSpPr>
            <a:cxnSpLocks/>
          </p:cNvCxnSpPr>
          <p:nvPr/>
        </p:nvCxnSpPr>
        <p:spPr>
          <a:xfrm flipH="1" flipV="1">
            <a:off x="4226888" y="5675636"/>
            <a:ext cx="581086" cy="114053"/>
          </a:xfrm>
          <a:prstGeom prst="straightConnector1">
            <a:avLst/>
          </a:prstGeom>
          <a:noFill/>
          <a:ln w="38100" cap="flat" cmpd="sng">
            <a:solidFill>
              <a:srgbClr val="FF0000"/>
            </a:solidFill>
            <a:prstDash val="solid"/>
            <a:miter lim="800000"/>
            <a:headEnd type="none" w="sm" len="sm"/>
            <a:tailEnd type="triangle" w="med" len="med"/>
          </a:ln>
        </p:spPr>
      </p:cxnSp>
      <p:sp>
        <p:nvSpPr>
          <p:cNvPr id="239" name="Google Shape;239;p17"/>
          <p:cNvSpPr txBox="1"/>
          <p:nvPr/>
        </p:nvSpPr>
        <p:spPr>
          <a:xfrm>
            <a:off x="815631" y="5809634"/>
            <a:ext cx="4248150" cy="507831"/>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US" sz="1350" b="1" i="0" u="none" strike="noStrike" cap="none" dirty="0">
                <a:solidFill>
                  <a:schemeClr val="dk1"/>
                </a:solidFill>
                <a:latin typeface="Consolas"/>
                <a:ea typeface="Consolas"/>
                <a:cs typeface="Consolas"/>
                <a:sym typeface="Consolas"/>
              </a:rPr>
              <a:t>The ‘browser’ object is used when assigning a specific URL for web scraping. </a:t>
            </a:r>
            <a:endParaRPr sz="1400" b="0" i="0" u="none" strike="noStrike" cap="none" dirty="0">
              <a:solidFill>
                <a:srgbClr val="000000"/>
              </a:solidFill>
              <a:latin typeface="Arial"/>
              <a:ea typeface="Arial"/>
              <a:cs typeface="Arial"/>
              <a:sym typeface="Arial"/>
            </a:endParaRPr>
          </a:p>
        </p:txBody>
      </p:sp>
      <p:sp>
        <p:nvSpPr>
          <p:cNvPr id="3" name="Footer Placeholder 2">
            <a:extLst>
              <a:ext uri="{FF2B5EF4-FFF2-40B4-BE49-F238E27FC236}">
                <a16:creationId xmlns:a16="http://schemas.microsoft.com/office/drawing/2014/main" id="{F676BD10-43AB-7BCB-8B07-74082F1FFA6C}"/>
              </a:ext>
            </a:extLst>
          </p:cNvPr>
          <p:cNvSpPr>
            <a:spLocks noGrp="1"/>
          </p:cNvSpPr>
          <p:nvPr>
            <p:ph type="ftr" sz="quarter" idx="11"/>
          </p:nvPr>
        </p:nvSpPr>
        <p:spPr/>
        <p:txBody>
          <a:bodyPr/>
          <a:lstStyle/>
          <a:p>
            <a:r>
              <a:rPr lang="en-US" dirty="0">
                <a:latin typeface="Cambria"/>
                <a:ea typeface="Cambria"/>
                <a:cs typeface="Cambria"/>
                <a:sym typeface="Cambria"/>
              </a:rPr>
              <a:t>Part 2. Web scraping using Selenium and Beautiful Soup. </a:t>
            </a:r>
            <a:endParaRPr lang="en-US" dirty="0"/>
          </a:p>
        </p:txBody>
      </p:sp>
      <p:sp>
        <p:nvSpPr>
          <p:cNvPr id="10" name="Slide Number Placeholder 9">
            <a:extLst>
              <a:ext uri="{FF2B5EF4-FFF2-40B4-BE49-F238E27FC236}">
                <a16:creationId xmlns:a16="http://schemas.microsoft.com/office/drawing/2014/main" id="{09044775-09A2-0526-8A4C-DF0D6B7CF2D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18"/>
          <p:cNvPicPr preferRelativeResize="0"/>
          <p:nvPr/>
        </p:nvPicPr>
        <p:blipFill rotWithShape="1">
          <a:blip r:embed="rId3">
            <a:alphaModFix/>
          </a:blip>
          <a:srcRect/>
          <a:stretch/>
        </p:blipFill>
        <p:spPr>
          <a:xfrm>
            <a:off x="73120" y="0"/>
            <a:ext cx="11514818" cy="2339543"/>
          </a:xfrm>
          <a:prstGeom prst="rect">
            <a:avLst/>
          </a:prstGeom>
          <a:noFill/>
          <a:ln>
            <a:noFill/>
          </a:ln>
        </p:spPr>
      </p:pic>
      <p:pic>
        <p:nvPicPr>
          <p:cNvPr id="245" name="Google Shape;245;p18"/>
          <p:cNvPicPr preferRelativeResize="0"/>
          <p:nvPr/>
        </p:nvPicPr>
        <p:blipFill rotWithShape="1">
          <a:blip r:embed="rId4">
            <a:alphaModFix/>
          </a:blip>
          <a:srcRect/>
          <a:stretch/>
        </p:blipFill>
        <p:spPr>
          <a:xfrm>
            <a:off x="0" y="5340223"/>
            <a:ext cx="6294665" cy="1486029"/>
          </a:xfrm>
          <a:prstGeom prst="rect">
            <a:avLst/>
          </a:prstGeom>
          <a:noFill/>
          <a:ln>
            <a:noFill/>
          </a:ln>
        </p:spPr>
      </p:pic>
      <p:pic>
        <p:nvPicPr>
          <p:cNvPr id="246" name="Google Shape;246;p18"/>
          <p:cNvPicPr preferRelativeResize="0"/>
          <p:nvPr/>
        </p:nvPicPr>
        <p:blipFill rotWithShape="1">
          <a:blip r:embed="rId5">
            <a:alphaModFix/>
          </a:blip>
          <a:srcRect/>
          <a:stretch/>
        </p:blipFill>
        <p:spPr>
          <a:xfrm>
            <a:off x="6354618" y="5278058"/>
            <a:ext cx="5997460" cy="1044030"/>
          </a:xfrm>
          <a:prstGeom prst="rect">
            <a:avLst/>
          </a:prstGeom>
          <a:noFill/>
          <a:ln>
            <a:noFill/>
          </a:ln>
        </p:spPr>
      </p:pic>
      <p:sp>
        <p:nvSpPr>
          <p:cNvPr id="247" name="Google Shape;247;p18"/>
          <p:cNvSpPr txBox="1"/>
          <p:nvPr/>
        </p:nvSpPr>
        <p:spPr>
          <a:xfrm>
            <a:off x="203200" y="2542940"/>
            <a:ext cx="10264800" cy="2586000"/>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350"/>
              <a:buFont typeface="Consolas"/>
              <a:buAutoNum type="arabicPeriod"/>
            </a:pPr>
            <a:r>
              <a:rPr lang="en-US" sz="1350" b="1" i="0" u="none" strike="noStrike" cap="none">
                <a:solidFill>
                  <a:schemeClr val="dk1"/>
                </a:solidFill>
                <a:latin typeface="Consolas"/>
                <a:ea typeface="Consolas"/>
                <a:cs typeface="Consolas"/>
                <a:sym typeface="Consolas"/>
              </a:rPr>
              <a:t>‘enumerate’ function retrieves ‘index’ and ‘data’ dictionary in ‘dataList’ </a:t>
            </a:r>
            <a:r>
              <a:rPr lang="en-US" sz="1350" b="1">
                <a:solidFill>
                  <a:schemeClr val="dk1"/>
                </a:solidFill>
                <a:latin typeface="Consolas"/>
                <a:ea typeface="Consolas"/>
                <a:cs typeface="Consolas"/>
                <a:sym typeface="Consolas"/>
              </a:rPr>
              <a:t>whose</a:t>
            </a:r>
            <a:r>
              <a:rPr lang="en-US" sz="1350" b="1" i="0" u="none" strike="noStrike" cap="none">
                <a:solidFill>
                  <a:schemeClr val="dk1"/>
                </a:solidFill>
                <a:latin typeface="Consolas"/>
                <a:ea typeface="Consolas"/>
                <a:cs typeface="Consolas"/>
                <a:sym typeface="Consolas"/>
              </a:rPr>
              <a:t> data we got from the server by API call. </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350"/>
              <a:buFont typeface="Consolas"/>
              <a:buAutoNum type="arabicPeriod"/>
            </a:pPr>
            <a:r>
              <a:rPr lang="en-US" sz="1350" b="1" i="0" u="none" strike="noStrike" cap="none">
                <a:solidFill>
                  <a:schemeClr val="dk1"/>
                </a:solidFill>
                <a:latin typeface="Consolas"/>
                <a:ea typeface="Consolas"/>
                <a:cs typeface="Consolas"/>
                <a:sym typeface="Consolas"/>
              </a:rPr>
              <a:t>And then print ‘index+1’ / the total number of data in dataList to indicate which RFP is currently being retrieved by web scraping. </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350"/>
              <a:buFont typeface="Consolas"/>
              <a:buAutoNum type="arabicPeriod"/>
            </a:pPr>
            <a:r>
              <a:rPr lang="en-US" sz="1350" b="1" i="0" u="none" strike="noStrike" cap="none">
                <a:solidFill>
                  <a:schemeClr val="dk1"/>
                </a:solidFill>
                <a:latin typeface="Consolas"/>
                <a:ea typeface="Consolas"/>
                <a:cs typeface="Consolas"/>
                <a:sym typeface="Consolas"/>
              </a:rPr>
              <a:t>‘existing_data’ object will check whether the </a:t>
            </a:r>
            <a:r>
              <a:rPr lang="en-US" sz="1350" b="1" i="0" u="none" strike="noStrike" cap="none">
                <a:solidFill>
                  <a:srgbClr val="FF0000"/>
                </a:solidFill>
                <a:latin typeface="Consolas"/>
                <a:ea typeface="Consolas"/>
                <a:cs typeface="Consolas"/>
                <a:sym typeface="Consolas"/>
              </a:rPr>
              <a:t>‘postingId’ obtained by API </a:t>
            </a:r>
            <a:r>
              <a:rPr lang="en-US" sz="1350" b="1" i="0" u="none" strike="noStrike" cap="none">
                <a:solidFill>
                  <a:schemeClr val="dk1"/>
                </a:solidFill>
                <a:latin typeface="Consolas"/>
                <a:ea typeface="Consolas"/>
                <a:cs typeface="Consolas"/>
                <a:sym typeface="Consolas"/>
              </a:rPr>
              <a:t>call matches the one uploaded in a Supabase table. </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350"/>
              <a:buFont typeface="Consolas"/>
              <a:buAutoNum type="arabicPeriod"/>
            </a:pPr>
            <a:r>
              <a:rPr lang="en-US" sz="1350" b="1" i="0" u="none" strike="noStrike" cap="none">
                <a:solidFill>
                  <a:schemeClr val="dk1"/>
                </a:solidFill>
                <a:latin typeface="Consolas"/>
                <a:ea typeface="Consolas"/>
                <a:cs typeface="Consolas"/>
                <a:sym typeface="Consolas"/>
              </a:rPr>
              <a:t>(Below images for references) ‘existing_data’ retrieves data from the Supabase as a list, and there is ‘data’ key with ‘postingID’ of each RFP.</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accent1"/>
              </a:buClr>
              <a:buSzPts val="1350"/>
              <a:buFont typeface="Consolas"/>
              <a:buAutoNum type="arabicPeriod"/>
            </a:pPr>
            <a:r>
              <a:rPr lang="en-US" sz="1350" b="1" i="0" u="none" strike="noStrike" cap="none">
                <a:solidFill>
                  <a:schemeClr val="accent1"/>
                </a:solidFill>
                <a:latin typeface="Consolas"/>
                <a:ea typeface="Consolas"/>
                <a:cs typeface="Consolas"/>
                <a:sym typeface="Consolas"/>
              </a:rPr>
              <a:t>If the ‘postingId’ uploaded in Supabase </a:t>
            </a:r>
            <a:r>
              <a:rPr lang="en-US" sz="1350" b="1" i="0" u="none" strike="noStrike" cap="none">
                <a:solidFill>
                  <a:schemeClr val="dk1"/>
                </a:solidFill>
                <a:latin typeface="Consolas"/>
                <a:ea typeface="Consolas"/>
                <a:cs typeface="Consolas"/>
                <a:sym typeface="Consolas"/>
              </a:rPr>
              <a:t>matches </a:t>
            </a:r>
            <a:r>
              <a:rPr lang="en-US" sz="1350" b="1" i="0" u="none" strike="noStrike" cap="none">
                <a:solidFill>
                  <a:srgbClr val="FF0000"/>
                </a:solidFill>
                <a:latin typeface="Consolas"/>
                <a:ea typeface="Consolas"/>
                <a:cs typeface="Consolas"/>
                <a:sym typeface="Consolas"/>
              </a:rPr>
              <a:t>the ‘postingId’ extracted from the server</a:t>
            </a:r>
            <a:r>
              <a:rPr lang="en-US" sz="1350" b="1" i="0" u="none" strike="noStrike" cap="none">
                <a:solidFill>
                  <a:schemeClr val="dk1"/>
                </a:solidFill>
                <a:latin typeface="Consolas"/>
                <a:ea typeface="Consolas"/>
                <a:cs typeface="Consolas"/>
                <a:sym typeface="Consolas"/>
              </a:rPr>
              <a:t>, it will skip the RFP.</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350"/>
              <a:buFont typeface="Consolas"/>
              <a:buAutoNum type="arabicPeriod"/>
            </a:pPr>
            <a:r>
              <a:rPr lang="en-US" sz="1350" b="1" i="0" u="none" strike="noStrike" cap="none">
                <a:solidFill>
                  <a:schemeClr val="dk1"/>
                </a:solidFill>
                <a:latin typeface="Consolas"/>
                <a:ea typeface="Consolas"/>
                <a:cs typeface="Consolas"/>
                <a:sym typeface="Consolas"/>
              </a:rPr>
              <a:t>If not, the code will continue and get details from the server by web scraping and store all the details in ‘result’ as a dictionary. </a:t>
            </a:r>
            <a:endParaRPr sz="1400" b="0" i="0" u="none" strike="noStrike" cap="none">
              <a:solidFill>
                <a:srgbClr val="000000"/>
              </a:solidFill>
              <a:latin typeface="Arial"/>
              <a:ea typeface="Arial"/>
              <a:cs typeface="Arial"/>
              <a:sym typeface="Arial"/>
            </a:endParaRPr>
          </a:p>
        </p:txBody>
      </p:sp>
      <p:cxnSp>
        <p:nvCxnSpPr>
          <p:cNvPr id="248" name="Google Shape;248;p18"/>
          <p:cNvCxnSpPr/>
          <p:nvPr/>
        </p:nvCxnSpPr>
        <p:spPr>
          <a:xfrm rot="10800000">
            <a:off x="432321" y="1644072"/>
            <a:ext cx="0" cy="898868"/>
          </a:xfrm>
          <a:prstGeom prst="straightConnector1">
            <a:avLst/>
          </a:prstGeom>
          <a:noFill/>
          <a:ln w="38100" cap="flat" cmpd="sng">
            <a:solidFill>
              <a:srgbClr val="FF0000"/>
            </a:solidFill>
            <a:prstDash val="solid"/>
            <a:miter lim="800000"/>
            <a:headEnd type="none" w="sm" len="sm"/>
            <a:tailEnd type="triangle" w="med" len="med"/>
          </a:ln>
        </p:spPr>
      </p:cxnSp>
      <p:cxnSp>
        <p:nvCxnSpPr>
          <p:cNvPr id="249" name="Google Shape;249;p18"/>
          <p:cNvCxnSpPr/>
          <p:nvPr/>
        </p:nvCxnSpPr>
        <p:spPr>
          <a:xfrm rot="-5400000" flipH="1">
            <a:off x="10113305" y="3953677"/>
            <a:ext cx="1617300" cy="1597800"/>
          </a:xfrm>
          <a:prstGeom prst="bentConnector3">
            <a:avLst>
              <a:gd name="adj1" fmla="val 50000"/>
            </a:avLst>
          </a:prstGeom>
          <a:noFill/>
          <a:ln w="28575" cap="flat" cmpd="sng">
            <a:solidFill>
              <a:srgbClr val="FF0000"/>
            </a:solidFill>
            <a:prstDash val="solid"/>
            <a:miter lim="800000"/>
            <a:headEnd type="triangle" w="med" len="med"/>
            <a:tailEnd type="triangle" w="med" len="med"/>
          </a:ln>
        </p:spPr>
      </p:cxnSp>
      <p:sp>
        <p:nvSpPr>
          <p:cNvPr id="3" name="Footer Placeholder 2">
            <a:extLst>
              <a:ext uri="{FF2B5EF4-FFF2-40B4-BE49-F238E27FC236}">
                <a16:creationId xmlns:a16="http://schemas.microsoft.com/office/drawing/2014/main" id="{BAF38739-BEC1-0DC9-CEF0-FFFFAD66130D}"/>
              </a:ext>
            </a:extLst>
          </p:cNvPr>
          <p:cNvSpPr>
            <a:spLocks noGrp="1"/>
          </p:cNvSpPr>
          <p:nvPr>
            <p:ph type="ftr" sz="quarter" idx="11"/>
          </p:nvPr>
        </p:nvSpPr>
        <p:spPr/>
        <p:txBody>
          <a:bodyPr/>
          <a:lstStyle/>
          <a:p>
            <a:r>
              <a:rPr lang="en-US" dirty="0">
                <a:latin typeface="Cambria"/>
                <a:ea typeface="Cambria"/>
                <a:cs typeface="Cambria"/>
                <a:sym typeface="Cambria"/>
              </a:rPr>
              <a:t>Part 2. Web scraping using Selenium and Beautiful Soup. </a:t>
            </a:r>
            <a:endParaRPr lang="en-US" dirty="0"/>
          </a:p>
        </p:txBody>
      </p:sp>
      <p:sp>
        <p:nvSpPr>
          <p:cNvPr id="6" name="Slide Number Placeholder 5">
            <a:extLst>
              <a:ext uri="{FF2B5EF4-FFF2-40B4-BE49-F238E27FC236}">
                <a16:creationId xmlns:a16="http://schemas.microsoft.com/office/drawing/2014/main" id="{0ECAB712-9D11-2DC1-FFA0-039143B62C1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53"/>
        <p:cNvGrpSpPr/>
        <p:nvPr/>
      </p:nvGrpSpPr>
      <p:grpSpPr>
        <a:xfrm>
          <a:off x="0" y="0"/>
          <a:ext cx="0" cy="0"/>
          <a:chOff x="0" y="0"/>
          <a:chExt cx="0" cy="0"/>
        </a:xfrm>
      </p:grpSpPr>
      <p:pic>
        <p:nvPicPr>
          <p:cNvPr id="254" name="Google Shape;254;p19"/>
          <p:cNvPicPr preferRelativeResize="0"/>
          <p:nvPr/>
        </p:nvPicPr>
        <p:blipFill rotWithShape="1">
          <a:blip r:embed="rId3">
            <a:alphaModFix/>
          </a:blip>
          <a:srcRect/>
          <a:stretch/>
        </p:blipFill>
        <p:spPr>
          <a:xfrm>
            <a:off x="0" y="0"/>
            <a:ext cx="9723963" cy="746825"/>
          </a:xfrm>
          <a:prstGeom prst="rect">
            <a:avLst/>
          </a:prstGeom>
          <a:noFill/>
          <a:ln>
            <a:noFill/>
          </a:ln>
        </p:spPr>
      </p:pic>
      <p:pic>
        <p:nvPicPr>
          <p:cNvPr id="255" name="Google Shape;255;p19"/>
          <p:cNvPicPr preferRelativeResize="0"/>
          <p:nvPr/>
        </p:nvPicPr>
        <p:blipFill rotWithShape="1">
          <a:blip r:embed="rId4">
            <a:alphaModFix/>
          </a:blip>
          <a:srcRect/>
          <a:stretch/>
        </p:blipFill>
        <p:spPr>
          <a:xfrm>
            <a:off x="0" y="2490276"/>
            <a:ext cx="7656945" cy="4281803"/>
          </a:xfrm>
          <a:prstGeom prst="rect">
            <a:avLst/>
          </a:prstGeom>
          <a:noFill/>
          <a:ln>
            <a:noFill/>
          </a:ln>
        </p:spPr>
      </p:pic>
      <p:sp>
        <p:nvSpPr>
          <p:cNvPr id="256" name="Google Shape;256;p19"/>
          <p:cNvSpPr txBox="1"/>
          <p:nvPr/>
        </p:nvSpPr>
        <p:spPr>
          <a:xfrm>
            <a:off x="7738145" y="2759205"/>
            <a:ext cx="4453800" cy="3294000"/>
          </a:xfrm>
          <a:prstGeom prst="rect">
            <a:avLst/>
          </a:prstGeom>
          <a:noFill/>
          <a:ln w="19050" cap="flat" cmpd="sng">
            <a:solidFill>
              <a:schemeClr val="lt1"/>
            </a:solidFill>
            <a:prstDash val="solid"/>
            <a:round/>
            <a:headEnd type="none" w="sm" len="sm"/>
            <a:tailEnd type="none" w="sm" len="sm"/>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FF0000"/>
              </a:buClr>
              <a:buSzPts val="1300"/>
              <a:buFont typeface="Consolas"/>
              <a:buAutoNum type="arabicPeriod"/>
            </a:pPr>
            <a:r>
              <a:rPr lang="en-US" sz="1300" b="1" i="0" u="none" strike="noStrike" cap="none">
                <a:solidFill>
                  <a:srgbClr val="FF0000"/>
                </a:solidFill>
                <a:latin typeface="Consolas"/>
                <a:ea typeface="Consolas"/>
                <a:cs typeface="Consolas"/>
                <a:sym typeface="Consolas"/>
              </a:rPr>
              <a:t>Define ‘GetDetails’ function to web scrape data by using Selenium</a:t>
            </a:r>
            <a:r>
              <a:rPr lang="en-US" sz="1300" b="1" i="0" u="none" strike="noStrike" cap="none">
                <a:solidFill>
                  <a:schemeClr val="lt1"/>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lt1"/>
              </a:buClr>
              <a:buSzPts val="1300"/>
              <a:buFont typeface="Consolas"/>
              <a:buAutoNum type="arabicPeriod"/>
            </a:pPr>
            <a:r>
              <a:rPr lang="en-US" sz="1300" b="1" i="0" u="none" strike="noStrike" cap="none">
                <a:solidFill>
                  <a:schemeClr val="lt1"/>
                </a:solidFill>
                <a:latin typeface="Consolas"/>
                <a:ea typeface="Consolas"/>
                <a:cs typeface="Consolas"/>
                <a:sym typeface="Consolas"/>
              </a:rPr>
              <a:t>Provide ‘url’ info, retrieved by API call, to access each RPF.</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lt1"/>
              </a:buClr>
              <a:buSzPts val="1300"/>
              <a:buFont typeface="Consolas"/>
              <a:buAutoNum type="arabicPeriod"/>
            </a:pPr>
            <a:r>
              <a:rPr lang="en-US" sz="1300" b="1" i="0" u="none" strike="noStrike" cap="none">
                <a:solidFill>
                  <a:schemeClr val="lt1"/>
                </a:solidFill>
                <a:latin typeface="Consolas"/>
                <a:ea typeface="Consolas"/>
                <a:cs typeface="Consolas"/>
                <a:sym typeface="Consolas"/>
              </a:rPr>
              <a:t>Wait until all web elements on the web page </a:t>
            </a:r>
            <a:r>
              <a:rPr lang="en-US" sz="1300" b="1">
                <a:solidFill>
                  <a:schemeClr val="lt1"/>
                </a:solidFill>
                <a:latin typeface="Consolas"/>
                <a:ea typeface="Consolas"/>
                <a:cs typeface="Consolas"/>
                <a:sym typeface="Consolas"/>
              </a:rPr>
              <a:t>have</a:t>
            </a:r>
            <a:r>
              <a:rPr lang="en-US" sz="1300" b="1" i="0" u="none" strike="noStrike" cap="none">
                <a:solidFill>
                  <a:schemeClr val="lt1"/>
                </a:solidFill>
                <a:latin typeface="Consolas"/>
                <a:ea typeface="Consolas"/>
                <a:cs typeface="Consolas"/>
                <a:sym typeface="Consolas"/>
              </a:rPr>
              <a:t> loaded for 3 seconds.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lt1"/>
              </a:buClr>
              <a:buSzPts val="1300"/>
              <a:buFont typeface="Consolas"/>
              <a:buAutoNum type="arabicPeriod"/>
            </a:pPr>
            <a:r>
              <a:rPr lang="en-US" sz="1300" b="1" i="0" u="none" strike="noStrike" cap="none">
                <a:solidFill>
                  <a:schemeClr val="lt1"/>
                </a:solidFill>
                <a:latin typeface="Consolas"/>
                <a:ea typeface="Consolas"/>
                <a:cs typeface="Consolas"/>
                <a:sym typeface="Consolas"/>
              </a:rPr>
              <a:t>When accessing the first RFP, </a:t>
            </a:r>
            <a:r>
              <a:rPr lang="en-US" sz="1300" b="1" i="0" u="none" strike="noStrike" cap="none">
                <a:solidFill>
                  <a:srgbClr val="FF0000"/>
                </a:solidFill>
                <a:latin typeface="Consolas"/>
                <a:ea typeface="Consolas"/>
                <a:cs typeface="Consolas"/>
                <a:sym typeface="Consolas"/>
              </a:rPr>
              <a:t>a small pop up window appear</a:t>
            </a:r>
            <a:r>
              <a:rPr lang="en-US" sz="1300" b="1">
                <a:solidFill>
                  <a:srgbClr val="FF0000"/>
                </a:solidFill>
                <a:latin typeface="Consolas"/>
                <a:ea typeface="Consolas"/>
                <a:cs typeface="Consolas"/>
                <a:sym typeface="Consolas"/>
              </a:rPr>
              <a:t>s</a:t>
            </a:r>
            <a:r>
              <a:rPr lang="en-US" sz="1300" b="1" i="0" u="none" strike="noStrike" cap="none">
                <a:solidFill>
                  <a:schemeClr val="lt1"/>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FF0000"/>
              </a:buClr>
              <a:buSzPts val="1300"/>
              <a:buFont typeface="Consolas"/>
              <a:buAutoNum type="arabicPeriod"/>
            </a:pPr>
            <a:r>
              <a:rPr lang="en-US" sz="1300" b="1" i="0" u="none" strike="noStrike" cap="none">
                <a:solidFill>
                  <a:srgbClr val="FF0000"/>
                </a:solidFill>
                <a:latin typeface="Consolas"/>
                <a:ea typeface="Consolas"/>
                <a:cs typeface="Consolas"/>
                <a:sym typeface="Consolas"/>
              </a:rPr>
              <a:t>Find the path of the ‘OK’ button in a DevTools</a:t>
            </a:r>
            <a:r>
              <a:rPr lang="en-US" sz="1300" b="1" i="0" u="none" strike="noStrike" cap="none">
                <a:solidFill>
                  <a:schemeClr val="lt1"/>
                </a:solidFill>
                <a:latin typeface="Consolas"/>
                <a:ea typeface="Consolas"/>
                <a:cs typeface="Consolas"/>
                <a:sym typeface="Consolas"/>
              </a:rPr>
              <a:t>, copy the ‘XPATH’ of it and execute ‘click’ action to close the window.</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lt1"/>
              </a:buClr>
              <a:buSzPts val="1300"/>
              <a:buFont typeface="Consolas"/>
              <a:buAutoNum type="arabicPeriod"/>
            </a:pPr>
            <a:r>
              <a:rPr lang="en-US" sz="1300" b="1" i="0" u="none" strike="noStrike" cap="none">
                <a:solidFill>
                  <a:schemeClr val="lt1"/>
                </a:solidFill>
                <a:latin typeface="Consolas"/>
                <a:ea typeface="Consolas"/>
                <a:cs typeface="Consolas"/>
                <a:sym typeface="Consolas"/>
              </a:rPr>
              <a:t>However, when accessing the 2</a:t>
            </a:r>
            <a:r>
              <a:rPr lang="en-US" sz="1300" b="1" i="0" u="none" strike="noStrike" cap="none" baseline="30000">
                <a:solidFill>
                  <a:schemeClr val="lt1"/>
                </a:solidFill>
                <a:latin typeface="Consolas"/>
                <a:ea typeface="Consolas"/>
                <a:cs typeface="Consolas"/>
                <a:sym typeface="Consolas"/>
              </a:rPr>
              <a:t>nd</a:t>
            </a:r>
            <a:r>
              <a:rPr lang="en-US" sz="1300" b="1" i="0" u="none" strike="noStrike" cap="none">
                <a:solidFill>
                  <a:schemeClr val="lt1"/>
                </a:solidFill>
                <a:latin typeface="Consolas"/>
                <a:ea typeface="Consolas"/>
                <a:cs typeface="Consolas"/>
                <a:sym typeface="Consolas"/>
              </a:rPr>
              <a:t> RFP on the same window, I found th</a:t>
            </a:r>
            <a:r>
              <a:rPr lang="en-US" sz="1300" b="1">
                <a:solidFill>
                  <a:schemeClr val="lt1"/>
                </a:solidFill>
                <a:latin typeface="Consolas"/>
                <a:ea typeface="Consolas"/>
                <a:cs typeface="Consolas"/>
                <a:sym typeface="Consolas"/>
              </a:rPr>
              <a:t>at </a:t>
            </a:r>
            <a:r>
              <a:rPr lang="en-US" sz="1300" b="1" i="0" u="none" strike="noStrike" cap="none">
                <a:solidFill>
                  <a:schemeClr val="lt1"/>
                </a:solidFill>
                <a:latin typeface="Consolas"/>
                <a:ea typeface="Consolas"/>
                <a:cs typeface="Consolas"/>
                <a:sym typeface="Consolas"/>
              </a:rPr>
              <a:t>no more pop-ups appeared. I added </a:t>
            </a:r>
            <a:r>
              <a:rPr lang="en-US" sz="1300" b="1" i="0" u="none" strike="noStrike" cap="none">
                <a:solidFill>
                  <a:srgbClr val="FF0000"/>
                </a:solidFill>
                <a:latin typeface="Consolas"/>
                <a:ea typeface="Consolas"/>
                <a:cs typeface="Consolas"/>
                <a:sym typeface="Consolas"/>
              </a:rPr>
              <a:t>‘except’ </a:t>
            </a:r>
            <a:r>
              <a:rPr lang="en-US" sz="1300" b="1" i="0" u="none" strike="noStrike" cap="none">
                <a:solidFill>
                  <a:schemeClr val="lt1"/>
                </a:solidFill>
                <a:latin typeface="Consolas"/>
                <a:ea typeface="Consolas"/>
                <a:cs typeface="Consolas"/>
                <a:sym typeface="Consolas"/>
              </a:rPr>
              <a:t>command to avoid any error when a button is not found. </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FF0000"/>
              </a:buClr>
              <a:buSzPts val="1300"/>
              <a:buFont typeface="Consolas"/>
              <a:buAutoNum type="arabicPeriod"/>
            </a:pPr>
            <a:r>
              <a:rPr lang="en-US" sz="1300" b="1" i="0" u="none" strike="noStrike" cap="none">
                <a:solidFill>
                  <a:srgbClr val="FF0000"/>
                </a:solidFill>
                <a:latin typeface="Consolas"/>
                <a:ea typeface="Consolas"/>
                <a:cs typeface="Consolas"/>
                <a:sym typeface="Consolas"/>
              </a:rPr>
              <a:t>‘버튼없다’ means ‘no button’.  </a:t>
            </a:r>
            <a:endParaRPr sz="1400" b="0" i="0" u="none" strike="noStrike" cap="none">
              <a:solidFill>
                <a:srgbClr val="000000"/>
              </a:solidFill>
              <a:latin typeface="Arial"/>
              <a:ea typeface="Arial"/>
              <a:cs typeface="Arial"/>
              <a:sym typeface="Arial"/>
            </a:endParaRPr>
          </a:p>
        </p:txBody>
      </p:sp>
      <p:sp>
        <p:nvSpPr>
          <p:cNvPr id="257" name="Google Shape;257;p19"/>
          <p:cNvSpPr txBox="1"/>
          <p:nvPr/>
        </p:nvSpPr>
        <p:spPr>
          <a:xfrm>
            <a:off x="5933918" y="15141"/>
            <a:ext cx="5648482" cy="553998"/>
          </a:xfrm>
          <a:prstGeom prst="rect">
            <a:avLst/>
          </a:prstGeom>
          <a:solidFill>
            <a:schemeClr val="accent1"/>
          </a:solidFill>
          <a:ln w="1905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lt1"/>
                </a:solidFill>
                <a:latin typeface="Consolas"/>
                <a:ea typeface="Consolas"/>
                <a:cs typeface="Consolas"/>
                <a:sym typeface="Consolas"/>
              </a:rPr>
              <a:t>After getting all the details by web scraping using Selenium, all the details are stored in a result dictionary.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1" i="0" u="none" strike="noStrike" cap="none">
                <a:solidFill>
                  <a:schemeClr val="lt1"/>
                </a:solidFill>
                <a:latin typeface="Consolas"/>
                <a:ea typeface="Consolas"/>
                <a:cs typeface="Consolas"/>
                <a:sym typeface="Consolas"/>
              </a:rPr>
              <a:t>And you can find the specific ‘GetDetails’ information from here.  </a:t>
            </a:r>
            <a:endParaRPr sz="1400" b="0" i="0" u="none" strike="noStrike" cap="none">
              <a:solidFill>
                <a:srgbClr val="000000"/>
              </a:solidFill>
              <a:latin typeface="Arial"/>
              <a:ea typeface="Arial"/>
              <a:cs typeface="Arial"/>
              <a:sym typeface="Arial"/>
            </a:endParaRPr>
          </a:p>
        </p:txBody>
      </p:sp>
      <p:cxnSp>
        <p:nvCxnSpPr>
          <p:cNvPr id="258" name="Google Shape;258;p19"/>
          <p:cNvCxnSpPr>
            <a:stCxn id="257" idx="1"/>
          </p:cNvCxnSpPr>
          <p:nvPr/>
        </p:nvCxnSpPr>
        <p:spPr>
          <a:xfrm rot="10800000">
            <a:off x="3149618" y="269040"/>
            <a:ext cx="2784300" cy="23100"/>
          </a:xfrm>
          <a:prstGeom prst="straightConnector1">
            <a:avLst/>
          </a:prstGeom>
          <a:noFill/>
          <a:ln w="28575" cap="flat" cmpd="sng">
            <a:solidFill>
              <a:srgbClr val="FF0000"/>
            </a:solidFill>
            <a:prstDash val="solid"/>
            <a:miter lim="800000"/>
            <a:headEnd type="none" w="sm" len="sm"/>
            <a:tailEnd type="triangle" w="med" len="med"/>
          </a:ln>
        </p:spPr>
      </p:cxnSp>
      <p:pic>
        <p:nvPicPr>
          <p:cNvPr id="259" name="Google Shape;259;p19"/>
          <p:cNvPicPr preferRelativeResize="0"/>
          <p:nvPr/>
        </p:nvPicPr>
        <p:blipFill rotWithShape="1">
          <a:blip r:embed="rId5">
            <a:alphaModFix/>
          </a:blip>
          <a:srcRect/>
          <a:stretch/>
        </p:blipFill>
        <p:spPr>
          <a:xfrm>
            <a:off x="0" y="784909"/>
            <a:ext cx="12192000" cy="1667282"/>
          </a:xfrm>
          <a:prstGeom prst="rect">
            <a:avLst/>
          </a:prstGeom>
          <a:noFill/>
          <a:ln>
            <a:noFill/>
          </a:ln>
        </p:spPr>
      </p:pic>
      <p:cxnSp>
        <p:nvCxnSpPr>
          <p:cNvPr id="260" name="Google Shape;260;p19"/>
          <p:cNvCxnSpPr/>
          <p:nvPr/>
        </p:nvCxnSpPr>
        <p:spPr>
          <a:xfrm>
            <a:off x="10280073" y="569139"/>
            <a:ext cx="0" cy="520752"/>
          </a:xfrm>
          <a:prstGeom prst="straightConnector1">
            <a:avLst/>
          </a:prstGeom>
          <a:noFill/>
          <a:ln w="28575" cap="flat" cmpd="sng">
            <a:solidFill>
              <a:srgbClr val="FF0000"/>
            </a:solidFill>
            <a:prstDash val="solid"/>
            <a:miter lim="800000"/>
            <a:headEnd type="none" w="sm" len="sm"/>
            <a:tailEnd type="triangle" w="med" len="med"/>
          </a:ln>
        </p:spPr>
      </p:cxnSp>
      <p:sp>
        <p:nvSpPr>
          <p:cNvPr id="3" name="Footer Placeholder 2">
            <a:extLst>
              <a:ext uri="{FF2B5EF4-FFF2-40B4-BE49-F238E27FC236}">
                <a16:creationId xmlns:a16="http://schemas.microsoft.com/office/drawing/2014/main" id="{CD28F2C8-FFD5-C3F7-E6A8-6B77CF97E7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0B7E11-CFD6-736B-A12F-900848BBCF9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mbria"/>
              <a:buNone/>
            </a:pPr>
            <a:r>
              <a:rPr lang="en-US">
                <a:latin typeface="Cambria"/>
                <a:ea typeface="Cambria"/>
                <a:cs typeface="Cambria"/>
                <a:sym typeface="Cambria"/>
              </a:rPr>
              <a:t>Table of contents</a:t>
            </a:r>
            <a:endParaRPr>
              <a:latin typeface="Cambria"/>
              <a:ea typeface="Cambria"/>
              <a:cs typeface="Cambria"/>
              <a:sym typeface="Cambria"/>
            </a:endParaRPr>
          </a:p>
        </p:txBody>
      </p:sp>
      <p:sp>
        <p:nvSpPr>
          <p:cNvPr id="91" name="Google Shape;91;p2"/>
          <p:cNvSpPr txBox="1">
            <a:spLocks noGrp="1"/>
          </p:cNvSpPr>
          <p:nvPr>
            <p:ph idx="1"/>
          </p:nvPr>
        </p:nvSpPr>
        <p:spPr>
          <a:xfrm>
            <a:off x="838200" y="1825625"/>
            <a:ext cx="10515600" cy="152717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a:latin typeface="Cambria"/>
                <a:ea typeface="Cambria"/>
                <a:cs typeface="Cambria"/>
                <a:sym typeface="Cambria"/>
              </a:rPr>
              <a:t>Part 1. Retrieving data by sending an API call. </a:t>
            </a:r>
            <a:endParaRPr/>
          </a:p>
          <a:p>
            <a:pPr marL="228600" lvl="0" indent="-228600" algn="l" rtl="0">
              <a:lnSpc>
                <a:spcPct val="90000"/>
              </a:lnSpc>
              <a:spcBef>
                <a:spcPts val="1000"/>
              </a:spcBef>
              <a:spcAft>
                <a:spcPts val="0"/>
              </a:spcAft>
              <a:buClr>
                <a:schemeClr val="dk1"/>
              </a:buClr>
              <a:buSzPts val="2400"/>
              <a:buChar char="•"/>
            </a:pPr>
            <a:r>
              <a:rPr lang="en-US" sz="2400">
                <a:latin typeface="Cambria"/>
                <a:ea typeface="Cambria"/>
                <a:cs typeface="Cambria"/>
                <a:sym typeface="Cambria"/>
              </a:rPr>
              <a:t>Part 2. Web scraping using Selenium and Beautiful Soup </a:t>
            </a:r>
            <a:endParaRPr/>
          </a:p>
          <a:p>
            <a:pPr marL="228600" lvl="0" indent="-228600" algn="l" rtl="0">
              <a:lnSpc>
                <a:spcPct val="90000"/>
              </a:lnSpc>
              <a:spcBef>
                <a:spcPts val="1000"/>
              </a:spcBef>
              <a:spcAft>
                <a:spcPts val="0"/>
              </a:spcAft>
              <a:buClr>
                <a:schemeClr val="dk1"/>
              </a:buClr>
              <a:buSzPts val="2400"/>
              <a:buChar char="•"/>
            </a:pPr>
            <a:r>
              <a:rPr lang="en-US" sz="2400">
                <a:latin typeface="Cambria"/>
                <a:ea typeface="Cambria"/>
                <a:cs typeface="Cambria"/>
                <a:sym typeface="Cambria"/>
              </a:rPr>
              <a:t>Part 3. Upload data to Supabase by sending an API call</a:t>
            </a:r>
            <a:endParaRPr/>
          </a:p>
          <a:p>
            <a:pPr marL="0" lvl="0" indent="0" algn="l" rtl="0">
              <a:lnSpc>
                <a:spcPct val="90000"/>
              </a:lnSpc>
              <a:spcBef>
                <a:spcPts val="1000"/>
              </a:spcBef>
              <a:spcAft>
                <a:spcPts val="0"/>
              </a:spcAft>
              <a:buClr>
                <a:schemeClr val="dk1"/>
              </a:buClr>
              <a:buSzPts val="2400"/>
              <a:buNone/>
            </a:pPr>
            <a:endParaRPr sz="2400">
              <a:latin typeface="Cambria"/>
              <a:ea typeface="Cambria"/>
              <a:cs typeface="Cambria"/>
              <a:sym typeface="Cambria"/>
            </a:endParaRPr>
          </a:p>
        </p:txBody>
      </p:sp>
      <p:sp>
        <p:nvSpPr>
          <p:cNvPr id="92" name="Google Shape;92;p2"/>
          <p:cNvSpPr txBox="1"/>
          <p:nvPr/>
        </p:nvSpPr>
        <p:spPr>
          <a:xfrm>
            <a:off x="838200" y="3077845"/>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Clr>
                <a:schemeClr val="dk1"/>
              </a:buClr>
              <a:buSzPts val="4400"/>
              <a:buFont typeface="Cambria"/>
              <a:buNone/>
            </a:pPr>
            <a:r>
              <a:rPr lang="en-US" sz="4400" b="0" i="0" u="none" strike="noStrike" cap="none">
                <a:solidFill>
                  <a:schemeClr val="dk1"/>
                </a:solidFill>
                <a:latin typeface="Cambria"/>
                <a:ea typeface="Cambria"/>
                <a:cs typeface="Cambria"/>
                <a:sym typeface="Cambria"/>
              </a:rPr>
              <a:t>Brief introduction of code</a:t>
            </a:r>
            <a:endParaRPr sz="1400" b="0" i="0" u="none" strike="noStrike" cap="none">
              <a:solidFill>
                <a:srgbClr val="000000"/>
              </a:solidFill>
              <a:latin typeface="Arial"/>
              <a:ea typeface="Arial"/>
              <a:cs typeface="Arial"/>
              <a:sym typeface="Arial"/>
            </a:endParaRPr>
          </a:p>
        </p:txBody>
      </p:sp>
      <p:sp>
        <p:nvSpPr>
          <p:cNvPr id="93" name="Google Shape;93;p2"/>
          <p:cNvSpPr txBox="1"/>
          <p:nvPr/>
        </p:nvSpPr>
        <p:spPr>
          <a:xfrm>
            <a:off x="838200" y="4403408"/>
            <a:ext cx="10515600" cy="1966912"/>
          </a:xfrm>
          <a:prstGeom prst="rect">
            <a:avLst/>
          </a:prstGeom>
          <a:noFill/>
          <a:ln>
            <a:noFill/>
          </a:ln>
        </p:spPr>
        <p:txBody>
          <a:bodyPr spcFirstLastPara="1" wrap="square" lIns="91425" tIns="45700" rIns="91425" bIns="45700" anchor="t" anchorCtr="0">
            <a:normAutofit fontScale="85000" lnSpcReduction="10000"/>
          </a:bodyPr>
          <a:lstStyle/>
          <a:p>
            <a:pPr marL="0" marR="0" lvl="0" indent="0" algn="l" rtl="0">
              <a:lnSpc>
                <a:spcPct val="90000"/>
              </a:lnSpc>
              <a:spcBef>
                <a:spcPts val="0"/>
              </a:spcBef>
              <a:spcAft>
                <a:spcPts val="0"/>
              </a:spcAft>
              <a:buClr>
                <a:schemeClr val="dk1"/>
              </a:buClr>
              <a:buSzPct val="100000"/>
              <a:buFont typeface="Arial"/>
              <a:buNone/>
            </a:pPr>
            <a:r>
              <a:rPr lang="en-US" sz="2400" b="0" i="0" u="none" strike="noStrike" cap="none">
                <a:solidFill>
                  <a:schemeClr val="dk1"/>
                </a:solidFill>
                <a:latin typeface="Cambria"/>
                <a:ea typeface="Cambria"/>
                <a:cs typeface="Cambria"/>
                <a:sym typeface="Cambria"/>
              </a:rPr>
              <a:t>The entire script is divided into </a:t>
            </a:r>
            <a:r>
              <a:rPr lang="en-US" sz="2400" b="0" i="0" u="none" strike="noStrike" cap="none">
                <a:solidFill>
                  <a:srgbClr val="FF0000"/>
                </a:solidFill>
                <a:latin typeface="Cambria"/>
                <a:ea typeface="Cambria"/>
                <a:cs typeface="Cambria"/>
                <a:sym typeface="Cambria"/>
              </a:rPr>
              <a:t>three main parts</a:t>
            </a:r>
            <a:r>
              <a:rPr lang="en-US" sz="2400" b="0" i="0" u="none" strike="noStrike" cap="none">
                <a:solidFill>
                  <a:schemeClr val="dk1"/>
                </a:solidFill>
                <a:latin typeface="Cambria"/>
                <a:ea typeface="Cambria"/>
                <a:cs typeface="Cambria"/>
                <a:sym typeface="Cambria"/>
              </a:rPr>
              <a:t>. </a:t>
            </a:r>
            <a:r>
              <a:rPr lang="en-US" sz="2400" b="0" i="0" u="none" strike="noStrike" cap="none">
                <a:solidFill>
                  <a:srgbClr val="FF0000"/>
                </a:solidFill>
                <a:latin typeface="Cambria"/>
                <a:ea typeface="Cambria"/>
                <a:cs typeface="Cambria"/>
                <a:sym typeface="Cambria"/>
              </a:rPr>
              <a:t>In the top part</a:t>
            </a:r>
            <a:r>
              <a:rPr lang="en-US" sz="2400" b="0" i="0" u="none" strike="noStrike" cap="none">
                <a:solidFill>
                  <a:schemeClr val="dk1"/>
                </a:solidFill>
                <a:latin typeface="Cambria"/>
                <a:ea typeface="Cambria"/>
                <a:cs typeface="Cambria"/>
                <a:sym typeface="Cambria"/>
              </a:rPr>
              <a:t>, I </a:t>
            </a:r>
            <a:r>
              <a:rPr lang="en-US" sz="2400" b="0" i="0" u="none" strike="noStrike" cap="none">
                <a:solidFill>
                  <a:srgbClr val="FF0000"/>
                </a:solidFill>
                <a:latin typeface="Cambria"/>
                <a:ea typeface="Cambria"/>
                <a:cs typeface="Cambria"/>
                <a:sym typeface="Cambria"/>
              </a:rPr>
              <a:t>defined the functions necessary</a:t>
            </a:r>
            <a:r>
              <a:rPr lang="en-US" sz="2400" b="0" i="0" u="none" strike="noStrike" cap="none">
                <a:solidFill>
                  <a:schemeClr val="dk1"/>
                </a:solidFill>
                <a:latin typeface="Cambria"/>
                <a:ea typeface="Cambria"/>
                <a:cs typeface="Cambria"/>
                <a:sym typeface="Cambria"/>
              </a:rPr>
              <a:t> for installing the Chrome browser, sending an API call, retrieving specific details of each RFP and uploading the complete data to Supabase. </a:t>
            </a:r>
            <a:r>
              <a:rPr lang="en-US" sz="2400" b="0" i="0" u="none" strike="noStrike" cap="none">
                <a:solidFill>
                  <a:srgbClr val="FF0000"/>
                </a:solidFill>
                <a:latin typeface="Cambria"/>
                <a:ea typeface="Cambria"/>
                <a:cs typeface="Cambria"/>
                <a:sym typeface="Cambria"/>
              </a:rPr>
              <a:t>On the bottom part, I specified the logic for executing the script</a:t>
            </a:r>
            <a:r>
              <a:rPr lang="en-US" sz="2400" b="0" i="0" u="none" strike="noStrike" cap="none">
                <a:solidFill>
                  <a:schemeClr val="dk1"/>
                </a:solidFill>
                <a:latin typeface="Cambria"/>
                <a:ea typeface="Cambria"/>
                <a:cs typeface="Cambria"/>
                <a:sym typeface="Cambria"/>
              </a:rPr>
              <a:t>, including keywords insertion and data iterations for consecutive data extractions from the web page and uploads to Supabase. Therefore, </a:t>
            </a:r>
            <a:r>
              <a:rPr lang="en-US" sz="2400" b="0" i="0" u="none" strike="noStrike" cap="none">
                <a:solidFill>
                  <a:srgbClr val="FF0000"/>
                </a:solidFill>
                <a:latin typeface="Cambria"/>
                <a:ea typeface="Cambria"/>
                <a:cs typeface="Cambria"/>
                <a:sym typeface="Cambria"/>
              </a:rPr>
              <a:t>you can better understand the code by reviewing it starting from the bottom and moving back and forth </a:t>
            </a:r>
            <a:r>
              <a:rPr lang="en-US" sz="2400" b="0" i="0" u="none" strike="noStrike" cap="none">
                <a:solidFill>
                  <a:schemeClr val="dk1"/>
                </a:solidFill>
                <a:latin typeface="Cambria"/>
                <a:ea typeface="Cambria"/>
                <a:cs typeface="Cambria"/>
                <a:sym typeface="Cambria"/>
              </a:rPr>
              <a:t>to find how the functions interact with the main execution </a:t>
            </a:r>
            <a:r>
              <a:rPr lang="en-US" sz="2400" b="0" i="0" u="none" strike="noStrike" cap="none">
                <a:solidFill>
                  <a:srgbClr val="FF0000"/>
                </a:solidFill>
                <a:latin typeface="Cambria"/>
                <a:ea typeface="Cambria"/>
                <a:cs typeface="Cambria"/>
                <a:sym typeface="Cambria"/>
              </a:rPr>
              <a:t>rather than reviewing it sequentially</a:t>
            </a:r>
            <a:r>
              <a:rPr lang="en-US" sz="2400" b="0" i="0" u="none" strike="noStrike" cap="none">
                <a:solidFill>
                  <a:schemeClr val="dk1"/>
                </a:solidFill>
                <a:latin typeface="Cambria"/>
                <a:ea typeface="Cambria"/>
                <a:cs typeface="Cambria"/>
                <a:sym typeface="Cambria"/>
              </a:rPr>
              <a:t>.</a:t>
            </a:r>
            <a:endParaRPr sz="1400" b="0" i="0" u="none" strike="noStrike" cap="none">
              <a:solidFill>
                <a:srgbClr val="000000"/>
              </a:solidFill>
              <a:latin typeface="Arial"/>
              <a:ea typeface="Arial"/>
              <a:cs typeface="Arial"/>
              <a:sym typeface="Arial"/>
            </a:endParaRPr>
          </a:p>
          <a:p>
            <a:pPr marL="0" marR="0" lvl="0" indent="0" algn="ctr" rtl="0">
              <a:lnSpc>
                <a:spcPct val="90000"/>
              </a:lnSpc>
              <a:spcBef>
                <a:spcPts val="1000"/>
              </a:spcBef>
              <a:spcAft>
                <a:spcPts val="0"/>
              </a:spcAft>
              <a:buClr>
                <a:schemeClr val="dk1"/>
              </a:buClr>
              <a:buSzPct val="100000"/>
              <a:buFont typeface="Arial"/>
              <a:buNone/>
            </a:pPr>
            <a:endParaRPr sz="2400" b="0" i="0" u="none" strike="noStrike" cap="none">
              <a:solidFill>
                <a:schemeClr val="dk1"/>
              </a:solidFill>
              <a:latin typeface="Cambria"/>
              <a:ea typeface="Cambria"/>
              <a:cs typeface="Cambria"/>
              <a:sym typeface="Cambria"/>
            </a:endParaRPr>
          </a:p>
        </p:txBody>
      </p:sp>
      <p:sp>
        <p:nvSpPr>
          <p:cNvPr id="3" name="Footer Placeholder 2">
            <a:extLst>
              <a:ext uri="{FF2B5EF4-FFF2-40B4-BE49-F238E27FC236}">
                <a16:creationId xmlns:a16="http://schemas.microsoft.com/office/drawing/2014/main" id="{A4B409ED-2026-9AD1-2FC9-87194A9A8FC0}"/>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F37CD9E3-DB9E-01BE-3C69-9E1DAE4843F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Google Shape;265;p20"/>
          <p:cNvPicPr preferRelativeResize="0"/>
          <p:nvPr/>
        </p:nvPicPr>
        <p:blipFill rotWithShape="1">
          <a:blip r:embed="rId3">
            <a:alphaModFix/>
          </a:blip>
          <a:srcRect/>
          <a:stretch/>
        </p:blipFill>
        <p:spPr>
          <a:xfrm>
            <a:off x="1358" y="786080"/>
            <a:ext cx="7481455" cy="4375855"/>
          </a:xfrm>
          <a:prstGeom prst="rect">
            <a:avLst/>
          </a:prstGeom>
          <a:noFill/>
          <a:ln>
            <a:noFill/>
          </a:ln>
        </p:spPr>
      </p:pic>
      <p:pic>
        <p:nvPicPr>
          <p:cNvPr id="266" name="Google Shape;266;p20"/>
          <p:cNvPicPr preferRelativeResize="0"/>
          <p:nvPr/>
        </p:nvPicPr>
        <p:blipFill rotWithShape="1">
          <a:blip r:embed="rId4">
            <a:alphaModFix/>
          </a:blip>
          <a:srcRect/>
          <a:stretch/>
        </p:blipFill>
        <p:spPr>
          <a:xfrm>
            <a:off x="0" y="5161935"/>
            <a:ext cx="5514109" cy="1696065"/>
          </a:xfrm>
          <a:prstGeom prst="rect">
            <a:avLst/>
          </a:prstGeom>
          <a:noFill/>
          <a:ln>
            <a:noFill/>
          </a:ln>
        </p:spPr>
      </p:pic>
      <p:pic>
        <p:nvPicPr>
          <p:cNvPr id="267" name="Google Shape;267;p20"/>
          <p:cNvPicPr preferRelativeResize="0"/>
          <p:nvPr/>
        </p:nvPicPr>
        <p:blipFill rotWithShape="1">
          <a:blip r:embed="rId5">
            <a:alphaModFix/>
          </a:blip>
          <a:srcRect/>
          <a:stretch/>
        </p:blipFill>
        <p:spPr>
          <a:xfrm>
            <a:off x="0" y="0"/>
            <a:ext cx="10234547" cy="746825"/>
          </a:xfrm>
          <a:prstGeom prst="rect">
            <a:avLst/>
          </a:prstGeom>
          <a:noFill/>
          <a:ln>
            <a:noFill/>
          </a:ln>
        </p:spPr>
      </p:pic>
      <p:sp>
        <p:nvSpPr>
          <p:cNvPr id="268" name="Google Shape;268;p20"/>
          <p:cNvSpPr txBox="1"/>
          <p:nvPr/>
        </p:nvSpPr>
        <p:spPr>
          <a:xfrm>
            <a:off x="7484171" y="1601069"/>
            <a:ext cx="4707900" cy="2940000"/>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endParaRPr sz="1300" b="1" i="0" u="none" strike="noStrike" cap="none">
              <a:solidFill>
                <a:schemeClr val="dk1"/>
              </a:solidFill>
              <a:latin typeface="Consolas"/>
              <a:ea typeface="Consolas"/>
              <a:cs typeface="Consolas"/>
              <a:sym typeface="Consolas"/>
            </a:endParaRPr>
          </a:p>
          <a:p>
            <a:pPr marL="342900" marR="0" lvl="0" indent="-342900" algn="l" rtl="0">
              <a:lnSpc>
                <a:spcPct val="100000"/>
              </a:lnSpc>
              <a:spcBef>
                <a:spcPts val="0"/>
              </a:spcBef>
              <a:spcAft>
                <a:spcPts val="0"/>
              </a:spcAft>
              <a:buClr>
                <a:schemeClr val="dk1"/>
              </a:buClr>
              <a:buSzPts val="1300"/>
              <a:buFont typeface="Consolas"/>
              <a:buAutoNum type="arabicPeriod"/>
            </a:pPr>
            <a:r>
              <a:rPr lang="en-US" sz="1300" b="1" i="0" u="none" strike="noStrike" cap="none">
                <a:solidFill>
                  <a:schemeClr val="dk1"/>
                </a:solidFill>
                <a:latin typeface="Consolas"/>
                <a:ea typeface="Consolas"/>
                <a:cs typeface="Consolas"/>
                <a:sym typeface="Consolas"/>
              </a:rPr>
              <a:t>The ‘execute.script’ function is used in Selenium to execute JavaScript commands for controlling dynamic actions like scrolling. </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300"/>
              <a:buFont typeface="Consolas"/>
              <a:buAutoNum type="arabicPeriod"/>
            </a:pPr>
            <a:r>
              <a:rPr lang="en-US" sz="1300" b="1" i="0" u="none" strike="noStrike" cap="none">
                <a:solidFill>
                  <a:schemeClr val="dk1"/>
                </a:solidFill>
                <a:latin typeface="Consolas"/>
                <a:ea typeface="Consolas"/>
                <a:cs typeface="Consolas"/>
                <a:sym typeface="Consolas"/>
              </a:rPr>
              <a:t>The function controls dynamic actions like scrolling down to the very bottom part.</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300"/>
              <a:buFont typeface="Consolas"/>
              <a:buAutoNum type="arabicPeriod"/>
            </a:pPr>
            <a:r>
              <a:rPr lang="en-US" sz="1300" b="1" i="0" u="none" strike="noStrike" cap="none">
                <a:solidFill>
                  <a:schemeClr val="dk1"/>
                </a:solidFill>
                <a:latin typeface="Consolas"/>
                <a:ea typeface="Consolas"/>
                <a:cs typeface="Consolas"/>
                <a:sym typeface="Consolas"/>
              </a:rPr>
              <a:t>You can input </a:t>
            </a:r>
            <a:r>
              <a:rPr lang="en-US" sz="1400" b="0" i="0" u="none" strike="noStrike" cap="none">
                <a:solidFill>
                  <a:srgbClr val="CE9178"/>
                </a:solidFill>
                <a:latin typeface="Consolas"/>
                <a:ea typeface="Consolas"/>
                <a:cs typeface="Consolas"/>
                <a:sym typeface="Consolas"/>
              </a:rPr>
              <a:t>"window.scrollTo(0, document.body.scrollHeight);” </a:t>
            </a:r>
            <a:r>
              <a:rPr lang="en-US" sz="1400" b="0" i="0" u="none" strike="noStrike" cap="none">
                <a:solidFill>
                  <a:schemeClr val="dk1"/>
                </a:solidFill>
                <a:latin typeface="Consolas"/>
                <a:ea typeface="Consolas"/>
                <a:cs typeface="Consolas"/>
                <a:sym typeface="Consolas"/>
              </a:rPr>
              <a:t>command</a:t>
            </a:r>
            <a:r>
              <a:rPr lang="en-US" sz="1400" b="0" i="0" u="none" strike="noStrike" cap="none">
                <a:solidFill>
                  <a:srgbClr val="CE9178"/>
                </a:solidFill>
                <a:latin typeface="Consolas"/>
                <a:ea typeface="Consolas"/>
                <a:cs typeface="Consolas"/>
                <a:sym typeface="Consolas"/>
              </a:rPr>
              <a:t> </a:t>
            </a:r>
            <a:r>
              <a:rPr lang="en-US" sz="1400" b="0" i="0" u="none" strike="noStrike" cap="none">
                <a:solidFill>
                  <a:schemeClr val="dk1"/>
                </a:solidFill>
                <a:latin typeface="Consolas"/>
                <a:ea typeface="Consolas"/>
                <a:cs typeface="Consolas"/>
                <a:sym typeface="Consolas"/>
              </a:rPr>
              <a:t>in the Console of the DevTools</a:t>
            </a:r>
            <a:r>
              <a:rPr lang="en-US" sz="1300" b="1" i="0" u="none" strike="noStrike" cap="none">
                <a:solidFill>
                  <a:schemeClr val="dk1"/>
                </a:solidFill>
                <a:latin typeface="Consolas"/>
                <a:ea typeface="Consolas"/>
                <a:cs typeface="Consolas"/>
                <a:sym typeface="Consolas"/>
              </a:rPr>
              <a:t> to check whether or not it works.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300"/>
              <a:buFont typeface="Consolas"/>
              <a:buAutoNum type="arabicPeriod"/>
            </a:pPr>
            <a:r>
              <a:rPr lang="en-US" sz="1300" b="1" i="0" u="none" strike="noStrike" cap="none">
                <a:solidFill>
                  <a:schemeClr val="dk1"/>
                </a:solidFill>
                <a:latin typeface="Consolas"/>
                <a:ea typeface="Consolas"/>
                <a:cs typeface="Consolas"/>
                <a:sym typeface="Consolas"/>
              </a:rPr>
              <a:t>‘find_element’ is used to find elements like text and images on the webpage. Here, you can find a ‘body’ tag using ‘By’ and then send a key ‘Page up’ to scroll up to the very top. </a:t>
            </a:r>
            <a:endParaRPr sz="1400" b="0" i="0" u="none" strike="noStrike" cap="none">
              <a:solidFill>
                <a:srgbClr val="000000"/>
              </a:solidFill>
              <a:latin typeface="Arial"/>
              <a:ea typeface="Arial"/>
              <a:cs typeface="Arial"/>
              <a:sym typeface="Arial"/>
            </a:endParaRPr>
          </a:p>
        </p:txBody>
      </p:sp>
      <p:sp>
        <p:nvSpPr>
          <p:cNvPr id="269" name="Google Shape;269;p20"/>
          <p:cNvSpPr txBox="1"/>
          <p:nvPr/>
        </p:nvSpPr>
        <p:spPr>
          <a:xfrm>
            <a:off x="5727700" y="5355324"/>
            <a:ext cx="4707900" cy="692700"/>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US" sz="1300" b="1" i="0" u="none" strike="noStrike" cap="none">
                <a:solidFill>
                  <a:schemeClr val="dk1"/>
                </a:solidFill>
                <a:latin typeface="Consolas"/>
                <a:ea typeface="Consolas"/>
                <a:cs typeface="Consolas"/>
                <a:sym typeface="Consolas"/>
              </a:rPr>
              <a:t>&lt;head&gt; is one of the tags in the HTML of the web page, indicating the </a:t>
            </a:r>
            <a:r>
              <a:rPr lang="en-US" sz="1300" b="1">
                <a:solidFill>
                  <a:schemeClr val="dk1"/>
                </a:solidFill>
                <a:latin typeface="Consolas"/>
                <a:ea typeface="Consolas"/>
                <a:cs typeface="Consolas"/>
                <a:sym typeface="Consolas"/>
              </a:rPr>
              <a:t>whole </a:t>
            </a:r>
            <a:r>
              <a:rPr lang="en-US" sz="1300" b="1" i="0" u="none" strike="noStrike" cap="none">
                <a:solidFill>
                  <a:schemeClr val="dk1"/>
                </a:solidFill>
                <a:latin typeface="Consolas"/>
                <a:ea typeface="Consolas"/>
                <a:cs typeface="Consolas"/>
                <a:sym typeface="Consolas"/>
              </a:rPr>
              <a:t>web page where texts, images, links and buttons are placed. </a:t>
            </a:r>
            <a:endParaRPr sz="1400" b="0" i="0" u="none" strike="noStrike" cap="none">
              <a:solidFill>
                <a:srgbClr val="000000"/>
              </a:solidFill>
              <a:latin typeface="Arial"/>
              <a:ea typeface="Arial"/>
              <a:cs typeface="Arial"/>
              <a:sym typeface="Arial"/>
            </a:endParaRPr>
          </a:p>
        </p:txBody>
      </p:sp>
      <p:cxnSp>
        <p:nvCxnSpPr>
          <p:cNvPr id="270" name="Google Shape;270;p20"/>
          <p:cNvCxnSpPr/>
          <p:nvPr/>
        </p:nvCxnSpPr>
        <p:spPr>
          <a:xfrm rot="10800000">
            <a:off x="647700" y="5524500"/>
            <a:ext cx="5067300" cy="0"/>
          </a:xfrm>
          <a:prstGeom prst="straightConnector1">
            <a:avLst/>
          </a:prstGeom>
          <a:noFill/>
          <a:ln w="28575" cap="flat" cmpd="sng">
            <a:solidFill>
              <a:srgbClr val="FF0000"/>
            </a:solidFill>
            <a:prstDash val="solid"/>
            <a:miter lim="800000"/>
            <a:headEnd type="none" w="sm" len="sm"/>
            <a:tailEnd type="triangle" w="med" len="med"/>
          </a:ln>
        </p:spPr>
      </p:cxnSp>
      <p:sp>
        <p:nvSpPr>
          <p:cNvPr id="3" name="Footer Placeholder 2">
            <a:extLst>
              <a:ext uri="{FF2B5EF4-FFF2-40B4-BE49-F238E27FC236}">
                <a16:creationId xmlns:a16="http://schemas.microsoft.com/office/drawing/2014/main" id="{6D0A5C73-D1DB-3288-E23B-59C7069E7305}"/>
              </a:ext>
            </a:extLst>
          </p:cNvPr>
          <p:cNvSpPr>
            <a:spLocks noGrp="1"/>
          </p:cNvSpPr>
          <p:nvPr>
            <p:ph type="ftr" sz="quarter" idx="11"/>
          </p:nvPr>
        </p:nvSpPr>
        <p:spPr/>
        <p:txBody>
          <a:bodyPr/>
          <a:lstStyle/>
          <a:p>
            <a:r>
              <a:rPr lang="en-US" dirty="0">
                <a:latin typeface="Cambria"/>
                <a:ea typeface="Cambria"/>
                <a:cs typeface="Cambria"/>
                <a:sym typeface="Cambria"/>
              </a:rPr>
              <a:t>Part 2. Web scraping using Selenium and Beautiful Soup. </a:t>
            </a:r>
            <a:endParaRPr lang="en-US" dirty="0"/>
          </a:p>
        </p:txBody>
      </p:sp>
      <p:sp>
        <p:nvSpPr>
          <p:cNvPr id="6" name="Slide Number Placeholder 5">
            <a:extLst>
              <a:ext uri="{FF2B5EF4-FFF2-40B4-BE49-F238E27FC236}">
                <a16:creationId xmlns:a16="http://schemas.microsoft.com/office/drawing/2014/main" id="{2F06D058-DFFE-3B1F-9B00-3CF0BDB65DC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pic>
        <p:nvPicPr>
          <p:cNvPr id="275" name="Google Shape;275;p21"/>
          <p:cNvPicPr preferRelativeResize="0"/>
          <p:nvPr/>
        </p:nvPicPr>
        <p:blipFill rotWithShape="1">
          <a:blip r:embed="rId3">
            <a:alphaModFix/>
          </a:blip>
          <a:srcRect/>
          <a:stretch/>
        </p:blipFill>
        <p:spPr>
          <a:xfrm>
            <a:off x="0" y="1943100"/>
            <a:ext cx="6578600" cy="2301113"/>
          </a:xfrm>
          <a:prstGeom prst="rect">
            <a:avLst/>
          </a:prstGeom>
          <a:noFill/>
          <a:ln>
            <a:noFill/>
          </a:ln>
        </p:spPr>
      </p:pic>
      <p:pic>
        <p:nvPicPr>
          <p:cNvPr id="276" name="Google Shape;276;p21"/>
          <p:cNvPicPr preferRelativeResize="0"/>
          <p:nvPr/>
        </p:nvPicPr>
        <p:blipFill rotWithShape="1">
          <a:blip r:embed="rId4">
            <a:alphaModFix/>
          </a:blip>
          <a:srcRect/>
          <a:stretch/>
        </p:blipFill>
        <p:spPr>
          <a:xfrm>
            <a:off x="0" y="0"/>
            <a:ext cx="12192000" cy="1943100"/>
          </a:xfrm>
          <a:prstGeom prst="rect">
            <a:avLst/>
          </a:prstGeom>
          <a:noFill/>
          <a:ln>
            <a:noFill/>
          </a:ln>
        </p:spPr>
      </p:pic>
      <p:sp>
        <p:nvSpPr>
          <p:cNvPr id="277" name="Google Shape;277;p21"/>
          <p:cNvSpPr txBox="1"/>
          <p:nvPr/>
        </p:nvSpPr>
        <p:spPr>
          <a:xfrm>
            <a:off x="6684071" y="1975635"/>
            <a:ext cx="4707900" cy="3093900"/>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300"/>
              <a:buFont typeface="Consolas"/>
              <a:buAutoNum type="arabicPeriod"/>
            </a:pPr>
            <a:r>
              <a:rPr lang="en-US" sz="1300" b="1" i="0" u="none" strike="noStrike" cap="none">
                <a:solidFill>
                  <a:schemeClr val="dk1"/>
                </a:solidFill>
                <a:latin typeface="Consolas"/>
                <a:ea typeface="Consolas"/>
                <a:cs typeface="Consolas"/>
                <a:sym typeface="Consolas"/>
              </a:rPr>
              <a:t>The try-except command is used to let the browser </a:t>
            </a:r>
            <a:r>
              <a:rPr lang="en-US" sz="1300" b="1">
                <a:solidFill>
                  <a:schemeClr val="dk1"/>
                </a:solidFill>
                <a:latin typeface="Consolas"/>
                <a:ea typeface="Consolas"/>
                <a:cs typeface="Consolas"/>
                <a:sym typeface="Consolas"/>
              </a:rPr>
              <a:t>pause for at least </a:t>
            </a:r>
            <a:r>
              <a:rPr lang="en-US" sz="1300" b="1" i="0" u="none" strike="noStrike" cap="none">
                <a:solidFill>
                  <a:schemeClr val="dk1"/>
                </a:solidFill>
                <a:latin typeface="Consolas"/>
                <a:ea typeface="Consolas"/>
                <a:cs typeface="Consolas"/>
                <a:sym typeface="Consolas"/>
              </a:rPr>
              <a:t>3 seconds to </a:t>
            </a:r>
            <a:r>
              <a:rPr lang="en-US" sz="1300" b="1" i="0" u="none" strike="noStrike" cap="none">
                <a:solidFill>
                  <a:srgbClr val="FF0000"/>
                </a:solidFill>
                <a:latin typeface="Consolas"/>
                <a:ea typeface="Consolas"/>
                <a:cs typeface="Consolas"/>
                <a:sym typeface="Consolas"/>
              </a:rPr>
              <a:t>find the first link of attachments</a:t>
            </a:r>
            <a:r>
              <a:rPr lang="en-US" sz="1300" b="1" i="0" u="none" strike="noStrike" cap="none">
                <a:solidFill>
                  <a:schemeClr val="dk1"/>
                </a:solidFill>
                <a:latin typeface="Consolas"/>
                <a:ea typeface="Consolas"/>
                <a:cs typeface="Consolas"/>
                <a:sym typeface="Consolas"/>
              </a:rPr>
              <a:t> located on the web page </a:t>
            </a:r>
            <a:r>
              <a:rPr lang="en-US" sz="1300" b="1">
                <a:solidFill>
                  <a:schemeClr val="dk1"/>
                </a:solidFill>
                <a:latin typeface="Consolas"/>
                <a:ea typeface="Consolas"/>
                <a:cs typeface="Consolas"/>
                <a:sym typeface="Consolas"/>
              </a:rPr>
              <a:t>within an </a:t>
            </a:r>
            <a:r>
              <a:rPr lang="en-US" sz="1300" b="1" i="0" u="none" strike="noStrike" cap="none">
                <a:solidFill>
                  <a:schemeClr val="dk1"/>
                </a:solidFill>
                <a:latin typeface="Consolas"/>
                <a:ea typeface="Consolas"/>
                <a:cs typeface="Consolas"/>
                <a:sym typeface="Consolas"/>
              </a:rPr>
              <a:t>&lt;a&gt; (anchor) tag that includes the ‘id’ element for the first link.</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300"/>
              <a:buFont typeface="Consolas"/>
              <a:buAutoNum type="arabicPeriod"/>
            </a:pPr>
            <a:r>
              <a:rPr lang="en-US" sz="1300" b="1" i="0" u="none" strike="noStrike" cap="none">
                <a:solidFill>
                  <a:schemeClr val="dk1"/>
                </a:solidFill>
                <a:latin typeface="Consolas"/>
                <a:ea typeface="Consolas"/>
                <a:cs typeface="Consolas"/>
                <a:sym typeface="Consolas"/>
              </a:rPr>
              <a:t>I used ‘</a:t>
            </a:r>
            <a:r>
              <a:rPr lang="en-US" sz="1300" b="1" i="0" u="none" strike="noStrike" cap="none">
                <a:solidFill>
                  <a:srgbClr val="FF0000"/>
                </a:solidFill>
                <a:latin typeface="Consolas"/>
                <a:ea typeface="Consolas"/>
                <a:cs typeface="Consolas"/>
                <a:sym typeface="Consolas"/>
              </a:rPr>
              <a:t>Beautifulsoup</a:t>
            </a:r>
            <a:r>
              <a:rPr lang="en-US" sz="1300" b="1" i="0" u="none" strike="noStrike" cap="none">
                <a:solidFill>
                  <a:schemeClr val="dk1"/>
                </a:solidFill>
                <a:latin typeface="Consolas"/>
                <a:ea typeface="Consolas"/>
                <a:cs typeface="Consolas"/>
                <a:sym typeface="Consolas"/>
              </a:rPr>
              <a:t>’ for web scraping while controlling the Chrome browser using Selenium.</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300"/>
              <a:buFont typeface="Consolas"/>
              <a:buAutoNum type="arabicPeriod"/>
            </a:pPr>
            <a:r>
              <a:rPr lang="en-US" sz="1300" b="1" i="0" u="none" strike="noStrike" cap="none">
                <a:solidFill>
                  <a:schemeClr val="dk1"/>
                </a:solidFill>
                <a:latin typeface="Consolas"/>
                <a:ea typeface="Consolas"/>
                <a:cs typeface="Consolas"/>
                <a:sym typeface="Consolas"/>
              </a:rPr>
              <a:t>In the ‘Beautifulsoup’ library, ‘</a:t>
            </a:r>
            <a:r>
              <a:rPr lang="en-US" sz="1300" b="1" i="0" u="none" strike="noStrike" cap="none">
                <a:solidFill>
                  <a:srgbClr val="FF0000"/>
                </a:solidFill>
                <a:latin typeface="Consolas"/>
                <a:ea typeface="Consolas"/>
                <a:cs typeface="Consolas"/>
                <a:sym typeface="Consolas"/>
              </a:rPr>
              <a:t>html.parser</a:t>
            </a:r>
            <a:r>
              <a:rPr lang="en-US" sz="1300" b="1" i="0" u="none" strike="noStrike" cap="none">
                <a:solidFill>
                  <a:schemeClr val="dk1"/>
                </a:solidFill>
                <a:latin typeface="Consolas"/>
                <a:ea typeface="Consolas"/>
                <a:cs typeface="Consolas"/>
                <a:sym typeface="Consolas"/>
              </a:rPr>
              <a:t>’ function can be used to scrape the entire HTML source code of the loaded web page.</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300"/>
              <a:buFont typeface="Consolas"/>
              <a:buAutoNum type="arabicPeriod"/>
            </a:pPr>
            <a:r>
              <a:rPr lang="en-US" sz="1300" b="1" i="0" u="none" strike="noStrike" cap="none">
                <a:solidFill>
                  <a:schemeClr val="dk1"/>
                </a:solidFill>
                <a:latin typeface="Consolas"/>
                <a:ea typeface="Consolas"/>
                <a:cs typeface="Consolas"/>
                <a:sym typeface="Consolas"/>
              </a:rPr>
              <a:t>Browser.page_source indicates the entire HTML source code of the loaded web page.</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FF0000"/>
              </a:buClr>
              <a:buSzPts val="1300"/>
              <a:buFont typeface="Consolas"/>
              <a:buAutoNum type="arabicPeriod"/>
            </a:pPr>
            <a:r>
              <a:rPr lang="en-US" sz="1300" b="1" i="0" u="none" strike="noStrike" cap="none">
                <a:solidFill>
                  <a:srgbClr val="FF0000"/>
                </a:solidFill>
                <a:latin typeface="Consolas"/>
                <a:ea typeface="Consolas"/>
                <a:cs typeface="Consolas"/>
                <a:sym typeface="Consolas"/>
              </a:rPr>
              <a:t>The HTML source code is stored in a ‘soup’ object </a:t>
            </a:r>
            <a:r>
              <a:rPr lang="en-US" sz="1300" b="1" i="0" u="none" strike="noStrike" cap="none">
                <a:solidFill>
                  <a:schemeClr val="dk1"/>
                </a:solidFill>
                <a:latin typeface="Consolas"/>
                <a:ea typeface="Consolas"/>
                <a:cs typeface="Consolas"/>
                <a:sym typeface="Consolas"/>
              </a:rPr>
              <a:t>as soup.html, and made well</a:t>
            </a:r>
            <a:r>
              <a:rPr lang="en-US" sz="1300" b="1">
                <a:solidFill>
                  <a:schemeClr val="dk1"/>
                </a:solidFill>
                <a:latin typeface="Consolas"/>
                <a:ea typeface="Consolas"/>
                <a:cs typeface="Consolas"/>
                <a:sym typeface="Consolas"/>
              </a:rPr>
              <a:t>-</a:t>
            </a:r>
            <a:r>
              <a:rPr lang="en-US" sz="1300" b="1" i="0" u="none" strike="noStrike" cap="none">
                <a:solidFill>
                  <a:schemeClr val="dk1"/>
                </a:solidFill>
                <a:latin typeface="Consolas"/>
                <a:ea typeface="Consolas"/>
                <a:cs typeface="Consolas"/>
                <a:sym typeface="Consolas"/>
              </a:rPr>
              <a:t>organized using the ‘prettify’ function. </a:t>
            </a:r>
            <a:endParaRPr sz="1400" b="0" i="0" u="none" strike="noStrike" cap="none">
              <a:solidFill>
                <a:srgbClr val="000000"/>
              </a:solidFill>
              <a:latin typeface="Arial"/>
              <a:ea typeface="Arial"/>
              <a:cs typeface="Arial"/>
              <a:sym typeface="Arial"/>
            </a:endParaRPr>
          </a:p>
        </p:txBody>
      </p:sp>
      <p:sp>
        <p:nvSpPr>
          <p:cNvPr id="3" name="Footer Placeholder 2">
            <a:extLst>
              <a:ext uri="{FF2B5EF4-FFF2-40B4-BE49-F238E27FC236}">
                <a16:creationId xmlns:a16="http://schemas.microsoft.com/office/drawing/2014/main" id="{1C4975E4-305E-10E0-6BFF-2F84BDB5AD67}"/>
              </a:ext>
            </a:extLst>
          </p:cNvPr>
          <p:cNvSpPr>
            <a:spLocks noGrp="1"/>
          </p:cNvSpPr>
          <p:nvPr>
            <p:ph type="ftr" sz="quarter" idx="11"/>
          </p:nvPr>
        </p:nvSpPr>
        <p:spPr/>
        <p:txBody>
          <a:bodyPr/>
          <a:lstStyle/>
          <a:p>
            <a:r>
              <a:rPr lang="en-US" dirty="0">
                <a:latin typeface="Cambria"/>
                <a:ea typeface="Cambria"/>
                <a:cs typeface="Cambria"/>
                <a:sym typeface="Cambria"/>
              </a:rPr>
              <a:t>Part 2. Web scraping using Selenium and Beautiful Soup. </a:t>
            </a:r>
            <a:endParaRPr lang="en-US" dirty="0"/>
          </a:p>
        </p:txBody>
      </p:sp>
      <p:sp>
        <p:nvSpPr>
          <p:cNvPr id="6" name="Slide Number Placeholder 5">
            <a:extLst>
              <a:ext uri="{FF2B5EF4-FFF2-40B4-BE49-F238E27FC236}">
                <a16:creationId xmlns:a16="http://schemas.microsoft.com/office/drawing/2014/main" id="{B539E6E7-C220-F2E4-5C5E-A600EB280E8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81"/>
        <p:cNvGrpSpPr/>
        <p:nvPr/>
      </p:nvGrpSpPr>
      <p:grpSpPr>
        <a:xfrm>
          <a:off x="0" y="0"/>
          <a:ext cx="0" cy="0"/>
          <a:chOff x="0" y="0"/>
          <a:chExt cx="0" cy="0"/>
        </a:xfrm>
      </p:grpSpPr>
      <p:pic>
        <p:nvPicPr>
          <p:cNvPr id="282" name="Google Shape;282;p22"/>
          <p:cNvPicPr preferRelativeResize="0"/>
          <p:nvPr/>
        </p:nvPicPr>
        <p:blipFill rotWithShape="1">
          <a:blip r:embed="rId3">
            <a:alphaModFix/>
          </a:blip>
          <a:srcRect/>
          <a:stretch/>
        </p:blipFill>
        <p:spPr>
          <a:xfrm>
            <a:off x="0" y="372586"/>
            <a:ext cx="12192000" cy="2712115"/>
          </a:xfrm>
          <a:prstGeom prst="rect">
            <a:avLst/>
          </a:prstGeom>
          <a:noFill/>
          <a:ln>
            <a:noFill/>
          </a:ln>
        </p:spPr>
      </p:pic>
      <p:sp>
        <p:nvSpPr>
          <p:cNvPr id="283" name="Google Shape;283;p22"/>
          <p:cNvSpPr txBox="1"/>
          <p:nvPr/>
        </p:nvSpPr>
        <p:spPr>
          <a:xfrm>
            <a:off x="0" y="3254"/>
            <a:ext cx="11115041" cy="369332"/>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lt1"/>
                </a:solidFill>
                <a:latin typeface="Consolas"/>
                <a:ea typeface="Consolas"/>
                <a:cs typeface="Consolas"/>
                <a:sym typeface="Consolas"/>
              </a:rPr>
              <a:t>From now on, I am going to web scrape every detail for each RFP using ‘beautifulsoup’.  </a:t>
            </a:r>
            <a:endParaRPr sz="1400" b="0" i="0" u="none" strike="noStrike" cap="none">
              <a:solidFill>
                <a:srgbClr val="000000"/>
              </a:solidFill>
              <a:latin typeface="Arial"/>
              <a:ea typeface="Arial"/>
              <a:cs typeface="Arial"/>
              <a:sym typeface="Arial"/>
            </a:endParaRPr>
          </a:p>
        </p:txBody>
      </p:sp>
      <p:sp>
        <p:nvSpPr>
          <p:cNvPr id="284" name="Google Shape;284;p22"/>
          <p:cNvSpPr txBox="1"/>
          <p:nvPr/>
        </p:nvSpPr>
        <p:spPr>
          <a:xfrm>
            <a:off x="6625651" y="3272126"/>
            <a:ext cx="4707900" cy="3093900"/>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lt1"/>
              </a:buClr>
              <a:buSzPts val="1300"/>
              <a:buFont typeface="Consolas"/>
              <a:buAutoNum type="arabicPeriod"/>
            </a:pPr>
            <a:r>
              <a:rPr lang="en-US" sz="1300" b="1" i="0" u="none" strike="noStrike" cap="none">
                <a:solidFill>
                  <a:schemeClr val="lt1"/>
                </a:solidFill>
                <a:latin typeface="Consolas"/>
                <a:ea typeface="Consolas"/>
                <a:cs typeface="Consolas"/>
                <a:sym typeface="Consolas"/>
              </a:rPr>
              <a:t>Find ‘</a:t>
            </a:r>
            <a:r>
              <a:rPr lang="en-US" sz="1300" b="1" i="0" u="none" strike="noStrike" cap="none">
                <a:solidFill>
                  <a:srgbClr val="FF0000"/>
                </a:solidFill>
                <a:latin typeface="Consolas"/>
                <a:ea typeface="Consolas"/>
                <a:cs typeface="Consolas"/>
                <a:sym typeface="Consolas"/>
              </a:rPr>
              <a:t>ul</a:t>
            </a:r>
            <a:r>
              <a:rPr lang="en-US" sz="1300" b="1" i="0" u="none" strike="noStrike" cap="none">
                <a:solidFill>
                  <a:schemeClr val="lt1"/>
                </a:solidFill>
                <a:latin typeface="Consolas"/>
                <a:ea typeface="Consolas"/>
                <a:cs typeface="Consolas"/>
                <a:sym typeface="Consolas"/>
              </a:rPr>
              <a:t>’ (unordered list) tags in the HTML structure which includes ‘General Information’ details on the web page, and store them in </a:t>
            </a:r>
            <a:r>
              <a:rPr lang="en-US" sz="1300" b="1" i="0" u="none" strike="noStrike" cap="none">
                <a:solidFill>
                  <a:srgbClr val="FF0000"/>
                </a:solidFill>
                <a:latin typeface="Consolas"/>
                <a:ea typeface="Consolas"/>
                <a:cs typeface="Consolas"/>
                <a:sym typeface="Consolas"/>
              </a:rPr>
              <a:t>‘generalInformation’ object.</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lt1"/>
              </a:buClr>
              <a:buSzPts val="1300"/>
              <a:buFont typeface="Consolas"/>
              <a:buAutoNum type="arabicPeriod"/>
            </a:pPr>
            <a:r>
              <a:rPr lang="en-US" sz="1300" b="1" i="0" u="none" strike="noStrike" cap="none">
                <a:solidFill>
                  <a:schemeClr val="lt1"/>
                </a:solidFill>
                <a:latin typeface="Consolas"/>
                <a:ea typeface="Consolas"/>
                <a:cs typeface="Consolas"/>
                <a:sym typeface="Consolas"/>
              </a:rPr>
              <a:t>Under the ‘ul’ tags, </a:t>
            </a:r>
            <a:r>
              <a:rPr lang="en-US" sz="1300" b="1">
                <a:solidFill>
                  <a:srgbClr val="FF0000"/>
                </a:solidFill>
                <a:latin typeface="Consolas"/>
                <a:ea typeface="Consolas"/>
                <a:cs typeface="Consolas"/>
                <a:sym typeface="Consolas"/>
              </a:rPr>
              <a:t>f</a:t>
            </a:r>
            <a:r>
              <a:rPr lang="en-US" sz="1300" b="1" i="0" u="none" strike="noStrike" cap="none">
                <a:solidFill>
                  <a:srgbClr val="FF0000"/>
                </a:solidFill>
                <a:latin typeface="Consolas"/>
                <a:ea typeface="Consolas"/>
                <a:cs typeface="Consolas"/>
                <a:sym typeface="Consolas"/>
              </a:rPr>
              <a:t>ind all ‘li’ tags </a:t>
            </a:r>
            <a:r>
              <a:rPr lang="en-US" sz="1300" b="1" i="0" u="none" strike="noStrike" cap="none">
                <a:solidFill>
                  <a:schemeClr val="lt1"/>
                </a:solidFill>
                <a:latin typeface="Consolas"/>
                <a:ea typeface="Consolas"/>
                <a:cs typeface="Consolas"/>
                <a:sym typeface="Consolas"/>
              </a:rPr>
              <a:t>which </a:t>
            </a:r>
            <a:r>
              <a:rPr lang="en-US" sz="1300" b="1">
                <a:solidFill>
                  <a:schemeClr val="lt1"/>
                </a:solidFill>
                <a:latin typeface="Consolas"/>
                <a:ea typeface="Consolas"/>
                <a:cs typeface="Consolas"/>
                <a:sym typeface="Consolas"/>
              </a:rPr>
              <a:t>are</a:t>
            </a:r>
            <a:r>
              <a:rPr lang="en-US" sz="1300" b="1" i="0" u="none" strike="noStrike" cap="none">
                <a:solidFill>
                  <a:schemeClr val="lt1"/>
                </a:solidFill>
                <a:latin typeface="Consolas"/>
                <a:ea typeface="Consolas"/>
                <a:cs typeface="Consolas"/>
                <a:sym typeface="Consolas"/>
              </a:rPr>
              <a:t> the </a:t>
            </a:r>
            <a:r>
              <a:rPr lang="en-US" sz="1300" b="1" i="0" u="none" strike="noStrike" cap="none">
                <a:solidFill>
                  <a:srgbClr val="FF0000"/>
                </a:solidFill>
                <a:latin typeface="Consolas"/>
                <a:ea typeface="Consolas"/>
                <a:cs typeface="Consolas"/>
                <a:sym typeface="Consolas"/>
              </a:rPr>
              <a:t>child tags of the ‘ul’ tag </a:t>
            </a:r>
            <a:r>
              <a:rPr lang="en-US" sz="1300" b="1" i="0" u="none" strike="noStrike" cap="none">
                <a:solidFill>
                  <a:schemeClr val="lt1"/>
                </a:solidFill>
                <a:latin typeface="Consolas"/>
                <a:ea typeface="Consolas"/>
                <a:cs typeface="Consolas"/>
                <a:sym typeface="Consolas"/>
              </a:rPr>
              <a:t>and store them in ‘generalInfoList’.</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lt1"/>
              </a:buClr>
              <a:buSzPts val="1300"/>
              <a:buFont typeface="Consolas"/>
              <a:buAutoNum type="arabicPeriod"/>
            </a:pPr>
            <a:r>
              <a:rPr lang="en-US" sz="1300" b="1" i="0" u="none" strike="noStrike" cap="none">
                <a:solidFill>
                  <a:schemeClr val="lt1"/>
                </a:solidFill>
                <a:latin typeface="Consolas"/>
                <a:ea typeface="Consolas"/>
                <a:cs typeface="Consolas"/>
                <a:sym typeface="Consolas"/>
              </a:rPr>
              <a:t>Under the ‘li’ tag, there </a:t>
            </a:r>
            <a:r>
              <a:rPr lang="en-US" sz="1300" b="1">
                <a:solidFill>
                  <a:schemeClr val="lt1"/>
                </a:solidFill>
                <a:latin typeface="Consolas"/>
                <a:ea typeface="Consolas"/>
                <a:cs typeface="Consolas"/>
                <a:sym typeface="Consolas"/>
              </a:rPr>
              <a:t>is</a:t>
            </a:r>
            <a:r>
              <a:rPr lang="en-US" sz="1300" b="1" i="0" u="none" strike="noStrike" cap="none">
                <a:solidFill>
                  <a:schemeClr val="lt1"/>
                </a:solidFill>
                <a:latin typeface="Consolas"/>
                <a:ea typeface="Consolas"/>
                <a:cs typeface="Consolas"/>
                <a:sym typeface="Consolas"/>
              </a:rPr>
              <a:t> </a:t>
            </a:r>
            <a:r>
              <a:rPr lang="en-US" sz="1300" b="1" i="0" u="none" strike="noStrike" cap="none">
                <a:solidFill>
                  <a:srgbClr val="FF0000"/>
                </a:solidFill>
                <a:latin typeface="Consolas"/>
                <a:ea typeface="Consolas"/>
                <a:cs typeface="Consolas"/>
                <a:sym typeface="Consolas"/>
              </a:rPr>
              <a:t>text data </a:t>
            </a:r>
            <a:r>
              <a:rPr lang="en-US" sz="1300" b="1" i="0" u="none" strike="noStrike" cap="none">
                <a:solidFill>
                  <a:schemeClr val="lt1"/>
                </a:solidFill>
                <a:latin typeface="Consolas"/>
                <a:ea typeface="Consolas"/>
                <a:cs typeface="Consolas"/>
                <a:sym typeface="Consolas"/>
              </a:rPr>
              <a:t>which </a:t>
            </a:r>
            <a:r>
              <a:rPr lang="en-US" sz="1300" b="1">
                <a:solidFill>
                  <a:schemeClr val="lt1"/>
                </a:solidFill>
                <a:latin typeface="Consolas"/>
                <a:ea typeface="Consolas"/>
                <a:cs typeface="Consolas"/>
                <a:sym typeface="Consolas"/>
              </a:rPr>
              <a:t>consists of </a:t>
            </a:r>
            <a:r>
              <a:rPr lang="en-US" sz="1300" b="1" i="0" u="none" strike="noStrike" cap="none">
                <a:solidFill>
                  <a:schemeClr val="lt1"/>
                </a:solidFill>
                <a:latin typeface="Consolas"/>
                <a:ea typeface="Consolas"/>
                <a:cs typeface="Consolas"/>
                <a:sym typeface="Consolas"/>
              </a:rPr>
              <a:t>the exact details for web scraping.</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FF0000"/>
              </a:buClr>
              <a:buSzPts val="1300"/>
              <a:buFont typeface="Consolas"/>
              <a:buAutoNum type="arabicPeriod"/>
            </a:pPr>
            <a:r>
              <a:rPr lang="en-US" sz="1300" b="1" i="0" u="none" strike="noStrike" cap="none">
                <a:solidFill>
                  <a:srgbClr val="FF0000"/>
                </a:solidFill>
                <a:latin typeface="Consolas"/>
                <a:ea typeface="Consolas"/>
                <a:cs typeface="Consolas"/>
                <a:sym typeface="Consolas"/>
              </a:rPr>
              <a:t>Find ‘:’ in the text and split the text</a:t>
            </a:r>
            <a:r>
              <a:rPr lang="en-US" sz="1300" b="1" i="0" u="none" strike="noStrike" cap="none">
                <a:solidFill>
                  <a:schemeClr val="lt1"/>
                </a:solidFill>
                <a:latin typeface="Consolas"/>
                <a:ea typeface="Consolas"/>
                <a:cs typeface="Consolas"/>
                <a:sym typeface="Consolas"/>
              </a:rPr>
              <a:t> based on the character and store them in a dictionary.</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lt1"/>
              </a:buClr>
              <a:buSzPts val="1300"/>
              <a:buFont typeface="Consolas"/>
              <a:buAutoNum type="arabicPeriod"/>
            </a:pPr>
            <a:r>
              <a:rPr lang="en-US" sz="1300" b="1" i="0" u="none" strike="noStrike" cap="none">
                <a:solidFill>
                  <a:schemeClr val="lt1"/>
                </a:solidFill>
                <a:latin typeface="Consolas"/>
                <a:ea typeface="Consolas"/>
                <a:cs typeface="Consolas"/>
                <a:sym typeface="Consolas"/>
              </a:rPr>
              <a:t>Add all dictionaries to the ‘generalInfos’ List. </a:t>
            </a:r>
            <a:endParaRPr sz="1400" b="0" i="0" u="none" strike="noStrike" cap="none">
              <a:solidFill>
                <a:srgbClr val="000000"/>
              </a:solidFill>
              <a:latin typeface="Arial"/>
              <a:ea typeface="Arial"/>
              <a:cs typeface="Arial"/>
              <a:sym typeface="Arial"/>
            </a:endParaRPr>
          </a:p>
        </p:txBody>
      </p:sp>
      <p:pic>
        <p:nvPicPr>
          <p:cNvPr id="285" name="Google Shape;285;p22"/>
          <p:cNvPicPr preferRelativeResize="0"/>
          <p:nvPr/>
        </p:nvPicPr>
        <p:blipFill rotWithShape="1">
          <a:blip r:embed="rId4">
            <a:alphaModFix/>
          </a:blip>
          <a:srcRect/>
          <a:stretch/>
        </p:blipFill>
        <p:spPr>
          <a:xfrm>
            <a:off x="0" y="3087814"/>
            <a:ext cx="6451600" cy="3770186"/>
          </a:xfrm>
          <a:prstGeom prst="rect">
            <a:avLst/>
          </a:prstGeom>
          <a:noFill/>
          <a:ln>
            <a:noFill/>
          </a:ln>
        </p:spPr>
      </p:pic>
      <p:sp>
        <p:nvSpPr>
          <p:cNvPr id="3" name="Footer Placeholder 2">
            <a:extLst>
              <a:ext uri="{FF2B5EF4-FFF2-40B4-BE49-F238E27FC236}">
                <a16:creationId xmlns:a16="http://schemas.microsoft.com/office/drawing/2014/main" id="{C8A23259-5B24-8C35-F182-EDDAD7A5CD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D3B51F-CCF5-3CE2-B4C7-622538E3A3B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pic>
        <p:nvPicPr>
          <p:cNvPr id="290" name="Google Shape;290;p23"/>
          <p:cNvPicPr preferRelativeResize="0"/>
          <p:nvPr/>
        </p:nvPicPr>
        <p:blipFill rotWithShape="1">
          <a:blip r:embed="rId3">
            <a:alphaModFix/>
          </a:blip>
          <a:srcRect/>
          <a:stretch/>
        </p:blipFill>
        <p:spPr>
          <a:xfrm>
            <a:off x="0" y="0"/>
            <a:ext cx="12192000" cy="1231254"/>
          </a:xfrm>
          <a:prstGeom prst="rect">
            <a:avLst/>
          </a:prstGeom>
          <a:noFill/>
          <a:ln>
            <a:noFill/>
          </a:ln>
        </p:spPr>
      </p:pic>
      <p:pic>
        <p:nvPicPr>
          <p:cNvPr id="291" name="Google Shape;291;p23"/>
          <p:cNvPicPr preferRelativeResize="0"/>
          <p:nvPr/>
        </p:nvPicPr>
        <p:blipFill rotWithShape="1">
          <a:blip r:embed="rId4">
            <a:alphaModFix/>
          </a:blip>
          <a:srcRect/>
          <a:stretch/>
        </p:blipFill>
        <p:spPr>
          <a:xfrm>
            <a:off x="0" y="1447523"/>
            <a:ext cx="6173061" cy="1981477"/>
          </a:xfrm>
          <a:prstGeom prst="rect">
            <a:avLst/>
          </a:prstGeom>
          <a:noFill/>
          <a:ln>
            <a:noFill/>
          </a:ln>
        </p:spPr>
      </p:pic>
      <p:sp>
        <p:nvSpPr>
          <p:cNvPr id="292" name="Google Shape;292;p23"/>
          <p:cNvSpPr txBox="1"/>
          <p:nvPr/>
        </p:nvSpPr>
        <p:spPr>
          <a:xfrm>
            <a:off x="6960931" y="1336119"/>
            <a:ext cx="4707900" cy="2493600"/>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300"/>
              <a:buFont typeface="Consolas"/>
              <a:buAutoNum type="arabicPeriod"/>
            </a:pPr>
            <a:r>
              <a:rPr lang="en-US" sz="1300" b="1" i="0" u="none" strike="noStrike" cap="none">
                <a:solidFill>
                  <a:schemeClr val="dk1"/>
                </a:solidFill>
                <a:latin typeface="Consolas"/>
                <a:ea typeface="Consolas"/>
                <a:cs typeface="Consolas"/>
                <a:sym typeface="Consolas"/>
              </a:rPr>
              <a:t>Find ‘div’ tag with ‘class’ element </a:t>
            </a:r>
            <a:r>
              <a:rPr lang="en-US" sz="1300" b="1">
                <a:solidFill>
                  <a:schemeClr val="dk1"/>
                </a:solidFill>
                <a:latin typeface="Consolas"/>
                <a:ea typeface="Consolas"/>
                <a:cs typeface="Consolas"/>
                <a:sym typeface="Consolas"/>
              </a:rPr>
              <a:t>equal to</a:t>
            </a:r>
            <a:r>
              <a:rPr lang="en-US" sz="1300" b="1" i="0" u="none" strike="noStrike" cap="none">
                <a:solidFill>
                  <a:schemeClr val="dk1"/>
                </a:solidFill>
                <a:latin typeface="Consolas"/>
                <a:ea typeface="Consolas"/>
                <a:cs typeface="Consolas"/>
                <a:sym typeface="Consolas"/>
              </a:rPr>
              <a:t> ‘inner-html-description ng-star-inserted.’ that contains all details </a:t>
            </a:r>
            <a:r>
              <a:rPr lang="en-US" sz="1300" b="1">
                <a:solidFill>
                  <a:schemeClr val="dk1"/>
                </a:solidFill>
                <a:latin typeface="Consolas"/>
                <a:ea typeface="Consolas"/>
                <a:cs typeface="Consolas"/>
                <a:sym typeface="Consolas"/>
              </a:rPr>
              <a:t>in</a:t>
            </a:r>
            <a:r>
              <a:rPr lang="en-US" sz="1300" b="1" i="0" u="none" strike="noStrike" cap="none">
                <a:solidFill>
                  <a:schemeClr val="dk1"/>
                </a:solidFill>
                <a:latin typeface="Consolas"/>
                <a:ea typeface="Consolas"/>
                <a:cs typeface="Consolas"/>
                <a:sym typeface="Consolas"/>
              </a:rPr>
              <a:t> ‘description’ </a:t>
            </a:r>
            <a:r>
              <a:rPr lang="en-US" sz="1300" b="1">
                <a:solidFill>
                  <a:schemeClr val="dk1"/>
                </a:solidFill>
                <a:latin typeface="Consolas"/>
                <a:ea typeface="Consolas"/>
                <a:cs typeface="Consolas"/>
                <a:sym typeface="Consolas"/>
              </a:rPr>
              <a:t>for</a:t>
            </a:r>
            <a:r>
              <a:rPr lang="en-US" sz="1300" b="1" i="0" u="none" strike="noStrike" cap="none">
                <a:solidFill>
                  <a:schemeClr val="dk1"/>
                </a:solidFill>
                <a:latin typeface="Consolas"/>
                <a:ea typeface="Consolas"/>
                <a:cs typeface="Consolas"/>
                <a:sym typeface="Consolas"/>
              </a:rPr>
              <a:t> each RFP, and store them in ‘descriptiontag’ object.</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300"/>
              <a:buFont typeface="Consolas"/>
              <a:buAutoNum type="arabicPeriod"/>
            </a:pPr>
            <a:r>
              <a:rPr lang="en-US" sz="1300" b="1" i="0" u="none" strike="noStrike" cap="none">
                <a:solidFill>
                  <a:schemeClr val="dk1"/>
                </a:solidFill>
                <a:latin typeface="Consolas"/>
                <a:ea typeface="Consolas"/>
                <a:cs typeface="Consolas"/>
                <a:sym typeface="Consolas"/>
              </a:rPr>
              <a:t>Under the ‘div’ tag, there is the exact description details that we need to web </a:t>
            </a:r>
            <a:r>
              <a:rPr lang="en-US" sz="1300" b="1">
                <a:solidFill>
                  <a:schemeClr val="dk1"/>
                </a:solidFill>
                <a:latin typeface="Consolas"/>
                <a:ea typeface="Consolas"/>
                <a:cs typeface="Consolas"/>
                <a:sym typeface="Consolas"/>
              </a:rPr>
              <a:t>scrape</a:t>
            </a:r>
            <a:r>
              <a:rPr lang="en-US" sz="1300" b="1" i="0" u="none" strike="noStrike" cap="none">
                <a:solidFill>
                  <a:schemeClr val="dk1"/>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300"/>
              <a:buFont typeface="Consolas"/>
              <a:buAutoNum type="arabicPeriod"/>
            </a:pPr>
            <a:r>
              <a:rPr lang="en-US" sz="1300" b="1" i="0" u="none" strike="noStrike" cap="none">
                <a:solidFill>
                  <a:schemeClr val="dk1"/>
                </a:solidFill>
                <a:latin typeface="Consolas"/>
                <a:ea typeface="Consolas"/>
                <a:cs typeface="Consolas"/>
                <a:sym typeface="Consolas"/>
              </a:rPr>
              <a:t>Use ‘get_text’ function.</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300"/>
              <a:buFont typeface="Consolas"/>
              <a:buAutoNum type="arabicPeriod"/>
            </a:pPr>
            <a:r>
              <a:rPr lang="en-US" sz="1300" b="1" i="0" u="none" strike="noStrike" cap="none">
                <a:solidFill>
                  <a:schemeClr val="dk1"/>
                </a:solidFill>
                <a:latin typeface="Consolas"/>
                <a:ea typeface="Consolas"/>
                <a:cs typeface="Consolas"/>
                <a:sym typeface="Consolas"/>
              </a:rPr>
              <a:t>If there is no description details on a specific RFP, leave it as a blank with an empty string (“”).  </a:t>
            </a:r>
            <a:endParaRPr sz="1400" b="0" i="0" u="none" strike="noStrike" cap="none">
              <a:solidFill>
                <a:srgbClr val="000000"/>
              </a:solidFill>
              <a:latin typeface="Arial"/>
              <a:ea typeface="Arial"/>
              <a:cs typeface="Arial"/>
              <a:sym typeface="Arial"/>
            </a:endParaRPr>
          </a:p>
        </p:txBody>
      </p:sp>
      <p:sp>
        <p:nvSpPr>
          <p:cNvPr id="3" name="Footer Placeholder 2">
            <a:extLst>
              <a:ext uri="{FF2B5EF4-FFF2-40B4-BE49-F238E27FC236}">
                <a16:creationId xmlns:a16="http://schemas.microsoft.com/office/drawing/2014/main" id="{B3B0EC6B-D281-0B5D-7A0E-1DA727E74B06}"/>
              </a:ext>
            </a:extLst>
          </p:cNvPr>
          <p:cNvSpPr>
            <a:spLocks noGrp="1"/>
          </p:cNvSpPr>
          <p:nvPr>
            <p:ph type="ftr" sz="quarter" idx="11"/>
          </p:nvPr>
        </p:nvSpPr>
        <p:spPr/>
        <p:txBody>
          <a:bodyPr/>
          <a:lstStyle/>
          <a:p>
            <a:r>
              <a:rPr lang="en-US" dirty="0">
                <a:latin typeface="Cambria"/>
                <a:ea typeface="Cambria"/>
                <a:cs typeface="Cambria"/>
                <a:sym typeface="Cambria"/>
              </a:rPr>
              <a:t>Part 2. Web scraping using Selenium and Beautiful Soup. </a:t>
            </a:r>
            <a:endParaRPr lang="en-US" dirty="0"/>
          </a:p>
        </p:txBody>
      </p:sp>
      <p:sp>
        <p:nvSpPr>
          <p:cNvPr id="6" name="Slide Number Placeholder 5">
            <a:extLst>
              <a:ext uri="{FF2B5EF4-FFF2-40B4-BE49-F238E27FC236}">
                <a16:creationId xmlns:a16="http://schemas.microsoft.com/office/drawing/2014/main" id="{38945181-0CC3-C4E5-D0FF-420F9593592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pic>
        <p:nvPicPr>
          <p:cNvPr id="297" name="Google Shape;297;p24"/>
          <p:cNvPicPr preferRelativeResize="0"/>
          <p:nvPr/>
        </p:nvPicPr>
        <p:blipFill rotWithShape="1">
          <a:blip r:embed="rId3">
            <a:alphaModFix/>
          </a:blip>
          <a:srcRect/>
          <a:stretch/>
        </p:blipFill>
        <p:spPr>
          <a:xfrm>
            <a:off x="0" y="8755"/>
            <a:ext cx="12192000" cy="1040569"/>
          </a:xfrm>
          <a:prstGeom prst="rect">
            <a:avLst/>
          </a:prstGeom>
          <a:noFill/>
          <a:ln>
            <a:noFill/>
          </a:ln>
        </p:spPr>
      </p:pic>
      <p:pic>
        <p:nvPicPr>
          <p:cNvPr id="298" name="Google Shape;298;p24"/>
          <p:cNvPicPr preferRelativeResize="0"/>
          <p:nvPr/>
        </p:nvPicPr>
        <p:blipFill rotWithShape="1">
          <a:blip r:embed="rId4">
            <a:alphaModFix/>
          </a:blip>
          <a:srcRect/>
          <a:stretch/>
        </p:blipFill>
        <p:spPr>
          <a:xfrm>
            <a:off x="0" y="1450834"/>
            <a:ext cx="3543795" cy="2152950"/>
          </a:xfrm>
          <a:prstGeom prst="rect">
            <a:avLst/>
          </a:prstGeom>
          <a:noFill/>
          <a:ln>
            <a:noFill/>
          </a:ln>
        </p:spPr>
      </p:pic>
      <p:pic>
        <p:nvPicPr>
          <p:cNvPr id="299" name="Google Shape;299;p24"/>
          <p:cNvPicPr preferRelativeResize="0"/>
          <p:nvPr/>
        </p:nvPicPr>
        <p:blipFill rotWithShape="1">
          <a:blip r:embed="rId5">
            <a:alphaModFix/>
          </a:blip>
          <a:srcRect/>
          <a:stretch/>
        </p:blipFill>
        <p:spPr>
          <a:xfrm>
            <a:off x="3543795" y="1450834"/>
            <a:ext cx="3124636" cy="2267266"/>
          </a:xfrm>
          <a:prstGeom prst="rect">
            <a:avLst/>
          </a:prstGeom>
          <a:noFill/>
          <a:ln>
            <a:noFill/>
          </a:ln>
        </p:spPr>
      </p:pic>
      <p:sp>
        <p:nvSpPr>
          <p:cNvPr id="300" name="Google Shape;300;p24"/>
          <p:cNvSpPr txBox="1"/>
          <p:nvPr/>
        </p:nvSpPr>
        <p:spPr>
          <a:xfrm>
            <a:off x="7367331" y="1154564"/>
            <a:ext cx="4707900" cy="2693700"/>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300"/>
              <a:buFont typeface="Consolas"/>
              <a:buAutoNum type="arabicPeriod"/>
            </a:pPr>
            <a:r>
              <a:rPr lang="en-US" sz="1300" b="1" i="0" u="none" strike="noStrike" cap="none">
                <a:solidFill>
                  <a:schemeClr val="dk1"/>
                </a:solidFill>
                <a:latin typeface="Consolas"/>
                <a:ea typeface="Consolas"/>
                <a:cs typeface="Consolas"/>
                <a:sym typeface="Consolas"/>
              </a:rPr>
              <a:t>Find the </a:t>
            </a:r>
            <a:r>
              <a:rPr lang="en-US" sz="1300" b="1" i="0" u="none" strike="noStrike" cap="none">
                <a:solidFill>
                  <a:srgbClr val="FF0000"/>
                </a:solidFill>
                <a:latin typeface="Consolas"/>
                <a:ea typeface="Consolas"/>
                <a:cs typeface="Consolas"/>
                <a:sym typeface="Consolas"/>
              </a:rPr>
              <a:t>‘a’ (anchor) tag </a:t>
            </a:r>
            <a:r>
              <a:rPr lang="en-US" sz="1300" b="1" i="0" u="none" strike="noStrike" cap="none">
                <a:solidFill>
                  <a:schemeClr val="dk1"/>
                </a:solidFill>
                <a:latin typeface="Consolas"/>
                <a:ea typeface="Consolas"/>
                <a:cs typeface="Consolas"/>
                <a:sym typeface="Consolas"/>
              </a:rPr>
              <a:t>with </a:t>
            </a:r>
            <a:r>
              <a:rPr lang="en-US" sz="1300" b="1" i="0" u="none" strike="noStrike" cap="none">
                <a:solidFill>
                  <a:srgbClr val="FF0000"/>
                </a:solidFill>
                <a:latin typeface="Consolas"/>
                <a:ea typeface="Consolas"/>
                <a:cs typeface="Consolas"/>
                <a:sym typeface="Consolas"/>
              </a:rPr>
              <a:t>class ‘file-link-ng-star-inserted’ </a:t>
            </a:r>
            <a:r>
              <a:rPr lang="en-US" sz="1300" b="1" i="0" u="none" strike="noStrike" cap="none">
                <a:solidFill>
                  <a:schemeClr val="dk1"/>
                </a:solidFill>
                <a:latin typeface="Consolas"/>
                <a:ea typeface="Consolas"/>
                <a:cs typeface="Consolas"/>
                <a:sym typeface="Consolas"/>
              </a:rPr>
              <a:t>and store the HTML structure into the </a:t>
            </a:r>
            <a:r>
              <a:rPr lang="en-US" sz="1300" b="1" i="0" u="none" strike="noStrike" cap="none">
                <a:solidFill>
                  <a:srgbClr val="FF0000"/>
                </a:solidFill>
                <a:latin typeface="Consolas"/>
                <a:ea typeface="Consolas"/>
                <a:cs typeface="Consolas"/>
                <a:sym typeface="Consolas"/>
              </a:rPr>
              <a:t>‘fileLinks’ object</a:t>
            </a:r>
            <a:r>
              <a:rPr lang="en-US" sz="1300" b="1" i="0" u="none" strike="noStrike" cap="none">
                <a:solidFill>
                  <a:schemeClr val="dk1"/>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300"/>
              <a:buFont typeface="Consolas"/>
              <a:buAutoNum type="arabicPeriod"/>
            </a:pPr>
            <a:r>
              <a:rPr lang="en-US" sz="1300" b="1" i="0" u="none" strike="noStrike" cap="none">
                <a:solidFill>
                  <a:schemeClr val="dk1"/>
                </a:solidFill>
                <a:latin typeface="Consolas"/>
                <a:ea typeface="Consolas"/>
                <a:cs typeface="Consolas"/>
                <a:sym typeface="Consolas"/>
              </a:rPr>
              <a:t>There </a:t>
            </a:r>
            <a:r>
              <a:rPr lang="en-US" sz="1300" b="1">
                <a:solidFill>
                  <a:schemeClr val="dk1"/>
                </a:solidFill>
                <a:latin typeface="Consolas"/>
                <a:ea typeface="Consolas"/>
                <a:cs typeface="Consolas"/>
                <a:sym typeface="Consolas"/>
              </a:rPr>
              <a:t>will be </a:t>
            </a:r>
            <a:r>
              <a:rPr lang="en-US" sz="1300" b="1" i="0" u="none" strike="noStrike" cap="none">
                <a:solidFill>
                  <a:schemeClr val="dk1"/>
                </a:solidFill>
                <a:latin typeface="Consolas"/>
                <a:ea typeface="Consolas"/>
                <a:cs typeface="Consolas"/>
                <a:sym typeface="Consolas"/>
              </a:rPr>
              <a:t>multiple &lt;a&gt; tags with the same class if there are several attachments on a specific RFP.</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300"/>
              <a:buFont typeface="Consolas"/>
              <a:buAutoNum type="arabicPeriod"/>
            </a:pPr>
            <a:r>
              <a:rPr lang="en-US" sz="1300" b="1" i="0" u="none" strike="noStrike" cap="none">
                <a:solidFill>
                  <a:schemeClr val="dk1"/>
                </a:solidFill>
                <a:latin typeface="Consolas"/>
                <a:ea typeface="Consolas"/>
                <a:cs typeface="Consolas"/>
                <a:sym typeface="Consolas"/>
              </a:rPr>
              <a:t>In each file link of a specific RFP, </a:t>
            </a:r>
            <a:r>
              <a:rPr lang="en-US" sz="1300" b="1">
                <a:solidFill>
                  <a:schemeClr val="dk1"/>
                </a:solidFill>
                <a:latin typeface="Consolas"/>
                <a:ea typeface="Consolas"/>
                <a:cs typeface="Consolas"/>
                <a:sym typeface="Consolas"/>
              </a:rPr>
              <a:t>e</a:t>
            </a:r>
            <a:r>
              <a:rPr lang="en-US" sz="1300" b="1" i="0" u="none" strike="noStrike" cap="none">
                <a:solidFill>
                  <a:schemeClr val="dk1"/>
                </a:solidFill>
                <a:latin typeface="Consolas"/>
                <a:ea typeface="Consolas"/>
                <a:cs typeface="Consolas"/>
                <a:sym typeface="Consolas"/>
              </a:rPr>
              <a:t>xtract the </a:t>
            </a:r>
            <a:r>
              <a:rPr lang="en-US" sz="1300" b="1" i="0" u="none" strike="noStrike" cap="none">
                <a:solidFill>
                  <a:srgbClr val="FF0000"/>
                </a:solidFill>
                <a:latin typeface="Consolas"/>
                <a:ea typeface="Consolas"/>
                <a:cs typeface="Consolas"/>
                <a:sym typeface="Consolas"/>
              </a:rPr>
              <a:t>‘href’ key to combine it with the base URL</a:t>
            </a:r>
            <a:r>
              <a:rPr lang="en-US" sz="1300" b="1" i="0" u="none" strike="noStrike" cap="none">
                <a:solidFill>
                  <a:schemeClr val="dk1"/>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300"/>
              <a:buFont typeface="Consolas"/>
              <a:buAutoNum type="arabicPeriod"/>
            </a:pPr>
            <a:r>
              <a:rPr lang="en-US" sz="1300" b="1" i="0" u="none" strike="noStrike" cap="none">
                <a:solidFill>
                  <a:schemeClr val="dk1"/>
                </a:solidFill>
                <a:latin typeface="Consolas"/>
                <a:ea typeface="Consolas"/>
                <a:cs typeface="Consolas"/>
                <a:sym typeface="Consolas"/>
              </a:rPr>
              <a:t>Extract the title using ‘get.text’ function and remove unnecessary text such as “(opens in new window)” by replacing it with an empty string “”. </a:t>
            </a:r>
            <a:endParaRPr sz="1400" b="0" i="0" u="none" strike="noStrike" cap="none">
              <a:solidFill>
                <a:srgbClr val="000000"/>
              </a:solidFill>
              <a:latin typeface="Arial"/>
              <a:ea typeface="Arial"/>
              <a:cs typeface="Arial"/>
              <a:sym typeface="Arial"/>
            </a:endParaRPr>
          </a:p>
        </p:txBody>
      </p:sp>
      <p:sp>
        <p:nvSpPr>
          <p:cNvPr id="301" name="Google Shape;301;p24"/>
          <p:cNvSpPr txBox="1"/>
          <p:nvPr/>
        </p:nvSpPr>
        <p:spPr>
          <a:xfrm>
            <a:off x="398284" y="1119274"/>
            <a:ext cx="1146749" cy="261610"/>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1"/>
                </a:solidFill>
                <a:latin typeface="Consolas"/>
                <a:ea typeface="Consolas"/>
                <a:cs typeface="Consolas"/>
                <a:sym typeface="Consolas"/>
              </a:rPr>
              <a:t>First File</a:t>
            </a:r>
            <a:endParaRPr sz="1400" b="0" i="0" u="none" strike="noStrike" cap="none">
              <a:solidFill>
                <a:srgbClr val="000000"/>
              </a:solidFill>
              <a:latin typeface="Arial"/>
              <a:ea typeface="Arial"/>
              <a:cs typeface="Arial"/>
              <a:sym typeface="Arial"/>
            </a:endParaRPr>
          </a:p>
        </p:txBody>
      </p:sp>
      <p:sp>
        <p:nvSpPr>
          <p:cNvPr id="302" name="Google Shape;302;p24"/>
          <p:cNvSpPr txBox="1"/>
          <p:nvPr/>
        </p:nvSpPr>
        <p:spPr>
          <a:xfrm>
            <a:off x="3649484" y="1119274"/>
            <a:ext cx="1613396" cy="261610"/>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1"/>
                </a:solidFill>
                <a:latin typeface="Consolas"/>
                <a:ea typeface="Consolas"/>
                <a:cs typeface="Consolas"/>
                <a:sym typeface="Consolas"/>
              </a:rPr>
              <a:t>Second File</a:t>
            </a:r>
            <a:endParaRPr sz="1400" b="0" i="0" u="none" strike="noStrike" cap="none">
              <a:solidFill>
                <a:srgbClr val="000000"/>
              </a:solidFill>
              <a:latin typeface="Arial"/>
              <a:ea typeface="Arial"/>
              <a:cs typeface="Arial"/>
              <a:sym typeface="Arial"/>
            </a:endParaRPr>
          </a:p>
        </p:txBody>
      </p:sp>
      <p:sp>
        <p:nvSpPr>
          <p:cNvPr id="3" name="Footer Placeholder 2">
            <a:extLst>
              <a:ext uri="{FF2B5EF4-FFF2-40B4-BE49-F238E27FC236}">
                <a16:creationId xmlns:a16="http://schemas.microsoft.com/office/drawing/2014/main" id="{0A954B26-0449-9AE7-EDA2-CF9280937DDD}"/>
              </a:ext>
            </a:extLst>
          </p:cNvPr>
          <p:cNvSpPr>
            <a:spLocks noGrp="1"/>
          </p:cNvSpPr>
          <p:nvPr>
            <p:ph type="ftr" sz="quarter" idx="11"/>
          </p:nvPr>
        </p:nvSpPr>
        <p:spPr/>
        <p:txBody>
          <a:bodyPr/>
          <a:lstStyle/>
          <a:p>
            <a:r>
              <a:rPr lang="en-US" dirty="0">
                <a:latin typeface="Cambria"/>
                <a:ea typeface="Cambria"/>
                <a:cs typeface="Cambria"/>
                <a:sym typeface="Cambria"/>
              </a:rPr>
              <a:t>Part 2. Web scraping using Selenium and Beautiful Soup. </a:t>
            </a:r>
            <a:endParaRPr lang="en-US" dirty="0"/>
          </a:p>
        </p:txBody>
      </p:sp>
      <p:sp>
        <p:nvSpPr>
          <p:cNvPr id="6" name="Slide Number Placeholder 5">
            <a:extLst>
              <a:ext uri="{FF2B5EF4-FFF2-40B4-BE49-F238E27FC236}">
                <a16:creationId xmlns:a16="http://schemas.microsoft.com/office/drawing/2014/main" id="{E289F83B-8800-0280-0F91-90ABCEBD94E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pic>
        <p:nvPicPr>
          <p:cNvPr id="307" name="Google Shape;307;p25"/>
          <p:cNvPicPr preferRelativeResize="0"/>
          <p:nvPr/>
        </p:nvPicPr>
        <p:blipFill rotWithShape="1">
          <a:blip r:embed="rId3">
            <a:alphaModFix/>
          </a:blip>
          <a:srcRect/>
          <a:stretch/>
        </p:blipFill>
        <p:spPr>
          <a:xfrm>
            <a:off x="0" y="1562312"/>
            <a:ext cx="12192000" cy="881240"/>
          </a:xfrm>
          <a:prstGeom prst="rect">
            <a:avLst/>
          </a:prstGeom>
          <a:noFill/>
          <a:ln>
            <a:noFill/>
          </a:ln>
        </p:spPr>
      </p:pic>
      <p:pic>
        <p:nvPicPr>
          <p:cNvPr id="308" name="Google Shape;308;p25"/>
          <p:cNvPicPr preferRelativeResize="0"/>
          <p:nvPr/>
        </p:nvPicPr>
        <p:blipFill rotWithShape="1">
          <a:blip r:embed="rId4">
            <a:alphaModFix/>
          </a:blip>
          <a:srcRect/>
          <a:stretch/>
        </p:blipFill>
        <p:spPr>
          <a:xfrm>
            <a:off x="0" y="5823"/>
            <a:ext cx="12192000" cy="1041750"/>
          </a:xfrm>
          <a:prstGeom prst="rect">
            <a:avLst/>
          </a:prstGeom>
          <a:noFill/>
          <a:ln>
            <a:noFill/>
          </a:ln>
        </p:spPr>
      </p:pic>
      <p:pic>
        <p:nvPicPr>
          <p:cNvPr id="309" name="Google Shape;309;p25"/>
          <p:cNvPicPr preferRelativeResize="0"/>
          <p:nvPr/>
        </p:nvPicPr>
        <p:blipFill rotWithShape="1">
          <a:blip r:embed="rId5">
            <a:alphaModFix/>
          </a:blip>
          <a:srcRect/>
          <a:stretch/>
        </p:blipFill>
        <p:spPr>
          <a:xfrm>
            <a:off x="0" y="1077563"/>
            <a:ext cx="12192000" cy="455829"/>
          </a:xfrm>
          <a:prstGeom prst="rect">
            <a:avLst/>
          </a:prstGeom>
          <a:noFill/>
          <a:ln>
            <a:noFill/>
          </a:ln>
        </p:spPr>
      </p:pic>
      <p:sp>
        <p:nvSpPr>
          <p:cNvPr id="310" name="Google Shape;310;p25"/>
          <p:cNvSpPr txBox="1"/>
          <p:nvPr/>
        </p:nvSpPr>
        <p:spPr>
          <a:xfrm>
            <a:off x="3409670" y="129237"/>
            <a:ext cx="8711100" cy="492600"/>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lt1"/>
              </a:buClr>
              <a:buSzPts val="1300"/>
              <a:buFont typeface="Consolas"/>
              <a:buAutoNum type="arabicPeriod"/>
            </a:pPr>
            <a:r>
              <a:rPr lang="en-US" sz="1300" b="1" i="0" u="none" strike="noStrike" cap="none">
                <a:solidFill>
                  <a:schemeClr val="lt1"/>
                </a:solidFill>
                <a:latin typeface="Consolas"/>
                <a:ea typeface="Consolas"/>
                <a:cs typeface="Consolas"/>
                <a:sym typeface="Consolas"/>
              </a:rPr>
              <a:t>Create a new ‘</a:t>
            </a:r>
            <a:r>
              <a:rPr lang="en-US" sz="1300" b="1" i="0" u="none" strike="noStrike" cap="none">
                <a:solidFill>
                  <a:srgbClr val="FF0000"/>
                </a:solidFill>
                <a:latin typeface="Consolas"/>
                <a:ea typeface="Consolas"/>
                <a:cs typeface="Consolas"/>
                <a:sym typeface="Consolas"/>
              </a:rPr>
              <a:t>docs</a:t>
            </a:r>
            <a:r>
              <a:rPr lang="en-US" sz="1300" b="1" i="0" u="none" strike="noStrike" cap="none">
                <a:solidFill>
                  <a:schemeClr val="lt1"/>
                </a:solidFill>
                <a:latin typeface="Consolas"/>
                <a:ea typeface="Consolas"/>
                <a:cs typeface="Consolas"/>
                <a:sym typeface="Consolas"/>
              </a:rPr>
              <a:t>’ folder in your current directory where the script is running.</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FF0000"/>
              </a:buClr>
              <a:buSzPts val="1300"/>
              <a:buFont typeface="Consolas"/>
              <a:buAutoNum type="arabicPeriod"/>
            </a:pPr>
            <a:r>
              <a:rPr lang="en-US" sz="1300" b="1" i="0" u="none" strike="noStrike" cap="none">
                <a:solidFill>
                  <a:srgbClr val="FF0000"/>
                </a:solidFill>
                <a:latin typeface="Consolas"/>
                <a:ea typeface="Consolas"/>
                <a:cs typeface="Consolas"/>
                <a:sym typeface="Consolas"/>
              </a:rPr>
              <a:t>If the ‘docs’ folder does not exist </a:t>
            </a:r>
            <a:r>
              <a:rPr lang="en-US" sz="1300" b="1" i="0" u="none" strike="noStrike" cap="none">
                <a:solidFill>
                  <a:schemeClr val="lt1"/>
                </a:solidFill>
                <a:latin typeface="Consolas"/>
                <a:ea typeface="Consolas"/>
                <a:cs typeface="Consolas"/>
                <a:sym typeface="Consolas"/>
              </a:rPr>
              <a:t>in the current directory, it </a:t>
            </a:r>
            <a:r>
              <a:rPr lang="en-US" sz="1300" b="1" i="0" u="none" strike="noStrike" cap="none">
                <a:solidFill>
                  <a:srgbClr val="FF0000"/>
                </a:solidFill>
                <a:latin typeface="Consolas"/>
                <a:ea typeface="Consolas"/>
                <a:cs typeface="Consolas"/>
                <a:sym typeface="Consolas"/>
              </a:rPr>
              <a:t>creates </a:t>
            </a:r>
            <a:r>
              <a:rPr lang="en-US" sz="1300" b="1">
                <a:solidFill>
                  <a:srgbClr val="FF0000"/>
                </a:solidFill>
                <a:latin typeface="Consolas"/>
                <a:ea typeface="Consolas"/>
                <a:cs typeface="Consolas"/>
                <a:sym typeface="Consolas"/>
              </a:rPr>
              <a:t>a </a:t>
            </a:r>
            <a:r>
              <a:rPr lang="en-US" sz="1300" b="1" i="0" u="none" strike="noStrike" cap="none">
                <a:solidFill>
                  <a:srgbClr val="FF0000"/>
                </a:solidFill>
                <a:latin typeface="Consolas"/>
                <a:ea typeface="Consolas"/>
                <a:cs typeface="Consolas"/>
                <a:sym typeface="Consolas"/>
              </a:rPr>
              <a:t>new folder</a:t>
            </a:r>
            <a:r>
              <a:rPr lang="en-US" sz="1300" b="1" i="0" u="none" strike="noStrike" cap="none">
                <a:solidFill>
                  <a:schemeClr val="lt1"/>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p:txBody>
      </p:sp>
      <p:sp>
        <p:nvSpPr>
          <p:cNvPr id="311" name="Google Shape;311;p25"/>
          <p:cNvSpPr txBox="1"/>
          <p:nvPr/>
        </p:nvSpPr>
        <p:spPr>
          <a:xfrm>
            <a:off x="0" y="2589025"/>
            <a:ext cx="8711100" cy="892800"/>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300"/>
              <a:buFont typeface="Consolas"/>
              <a:buAutoNum type="arabicPeriod"/>
            </a:pPr>
            <a:r>
              <a:rPr lang="en-US" sz="1300" b="1" i="0" u="none" strike="noStrike" cap="none">
                <a:solidFill>
                  <a:schemeClr val="dk1"/>
                </a:solidFill>
                <a:latin typeface="Consolas"/>
                <a:ea typeface="Consolas"/>
                <a:cs typeface="Consolas"/>
                <a:sym typeface="Consolas"/>
              </a:rPr>
              <a:t>It sends an API call to </a:t>
            </a:r>
            <a:r>
              <a:rPr lang="en-US" sz="1300" b="1" i="0" u="none" strike="noStrike" cap="none">
                <a:solidFill>
                  <a:srgbClr val="FF0000"/>
                </a:solidFill>
                <a:latin typeface="Consolas"/>
                <a:ea typeface="Consolas"/>
                <a:cs typeface="Consolas"/>
                <a:sym typeface="Consolas"/>
              </a:rPr>
              <a:t>get each file downloaded into the newly created ‘docs’ folder. </a:t>
            </a:r>
            <a:r>
              <a:rPr lang="en-US" sz="1300" b="1">
                <a:solidFill>
                  <a:schemeClr val="dk1"/>
                </a:solidFill>
                <a:latin typeface="Consolas"/>
                <a:ea typeface="Consolas"/>
                <a:cs typeface="Consolas"/>
                <a:sym typeface="Consolas"/>
              </a:rPr>
              <a:t>Then</a:t>
            </a:r>
            <a:r>
              <a:rPr lang="en-US" sz="1300" b="1" i="0" u="none" strike="noStrike" cap="none">
                <a:solidFill>
                  <a:schemeClr val="dk1"/>
                </a:solidFill>
                <a:latin typeface="Consolas"/>
                <a:ea typeface="Consolas"/>
                <a:cs typeface="Consolas"/>
                <a:sym typeface="Consolas"/>
              </a:rPr>
              <a:t> the files are stored in </a:t>
            </a:r>
            <a:r>
              <a:rPr lang="en-US" sz="1300" b="1">
                <a:solidFill>
                  <a:schemeClr val="dk1"/>
                </a:solidFill>
                <a:latin typeface="Consolas"/>
                <a:ea typeface="Consolas"/>
                <a:cs typeface="Consolas"/>
                <a:sym typeface="Consolas"/>
              </a:rPr>
              <a:t>the</a:t>
            </a:r>
            <a:r>
              <a:rPr lang="en-US" sz="1300" b="1" i="0" u="none" strike="noStrike" cap="none">
                <a:solidFill>
                  <a:schemeClr val="dk1"/>
                </a:solidFill>
                <a:latin typeface="Consolas"/>
                <a:ea typeface="Consolas"/>
                <a:cs typeface="Consolas"/>
                <a:sym typeface="Consolas"/>
              </a:rPr>
              <a:t> ‘response’ object.</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FF0000"/>
              </a:buClr>
              <a:buSzPts val="1300"/>
              <a:buFont typeface="Consolas"/>
              <a:buAutoNum type="arabicPeriod"/>
            </a:pPr>
            <a:r>
              <a:rPr lang="en-US" sz="1300" b="1" i="0" u="none" strike="noStrike" cap="none">
                <a:solidFill>
                  <a:srgbClr val="FF0000"/>
                </a:solidFill>
                <a:latin typeface="Consolas"/>
                <a:ea typeface="Consolas"/>
                <a:cs typeface="Consolas"/>
                <a:sym typeface="Consolas"/>
              </a:rPr>
              <a:t>In the ‘docs’ folder, there will be downloaded files, </a:t>
            </a:r>
            <a:r>
              <a:rPr lang="en-US" sz="1300" b="1" i="0" u="none" strike="noStrike" cap="none">
                <a:solidFill>
                  <a:schemeClr val="dk1"/>
                </a:solidFill>
                <a:latin typeface="Consolas"/>
                <a:ea typeface="Consolas"/>
                <a:cs typeface="Consolas"/>
                <a:sym typeface="Consolas"/>
              </a:rPr>
              <a:t>and in the back end, the ‘file’ handler opens each file and writes the content in a binary format.</a:t>
            </a:r>
            <a:endParaRPr sz="1400" b="0" i="0" u="none" strike="noStrike" cap="none">
              <a:solidFill>
                <a:srgbClr val="000000"/>
              </a:solidFill>
              <a:latin typeface="Arial"/>
              <a:ea typeface="Arial"/>
              <a:cs typeface="Arial"/>
              <a:sym typeface="Arial"/>
            </a:endParaRPr>
          </a:p>
        </p:txBody>
      </p:sp>
      <p:pic>
        <p:nvPicPr>
          <p:cNvPr id="312" name="Google Shape;312;p25"/>
          <p:cNvPicPr preferRelativeResize="0"/>
          <p:nvPr/>
        </p:nvPicPr>
        <p:blipFill rotWithShape="1">
          <a:blip r:embed="rId6">
            <a:alphaModFix/>
          </a:blip>
          <a:srcRect/>
          <a:stretch/>
        </p:blipFill>
        <p:spPr>
          <a:xfrm>
            <a:off x="0" y="5787282"/>
            <a:ext cx="12192000" cy="492443"/>
          </a:xfrm>
          <a:prstGeom prst="rect">
            <a:avLst/>
          </a:prstGeom>
          <a:noFill/>
          <a:ln>
            <a:noFill/>
          </a:ln>
        </p:spPr>
      </p:pic>
      <p:sp>
        <p:nvSpPr>
          <p:cNvPr id="313" name="Google Shape;313;p25"/>
          <p:cNvSpPr txBox="1"/>
          <p:nvPr/>
        </p:nvSpPr>
        <p:spPr>
          <a:xfrm>
            <a:off x="0" y="6365557"/>
            <a:ext cx="8711210" cy="492443"/>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300"/>
              <a:buFont typeface="Consolas"/>
              <a:buAutoNum type="arabicPeriod"/>
            </a:pPr>
            <a:r>
              <a:rPr lang="en-US" sz="1300" b="1" i="0" u="none" strike="noStrike" cap="none" dirty="0">
                <a:solidFill>
                  <a:schemeClr val="dk1"/>
                </a:solidFill>
                <a:highlight>
                  <a:srgbClr val="C0C0C0"/>
                </a:highlight>
                <a:latin typeface="Consolas"/>
                <a:ea typeface="Consolas"/>
                <a:cs typeface="Consolas"/>
                <a:sym typeface="Consolas"/>
              </a:rPr>
              <a:t>After getting details from the web page and uploading all the details to </a:t>
            </a:r>
            <a:r>
              <a:rPr lang="en-US" sz="1300" b="1" i="0" u="none" strike="noStrike" cap="none" dirty="0" err="1">
                <a:solidFill>
                  <a:schemeClr val="dk1"/>
                </a:solidFill>
                <a:highlight>
                  <a:srgbClr val="C0C0C0"/>
                </a:highlight>
                <a:latin typeface="Consolas"/>
                <a:ea typeface="Consolas"/>
                <a:cs typeface="Consolas"/>
                <a:sym typeface="Consolas"/>
              </a:rPr>
              <a:t>Supabase</a:t>
            </a:r>
            <a:r>
              <a:rPr lang="en-US" sz="1300" b="1" i="0" u="none" strike="noStrike" cap="none" dirty="0">
                <a:solidFill>
                  <a:schemeClr val="dk1"/>
                </a:solidFill>
                <a:highlight>
                  <a:srgbClr val="C0C0C0"/>
                </a:highlight>
                <a:latin typeface="Consolas"/>
                <a:ea typeface="Consolas"/>
                <a:cs typeface="Consolas"/>
                <a:sym typeface="Consolas"/>
              </a:rPr>
              <a:t>, </a:t>
            </a:r>
            <a:r>
              <a:rPr lang="en-US" sz="1300" b="1" i="0" u="none" strike="noStrike" cap="none" dirty="0">
                <a:solidFill>
                  <a:srgbClr val="FF0000"/>
                </a:solidFill>
                <a:highlight>
                  <a:srgbClr val="C0C0C0"/>
                </a:highlight>
                <a:latin typeface="Consolas"/>
                <a:ea typeface="Consolas"/>
                <a:cs typeface="Consolas"/>
                <a:sym typeface="Consolas"/>
              </a:rPr>
              <a:t>delete the files</a:t>
            </a:r>
            <a:r>
              <a:rPr lang="en-US" sz="1300" b="1" i="0" u="none" strike="noStrike" cap="none" dirty="0">
                <a:solidFill>
                  <a:schemeClr val="dk1"/>
                </a:solidFill>
                <a:highlight>
                  <a:srgbClr val="C0C0C0"/>
                </a:highlight>
                <a:latin typeface="Consolas"/>
                <a:ea typeface="Consolas"/>
                <a:cs typeface="Consolas"/>
                <a:sym typeface="Consolas"/>
              </a:rPr>
              <a:t> downloaded into the ‘docs’ folder to </a:t>
            </a:r>
            <a:r>
              <a:rPr lang="en-US" sz="1300" b="1" i="0" u="none" strike="noStrike" cap="none" dirty="0">
                <a:solidFill>
                  <a:srgbClr val="FF0000"/>
                </a:solidFill>
                <a:highlight>
                  <a:srgbClr val="C0C0C0"/>
                </a:highlight>
                <a:latin typeface="Consolas"/>
                <a:ea typeface="Consolas"/>
                <a:cs typeface="Consolas"/>
                <a:sym typeface="Consolas"/>
              </a:rPr>
              <a:t>avoid any capacity issue</a:t>
            </a:r>
            <a:r>
              <a:rPr lang="en-US" sz="1300" b="1" i="0" u="none" strike="noStrike" cap="none" dirty="0">
                <a:solidFill>
                  <a:schemeClr val="dk1"/>
                </a:solidFill>
                <a:highlight>
                  <a:srgbClr val="C0C0C0"/>
                </a:highlight>
                <a:latin typeface="Consolas"/>
                <a:ea typeface="Consolas"/>
                <a:cs typeface="Consolas"/>
                <a:sym typeface="Consolas"/>
              </a:rPr>
              <a:t>.</a:t>
            </a:r>
            <a:endParaRPr sz="1400" b="0" i="0" u="none" strike="noStrike" cap="none" dirty="0">
              <a:solidFill>
                <a:srgbClr val="000000"/>
              </a:solidFill>
              <a:highlight>
                <a:srgbClr val="C0C0C0"/>
              </a:highlight>
              <a:latin typeface="Arial"/>
              <a:ea typeface="Arial"/>
              <a:cs typeface="Arial"/>
              <a:sym typeface="Arial"/>
            </a:endParaRPr>
          </a:p>
        </p:txBody>
      </p:sp>
      <p:pic>
        <p:nvPicPr>
          <p:cNvPr id="314" name="Google Shape;314;p25"/>
          <p:cNvPicPr preferRelativeResize="0"/>
          <p:nvPr/>
        </p:nvPicPr>
        <p:blipFill rotWithShape="1">
          <a:blip r:embed="rId7">
            <a:alphaModFix/>
          </a:blip>
          <a:srcRect/>
          <a:stretch/>
        </p:blipFill>
        <p:spPr>
          <a:xfrm>
            <a:off x="0" y="3692914"/>
            <a:ext cx="12192000" cy="2008536"/>
          </a:xfrm>
          <a:prstGeom prst="rect">
            <a:avLst/>
          </a:prstGeom>
          <a:noFill/>
          <a:ln>
            <a:noFill/>
          </a:ln>
        </p:spPr>
      </p:pic>
      <p:cxnSp>
        <p:nvCxnSpPr>
          <p:cNvPr id="315" name="Google Shape;315;p25"/>
          <p:cNvCxnSpPr/>
          <p:nvPr/>
        </p:nvCxnSpPr>
        <p:spPr>
          <a:xfrm rot="10800000">
            <a:off x="295623" y="1994118"/>
            <a:ext cx="0" cy="594907"/>
          </a:xfrm>
          <a:prstGeom prst="straightConnector1">
            <a:avLst/>
          </a:prstGeom>
          <a:noFill/>
          <a:ln w="38100" cap="flat" cmpd="sng">
            <a:solidFill>
              <a:srgbClr val="FF0000"/>
            </a:solidFill>
            <a:prstDash val="solid"/>
            <a:miter lim="800000"/>
            <a:headEnd type="none" w="sm" len="sm"/>
            <a:tailEnd type="triangle" w="med" len="med"/>
          </a:ln>
        </p:spPr>
      </p:cxnSp>
      <p:cxnSp>
        <p:nvCxnSpPr>
          <p:cNvPr id="316" name="Google Shape;316;p25"/>
          <p:cNvCxnSpPr/>
          <p:nvPr/>
        </p:nvCxnSpPr>
        <p:spPr>
          <a:xfrm rot="10800000">
            <a:off x="327086" y="6068103"/>
            <a:ext cx="0" cy="594907"/>
          </a:xfrm>
          <a:prstGeom prst="straightConnector1">
            <a:avLst/>
          </a:prstGeom>
          <a:noFill/>
          <a:ln w="38100" cap="flat" cmpd="sng">
            <a:solidFill>
              <a:srgbClr val="FF0000"/>
            </a:solidFill>
            <a:prstDash val="solid"/>
            <a:miter lim="800000"/>
            <a:headEnd type="none" w="sm" len="sm"/>
            <a:tailEnd type="triangle" w="med" len="med"/>
          </a:ln>
        </p:spPr>
      </p:cxnSp>
      <p:sp>
        <p:nvSpPr>
          <p:cNvPr id="3" name="Footer Placeholder 2">
            <a:extLst>
              <a:ext uri="{FF2B5EF4-FFF2-40B4-BE49-F238E27FC236}">
                <a16:creationId xmlns:a16="http://schemas.microsoft.com/office/drawing/2014/main" id="{B86EAE96-BD8D-DE7D-3D59-049157ABFB8E}"/>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4CA804BA-3C10-117A-3708-55DD5E0F719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pic>
        <p:nvPicPr>
          <p:cNvPr id="321" name="Google Shape;321;p26"/>
          <p:cNvPicPr preferRelativeResize="0"/>
          <p:nvPr/>
        </p:nvPicPr>
        <p:blipFill rotWithShape="1">
          <a:blip r:embed="rId3">
            <a:alphaModFix/>
          </a:blip>
          <a:srcRect/>
          <a:stretch/>
        </p:blipFill>
        <p:spPr>
          <a:xfrm>
            <a:off x="0" y="0"/>
            <a:ext cx="12192000" cy="2649368"/>
          </a:xfrm>
          <a:prstGeom prst="rect">
            <a:avLst/>
          </a:prstGeom>
          <a:noFill/>
          <a:ln>
            <a:noFill/>
          </a:ln>
        </p:spPr>
      </p:pic>
      <p:sp>
        <p:nvSpPr>
          <p:cNvPr id="322" name="Google Shape;322;p26"/>
          <p:cNvSpPr txBox="1"/>
          <p:nvPr/>
        </p:nvSpPr>
        <p:spPr>
          <a:xfrm>
            <a:off x="0" y="2936557"/>
            <a:ext cx="8711100" cy="1893300"/>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rgbClr val="FF0000"/>
              </a:buClr>
              <a:buSzPts val="1300"/>
              <a:buFont typeface="Consolas"/>
              <a:buAutoNum type="arabicPeriod"/>
            </a:pPr>
            <a:r>
              <a:rPr lang="en-US" sz="1300" b="1" i="0" u="none" strike="noStrike" cap="none">
                <a:solidFill>
                  <a:srgbClr val="FF0000"/>
                </a:solidFill>
                <a:latin typeface="Consolas"/>
                <a:ea typeface="Consolas"/>
                <a:cs typeface="Consolas"/>
                <a:sym typeface="Consolas"/>
              </a:rPr>
              <a:t>‘hostingURLs’ </a:t>
            </a:r>
            <a:r>
              <a:rPr lang="en-US" sz="1300" b="1" i="0" u="none" strike="noStrike" cap="none">
                <a:solidFill>
                  <a:schemeClr val="dk1"/>
                </a:solidFill>
                <a:latin typeface="Consolas"/>
                <a:ea typeface="Consolas"/>
                <a:cs typeface="Consolas"/>
                <a:sym typeface="Consolas"/>
              </a:rPr>
              <a:t>are used to upload the downloaded files to Supabase and retrieve these files from Supabase.</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300"/>
              <a:buFont typeface="Consolas"/>
              <a:buAutoNum type="arabicPeriod"/>
            </a:pPr>
            <a:r>
              <a:rPr lang="en-US" sz="1300" b="1" i="0" u="none" strike="noStrike" cap="none">
                <a:solidFill>
                  <a:schemeClr val="dk1"/>
                </a:solidFill>
                <a:latin typeface="Consolas"/>
                <a:ea typeface="Consolas"/>
                <a:cs typeface="Consolas"/>
                <a:sym typeface="Consolas"/>
              </a:rPr>
              <a:t>‘번째 파일 업로드’ translates to </a:t>
            </a:r>
            <a:r>
              <a:rPr lang="en-US" sz="1300" b="1" i="0" u="none" strike="noStrike" cap="none">
                <a:solidFill>
                  <a:srgbClr val="FF0000"/>
                </a:solidFill>
                <a:latin typeface="Consolas"/>
                <a:ea typeface="Consolas"/>
                <a:cs typeface="Consolas"/>
                <a:sym typeface="Consolas"/>
              </a:rPr>
              <a:t>‘uploading the downloaded files.’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300"/>
              <a:buFont typeface="Consolas"/>
              <a:buAutoNum type="arabicPeriod"/>
            </a:pPr>
            <a:r>
              <a:rPr lang="en-US" sz="1300" b="1" i="0" u="none" strike="noStrike" cap="none">
                <a:solidFill>
                  <a:schemeClr val="dk1"/>
                </a:solidFill>
                <a:latin typeface="Consolas"/>
                <a:ea typeface="Consolas"/>
                <a:cs typeface="Consolas"/>
                <a:sym typeface="Consolas"/>
              </a:rPr>
              <a:t>Open the downloaded files in read-binary mode using the ‘file’ handler.</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300"/>
              <a:buFont typeface="Consolas"/>
              <a:buAutoNum type="arabicPeriod"/>
            </a:pPr>
            <a:r>
              <a:rPr lang="en-US" sz="1300" b="1" i="0" u="none" strike="noStrike" cap="none">
                <a:solidFill>
                  <a:schemeClr val="dk1"/>
                </a:solidFill>
                <a:latin typeface="Consolas"/>
                <a:ea typeface="Consolas"/>
                <a:cs typeface="Consolas"/>
                <a:sym typeface="Consolas"/>
              </a:rPr>
              <a:t>Specify the file path in the ‘storage’ of Supabase.</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300"/>
              <a:buFont typeface="Consolas"/>
              <a:buAutoNum type="arabicPeriod"/>
            </a:pPr>
            <a:r>
              <a:rPr lang="en-US" sz="1300" b="1" i="0" u="none" strike="noStrike" cap="none">
                <a:solidFill>
                  <a:schemeClr val="dk1"/>
                </a:solidFill>
                <a:latin typeface="Consolas"/>
                <a:ea typeface="Consolas"/>
                <a:cs typeface="Consolas"/>
                <a:sym typeface="Consolas"/>
              </a:rPr>
              <a:t>I have already created a new ‘docs’ bucket in Supabase and read all the file data stored in the ‘docs’ folder on my local computer.</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FF0000"/>
              </a:buClr>
              <a:buSzPts val="1300"/>
              <a:buFont typeface="Consolas"/>
              <a:buAutoNum type="arabicPeriod"/>
            </a:pPr>
            <a:r>
              <a:rPr lang="en-US" sz="1300" b="1" i="0" u="none" strike="noStrike" cap="none">
                <a:solidFill>
                  <a:srgbClr val="FF0000"/>
                </a:solidFill>
                <a:latin typeface="Consolas"/>
                <a:ea typeface="Consolas"/>
                <a:cs typeface="Consolas"/>
                <a:sym typeface="Consolas"/>
              </a:rPr>
              <a:t>The public URL is the same as the hostingURL </a:t>
            </a:r>
            <a:r>
              <a:rPr lang="en-US" sz="1300" b="1" i="0" u="none" strike="noStrike" cap="none">
                <a:solidFill>
                  <a:schemeClr val="dk1"/>
                </a:solidFill>
                <a:latin typeface="Consolas"/>
                <a:ea typeface="Consolas"/>
                <a:cs typeface="Consolas"/>
                <a:sym typeface="Consolas"/>
              </a:rPr>
              <a:t>that is used in Supabase when downloading the files.</a:t>
            </a:r>
            <a:endParaRPr sz="1400" b="0" i="0" u="none" strike="noStrike" cap="none">
              <a:solidFill>
                <a:srgbClr val="000000"/>
              </a:solidFill>
              <a:latin typeface="Arial"/>
              <a:ea typeface="Arial"/>
              <a:cs typeface="Arial"/>
              <a:sym typeface="Arial"/>
            </a:endParaRPr>
          </a:p>
        </p:txBody>
      </p:sp>
      <p:sp>
        <p:nvSpPr>
          <p:cNvPr id="3" name="Footer Placeholder 2">
            <a:extLst>
              <a:ext uri="{FF2B5EF4-FFF2-40B4-BE49-F238E27FC236}">
                <a16:creationId xmlns:a16="http://schemas.microsoft.com/office/drawing/2014/main" id="{74109617-B52E-5B85-69BC-4DBBA1F12999}"/>
              </a:ext>
            </a:extLst>
          </p:cNvPr>
          <p:cNvSpPr>
            <a:spLocks noGrp="1"/>
          </p:cNvSpPr>
          <p:nvPr>
            <p:ph type="ftr" sz="quarter" idx="11"/>
          </p:nvPr>
        </p:nvSpPr>
        <p:spPr/>
        <p:txBody>
          <a:bodyPr/>
          <a:lstStyle/>
          <a:p>
            <a:r>
              <a:rPr lang="en-US" dirty="0">
                <a:latin typeface="Cambria"/>
                <a:ea typeface="Cambria"/>
                <a:cs typeface="Cambria"/>
                <a:sym typeface="Cambria"/>
              </a:rPr>
              <a:t>Part 2. Web scraping using Selenium and Beautiful Soup. </a:t>
            </a:r>
            <a:endParaRPr lang="en-US" dirty="0"/>
          </a:p>
        </p:txBody>
      </p:sp>
      <p:sp>
        <p:nvSpPr>
          <p:cNvPr id="6" name="Slide Number Placeholder 5">
            <a:extLst>
              <a:ext uri="{FF2B5EF4-FFF2-40B4-BE49-F238E27FC236}">
                <a16:creationId xmlns:a16="http://schemas.microsoft.com/office/drawing/2014/main" id="{31E25E6A-72F6-654D-4808-97422DEF8FA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pic>
        <p:nvPicPr>
          <p:cNvPr id="327" name="Google Shape;327;p27"/>
          <p:cNvPicPr preferRelativeResize="0"/>
          <p:nvPr/>
        </p:nvPicPr>
        <p:blipFill rotWithShape="1">
          <a:blip r:embed="rId3">
            <a:alphaModFix/>
          </a:blip>
          <a:srcRect/>
          <a:stretch/>
        </p:blipFill>
        <p:spPr>
          <a:xfrm>
            <a:off x="0" y="86811"/>
            <a:ext cx="12192000" cy="1733688"/>
          </a:xfrm>
          <a:prstGeom prst="rect">
            <a:avLst/>
          </a:prstGeom>
          <a:noFill/>
          <a:ln>
            <a:noFill/>
          </a:ln>
        </p:spPr>
      </p:pic>
      <p:pic>
        <p:nvPicPr>
          <p:cNvPr id="328" name="Google Shape;328;p27"/>
          <p:cNvPicPr preferRelativeResize="0"/>
          <p:nvPr/>
        </p:nvPicPr>
        <p:blipFill rotWithShape="1">
          <a:blip r:embed="rId4">
            <a:alphaModFix/>
          </a:blip>
          <a:srcRect/>
          <a:stretch/>
        </p:blipFill>
        <p:spPr>
          <a:xfrm>
            <a:off x="0" y="1971820"/>
            <a:ext cx="4896533" cy="2467319"/>
          </a:xfrm>
          <a:prstGeom prst="rect">
            <a:avLst/>
          </a:prstGeom>
          <a:noFill/>
          <a:ln>
            <a:noFill/>
          </a:ln>
        </p:spPr>
      </p:pic>
      <p:sp>
        <p:nvSpPr>
          <p:cNvPr id="329" name="Google Shape;329;p27"/>
          <p:cNvSpPr txBox="1"/>
          <p:nvPr/>
        </p:nvSpPr>
        <p:spPr>
          <a:xfrm>
            <a:off x="5191760" y="1971820"/>
            <a:ext cx="6563400" cy="1693200"/>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300"/>
              <a:buFont typeface="Consolas"/>
              <a:buAutoNum type="arabicPeriod"/>
            </a:pPr>
            <a:r>
              <a:rPr lang="en-US" sz="1300" b="1" i="0" u="none" strike="noStrike" cap="none">
                <a:solidFill>
                  <a:schemeClr val="dk1"/>
                </a:solidFill>
                <a:latin typeface="Consolas"/>
                <a:ea typeface="Consolas"/>
                <a:cs typeface="Consolas"/>
                <a:sym typeface="Consolas"/>
              </a:rPr>
              <a:t>Find th</a:t>
            </a:r>
            <a:r>
              <a:rPr lang="en-US" sz="1300" b="1">
                <a:solidFill>
                  <a:schemeClr val="dk1"/>
                </a:solidFill>
                <a:latin typeface="Consolas"/>
                <a:ea typeface="Consolas"/>
                <a:cs typeface="Consolas"/>
                <a:sym typeface="Consolas"/>
              </a:rPr>
              <a:t>e </a:t>
            </a:r>
            <a:r>
              <a:rPr lang="en-US" sz="1300" b="1" i="0" u="none" strike="noStrike" cap="none">
                <a:solidFill>
                  <a:srgbClr val="FF0000"/>
                </a:solidFill>
                <a:latin typeface="Consolas"/>
                <a:ea typeface="Consolas"/>
                <a:cs typeface="Consolas"/>
                <a:sym typeface="Consolas"/>
              </a:rPr>
              <a:t>‘div’ tag</a:t>
            </a:r>
            <a:r>
              <a:rPr lang="en-US" sz="1300" b="1" i="0" u="none" strike="noStrike" cap="none">
                <a:solidFill>
                  <a:schemeClr val="dk1"/>
                </a:solidFill>
                <a:latin typeface="Consolas"/>
                <a:ea typeface="Consolas"/>
                <a:cs typeface="Consolas"/>
                <a:sym typeface="Consolas"/>
              </a:rPr>
              <a:t> in the HTML of the web page with the ‘id’ attribute set to </a:t>
            </a:r>
            <a:r>
              <a:rPr lang="en-US" sz="1300" b="1" i="0" u="none" strike="noStrike" cap="none">
                <a:solidFill>
                  <a:srgbClr val="FF0000"/>
                </a:solidFill>
                <a:latin typeface="Consolas"/>
                <a:ea typeface="Consolas"/>
                <a:cs typeface="Consolas"/>
                <a:sym typeface="Consolas"/>
              </a:rPr>
              <a:t>‘-contracting-office</a:t>
            </a:r>
            <a:r>
              <a:rPr lang="en-US" sz="1300" b="1" i="0" u="none" strike="noStrike" cap="none">
                <a:solidFill>
                  <a:schemeClr val="dk1"/>
                </a:solidFill>
                <a:latin typeface="Consolas"/>
                <a:ea typeface="Consolas"/>
                <a:cs typeface="Consolas"/>
                <a:sym typeface="Consolas"/>
              </a:rPr>
              <a:t>’ and store it in the ‘contracting_office_div’ object.</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300"/>
              <a:buFont typeface="Consolas"/>
              <a:buAutoNum type="arabicPeriod"/>
            </a:pPr>
            <a:r>
              <a:rPr lang="en-US" sz="1300" b="1" i="0" u="none" strike="noStrike" cap="none">
                <a:solidFill>
                  <a:schemeClr val="dk1"/>
                </a:solidFill>
                <a:latin typeface="Consolas"/>
                <a:ea typeface="Consolas"/>
                <a:cs typeface="Consolas"/>
                <a:sym typeface="Consolas"/>
              </a:rPr>
              <a:t>After retrieving the HTML structure, </a:t>
            </a:r>
            <a:r>
              <a:rPr lang="en-US" sz="1300" b="1" i="0" u="none" strike="noStrike" cap="none">
                <a:solidFill>
                  <a:srgbClr val="FF0000"/>
                </a:solidFill>
                <a:latin typeface="Consolas"/>
                <a:ea typeface="Consolas"/>
                <a:cs typeface="Consolas"/>
                <a:sym typeface="Consolas"/>
              </a:rPr>
              <a:t>find another ‘div’ tag </a:t>
            </a:r>
            <a:r>
              <a:rPr lang="en-US" sz="1300" b="1" i="0" u="none" strike="noStrike" cap="none">
                <a:solidFill>
                  <a:schemeClr val="dk1"/>
                </a:solidFill>
                <a:latin typeface="Consolas"/>
                <a:ea typeface="Consolas"/>
                <a:cs typeface="Consolas"/>
                <a:sym typeface="Consolas"/>
              </a:rPr>
              <a:t>with  the class ‘ng-star-inserted’ that contains the contact address details. </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FF0000"/>
              </a:buClr>
              <a:buSzPts val="1300"/>
              <a:buFont typeface="Consolas"/>
              <a:buAutoNum type="arabicPeriod"/>
            </a:pPr>
            <a:r>
              <a:rPr lang="en-US" sz="1300" b="1" i="0" u="none" strike="noStrike" cap="none">
                <a:solidFill>
                  <a:srgbClr val="FF0000"/>
                </a:solidFill>
                <a:latin typeface="Consolas"/>
                <a:ea typeface="Consolas"/>
                <a:cs typeface="Consolas"/>
                <a:sym typeface="Consolas"/>
              </a:rPr>
              <a:t>If a sub ‘div’ tag under the main tag exists</a:t>
            </a:r>
            <a:r>
              <a:rPr lang="en-US" sz="1300" b="1" i="0" u="none" strike="noStrike" cap="none">
                <a:solidFill>
                  <a:schemeClr val="dk1"/>
                </a:solidFill>
                <a:latin typeface="Consolas"/>
                <a:ea typeface="Consolas"/>
                <a:cs typeface="Consolas"/>
                <a:sym typeface="Consolas"/>
              </a:rPr>
              <a:t>, use the ‘</a:t>
            </a:r>
            <a:r>
              <a:rPr lang="en-US" sz="1300" b="1" i="0" u="none" strike="noStrike" cap="none">
                <a:solidFill>
                  <a:srgbClr val="FF0000"/>
                </a:solidFill>
                <a:latin typeface="Consolas"/>
                <a:ea typeface="Consolas"/>
                <a:cs typeface="Consolas"/>
                <a:sym typeface="Consolas"/>
              </a:rPr>
              <a:t>get_text</a:t>
            </a:r>
            <a:r>
              <a:rPr lang="en-US" sz="1300" b="1" i="0" u="none" strike="noStrike" cap="none">
                <a:solidFill>
                  <a:schemeClr val="dk1"/>
                </a:solidFill>
                <a:latin typeface="Consolas"/>
                <a:ea typeface="Consolas"/>
                <a:cs typeface="Consolas"/>
                <a:sym typeface="Consolas"/>
              </a:rPr>
              <a:t>’ function to </a:t>
            </a:r>
            <a:r>
              <a:rPr lang="en-US" sz="1300" b="1" i="0" u="none" strike="noStrike" cap="none">
                <a:solidFill>
                  <a:srgbClr val="FF0000"/>
                </a:solidFill>
                <a:latin typeface="Consolas"/>
                <a:ea typeface="Consolas"/>
                <a:cs typeface="Consolas"/>
                <a:sym typeface="Consolas"/>
              </a:rPr>
              <a:t>retrieve the address details</a:t>
            </a:r>
            <a:r>
              <a:rPr lang="en-US" sz="1300" b="1" i="0" u="none" strike="noStrike" cap="none">
                <a:solidFill>
                  <a:schemeClr val="dk1"/>
                </a:solidFill>
                <a:latin typeface="Consolas"/>
                <a:ea typeface="Consolas"/>
                <a:cs typeface="Consolas"/>
                <a:sym typeface="Consolas"/>
              </a:rPr>
              <a:t>. </a:t>
            </a:r>
            <a:endParaRPr sz="1400" b="0" i="0" u="none" strike="noStrike" cap="none">
              <a:solidFill>
                <a:srgbClr val="000000"/>
              </a:solidFill>
              <a:latin typeface="Arial"/>
              <a:ea typeface="Arial"/>
              <a:cs typeface="Arial"/>
              <a:sym typeface="Arial"/>
            </a:endParaRPr>
          </a:p>
        </p:txBody>
      </p:sp>
      <p:sp>
        <p:nvSpPr>
          <p:cNvPr id="3" name="Footer Placeholder 2">
            <a:extLst>
              <a:ext uri="{FF2B5EF4-FFF2-40B4-BE49-F238E27FC236}">
                <a16:creationId xmlns:a16="http://schemas.microsoft.com/office/drawing/2014/main" id="{9762B165-8BD1-C012-565B-3074DBB64C56}"/>
              </a:ext>
            </a:extLst>
          </p:cNvPr>
          <p:cNvSpPr>
            <a:spLocks noGrp="1"/>
          </p:cNvSpPr>
          <p:nvPr>
            <p:ph type="ftr" sz="quarter" idx="11"/>
          </p:nvPr>
        </p:nvSpPr>
        <p:spPr/>
        <p:txBody>
          <a:bodyPr/>
          <a:lstStyle/>
          <a:p>
            <a:r>
              <a:rPr lang="en-US" dirty="0">
                <a:latin typeface="Cambria"/>
                <a:ea typeface="Cambria"/>
                <a:cs typeface="Cambria"/>
                <a:sym typeface="Cambria"/>
              </a:rPr>
              <a:t>Part 2. Web scraping using Selenium and Beautiful Soup. </a:t>
            </a:r>
            <a:endParaRPr lang="en-US" dirty="0"/>
          </a:p>
        </p:txBody>
      </p:sp>
      <p:sp>
        <p:nvSpPr>
          <p:cNvPr id="6" name="Slide Number Placeholder 5">
            <a:extLst>
              <a:ext uri="{FF2B5EF4-FFF2-40B4-BE49-F238E27FC236}">
                <a16:creationId xmlns:a16="http://schemas.microsoft.com/office/drawing/2014/main" id="{7C93325C-4286-757A-9AC8-96229C212B0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pic>
        <p:nvPicPr>
          <p:cNvPr id="334" name="Google Shape;334;p28"/>
          <p:cNvPicPr preferRelativeResize="0"/>
          <p:nvPr/>
        </p:nvPicPr>
        <p:blipFill rotWithShape="1">
          <a:blip r:embed="rId3">
            <a:alphaModFix/>
          </a:blip>
          <a:srcRect/>
          <a:stretch/>
        </p:blipFill>
        <p:spPr>
          <a:xfrm>
            <a:off x="0" y="447040"/>
            <a:ext cx="7122160" cy="6410960"/>
          </a:xfrm>
          <a:prstGeom prst="rect">
            <a:avLst/>
          </a:prstGeom>
          <a:noFill/>
          <a:ln>
            <a:noFill/>
          </a:ln>
        </p:spPr>
      </p:pic>
      <p:pic>
        <p:nvPicPr>
          <p:cNvPr id="335" name="Google Shape;335;p28"/>
          <p:cNvPicPr preferRelativeResize="0"/>
          <p:nvPr/>
        </p:nvPicPr>
        <p:blipFill rotWithShape="1">
          <a:blip r:embed="rId4">
            <a:alphaModFix/>
          </a:blip>
          <a:srcRect/>
          <a:stretch/>
        </p:blipFill>
        <p:spPr>
          <a:xfrm>
            <a:off x="7264400" y="1005840"/>
            <a:ext cx="4728313" cy="4846320"/>
          </a:xfrm>
          <a:prstGeom prst="rect">
            <a:avLst/>
          </a:prstGeom>
          <a:noFill/>
          <a:ln>
            <a:noFill/>
          </a:ln>
        </p:spPr>
      </p:pic>
      <p:sp>
        <p:nvSpPr>
          <p:cNvPr id="336" name="Google Shape;336;p28"/>
          <p:cNvSpPr txBox="1"/>
          <p:nvPr/>
        </p:nvSpPr>
        <p:spPr>
          <a:xfrm>
            <a:off x="0" y="3254"/>
            <a:ext cx="11115041" cy="369332"/>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onsolas"/>
                <a:ea typeface="Consolas"/>
                <a:cs typeface="Consolas"/>
                <a:sym typeface="Consolas"/>
              </a:rPr>
              <a:t>Find all tag details necessary for web </a:t>
            </a:r>
            <a:r>
              <a:rPr lang="en-US" sz="1800" b="1">
                <a:solidFill>
                  <a:schemeClr val="dk1"/>
                </a:solidFill>
                <a:latin typeface="Consolas"/>
                <a:ea typeface="Consolas"/>
                <a:cs typeface="Consolas"/>
                <a:sym typeface="Consolas"/>
              </a:rPr>
              <a:t>scraping</a:t>
            </a:r>
            <a:r>
              <a:rPr lang="en-US" sz="1800" b="1" i="0" u="none" strike="noStrike" cap="none">
                <a:solidFill>
                  <a:schemeClr val="dk1"/>
                </a:solidFill>
                <a:latin typeface="Consolas"/>
                <a:ea typeface="Consolas"/>
                <a:cs typeface="Consolas"/>
                <a:sym typeface="Consolas"/>
              </a:rPr>
              <a:t> the point of contact details.  </a:t>
            </a:r>
            <a:endParaRPr sz="1400" b="0" i="0" u="none" strike="noStrike" cap="none">
              <a:solidFill>
                <a:srgbClr val="000000"/>
              </a:solidFill>
              <a:latin typeface="Arial"/>
              <a:ea typeface="Arial"/>
              <a:cs typeface="Arial"/>
              <a:sym typeface="Arial"/>
            </a:endParaRPr>
          </a:p>
        </p:txBody>
      </p:sp>
      <p:sp>
        <p:nvSpPr>
          <p:cNvPr id="3" name="Footer Placeholder 2">
            <a:extLst>
              <a:ext uri="{FF2B5EF4-FFF2-40B4-BE49-F238E27FC236}">
                <a16:creationId xmlns:a16="http://schemas.microsoft.com/office/drawing/2014/main" id="{4339ECD8-7DAB-BCF4-BC1F-1419C4283BB4}"/>
              </a:ext>
            </a:extLst>
          </p:cNvPr>
          <p:cNvSpPr>
            <a:spLocks noGrp="1"/>
          </p:cNvSpPr>
          <p:nvPr>
            <p:ph type="ftr" sz="quarter" idx="11"/>
          </p:nvPr>
        </p:nvSpPr>
        <p:spPr/>
        <p:txBody>
          <a:bodyPr/>
          <a:lstStyle/>
          <a:p>
            <a:r>
              <a:rPr lang="en-US" dirty="0">
                <a:latin typeface="Cambria"/>
                <a:ea typeface="Cambria"/>
                <a:cs typeface="Cambria"/>
                <a:sym typeface="Cambria"/>
              </a:rPr>
              <a:t>Part 2. Web scraping using Selenium and Beautiful Soup. </a:t>
            </a:r>
            <a:endParaRPr lang="en-US" dirty="0"/>
          </a:p>
        </p:txBody>
      </p:sp>
      <p:sp>
        <p:nvSpPr>
          <p:cNvPr id="6" name="Slide Number Placeholder 5">
            <a:extLst>
              <a:ext uri="{FF2B5EF4-FFF2-40B4-BE49-F238E27FC236}">
                <a16:creationId xmlns:a16="http://schemas.microsoft.com/office/drawing/2014/main" id="{05DE01D6-87F9-E732-4074-3B7CC8365A9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9"/>
          <p:cNvSpPr txBox="1"/>
          <p:nvPr/>
        </p:nvSpPr>
        <p:spPr>
          <a:xfrm>
            <a:off x="7315200" y="386080"/>
            <a:ext cx="4805700" cy="5495100"/>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300"/>
              <a:buFont typeface="Consolas"/>
              <a:buAutoNum type="arabicPeriod"/>
            </a:pPr>
            <a:r>
              <a:rPr lang="en-US" sz="1300" b="1" i="0" u="none" strike="noStrike" cap="none">
                <a:solidFill>
                  <a:schemeClr val="dk1"/>
                </a:solidFill>
                <a:latin typeface="Consolas"/>
                <a:ea typeface="Consolas"/>
                <a:cs typeface="Consolas"/>
                <a:sym typeface="Consolas"/>
              </a:rPr>
              <a:t>Find the ‘</a:t>
            </a:r>
            <a:r>
              <a:rPr lang="en-US" sz="1300" b="1" i="0" u="none" strike="noStrike" cap="none">
                <a:solidFill>
                  <a:srgbClr val="FF0000"/>
                </a:solidFill>
                <a:latin typeface="Consolas"/>
                <a:ea typeface="Consolas"/>
                <a:cs typeface="Consolas"/>
                <a:sym typeface="Consolas"/>
              </a:rPr>
              <a:t>div</a:t>
            </a:r>
            <a:r>
              <a:rPr lang="en-US" sz="1300" b="1" i="0" u="none" strike="noStrike" cap="none">
                <a:solidFill>
                  <a:schemeClr val="dk1"/>
                </a:solidFill>
                <a:latin typeface="Consolas"/>
                <a:ea typeface="Consolas"/>
                <a:cs typeface="Consolas"/>
                <a:sym typeface="Consolas"/>
              </a:rPr>
              <a:t>’ tag with the </a:t>
            </a:r>
            <a:r>
              <a:rPr lang="en-US" sz="1300" b="1" i="0" u="none" strike="noStrike" cap="none">
                <a:solidFill>
                  <a:srgbClr val="FF0000"/>
                </a:solidFill>
                <a:latin typeface="Consolas"/>
                <a:ea typeface="Consolas"/>
                <a:cs typeface="Consolas"/>
                <a:sym typeface="Consolas"/>
              </a:rPr>
              <a:t>‘id’ attribute set to ‘contact-primary-poc’</a:t>
            </a:r>
            <a:r>
              <a:rPr lang="en-US" sz="1300" b="1">
                <a:solidFill>
                  <a:schemeClr val="dk1"/>
                </a:solidFill>
                <a:latin typeface="Consolas"/>
                <a:ea typeface="Consolas"/>
                <a:cs typeface="Consolas"/>
                <a:sym typeface="Consolas"/>
              </a:rPr>
              <a:t> which</a:t>
            </a:r>
            <a:r>
              <a:rPr lang="en-US" sz="1300" b="1" i="0" u="none" strike="noStrike" cap="none">
                <a:solidFill>
                  <a:schemeClr val="dk1"/>
                </a:solidFill>
                <a:latin typeface="Consolas"/>
                <a:ea typeface="Consolas"/>
                <a:cs typeface="Consolas"/>
                <a:sym typeface="Consolas"/>
              </a:rPr>
              <a:t> contains the text details of the primary point of contact.</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300"/>
              <a:buFont typeface="Consolas"/>
              <a:buAutoNum type="arabicPeriod"/>
            </a:pPr>
            <a:r>
              <a:rPr lang="en-US" sz="1300" b="1" i="0" u="none" strike="noStrike" cap="none">
                <a:solidFill>
                  <a:schemeClr val="dk1"/>
                </a:solidFill>
                <a:latin typeface="Consolas"/>
                <a:ea typeface="Consolas"/>
                <a:cs typeface="Consolas"/>
                <a:sym typeface="Consolas"/>
              </a:rPr>
              <a:t>If this tag exists, </a:t>
            </a:r>
            <a:r>
              <a:rPr lang="en-US" sz="1300" b="1" i="0" u="none" strike="noStrike" cap="none">
                <a:solidFill>
                  <a:srgbClr val="FF0000"/>
                </a:solidFill>
                <a:latin typeface="Consolas"/>
                <a:ea typeface="Consolas"/>
                <a:cs typeface="Consolas"/>
                <a:sym typeface="Consolas"/>
              </a:rPr>
              <a:t>find the ‘ul’ tag </a:t>
            </a:r>
            <a:r>
              <a:rPr lang="en-US" sz="1300" b="1" i="0" u="none" strike="noStrike" cap="none">
                <a:solidFill>
                  <a:schemeClr val="dk1"/>
                </a:solidFill>
                <a:latin typeface="Consolas"/>
                <a:ea typeface="Consolas"/>
                <a:cs typeface="Consolas"/>
                <a:sym typeface="Consolas"/>
              </a:rPr>
              <a:t>with the </a:t>
            </a:r>
            <a:r>
              <a:rPr lang="en-US" sz="1300" b="1" i="0" u="none" strike="noStrike" cap="none">
                <a:solidFill>
                  <a:srgbClr val="FF0000"/>
                </a:solidFill>
                <a:latin typeface="Consolas"/>
                <a:ea typeface="Consolas"/>
                <a:cs typeface="Consolas"/>
                <a:sym typeface="Consolas"/>
              </a:rPr>
              <a:t>‘class’ attribute set to ‘usa-unstyled-list ng-star-inserted’.</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300"/>
              <a:buFont typeface="Consolas"/>
              <a:buAutoNum type="arabicPeriod"/>
            </a:pPr>
            <a:r>
              <a:rPr lang="en-US" sz="1300" b="1" i="0" u="none" strike="noStrike" cap="none">
                <a:solidFill>
                  <a:schemeClr val="dk1"/>
                </a:solidFill>
                <a:latin typeface="Consolas"/>
                <a:ea typeface="Consolas"/>
                <a:cs typeface="Consolas"/>
                <a:sym typeface="Consolas"/>
              </a:rPr>
              <a:t>Under the ‘ul’ tag, </a:t>
            </a:r>
            <a:r>
              <a:rPr lang="en-US" sz="1300" b="1" i="0" u="none" strike="noStrike" cap="none">
                <a:solidFill>
                  <a:srgbClr val="FF0000"/>
                </a:solidFill>
                <a:latin typeface="Consolas"/>
                <a:ea typeface="Consolas"/>
                <a:cs typeface="Consolas"/>
                <a:sym typeface="Consolas"/>
              </a:rPr>
              <a:t>find all ‘li’ sub tags </a:t>
            </a:r>
            <a:r>
              <a:rPr lang="en-US" sz="1300" b="1" i="0" u="none" strike="noStrike" cap="none">
                <a:solidFill>
                  <a:schemeClr val="dk1"/>
                </a:solidFill>
                <a:latin typeface="Consolas"/>
                <a:ea typeface="Consolas"/>
                <a:cs typeface="Consolas"/>
                <a:sym typeface="Consolas"/>
              </a:rPr>
              <a:t>that </a:t>
            </a:r>
            <a:r>
              <a:rPr lang="en-US" sz="1300" b="1" i="0" u="none" strike="noStrike" cap="none">
                <a:solidFill>
                  <a:srgbClr val="FF0000"/>
                </a:solidFill>
                <a:latin typeface="Consolas"/>
                <a:ea typeface="Consolas"/>
                <a:cs typeface="Consolas"/>
                <a:sym typeface="Consolas"/>
              </a:rPr>
              <a:t>contain ‘Name’, ‘Email’ and ‘Phone number’.</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FF0000"/>
              </a:buClr>
              <a:buSzPts val="1300"/>
              <a:buFont typeface="Consolas"/>
              <a:buAutoNum type="arabicPeriod"/>
            </a:pPr>
            <a:r>
              <a:rPr lang="en-US" sz="1300" b="1" i="0" u="none" strike="noStrike" cap="none">
                <a:solidFill>
                  <a:srgbClr val="FF0000"/>
                </a:solidFill>
                <a:latin typeface="Consolas"/>
                <a:ea typeface="Consolas"/>
                <a:cs typeface="Consolas"/>
                <a:sym typeface="Consolas"/>
              </a:rPr>
              <a:t>For the ‘strong’ tag under the ‘li’ tag</a:t>
            </a:r>
            <a:r>
              <a:rPr lang="en-US" sz="1300" b="1" i="0" u="none" strike="noStrike" cap="none">
                <a:solidFill>
                  <a:schemeClr val="dk1"/>
                </a:solidFill>
                <a:latin typeface="Consolas"/>
                <a:ea typeface="Consolas"/>
                <a:cs typeface="Consolas"/>
                <a:sym typeface="Consolas"/>
              </a:rPr>
              <a:t>, store the HTML structure of the ‘strong’ tag and retrieve the ‘Name’ text using the get_text function.</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FF0000"/>
              </a:buClr>
              <a:buSzPts val="1300"/>
              <a:buFont typeface="Consolas"/>
              <a:buAutoNum type="arabicPeriod"/>
            </a:pPr>
            <a:r>
              <a:rPr lang="en-US" sz="1300" b="1" i="0" u="none" strike="noStrike" cap="none">
                <a:solidFill>
                  <a:srgbClr val="FF0000"/>
                </a:solidFill>
                <a:latin typeface="Consolas"/>
                <a:ea typeface="Consolas"/>
                <a:cs typeface="Consolas"/>
                <a:sym typeface="Consolas"/>
              </a:rPr>
              <a:t>For the ‘a’ tag under another ‘li’ tag with a hypertext reference</a:t>
            </a:r>
            <a:r>
              <a:rPr lang="en-US" sz="1300" b="1" i="0" u="none" strike="noStrike" cap="none">
                <a:solidFill>
                  <a:schemeClr val="dk1"/>
                </a:solidFill>
                <a:latin typeface="Consolas"/>
                <a:ea typeface="Consolas"/>
                <a:cs typeface="Consolas"/>
                <a:sym typeface="Consolas"/>
              </a:rPr>
              <a:t>, store the HTML structure of the ‘a’ tag in the ‘email-tag’ object and retrieve only the email text.</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rgbClr val="FF0000"/>
              </a:buClr>
              <a:buSzPts val="1300"/>
              <a:buFont typeface="Consolas"/>
              <a:buAutoNum type="arabicPeriod"/>
            </a:pPr>
            <a:r>
              <a:rPr lang="en-US" sz="1300" b="1" i="0" u="none" strike="noStrike" cap="none">
                <a:solidFill>
                  <a:srgbClr val="FF0000"/>
                </a:solidFill>
                <a:latin typeface="Consolas"/>
                <a:ea typeface="Consolas"/>
                <a:cs typeface="Consolas"/>
                <a:sym typeface="Consolas"/>
              </a:rPr>
              <a:t>For the ‘span’ tag under another ‘li’ tag, </a:t>
            </a:r>
            <a:r>
              <a:rPr lang="en-US" sz="1300" b="1" i="0" u="none" strike="noStrike" cap="none">
                <a:solidFill>
                  <a:schemeClr val="dk1"/>
                </a:solidFill>
                <a:latin typeface="Consolas"/>
                <a:ea typeface="Consolas"/>
                <a:cs typeface="Consolas"/>
                <a:sym typeface="Consolas"/>
              </a:rPr>
              <a:t>there are two text elements</a:t>
            </a:r>
            <a:r>
              <a:rPr lang="en-US" sz="1300" b="1">
                <a:solidFill>
                  <a:schemeClr val="dk1"/>
                </a:solidFill>
                <a:latin typeface="Consolas"/>
                <a:ea typeface="Consolas"/>
                <a:cs typeface="Consolas"/>
                <a:sym typeface="Consolas"/>
              </a:rPr>
              <a:t>:</a:t>
            </a:r>
            <a:r>
              <a:rPr lang="en-US" sz="1300" b="1" i="0" u="none" strike="noStrike" cap="none">
                <a:solidFill>
                  <a:schemeClr val="dk1"/>
                </a:solidFill>
                <a:latin typeface="Consolas"/>
                <a:ea typeface="Consolas"/>
                <a:cs typeface="Consolas"/>
                <a:sym typeface="Consolas"/>
              </a:rPr>
              <a:t> ‘Phone Number’ and the actual number. Extract the second text, which is the real phone number by using ‘find_next_sibling’ function.</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300"/>
              <a:buFont typeface="Consolas"/>
              <a:buAutoNum type="arabicPeriod"/>
            </a:pPr>
            <a:r>
              <a:rPr lang="en-US" sz="1300" b="1" i="0" u="none" strike="noStrike" cap="none">
                <a:solidFill>
                  <a:schemeClr val="dk1"/>
                </a:solidFill>
                <a:latin typeface="Consolas"/>
                <a:ea typeface="Consolas"/>
                <a:cs typeface="Consolas"/>
                <a:sym typeface="Consolas"/>
              </a:rPr>
              <a:t>Store all the details in a ‘primary_poc_info’ dictionary and append them into a ‘primary_poc_list’ list (already defined before the try loop</a:t>
            </a:r>
            <a:r>
              <a:rPr lang="en-US" sz="1300" b="1">
                <a:solidFill>
                  <a:schemeClr val="dk1"/>
                </a:solidFill>
                <a:latin typeface="Consolas"/>
                <a:ea typeface="Consolas"/>
                <a:cs typeface="Consolas"/>
                <a:sym typeface="Consolas"/>
              </a:rPr>
              <a:t>)</a:t>
            </a:r>
            <a:r>
              <a:rPr lang="en-US" sz="1300" b="1" i="0" u="none" strike="noStrike" cap="none">
                <a:solidFill>
                  <a:schemeClr val="dk1"/>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300"/>
              <a:buFont typeface="Consolas"/>
              <a:buAutoNum type="arabicPeriod"/>
            </a:pPr>
            <a:r>
              <a:rPr lang="en-US" sz="1300" b="1" i="0" u="none" strike="noStrike" cap="none">
                <a:solidFill>
                  <a:schemeClr val="dk1"/>
                </a:solidFill>
                <a:latin typeface="Consolas"/>
                <a:ea typeface="Consolas"/>
                <a:cs typeface="Consolas"/>
                <a:sym typeface="Consolas"/>
              </a:rPr>
              <a:t>If no primary contact details are found, leave the fields as empty strings. </a:t>
            </a:r>
            <a:endParaRPr sz="1400" b="0" i="0" u="none" strike="noStrike" cap="none">
              <a:solidFill>
                <a:srgbClr val="000000"/>
              </a:solidFill>
              <a:latin typeface="Arial"/>
              <a:ea typeface="Arial"/>
              <a:cs typeface="Arial"/>
              <a:sym typeface="Arial"/>
            </a:endParaRPr>
          </a:p>
        </p:txBody>
      </p:sp>
      <p:pic>
        <p:nvPicPr>
          <p:cNvPr id="342" name="Google Shape;342;p29"/>
          <p:cNvPicPr preferRelativeResize="0"/>
          <p:nvPr/>
        </p:nvPicPr>
        <p:blipFill rotWithShape="1">
          <a:blip r:embed="rId3">
            <a:alphaModFix/>
          </a:blip>
          <a:srcRect/>
          <a:stretch/>
        </p:blipFill>
        <p:spPr>
          <a:xfrm>
            <a:off x="0" y="13752"/>
            <a:ext cx="7233920" cy="6844248"/>
          </a:xfrm>
          <a:prstGeom prst="rect">
            <a:avLst/>
          </a:prstGeom>
          <a:noFill/>
          <a:ln>
            <a:noFill/>
          </a:ln>
        </p:spPr>
      </p:pic>
      <p:sp>
        <p:nvSpPr>
          <p:cNvPr id="3" name="Footer Placeholder 2">
            <a:extLst>
              <a:ext uri="{FF2B5EF4-FFF2-40B4-BE49-F238E27FC236}">
                <a16:creationId xmlns:a16="http://schemas.microsoft.com/office/drawing/2014/main" id="{AB899E0B-E823-9571-38C3-A0D4DBE7692F}"/>
              </a:ext>
            </a:extLst>
          </p:cNvPr>
          <p:cNvSpPr>
            <a:spLocks noGrp="1"/>
          </p:cNvSpPr>
          <p:nvPr>
            <p:ph type="ftr" sz="quarter" idx="11"/>
          </p:nvPr>
        </p:nvSpPr>
        <p:spPr/>
        <p:txBody>
          <a:bodyPr/>
          <a:lstStyle/>
          <a:p>
            <a:r>
              <a:rPr lang="en-US" dirty="0">
                <a:latin typeface="Cambria"/>
                <a:ea typeface="Cambria"/>
                <a:cs typeface="Cambria"/>
                <a:sym typeface="Cambria"/>
              </a:rPr>
              <a:t>Part 2. Web scraping using Selenium and Beautiful Soup. </a:t>
            </a:r>
            <a:endParaRPr lang="en-US" dirty="0"/>
          </a:p>
        </p:txBody>
      </p:sp>
      <p:sp>
        <p:nvSpPr>
          <p:cNvPr id="6" name="Slide Number Placeholder 5">
            <a:extLst>
              <a:ext uri="{FF2B5EF4-FFF2-40B4-BE49-F238E27FC236}">
                <a16:creationId xmlns:a16="http://schemas.microsoft.com/office/drawing/2014/main" id="{0F51555A-370C-995C-E8FF-1AAD133C82D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mbria"/>
              <a:buNone/>
            </a:pPr>
            <a:r>
              <a:rPr lang="en-US" sz="4000" dirty="0">
                <a:latin typeface="Cambria"/>
                <a:ea typeface="Cambria"/>
                <a:cs typeface="Cambria"/>
                <a:sym typeface="Cambri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Part </a:t>
            </a:r>
            <a:r>
              <a:rPr lang="en-US" sz="4000" dirty="0">
                <a:latin typeface="Cambria"/>
                <a:ea typeface="Cambria"/>
                <a:cs typeface="Cambria"/>
                <a:sym typeface="Cambria"/>
              </a:rPr>
              <a:t>1. </a:t>
            </a:r>
            <a:r>
              <a:rPr lang="en-US" sz="4000" dirty="0">
                <a:latin typeface="Cambria"/>
                <a:ea typeface="Cambria"/>
                <a:cs typeface="Cambria"/>
                <a:sym typeface="Cambria"/>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Retrieving </a:t>
            </a:r>
            <a:r>
              <a:rPr lang="en-US" sz="4000" dirty="0">
                <a:latin typeface="Cambria"/>
                <a:ea typeface="Cambria"/>
                <a:cs typeface="Cambria"/>
                <a:sym typeface="Cambria"/>
              </a:rPr>
              <a:t>data by sending an API call. </a:t>
            </a:r>
            <a:endParaRPr sz="4000" dirty="0">
              <a:latin typeface="Cambria"/>
              <a:ea typeface="Cambria"/>
              <a:cs typeface="Cambria"/>
              <a:sym typeface="Cambria"/>
            </a:endParaRPr>
          </a:p>
        </p:txBody>
      </p:sp>
      <p:sp>
        <p:nvSpPr>
          <p:cNvPr id="2" name="Text Placeholder 1">
            <a:extLst>
              <a:ext uri="{FF2B5EF4-FFF2-40B4-BE49-F238E27FC236}">
                <a16:creationId xmlns:a16="http://schemas.microsoft.com/office/drawing/2014/main" id="{DED58DA4-D0E8-AA1A-B243-025832041857}"/>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7A106A20-6CDA-4699-73D8-BA4A52A4F6B6}"/>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43A94A95-977F-62C3-0EF1-34340F407BD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pic>
        <p:nvPicPr>
          <p:cNvPr id="347" name="Google Shape;347;p30"/>
          <p:cNvPicPr preferRelativeResize="0"/>
          <p:nvPr/>
        </p:nvPicPr>
        <p:blipFill rotWithShape="1">
          <a:blip r:embed="rId3">
            <a:alphaModFix/>
          </a:blip>
          <a:srcRect/>
          <a:stretch/>
        </p:blipFill>
        <p:spPr>
          <a:xfrm>
            <a:off x="0" y="721360"/>
            <a:ext cx="9135750" cy="6032808"/>
          </a:xfrm>
          <a:prstGeom prst="rect">
            <a:avLst/>
          </a:prstGeom>
          <a:noFill/>
          <a:ln>
            <a:noFill/>
          </a:ln>
        </p:spPr>
      </p:pic>
      <p:sp>
        <p:nvSpPr>
          <p:cNvPr id="348" name="Google Shape;348;p30"/>
          <p:cNvSpPr txBox="1"/>
          <p:nvPr/>
        </p:nvSpPr>
        <p:spPr>
          <a:xfrm>
            <a:off x="0" y="3254"/>
            <a:ext cx="11115041" cy="646331"/>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Consolas"/>
                <a:ea typeface="Consolas"/>
                <a:cs typeface="Consolas"/>
                <a:sym typeface="Consolas"/>
              </a:rPr>
              <a:t>The same method used for scraping the primary point of contact was used for the secondary point of contact.  </a:t>
            </a:r>
            <a:endParaRPr sz="1400" b="0" i="0" u="none" strike="noStrike" cap="none">
              <a:solidFill>
                <a:srgbClr val="000000"/>
              </a:solidFill>
              <a:latin typeface="Arial"/>
              <a:ea typeface="Arial"/>
              <a:cs typeface="Arial"/>
              <a:sym typeface="Arial"/>
            </a:endParaRPr>
          </a:p>
        </p:txBody>
      </p:sp>
      <p:sp>
        <p:nvSpPr>
          <p:cNvPr id="3" name="Footer Placeholder 2">
            <a:extLst>
              <a:ext uri="{FF2B5EF4-FFF2-40B4-BE49-F238E27FC236}">
                <a16:creationId xmlns:a16="http://schemas.microsoft.com/office/drawing/2014/main" id="{41C241F0-426C-1288-6F3D-71FDB67D7934}"/>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F292A49F-3100-BD0C-81B0-055D3848C11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pic>
        <p:nvPicPr>
          <p:cNvPr id="353" name="Google Shape;353;p31"/>
          <p:cNvPicPr preferRelativeResize="0"/>
          <p:nvPr/>
        </p:nvPicPr>
        <p:blipFill rotWithShape="1">
          <a:blip r:embed="rId3">
            <a:alphaModFix/>
          </a:blip>
          <a:srcRect/>
          <a:stretch/>
        </p:blipFill>
        <p:spPr>
          <a:xfrm>
            <a:off x="0" y="0"/>
            <a:ext cx="12192000" cy="1870088"/>
          </a:xfrm>
          <a:prstGeom prst="rect">
            <a:avLst/>
          </a:prstGeom>
          <a:noFill/>
          <a:ln>
            <a:noFill/>
          </a:ln>
        </p:spPr>
      </p:pic>
      <p:sp>
        <p:nvSpPr>
          <p:cNvPr id="354" name="Google Shape;354;p31"/>
          <p:cNvSpPr txBox="1"/>
          <p:nvPr/>
        </p:nvSpPr>
        <p:spPr>
          <a:xfrm>
            <a:off x="284480" y="2553880"/>
            <a:ext cx="9824700" cy="1131300"/>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350"/>
              <a:buFont typeface="Consolas"/>
              <a:buAutoNum type="arabicPeriod"/>
            </a:pPr>
            <a:r>
              <a:rPr lang="en-US" sz="1350" b="1" i="0" u="none" strike="noStrike" cap="none">
                <a:solidFill>
                  <a:schemeClr val="dk1"/>
                </a:solidFill>
                <a:latin typeface="Consolas"/>
                <a:ea typeface="Consolas"/>
                <a:cs typeface="Consolas"/>
                <a:sym typeface="Consolas"/>
              </a:rPr>
              <a:t>Create a </a:t>
            </a:r>
            <a:r>
              <a:rPr lang="en-US" sz="1350" b="1" i="0" u="none" strike="noStrike" cap="none">
                <a:solidFill>
                  <a:srgbClr val="FF0000"/>
                </a:solidFill>
                <a:latin typeface="Consolas"/>
                <a:ea typeface="Consolas"/>
                <a:cs typeface="Consolas"/>
                <a:sym typeface="Consolas"/>
              </a:rPr>
              <a:t>‘dataMore’ dictionary to store all retrieved data </a:t>
            </a:r>
            <a:r>
              <a:rPr lang="en-US" sz="1350" b="1" i="0" u="none" strike="noStrike" cap="none">
                <a:solidFill>
                  <a:schemeClr val="dk1"/>
                </a:solidFill>
                <a:latin typeface="Consolas"/>
                <a:ea typeface="Consolas"/>
                <a:cs typeface="Consolas"/>
                <a:sym typeface="Consolas"/>
              </a:rPr>
              <a:t>and update the </a:t>
            </a:r>
            <a:r>
              <a:rPr lang="en-US" sz="1350" b="1" i="0" u="none" strike="noStrike" cap="none">
                <a:solidFill>
                  <a:srgbClr val="FF0000"/>
                </a:solidFill>
                <a:latin typeface="Consolas"/>
                <a:ea typeface="Consolas"/>
                <a:cs typeface="Consolas"/>
                <a:sym typeface="Consolas"/>
              </a:rPr>
              <a:t>existing ‘data’ </a:t>
            </a:r>
            <a:r>
              <a:rPr lang="en-US" sz="1350" b="1" i="0" u="none" strike="noStrike" cap="none">
                <a:solidFill>
                  <a:schemeClr val="dk1"/>
                </a:solidFill>
                <a:latin typeface="Consolas"/>
                <a:ea typeface="Consolas"/>
                <a:cs typeface="Consolas"/>
                <a:sym typeface="Consolas"/>
              </a:rPr>
              <a:t>extracted by sending an API call, for example: </a:t>
            </a:r>
            <a:r>
              <a:rPr lang="en-US" sz="1350" b="1" i="0" u="none" strike="noStrike" cap="none">
                <a:solidFill>
                  <a:schemeClr val="accent1"/>
                </a:solidFill>
                <a:latin typeface="Consolas"/>
                <a:ea typeface="Consolas"/>
                <a:cs typeface="Consolas"/>
                <a:sym typeface="Consolas"/>
              </a:rPr>
              <a:t>data={'title':title,'postingId':postingId,'url':url,'status':status,'department':department}.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50"/>
              <a:buFont typeface="Arial"/>
              <a:buNone/>
            </a:pPr>
            <a:endParaRPr sz="1350" b="1" i="0" u="none" strike="noStrike" cap="none">
              <a:solidFill>
                <a:schemeClr val="dk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350"/>
              <a:buFont typeface="Arial"/>
              <a:buNone/>
            </a:pPr>
            <a:r>
              <a:rPr lang="en-US" sz="1350" b="1" i="0" u="none" strike="noStrike" cap="none">
                <a:solidFill>
                  <a:schemeClr val="dk1"/>
                </a:solidFill>
                <a:latin typeface="Consolas"/>
                <a:ea typeface="Consolas"/>
                <a:cs typeface="Consolas"/>
                <a:sym typeface="Consolas"/>
              </a:rPr>
              <a:t>2.  Print the updated data in a structured way using a </a:t>
            </a:r>
            <a:r>
              <a:rPr lang="en-US" sz="1350" b="1">
                <a:solidFill>
                  <a:schemeClr val="dk1"/>
                </a:solidFill>
                <a:latin typeface="Consolas"/>
                <a:ea typeface="Consolas"/>
                <a:cs typeface="Consolas"/>
                <a:sym typeface="Consolas"/>
              </a:rPr>
              <a:t>‘</a:t>
            </a:r>
            <a:r>
              <a:rPr lang="en-US" sz="1350" b="1" i="0" u="none" strike="noStrike" cap="none">
                <a:solidFill>
                  <a:schemeClr val="dk1"/>
                </a:solidFill>
                <a:latin typeface="Consolas"/>
                <a:ea typeface="Consolas"/>
                <a:cs typeface="Consolas"/>
                <a:sym typeface="Consolas"/>
              </a:rPr>
              <a:t>pprint</a:t>
            </a:r>
            <a:r>
              <a:rPr lang="en-US" sz="1350" b="1">
                <a:solidFill>
                  <a:schemeClr val="dk1"/>
                </a:solidFill>
                <a:latin typeface="Consolas"/>
                <a:ea typeface="Consolas"/>
                <a:cs typeface="Consolas"/>
                <a:sym typeface="Consolas"/>
              </a:rPr>
              <a:t>’</a:t>
            </a:r>
            <a:r>
              <a:rPr lang="en-US" sz="1350" b="1" i="0" u="none" strike="noStrike" cap="none">
                <a:solidFill>
                  <a:schemeClr val="dk1"/>
                </a:solidFill>
                <a:latin typeface="Consolas"/>
                <a:ea typeface="Consolas"/>
                <a:cs typeface="Consolas"/>
                <a:sym typeface="Consolas"/>
              </a:rPr>
              <a:t> function.</a:t>
            </a:r>
            <a:endParaRPr sz="1400" b="0" i="0" u="none" strike="noStrike" cap="none">
              <a:solidFill>
                <a:srgbClr val="000000"/>
              </a:solidFill>
              <a:latin typeface="Arial"/>
              <a:ea typeface="Arial"/>
              <a:cs typeface="Arial"/>
              <a:sym typeface="Arial"/>
            </a:endParaRPr>
          </a:p>
        </p:txBody>
      </p:sp>
      <p:cxnSp>
        <p:nvCxnSpPr>
          <p:cNvPr id="355" name="Google Shape;355;p31"/>
          <p:cNvCxnSpPr/>
          <p:nvPr/>
        </p:nvCxnSpPr>
        <p:spPr>
          <a:xfrm rot="10800000">
            <a:off x="432321" y="1644072"/>
            <a:ext cx="0" cy="898868"/>
          </a:xfrm>
          <a:prstGeom prst="straightConnector1">
            <a:avLst/>
          </a:prstGeom>
          <a:noFill/>
          <a:ln w="38100" cap="flat" cmpd="sng">
            <a:solidFill>
              <a:srgbClr val="FF0000"/>
            </a:solidFill>
            <a:prstDash val="solid"/>
            <a:miter lim="800000"/>
            <a:headEnd type="none" w="sm" len="sm"/>
            <a:tailEnd type="triangle" w="med" len="med"/>
          </a:ln>
        </p:spPr>
      </p:cxnSp>
      <p:sp>
        <p:nvSpPr>
          <p:cNvPr id="3" name="Footer Placeholder 2">
            <a:extLst>
              <a:ext uri="{FF2B5EF4-FFF2-40B4-BE49-F238E27FC236}">
                <a16:creationId xmlns:a16="http://schemas.microsoft.com/office/drawing/2014/main" id="{E536197D-6272-0350-6384-C15A6438989E}"/>
              </a:ext>
            </a:extLst>
          </p:cNvPr>
          <p:cNvSpPr>
            <a:spLocks noGrp="1"/>
          </p:cNvSpPr>
          <p:nvPr>
            <p:ph type="ftr" sz="quarter" idx="11"/>
          </p:nvPr>
        </p:nvSpPr>
        <p:spPr/>
        <p:txBody>
          <a:bodyPr/>
          <a:lstStyle/>
          <a:p>
            <a:r>
              <a:rPr lang="en-US" dirty="0">
                <a:latin typeface="Cambria"/>
                <a:ea typeface="Cambria"/>
                <a:cs typeface="Cambria"/>
                <a:sym typeface="Cambria"/>
              </a:rPr>
              <a:t>Part 2. Web scraping using Selenium and Beautiful Soup. </a:t>
            </a:r>
            <a:endParaRPr lang="en-US" dirty="0"/>
          </a:p>
        </p:txBody>
      </p:sp>
      <p:sp>
        <p:nvSpPr>
          <p:cNvPr id="6" name="Slide Number Placeholder 5">
            <a:extLst>
              <a:ext uri="{FF2B5EF4-FFF2-40B4-BE49-F238E27FC236}">
                <a16:creationId xmlns:a16="http://schemas.microsoft.com/office/drawing/2014/main" id="{AC5A038D-9BE5-9C8A-7655-AFF49E95AFE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3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mbria"/>
              <a:buNone/>
            </a:pPr>
            <a:r>
              <a:rPr lang="en-US" sz="4000" dirty="0">
                <a:latin typeface="Cambria"/>
                <a:ea typeface="Cambria"/>
                <a:cs typeface="Cambria"/>
                <a:sym typeface="Cambria"/>
              </a:rPr>
              <a:t>Part 3. Upload data to </a:t>
            </a:r>
            <a:r>
              <a:rPr lang="en-US" sz="4000" dirty="0" err="1">
                <a:latin typeface="Cambria"/>
                <a:ea typeface="Cambria"/>
                <a:cs typeface="Cambria"/>
                <a:sym typeface="Cambria"/>
              </a:rPr>
              <a:t>Supabase</a:t>
            </a:r>
            <a:r>
              <a:rPr lang="en-US" sz="4000" dirty="0">
                <a:latin typeface="Cambria"/>
                <a:ea typeface="Cambria"/>
                <a:cs typeface="Cambria"/>
                <a:sym typeface="Cambria"/>
              </a:rPr>
              <a:t> by sending an API call. </a:t>
            </a:r>
            <a:endParaRPr sz="4000" dirty="0">
              <a:latin typeface="Cambria"/>
              <a:ea typeface="Cambria"/>
              <a:cs typeface="Cambria"/>
              <a:sym typeface="Cambria"/>
            </a:endParaRPr>
          </a:p>
        </p:txBody>
      </p:sp>
      <p:sp>
        <p:nvSpPr>
          <p:cNvPr id="2" name="Text Placeholder 1">
            <a:extLst>
              <a:ext uri="{FF2B5EF4-FFF2-40B4-BE49-F238E27FC236}">
                <a16:creationId xmlns:a16="http://schemas.microsoft.com/office/drawing/2014/main" id="{BD960C99-76BF-EFCD-C933-626A55AB0788}"/>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41D0865B-AB20-920C-6843-508018CC64DB}"/>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9A550EB2-BC3C-0978-6A5E-FDEEFA24967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pic>
        <p:nvPicPr>
          <p:cNvPr id="365" name="Google Shape;365;p33"/>
          <p:cNvPicPr preferRelativeResize="0"/>
          <p:nvPr/>
        </p:nvPicPr>
        <p:blipFill rotWithShape="1">
          <a:blip r:embed="rId3">
            <a:alphaModFix/>
          </a:blip>
          <a:srcRect/>
          <a:stretch/>
        </p:blipFill>
        <p:spPr>
          <a:xfrm>
            <a:off x="0" y="0"/>
            <a:ext cx="12192000" cy="3433333"/>
          </a:xfrm>
          <a:prstGeom prst="rect">
            <a:avLst/>
          </a:prstGeom>
          <a:noFill/>
          <a:ln>
            <a:noFill/>
          </a:ln>
        </p:spPr>
      </p:pic>
      <p:sp>
        <p:nvSpPr>
          <p:cNvPr id="366" name="Google Shape;366;p33"/>
          <p:cNvSpPr txBox="1"/>
          <p:nvPr/>
        </p:nvSpPr>
        <p:spPr>
          <a:xfrm>
            <a:off x="304800" y="4016920"/>
            <a:ext cx="7711500" cy="1754700"/>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1350"/>
              <a:buFont typeface="Consolas"/>
              <a:buAutoNum type="arabicPeriod"/>
            </a:pPr>
            <a:r>
              <a:rPr lang="en-US" sz="1350" b="1" i="0" u="none" strike="noStrike" cap="none">
                <a:solidFill>
                  <a:schemeClr val="dk1"/>
                </a:solidFill>
                <a:latin typeface="Consolas"/>
                <a:ea typeface="Consolas"/>
                <a:cs typeface="Consolas"/>
                <a:sym typeface="Consolas"/>
              </a:rPr>
              <a:t>Define ‘</a:t>
            </a:r>
            <a:r>
              <a:rPr lang="en-US" sz="1350" b="1" i="0" u="none" strike="noStrike" cap="none">
                <a:solidFill>
                  <a:srgbClr val="FF0000"/>
                </a:solidFill>
                <a:latin typeface="Consolas"/>
                <a:ea typeface="Consolas"/>
                <a:cs typeface="Consolas"/>
                <a:sym typeface="Consolas"/>
              </a:rPr>
              <a:t>GetUploads</a:t>
            </a:r>
            <a:r>
              <a:rPr lang="en-US" sz="1350" b="1" i="0" u="none" strike="noStrike" cap="none">
                <a:solidFill>
                  <a:schemeClr val="dk1"/>
                </a:solidFill>
                <a:latin typeface="Consolas"/>
                <a:ea typeface="Consolas"/>
                <a:cs typeface="Consolas"/>
                <a:sym typeface="Consolas"/>
              </a:rPr>
              <a:t>’ function in Python to </a:t>
            </a:r>
            <a:r>
              <a:rPr lang="en-US" sz="1350" b="1" i="0" u="none" strike="noStrike" cap="none">
                <a:solidFill>
                  <a:srgbClr val="FF0000"/>
                </a:solidFill>
                <a:latin typeface="Consolas"/>
                <a:ea typeface="Consolas"/>
                <a:cs typeface="Consolas"/>
                <a:sym typeface="Consolas"/>
              </a:rPr>
              <a:t>send an API call to the Supabase REST API</a:t>
            </a:r>
            <a:r>
              <a:rPr lang="en-US" sz="1350" b="1" i="0" u="none" strike="noStrike" cap="none">
                <a:solidFill>
                  <a:schemeClr val="dk1"/>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350"/>
              <a:buFont typeface="Consolas"/>
              <a:buAutoNum type="arabicPeriod"/>
            </a:pPr>
            <a:r>
              <a:rPr lang="en-US" sz="1350" b="1" i="0" u="none" strike="noStrike" cap="none">
                <a:solidFill>
                  <a:schemeClr val="dk1"/>
                </a:solidFill>
                <a:latin typeface="Consolas"/>
                <a:ea typeface="Consolas"/>
                <a:cs typeface="Consolas"/>
                <a:sym typeface="Consolas"/>
              </a:rPr>
              <a:t>The ‘GetUploads’ function can send the </a:t>
            </a:r>
            <a:r>
              <a:rPr lang="en-US" sz="1350" b="1" i="0" u="none" strike="noStrike" cap="none">
                <a:solidFill>
                  <a:srgbClr val="FF0000"/>
                </a:solidFill>
                <a:latin typeface="Consolas"/>
                <a:ea typeface="Consolas"/>
                <a:cs typeface="Consolas"/>
                <a:sym typeface="Consolas"/>
              </a:rPr>
              <a:t>API call by using </a:t>
            </a:r>
            <a:r>
              <a:rPr lang="en-US" sz="1350" b="1">
                <a:solidFill>
                  <a:srgbClr val="FF0000"/>
                </a:solidFill>
                <a:latin typeface="Consolas"/>
                <a:ea typeface="Consolas"/>
                <a:cs typeface="Consolas"/>
                <a:sym typeface="Consolas"/>
              </a:rPr>
              <a:t>an</a:t>
            </a:r>
            <a:r>
              <a:rPr lang="en-US" sz="1350" b="1" i="0" u="none" strike="noStrike" cap="none">
                <a:solidFill>
                  <a:srgbClr val="FF0000"/>
                </a:solidFill>
                <a:latin typeface="Consolas"/>
                <a:ea typeface="Consolas"/>
                <a:cs typeface="Consolas"/>
                <a:sym typeface="Consolas"/>
              </a:rPr>
              <a:t> HTTP POST request</a:t>
            </a:r>
            <a:r>
              <a:rPr lang="en-US" sz="1350" b="1" i="0" u="none" strike="noStrike" cap="none">
                <a:solidFill>
                  <a:schemeClr val="dk1"/>
                </a:solidFill>
                <a:latin typeface="Consolas"/>
                <a:ea typeface="Consolas"/>
                <a:cs typeface="Consolas"/>
                <a:sym typeface="Consolas"/>
              </a:rPr>
              <a:t>.</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350"/>
              <a:buFont typeface="Consolas"/>
              <a:buAutoNum type="arabicPeriod"/>
            </a:pPr>
            <a:r>
              <a:rPr lang="en-US" sz="1350" b="1" i="0" u="none" strike="noStrike" cap="none">
                <a:solidFill>
                  <a:schemeClr val="dk1"/>
                </a:solidFill>
                <a:latin typeface="Consolas"/>
                <a:ea typeface="Consolas"/>
                <a:cs typeface="Consolas"/>
                <a:sym typeface="Consolas"/>
              </a:rPr>
              <a:t>If the ‘data’ is successfully uploaded, then ‘Data Successfully inserted into the Supabase table.’ is printed.</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dk1"/>
              </a:buClr>
              <a:buSzPts val="1350"/>
              <a:buFont typeface="Consolas"/>
              <a:buAutoNum type="arabicPeriod"/>
            </a:pPr>
            <a:r>
              <a:rPr lang="en-US" sz="1350" b="1" i="0" u="none" strike="noStrike" cap="none">
                <a:solidFill>
                  <a:schemeClr val="dk1"/>
                </a:solidFill>
                <a:latin typeface="Consolas"/>
                <a:ea typeface="Consolas"/>
                <a:cs typeface="Consolas"/>
                <a:sym typeface="Consolas"/>
              </a:rPr>
              <a:t>After the successful insertion, the program will proceed to the next iteration to extract and upload additional data.</a:t>
            </a:r>
            <a:endParaRPr sz="1400" b="0" i="0" u="none" strike="noStrike" cap="none">
              <a:solidFill>
                <a:srgbClr val="000000"/>
              </a:solidFill>
              <a:latin typeface="Arial"/>
              <a:ea typeface="Arial"/>
              <a:cs typeface="Arial"/>
              <a:sym typeface="Arial"/>
            </a:endParaRPr>
          </a:p>
        </p:txBody>
      </p:sp>
      <p:cxnSp>
        <p:nvCxnSpPr>
          <p:cNvPr id="367" name="Google Shape;367;p33"/>
          <p:cNvCxnSpPr/>
          <p:nvPr/>
        </p:nvCxnSpPr>
        <p:spPr>
          <a:xfrm rot="10800000">
            <a:off x="442481" y="3118052"/>
            <a:ext cx="0" cy="898868"/>
          </a:xfrm>
          <a:prstGeom prst="straightConnector1">
            <a:avLst/>
          </a:prstGeom>
          <a:noFill/>
          <a:ln w="38100" cap="flat" cmpd="sng">
            <a:solidFill>
              <a:srgbClr val="FF0000"/>
            </a:solidFill>
            <a:prstDash val="solid"/>
            <a:miter lim="800000"/>
            <a:headEnd type="none" w="sm" len="sm"/>
            <a:tailEnd type="triangle" w="med" len="med"/>
          </a:ln>
        </p:spPr>
      </p:cxnSp>
      <p:sp>
        <p:nvSpPr>
          <p:cNvPr id="3" name="Footer Placeholder 2">
            <a:extLst>
              <a:ext uri="{FF2B5EF4-FFF2-40B4-BE49-F238E27FC236}">
                <a16:creationId xmlns:a16="http://schemas.microsoft.com/office/drawing/2014/main" id="{FEBFE12A-B212-3070-6917-1AFC37084038}"/>
              </a:ext>
            </a:extLst>
          </p:cNvPr>
          <p:cNvSpPr>
            <a:spLocks noGrp="1"/>
          </p:cNvSpPr>
          <p:nvPr>
            <p:ph type="ftr" sz="quarter" idx="11"/>
          </p:nvPr>
        </p:nvSpPr>
        <p:spPr/>
        <p:txBody>
          <a:bodyPr/>
          <a:lstStyle/>
          <a:p>
            <a:r>
              <a:rPr lang="en-US" dirty="0">
                <a:latin typeface="Cambria"/>
                <a:ea typeface="Cambria"/>
                <a:cs typeface="Cambria"/>
                <a:sym typeface="Cambria"/>
              </a:rPr>
              <a:t>Part 3. Upload data to </a:t>
            </a:r>
            <a:r>
              <a:rPr lang="en-US" dirty="0" err="1">
                <a:latin typeface="Cambria"/>
                <a:ea typeface="Cambria"/>
                <a:cs typeface="Cambria"/>
                <a:sym typeface="Cambria"/>
              </a:rPr>
              <a:t>Supabase</a:t>
            </a:r>
            <a:r>
              <a:rPr lang="en-US" dirty="0">
                <a:latin typeface="Cambria"/>
                <a:ea typeface="Cambria"/>
                <a:cs typeface="Cambria"/>
                <a:sym typeface="Cambria"/>
              </a:rPr>
              <a:t> by sending an API call. </a:t>
            </a:r>
            <a:endParaRPr lang="en-US" dirty="0"/>
          </a:p>
        </p:txBody>
      </p:sp>
      <p:sp>
        <p:nvSpPr>
          <p:cNvPr id="6" name="Slide Number Placeholder 5">
            <a:extLst>
              <a:ext uri="{FF2B5EF4-FFF2-40B4-BE49-F238E27FC236}">
                <a16:creationId xmlns:a16="http://schemas.microsoft.com/office/drawing/2014/main" id="{32FC4267-FD27-DB68-E25A-4E5B0DFDC10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070C0"/>
              </a:buClr>
              <a:buSzPct val="100000"/>
              <a:buFont typeface="Cambria"/>
              <a:buNone/>
            </a:pPr>
            <a:r>
              <a:rPr lang="en-US" sz="4000" b="1" dirty="0">
                <a:solidFill>
                  <a:srgbClr val="0070C0"/>
                </a:solidFill>
                <a:latin typeface="Cambria"/>
                <a:ea typeface="Cambria"/>
                <a:cs typeface="Cambria"/>
                <a:sym typeface="Cambria"/>
              </a:rPr>
              <a:t>Appendix</a:t>
            </a:r>
            <a:r>
              <a:rPr lang="en-US" sz="4000" dirty="0">
                <a:solidFill>
                  <a:srgbClr val="0070C0"/>
                </a:solidFill>
                <a:latin typeface="Cambria"/>
                <a:ea typeface="Cambria"/>
                <a:cs typeface="Cambria"/>
                <a:sym typeface="Cambria"/>
              </a:rPr>
              <a:t>.</a:t>
            </a:r>
            <a:r>
              <a:rPr lang="en-US" sz="4000" dirty="0">
                <a:latin typeface="Cambria"/>
                <a:ea typeface="Cambria"/>
                <a:cs typeface="Cambria"/>
                <a:sym typeface="Cambria"/>
              </a:rPr>
              <a:t> </a:t>
            </a:r>
            <a:br>
              <a:rPr lang="en-US" sz="4000" dirty="0">
                <a:latin typeface="Cambria"/>
                <a:ea typeface="Cambria"/>
                <a:cs typeface="Cambria"/>
                <a:sym typeface="Cambria"/>
              </a:rPr>
            </a:br>
            <a:br>
              <a:rPr lang="en-US" sz="4000" dirty="0">
                <a:latin typeface="Cambria"/>
                <a:ea typeface="Cambria"/>
                <a:cs typeface="Cambria"/>
                <a:sym typeface="Cambria"/>
              </a:rPr>
            </a:br>
            <a:r>
              <a:rPr lang="en-US" sz="4000" dirty="0">
                <a:latin typeface="Cambria"/>
                <a:ea typeface="Cambria"/>
                <a:cs typeface="Cambria"/>
                <a:sym typeface="Cambria"/>
              </a:rPr>
              <a:t>The outcomes shown on the terminal of VS CODE when running the Python script.</a:t>
            </a:r>
            <a:endParaRPr sz="4000" dirty="0">
              <a:latin typeface="Cambria"/>
              <a:ea typeface="Cambria"/>
              <a:cs typeface="Cambria"/>
              <a:sym typeface="Cambria"/>
            </a:endParaRPr>
          </a:p>
        </p:txBody>
      </p:sp>
      <p:sp>
        <p:nvSpPr>
          <p:cNvPr id="2" name="Text Placeholder 1">
            <a:extLst>
              <a:ext uri="{FF2B5EF4-FFF2-40B4-BE49-F238E27FC236}">
                <a16:creationId xmlns:a16="http://schemas.microsoft.com/office/drawing/2014/main" id="{EB3D602E-A2AC-BDAD-DB04-E9D276D37417}"/>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D2C89744-79F6-CE33-15C9-15C6C13EDE9D}"/>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6F81A4C8-00E3-B54B-D835-9F8D01D3BC5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pic>
        <p:nvPicPr>
          <p:cNvPr id="377" name="Google Shape;377;p35"/>
          <p:cNvPicPr preferRelativeResize="0"/>
          <p:nvPr/>
        </p:nvPicPr>
        <p:blipFill rotWithShape="1">
          <a:blip r:embed="rId3">
            <a:alphaModFix/>
          </a:blip>
          <a:srcRect/>
          <a:stretch/>
        </p:blipFill>
        <p:spPr>
          <a:xfrm>
            <a:off x="0" y="-142240"/>
            <a:ext cx="12192000" cy="4038648"/>
          </a:xfrm>
          <a:prstGeom prst="rect">
            <a:avLst/>
          </a:prstGeom>
          <a:noFill/>
          <a:ln>
            <a:noFill/>
          </a:ln>
        </p:spPr>
      </p:pic>
      <p:sp>
        <p:nvSpPr>
          <p:cNvPr id="3" name="Footer Placeholder 2">
            <a:extLst>
              <a:ext uri="{FF2B5EF4-FFF2-40B4-BE49-F238E27FC236}">
                <a16:creationId xmlns:a16="http://schemas.microsoft.com/office/drawing/2014/main" id="{A20627F7-22A1-9169-7F55-E4D5FB58CEE8}"/>
              </a:ext>
            </a:extLst>
          </p:cNvPr>
          <p:cNvSpPr>
            <a:spLocks noGrp="1"/>
          </p:cNvSpPr>
          <p:nvPr>
            <p:ph type="ftr" sz="quarter" idx="11"/>
          </p:nvPr>
        </p:nvSpPr>
        <p:spPr/>
        <p:txBody>
          <a:bodyPr/>
          <a:lstStyle/>
          <a:p>
            <a:r>
              <a:rPr lang="en-US" b="1" dirty="0">
                <a:solidFill>
                  <a:srgbClr val="0070C0"/>
                </a:solidFill>
                <a:latin typeface="Cambria"/>
                <a:ea typeface="Cambria"/>
                <a:cs typeface="Cambria"/>
                <a:sym typeface="Cambria"/>
              </a:rPr>
              <a:t>Appendix</a:t>
            </a:r>
            <a:r>
              <a:rPr lang="en-US" dirty="0">
                <a:solidFill>
                  <a:srgbClr val="0070C0"/>
                </a:solidFill>
                <a:latin typeface="Cambria"/>
                <a:ea typeface="Cambria"/>
                <a:cs typeface="Cambria"/>
                <a:sym typeface="Cambria"/>
              </a:rPr>
              <a:t>.</a:t>
            </a:r>
            <a:r>
              <a:rPr lang="en-US" dirty="0">
                <a:latin typeface="Cambria"/>
                <a:ea typeface="Cambria"/>
                <a:cs typeface="Cambria"/>
                <a:sym typeface="Cambria"/>
              </a:rPr>
              <a:t> The outcomes shown on the terminal of VS CODE when running the Python script.</a:t>
            </a:r>
            <a:endParaRPr lang="en-US" dirty="0"/>
          </a:p>
        </p:txBody>
      </p:sp>
      <p:sp>
        <p:nvSpPr>
          <p:cNvPr id="6" name="Slide Number Placeholder 5">
            <a:extLst>
              <a:ext uri="{FF2B5EF4-FFF2-40B4-BE49-F238E27FC236}">
                <a16:creationId xmlns:a16="http://schemas.microsoft.com/office/drawing/2014/main" id="{624AB95F-5439-E5CE-98D1-8E53960E501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pic>
        <p:nvPicPr>
          <p:cNvPr id="382" name="Google Shape;382;p36"/>
          <p:cNvPicPr preferRelativeResize="0"/>
          <p:nvPr/>
        </p:nvPicPr>
        <p:blipFill rotWithShape="1">
          <a:blip r:embed="rId3">
            <a:alphaModFix/>
          </a:blip>
          <a:srcRect/>
          <a:stretch/>
        </p:blipFill>
        <p:spPr>
          <a:xfrm>
            <a:off x="7092" y="0"/>
            <a:ext cx="12177815" cy="4130398"/>
          </a:xfrm>
          <a:prstGeom prst="rect">
            <a:avLst/>
          </a:prstGeom>
          <a:noFill/>
          <a:ln>
            <a:noFill/>
          </a:ln>
        </p:spPr>
      </p:pic>
      <p:sp>
        <p:nvSpPr>
          <p:cNvPr id="3" name="Footer Placeholder 2">
            <a:extLst>
              <a:ext uri="{FF2B5EF4-FFF2-40B4-BE49-F238E27FC236}">
                <a16:creationId xmlns:a16="http://schemas.microsoft.com/office/drawing/2014/main" id="{12217140-8257-3314-833F-C309810CD9CD}"/>
              </a:ext>
            </a:extLst>
          </p:cNvPr>
          <p:cNvSpPr>
            <a:spLocks noGrp="1"/>
          </p:cNvSpPr>
          <p:nvPr>
            <p:ph type="ftr" sz="quarter" idx="11"/>
          </p:nvPr>
        </p:nvSpPr>
        <p:spPr/>
        <p:txBody>
          <a:bodyPr/>
          <a:lstStyle/>
          <a:p>
            <a:r>
              <a:rPr lang="en-US" b="1" dirty="0">
                <a:solidFill>
                  <a:srgbClr val="0070C0"/>
                </a:solidFill>
                <a:latin typeface="Cambria"/>
                <a:ea typeface="Cambria"/>
                <a:cs typeface="Cambria"/>
                <a:sym typeface="Cambria"/>
              </a:rPr>
              <a:t>Appendix</a:t>
            </a:r>
            <a:r>
              <a:rPr lang="en-US" dirty="0">
                <a:solidFill>
                  <a:srgbClr val="0070C0"/>
                </a:solidFill>
                <a:latin typeface="Cambria"/>
                <a:ea typeface="Cambria"/>
                <a:cs typeface="Cambria"/>
                <a:sym typeface="Cambria"/>
              </a:rPr>
              <a:t>.</a:t>
            </a:r>
            <a:r>
              <a:rPr lang="en-US" dirty="0">
                <a:latin typeface="Cambria"/>
                <a:ea typeface="Cambria"/>
                <a:cs typeface="Cambria"/>
                <a:sym typeface="Cambria"/>
              </a:rPr>
              <a:t> The outcomes shown on the terminal of VS CODE when running the Python script.</a:t>
            </a:r>
            <a:endParaRPr lang="en-US" dirty="0"/>
          </a:p>
        </p:txBody>
      </p:sp>
      <p:sp>
        <p:nvSpPr>
          <p:cNvPr id="6" name="Slide Number Placeholder 5">
            <a:extLst>
              <a:ext uri="{FF2B5EF4-FFF2-40B4-BE49-F238E27FC236}">
                <a16:creationId xmlns:a16="http://schemas.microsoft.com/office/drawing/2014/main" id="{29911B02-00D2-5AA7-AAD4-BA5A7642253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pic>
        <p:nvPicPr>
          <p:cNvPr id="387" name="Google Shape;387;p37"/>
          <p:cNvPicPr preferRelativeResize="0"/>
          <p:nvPr/>
        </p:nvPicPr>
        <p:blipFill rotWithShape="1">
          <a:blip r:embed="rId3">
            <a:alphaModFix/>
          </a:blip>
          <a:srcRect/>
          <a:stretch/>
        </p:blipFill>
        <p:spPr>
          <a:xfrm>
            <a:off x="21805" y="0"/>
            <a:ext cx="12170195" cy="3513124"/>
          </a:xfrm>
          <a:prstGeom prst="rect">
            <a:avLst/>
          </a:prstGeom>
          <a:noFill/>
          <a:ln>
            <a:noFill/>
          </a:ln>
        </p:spPr>
      </p:pic>
      <p:sp>
        <p:nvSpPr>
          <p:cNvPr id="3" name="Footer Placeholder 2">
            <a:extLst>
              <a:ext uri="{FF2B5EF4-FFF2-40B4-BE49-F238E27FC236}">
                <a16:creationId xmlns:a16="http://schemas.microsoft.com/office/drawing/2014/main" id="{650DD4E8-7A4C-82B4-3E9B-4AA8EA4ED955}"/>
              </a:ext>
            </a:extLst>
          </p:cNvPr>
          <p:cNvSpPr>
            <a:spLocks noGrp="1"/>
          </p:cNvSpPr>
          <p:nvPr>
            <p:ph type="ftr" sz="quarter" idx="11"/>
          </p:nvPr>
        </p:nvSpPr>
        <p:spPr/>
        <p:txBody>
          <a:bodyPr/>
          <a:lstStyle/>
          <a:p>
            <a:r>
              <a:rPr lang="en-US" b="1" dirty="0">
                <a:solidFill>
                  <a:srgbClr val="0070C0"/>
                </a:solidFill>
                <a:latin typeface="Cambria"/>
                <a:ea typeface="Cambria"/>
                <a:cs typeface="Cambria"/>
                <a:sym typeface="Cambria"/>
              </a:rPr>
              <a:t>Appendix</a:t>
            </a:r>
            <a:r>
              <a:rPr lang="en-US" dirty="0">
                <a:solidFill>
                  <a:srgbClr val="0070C0"/>
                </a:solidFill>
                <a:latin typeface="Cambria"/>
                <a:ea typeface="Cambria"/>
                <a:cs typeface="Cambria"/>
                <a:sym typeface="Cambria"/>
              </a:rPr>
              <a:t>.</a:t>
            </a:r>
            <a:r>
              <a:rPr lang="en-US" dirty="0">
                <a:latin typeface="Cambria"/>
                <a:ea typeface="Cambria"/>
                <a:cs typeface="Cambria"/>
                <a:sym typeface="Cambria"/>
              </a:rPr>
              <a:t> The outcomes shown on the terminal of VS CODE when running the Python script.</a:t>
            </a:r>
            <a:endParaRPr lang="en-US" dirty="0"/>
          </a:p>
        </p:txBody>
      </p:sp>
      <p:sp>
        <p:nvSpPr>
          <p:cNvPr id="6" name="Slide Number Placeholder 5">
            <a:extLst>
              <a:ext uri="{FF2B5EF4-FFF2-40B4-BE49-F238E27FC236}">
                <a16:creationId xmlns:a16="http://schemas.microsoft.com/office/drawing/2014/main" id="{935A16D0-E08E-CD60-E4D6-B2538BC2FDD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pic>
        <p:nvPicPr>
          <p:cNvPr id="392" name="Google Shape;392;p38"/>
          <p:cNvPicPr preferRelativeResize="0"/>
          <p:nvPr/>
        </p:nvPicPr>
        <p:blipFill rotWithShape="1">
          <a:blip r:embed="rId3">
            <a:alphaModFix/>
          </a:blip>
          <a:srcRect/>
          <a:stretch/>
        </p:blipFill>
        <p:spPr>
          <a:xfrm>
            <a:off x="0" y="0"/>
            <a:ext cx="12132091" cy="3894157"/>
          </a:xfrm>
          <a:prstGeom prst="rect">
            <a:avLst/>
          </a:prstGeom>
          <a:noFill/>
          <a:ln>
            <a:noFill/>
          </a:ln>
        </p:spPr>
      </p:pic>
      <p:sp>
        <p:nvSpPr>
          <p:cNvPr id="3" name="Footer Placeholder 2">
            <a:extLst>
              <a:ext uri="{FF2B5EF4-FFF2-40B4-BE49-F238E27FC236}">
                <a16:creationId xmlns:a16="http://schemas.microsoft.com/office/drawing/2014/main" id="{04BA6FC5-8D1C-65E0-E4A5-7EA20A1E33DF}"/>
              </a:ext>
            </a:extLst>
          </p:cNvPr>
          <p:cNvSpPr>
            <a:spLocks noGrp="1"/>
          </p:cNvSpPr>
          <p:nvPr>
            <p:ph type="ftr" sz="quarter" idx="11"/>
          </p:nvPr>
        </p:nvSpPr>
        <p:spPr/>
        <p:txBody>
          <a:bodyPr/>
          <a:lstStyle/>
          <a:p>
            <a:r>
              <a:rPr lang="en-US" b="1" dirty="0">
                <a:solidFill>
                  <a:srgbClr val="0070C0"/>
                </a:solidFill>
                <a:latin typeface="Cambria"/>
                <a:ea typeface="Cambria"/>
                <a:cs typeface="Cambria"/>
                <a:sym typeface="Cambria"/>
              </a:rPr>
              <a:t>Appendix</a:t>
            </a:r>
            <a:r>
              <a:rPr lang="en-US" dirty="0">
                <a:solidFill>
                  <a:srgbClr val="0070C0"/>
                </a:solidFill>
                <a:latin typeface="Cambria"/>
                <a:ea typeface="Cambria"/>
                <a:cs typeface="Cambria"/>
                <a:sym typeface="Cambria"/>
              </a:rPr>
              <a:t>.</a:t>
            </a:r>
            <a:r>
              <a:rPr lang="en-US" dirty="0">
                <a:latin typeface="Cambria"/>
                <a:ea typeface="Cambria"/>
                <a:cs typeface="Cambria"/>
                <a:sym typeface="Cambria"/>
              </a:rPr>
              <a:t> The outcomes shown on the terminal of VS CODE when running the Python script.</a:t>
            </a:r>
            <a:endParaRPr lang="en-US" dirty="0"/>
          </a:p>
        </p:txBody>
      </p:sp>
      <p:sp>
        <p:nvSpPr>
          <p:cNvPr id="6" name="Slide Number Placeholder 5">
            <a:extLst>
              <a:ext uri="{FF2B5EF4-FFF2-40B4-BE49-F238E27FC236}">
                <a16:creationId xmlns:a16="http://schemas.microsoft.com/office/drawing/2014/main" id="{B6248EF4-7097-5B36-9D1C-1CE07581F2A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pic>
        <p:nvPicPr>
          <p:cNvPr id="397" name="Google Shape;397;p39"/>
          <p:cNvPicPr preferRelativeResize="0"/>
          <p:nvPr/>
        </p:nvPicPr>
        <p:blipFill rotWithShape="1">
          <a:blip r:embed="rId3">
            <a:alphaModFix/>
          </a:blip>
          <a:srcRect/>
          <a:stretch/>
        </p:blipFill>
        <p:spPr>
          <a:xfrm>
            <a:off x="0" y="0"/>
            <a:ext cx="12192000" cy="4086494"/>
          </a:xfrm>
          <a:prstGeom prst="rect">
            <a:avLst/>
          </a:prstGeom>
          <a:noFill/>
          <a:ln>
            <a:noFill/>
          </a:ln>
        </p:spPr>
      </p:pic>
      <p:pic>
        <p:nvPicPr>
          <p:cNvPr id="398" name="Google Shape;398;p39"/>
          <p:cNvPicPr preferRelativeResize="0"/>
          <p:nvPr/>
        </p:nvPicPr>
        <p:blipFill rotWithShape="1">
          <a:blip r:embed="rId4">
            <a:alphaModFix/>
          </a:blip>
          <a:srcRect/>
          <a:stretch/>
        </p:blipFill>
        <p:spPr>
          <a:xfrm>
            <a:off x="0" y="4470400"/>
            <a:ext cx="11226800" cy="1564640"/>
          </a:xfrm>
          <a:prstGeom prst="rect">
            <a:avLst/>
          </a:prstGeom>
          <a:noFill/>
          <a:ln>
            <a:noFill/>
          </a:ln>
        </p:spPr>
      </p:pic>
      <p:sp>
        <p:nvSpPr>
          <p:cNvPr id="3" name="Footer Placeholder 2">
            <a:extLst>
              <a:ext uri="{FF2B5EF4-FFF2-40B4-BE49-F238E27FC236}">
                <a16:creationId xmlns:a16="http://schemas.microsoft.com/office/drawing/2014/main" id="{A6A8F041-9E3E-3419-65C3-1362BB8796F4}"/>
              </a:ext>
            </a:extLst>
          </p:cNvPr>
          <p:cNvSpPr>
            <a:spLocks noGrp="1"/>
          </p:cNvSpPr>
          <p:nvPr>
            <p:ph type="ftr" sz="quarter" idx="11"/>
          </p:nvPr>
        </p:nvSpPr>
        <p:spPr/>
        <p:txBody>
          <a:bodyPr/>
          <a:lstStyle/>
          <a:p>
            <a:r>
              <a:rPr lang="en-US" b="1" dirty="0">
                <a:solidFill>
                  <a:srgbClr val="0070C0"/>
                </a:solidFill>
                <a:latin typeface="Cambria"/>
                <a:ea typeface="Cambria"/>
                <a:cs typeface="Cambria"/>
                <a:sym typeface="Cambria"/>
              </a:rPr>
              <a:t>Appendix</a:t>
            </a:r>
            <a:r>
              <a:rPr lang="en-US" dirty="0">
                <a:solidFill>
                  <a:srgbClr val="0070C0"/>
                </a:solidFill>
                <a:latin typeface="Cambria"/>
                <a:ea typeface="Cambria"/>
                <a:cs typeface="Cambria"/>
                <a:sym typeface="Cambria"/>
              </a:rPr>
              <a:t>.</a:t>
            </a:r>
            <a:r>
              <a:rPr lang="en-US" dirty="0">
                <a:latin typeface="Cambria"/>
                <a:ea typeface="Cambria"/>
                <a:cs typeface="Cambria"/>
                <a:sym typeface="Cambria"/>
              </a:rPr>
              <a:t> The outcomes shown on the terminal of VS CODE when running the Python script.</a:t>
            </a:r>
            <a:endParaRPr lang="en-US" dirty="0"/>
          </a:p>
        </p:txBody>
      </p:sp>
      <p:sp>
        <p:nvSpPr>
          <p:cNvPr id="6" name="Slide Number Placeholder 5">
            <a:extLst>
              <a:ext uri="{FF2B5EF4-FFF2-40B4-BE49-F238E27FC236}">
                <a16:creationId xmlns:a16="http://schemas.microsoft.com/office/drawing/2014/main" id="{14F9DDEC-0559-14D3-E263-7D89910F4C7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p:nvPr/>
        </p:nvSpPr>
        <p:spPr>
          <a:xfrm>
            <a:off x="138546" y="142315"/>
            <a:ext cx="6881090" cy="300082"/>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US" sz="1350" b="1" i="0" u="none" strike="noStrike" cap="none" dirty="0">
                <a:solidFill>
                  <a:schemeClr val="dk1"/>
                </a:solidFill>
                <a:latin typeface="Consolas"/>
                <a:ea typeface="Consolas"/>
                <a:cs typeface="Consolas"/>
                <a:sym typeface="Consolas"/>
              </a:rPr>
              <a:t>Define </a:t>
            </a:r>
            <a:r>
              <a:rPr lang="en-US" sz="1350" b="1" i="0" u="none" strike="noStrike" cap="none" dirty="0">
                <a:solidFill>
                  <a:srgbClr val="FF0000"/>
                </a:solidFill>
                <a:latin typeface="Consolas"/>
                <a:ea typeface="Consolas"/>
                <a:cs typeface="Consolas"/>
                <a:sym typeface="Consolas"/>
              </a:rPr>
              <a:t>keywords</a:t>
            </a:r>
            <a:r>
              <a:rPr lang="en-US" sz="1350" b="1" i="0" u="none" strike="noStrike" cap="none" dirty="0">
                <a:solidFill>
                  <a:schemeClr val="dk1"/>
                </a:solidFill>
                <a:latin typeface="Consolas"/>
                <a:ea typeface="Consolas"/>
                <a:cs typeface="Consolas"/>
                <a:sym typeface="Consolas"/>
              </a:rPr>
              <a:t> you want to search for on SAM.gov in the </a:t>
            </a:r>
            <a:r>
              <a:rPr lang="en-US" sz="1350" b="1" i="0" u="none" strike="noStrike" cap="none" dirty="0">
                <a:solidFill>
                  <a:srgbClr val="FF0000"/>
                </a:solidFill>
                <a:latin typeface="Consolas"/>
                <a:ea typeface="Consolas"/>
                <a:cs typeface="Consolas"/>
                <a:sym typeface="Consolas"/>
              </a:rPr>
              <a:t>‘</a:t>
            </a:r>
            <a:r>
              <a:rPr lang="en-US" sz="1350" b="1" i="0" u="none" strike="noStrike" cap="none" dirty="0" err="1">
                <a:solidFill>
                  <a:srgbClr val="FF0000"/>
                </a:solidFill>
                <a:latin typeface="Consolas"/>
                <a:ea typeface="Consolas"/>
                <a:cs typeface="Consolas"/>
                <a:sym typeface="Consolas"/>
              </a:rPr>
              <a:t>keywordList</a:t>
            </a:r>
            <a:r>
              <a:rPr lang="en-US" sz="1350" b="1" i="0" u="none" strike="noStrike" cap="none" dirty="0">
                <a:solidFill>
                  <a:schemeClr val="dk1"/>
                </a:solidFill>
                <a:latin typeface="Consolas"/>
                <a:ea typeface="Consolas"/>
                <a:cs typeface="Consolas"/>
                <a:sym typeface="Consolas"/>
              </a:rPr>
              <a:t>’ </a:t>
            </a:r>
            <a:endParaRPr sz="1400" b="0" i="0" u="none" strike="noStrike" cap="none" dirty="0">
              <a:solidFill>
                <a:srgbClr val="000000"/>
              </a:solidFill>
              <a:latin typeface="Arial"/>
              <a:ea typeface="Arial"/>
              <a:cs typeface="Arial"/>
              <a:sym typeface="Arial"/>
            </a:endParaRPr>
          </a:p>
        </p:txBody>
      </p:sp>
      <p:pic>
        <p:nvPicPr>
          <p:cNvPr id="104" name="Google Shape;104;p4"/>
          <p:cNvPicPr preferRelativeResize="0"/>
          <p:nvPr/>
        </p:nvPicPr>
        <p:blipFill rotWithShape="1">
          <a:blip r:embed="rId3">
            <a:alphaModFix/>
          </a:blip>
          <a:srcRect/>
          <a:stretch/>
        </p:blipFill>
        <p:spPr>
          <a:xfrm>
            <a:off x="0" y="485746"/>
            <a:ext cx="12192000" cy="1451429"/>
          </a:xfrm>
          <a:prstGeom prst="rect">
            <a:avLst/>
          </a:prstGeom>
          <a:noFill/>
          <a:ln>
            <a:noFill/>
          </a:ln>
        </p:spPr>
      </p:pic>
      <p:cxnSp>
        <p:nvCxnSpPr>
          <p:cNvPr id="105" name="Google Shape;105;p4"/>
          <p:cNvCxnSpPr/>
          <p:nvPr/>
        </p:nvCxnSpPr>
        <p:spPr>
          <a:xfrm>
            <a:off x="471054" y="510364"/>
            <a:ext cx="0" cy="440981"/>
          </a:xfrm>
          <a:prstGeom prst="straightConnector1">
            <a:avLst/>
          </a:prstGeom>
          <a:noFill/>
          <a:ln w="57150" cap="flat" cmpd="sng">
            <a:solidFill>
              <a:srgbClr val="FF0000"/>
            </a:solidFill>
            <a:prstDash val="solid"/>
            <a:miter lim="800000"/>
            <a:headEnd type="none" w="sm" len="sm"/>
            <a:tailEnd type="triangle" w="med" len="med"/>
          </a:ln>
        </p:spPr>
      </p:cxnSp>
      <p:sp>
        <p:nvSpPr>
          <p:cNvPr id="106" name="Google Shape;106;p4"/>
          <p:cNvSpPr txBox="1"/>
          <p:nvPr/>
        </p:nvSpPr>
        <p:spPr>
          <a:xfrm>
            <a:off x="383310" y="2227233"/>
            <a:ext cx="6881090" cy="300082"/>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US" sz="1350" b="1" i="0" u="none" strike="noStrike" cap="none">
                <a:solidFill>
                  <a:schemeClr val="dk1"/>
                </a:solidFill>
                <a:latin typeface="Consolas"/>
                <a:ea typeface="Consolas"/>
                <a:cs typeface="Consolas"/>
                <a:sym typeface="Consolas"/>
              </a:rPr>
              <a:t>Scroll up to find a ‘</a:t>
            </a:r>
            <a:r>
              <a:rPr lang="en-US" sz="1350" b="1" i="0" u="none" strike="noStrike" cap="none">
                <a:solidFill>
                  <a:srgbClr val="FF0000"/>
                </a:solidFill>
                <a:latin typeface="Consolas"/>
                <a:ea typeface="Consolas"/>
                <a:cs typeface="Consolas"/>
                <a:sym typeface="Consolas"/>
              </a:rPr>
              <a:t>GetSearch</a:t>
            </a:r>
            <a:r>
              <a:rPr lang="en-US" sz="1350" b="1" i="0" u="none" strike="noStrike" cap="none">
                <a:solidFill>
                  <a:schemeClr val="dk1"/>
                </a:solidFill>
                <a:latin typeface="Consolas"/>
                <a:ea typeface="Consolas"/>
                <a:cs typeface="Consolas"/>
                <a:sym typeface="Consolas"/>
              </a:rPr>
              <a:t>’ function defined above. </a:t>
            </a:r>
            <a:endParaRPr sz="1350" b="1" i="0" u="none" strike="noStrike" cap="none">
              <a:solidFill>
                <a:schemeClr val="dk1"/>
              </a:solidFill>
              <a:latin typeface="Consolas"/>
              <a:ea typeface="Consolas"/>
              <a:cs typeface="Consolas"/>
              <a:sym typeface="Consolas"/>
            </a:endParaRPr>
          </a:p>
        </p:txBody>
      </p:sp>
      <p:cxnSp>
        <p:nvCxnSpPr>
          <p:cNvPr id="107" name="Google Shape;107;p4"/>
          <p:cNvCxnSpPr/>
          <p:nvPr/>
        </p:nvCxnSpPr>
        <p:spPr>
          <a:xfrm rot="10800000">
            <a:off x="785091" y="1785948"/>
            <a:ext cx="0" cy="443238"/>
          </a:xfrm>
          <a:prstGeom prst="straightConnector1">
            <a:avLst/>
          </a:prstGeom>
          <a:noFill/>
          <a:ln w="57150" cap="flat" cmpd="sng">
            <a:solidFill>
              <a:srgbClr val="FF0000"/>
            </a:solidFill>
            <a:prstDash val="solid"/>
            <a:miter lim="800000"/>
            <a:headEnd type="none" w="sm" len="sm"/>
            <a:tailEnd type="triangle" w="med" len="med"/>
          </a:ln>
        </p:spPr>
      </p:cxnSp>
      <p:pic>
        <p:nvPicPr>
          <p:cNvPr id="108" name="Google Shape;108;p4"/>
          <p:cNvPicPr preferRelativeResize="0"/>
          <p:nvPr/>
        </p:nvPicPr>
        <p:blipFill rotWithShape="1">
          <a:blip r:embed="rId4">
            <a:alphaModFix/>
          </a:blip>
          <a:srcRect/>
          <a:stretch/>
        </p:blipFill>
        <p:spPr>
          <a:xfrm>
            <a:off x="74614" y="3827333"/>
            <a:ext cx="12192000" cy="2498435"/>
          </a:xfrm>
          <a:prstGeom prst="rect">
            <a:avLst/>
          </a:prstGeom>
          <a:noFill/>
          <a:ln>
            <a:noFill/>
          </a:ln>
        </p:spPr>
      </p:pic>
      <p:sp>
        <p:nvSpPr>
          <p:cNvPr id="109" name="Google Shape;109;p4"/>
          <p:cNvSpPr txBox="1"/>
          <p:nvPr/>
        </p:nvSpPr>
        <p:spPr>
          <a:xfrm>
            <a:off x="406404" y="2663827"/>
            <a:ext cx="11528420" cy="923330"/>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US" sz="1350" b="1" i="0" u="none" strike="noStrike" cap="none">
                <a:solidFill>
                  <a:schemeClr val="dk1"/>
                </a:solidFill>
                <a:latin typeface="Consolas"/>
                <a:ea typeface="Consolas"/>
                <a:cs typeface="Consolas"/>
                <a:sym typeface="Consolas"/>
              </a:rPr>
              <a:t>You can find a ‘GetSearch’ function where it send</a:t>
            </a:r>
            <a:r>
              <a:rPr lang="en-US" sz="1350" b="1">
                <a:solidFill>
                  <a:schemeClr val="dk1"/>
                </a:solidFill>
                <a:latin typeface="Consolas"/>
                <a:ea typeface="Consolas"/>
                <a:cs typeface="Consolas"/>
                <a:sym typeface="Consolas"/>
              </a:rPr>
              <a:t>s</a:t>
            </a:r>
            <a:r>
              <a:rPr lang="en-US" sz="1350" b="1" i="0" u="none" strike="noStrike" cap="none">
                <a:solidFill>
                  <a:schemeClr val="dk1"/>
                </a:solidFill>
                <a:latin typeface="Consolas"/>
                <a:ea typeface="Consolas"/>
                <a:cs typeface="Consolas"/>
                <a:sym typeface="Consolas"/>
              </a:rPr>
              <a:t> HTTP GET request to the server.</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50"/>
              <a:buFont typeface="Arial"/>
              <a:buNone/>
            </a:pPr>
            <a:r>
              <a:rPr lang="en-US" sz="1350" b="1" i="0" u="none" strike="noStrike" cap="none">
                <a:solidFill>
                  <a:schemeClr val="dk1"/>
                </a:solidFill>
                <a:latin typeface="Consolas"/>
                <a:ea typeface="Consolas"/>
                <a:cs typeface="Consolas"/>
                <a:sym typeface="Consolas"/>
              </a:rPr>
              <a:t>Here, I sent a </a:t>
            </a:r>
            <a:r>
              <a:rPr lang="en-US" sz="1350" b="1" i="0" u="none" strike="noStrike" cap="none">
                <a:solidFill>
                  <a:srgbClr val="FF0000"/>
                </a:solidFill>
                <a:latin typeface="Consolas"/>
                <a:ea typeface="Consolas"/>
                <a:cs typeface="Consolas"/>
                <a:sym typeface="Consolas"/>
              </a:rPr>
              <a:t>HTTP GET request </a:t>
            </a:r>
            <a:r>
              <a:rPr lang="en-US" sz="1350" b="1" i="0" u="none" strike="noStrike" cap="none">
                <a:solidFill>
                  <a:schemeClr val="dk1"/>
                </a:solidFill>
                <a:latin typeface="Consolas"/>
                <a:ea typeface="Consolas"/>
                <a:cs typeface="Consolas"/>
                <a:sym typeface="Consolas"/>
              </a:rPr>
              <a:t>to </a:t>
            </a:r>
            <a:r>
              <a:rPr lang="en-US" sz="1350" b="1" i="0" u="none" strike="noStrike" cap="none">
                <a:solidFill>
                  <a:srgbClr val="FF0000"/>
                </a:solidFill>
                <a:latin typeface="Consolas"/>
                <a:ea typeface="Consolas"/>
                <a:cs typeface="Consolas"/>
                <a:sym typeface="Consolas"/>
              </a:rPr>
              <a:t>Search API endpoint </a:t>
            </a:r>
            <a:r>
              <a:rPr lang="en-US" sz="1350" b="1" i="0" u="none" strike="noStrike" cap="none">
                <a:solidFill>
                  <a:schemeClr val="dk1"/>
                </a:solidFill>
                <a:latin typeface="Consolas"/>
                <a:ea typeface="Consolas"/>
                <a:cs typeface="Consolas"/>
                <a:sym typeface="Consolas"/>
              </a:rPr>
              <a:t>to get search data using keywords listed in the KeywordList.  This process starts when accessing ‘Advanced search’ and adding keywords in a Search Editor to extract RFPs details before clicking a specific document. </a:t>
            </a:r>
            <a:endParaRPr sz="1350" b="1" i="0" u="none" strike="noStrike" cap="none">
              <a:solidFill>
                <a:schemeClr val="dk1"/>
              </a:solidFill>
              <a:latin typeface="Consolas"/>
              <a:ea typeface="Consolas"/>
              <a:cs typeface="Consolas"/>
              <a:sym typeface="Consolas"/>
            </a:endParaRPr>
          </a:p>
        </p:txBody>
      </p:sp>
      <p:cxnSp>
        <p:nvCxnSpPr>
          <p:cNvPr id="110" name="Google Shape;110;p4"/>
          <p:cNvCxnSpPr/>
          <p:nvPr/>
        </p:nvCxnSpPr>
        <p:spPr>
          <a:xfrm>
            <a:off x="780473" y="3333189"/>
            <a:ext cx="0" cy="494144"/>
          </a:xfrm>
          <a:prstGeom prst="straightConnector1">
            <a:avLst/>
          </a:prstGeom>
          <a:noFill/>
          <a:ln w="57150" cap="flat" cmpd="sng">
            <a:solidFill>
              <a:srgbClr val="FF0000"/>
            </a:solidFill>
            <a:prstDash val="solid"/>
            <a:miter lim="800000"/>
            <a:headEnd type="none" w="sm" len="sm"/>
            <a:tailEnd type="triangle" w="med" len="med"/>
          </a:ln>
        </p:spPr>
      </p:cxnSp>
      <p:sp>
        <p:nvSpPr>
          <p:cNvPr id="111" name="Google Shape;111;p4"/>
          <p:cNvSpPr txBox="1"/>
          <p:nvPr/>
        </p:nvSpPr>
        <p:spPr>
          <a:xfrm>
            <a:off x="3483972" y="4009797"/>
            <a:ext cx="7698378" cy="307777"/>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lt1"/>
                </a:solidFill>
                <a:latin typeface="Cambria"/>
                <a:ea typeface="Cambria"/>
                <a:cs typeface="Cambria"/>
                <a:sym typeface="Cambria"/>
              </a:rPr>
              <a:t>Starting from the 1</a:t>
            </a:r>
            <a:r>
              <a:rPr lang="en-US" sz="1400" b="1" i="0" u="none" strike="noStrike" cap="none" baseline="30000">
                <a:solidFill>
                  <a:schemeClr val="lt1"/>
                </a:solidFill>
                <a:latin typeface="Cambria"/>
                <a:ea typeface="Cambria"/>
                <a:cs typeface="Cambria"/>
                <a:sym typeface="Cambria"/>
              </a:rPr>
              <a:t>st</a:t>
            </a:r>
            <a:r>
              <a:rPr lang="en-US" sz="1400" b="1" i="0" u="none" strike="noStrike" cap="none">
                <a:solidFill>
                  <a:schemeClr val="lt1"/>
                </a:solidFill>
                <a:latin typeface="Cambria"/>
                <a:ea typeface="Cambria"/>
                <a:cs typeface="Cambria"/>
                <a:sym typeface="Cambria"/>
              </a:rPr>
              <a:t> page of the search results and then increment the </a:t>
            </a:r>
            <a:r>
              <a:rPr lang="en-US" b="1">
                <a:solidFill>
                  <a:schemeClr val="lt1"/>
                </a:solidFill>
                <a:latin typeface="Cambria"/>
                <a:ea typeface="Cambria"/>
                <a:cs typeface="Cambria"/>
                <a:sym typeface="Cambria"/>
              </a:rPr>
              <a:t>page number</a:t>
            </a:r>
            <a:r>
              <a:rPr lang="en-US" sz="1400" b="1" i="0" u="none" strike="noStrike" cap="none">
                <a:solidFill>
                  <a:schemeClr val="lt1"/>
                </a:solidFill>
                <a:latin typeface="Cambria"/>
                <a:ea typeface="Cambria"/>
                <a:cs typeface="Cambria"/>
                <a:sym typeface="Cambria"/>
              </a:rPr>
              <a:t>. </a:t>
            </a:r>
            <a:endParaRPr sz="1400" b="1" i="0" u="none" strike="noStrike" cap="none">
              <a:solidFill>
                <a:schemeClr val="lt1"/>
              </a:solidFill>
              <a:latin typeface="Cambria"/>
              <a:ea typeface="Cambria"/>
              <a:cs typeface="Cambria"/>
              <a:sym typeface="Cambria"/>
            </a:endParaRPr>
          </a:p>
        </p:txBody>
      </p:sp>
      <p:cxnSp>
        <p:nvCxnSpPr>
          <p:cNvPr id="112" name="Google Shape;112;p4"/>
          <p:cNvCxnSpPr/>
          <p:nvPr/>
        </p:nvCxnSpPr>
        <p:spPr>
          <a:xfrm rot="10800000">
            <a:off x="2152650" y="4095509"/>
            <a:ext cx="1331322" cy="0"/>
          </a:xfrm>
          <a:prstGeom prst="straightConnector1">
            <a:avLst/>
          </a:prstGeom>
          <a:noFill/>
          <a:ln w="28575" cap="flat" cmpd="sng">
            <a:solidFill>
              <a:srgbClr val="FF0000"/>
            </a:solidFill>
            <a:prstDash val="solid"/>
            <a:miter lim="800000"/>
            <a:headEnd type="none" w="sm" len="sm"/>
            <a:tailEnd type="triangle" w="med" len="med"/>
          </a:ln>
        </p:spPr>
      </p:cxnSp>
      <p:cxnSp>
        <p:nvCxnSpPr>
          <p:cNvPr id="113" name="Google Shape;113;p4"/>
          <p:cNvCxnSpPr/>
          <p:nvPr/>
        </p:nvCxnSpPr>
        <p:spPr>
          <a:xfrm rot="10800000">
            <a:off x="2152650" y="4324109"/>
            <a:ext cx="1457325" cy="419100"/>
          </a:xfrm>
          <a:prstGeom prst="straightConnector1">
            <a:avLst/>
          </a:prstGeom>
          <a:noFill/>
          <a:ln w="28575" cap="flat" cmpd="sng">
            <a:solidFill>
              <a:srgbClr val="FF0000"/>
            </a:solidFill>
            <a:prstDash val="solid"/>
            <a:miter lim="800000"/>
            <a:headEnd type="none" w="sm" len="sm"/>
            <a:tailEnd type="triangle" w="med" len="med"/>
          </a:ln>
        </p:spPr>
      </p:cxnSp>
      <p:sp>
        <p:nvSpPr>
          <p:cNvPr id="114" name="Google Shape;114;p4"/>
          <p:cNvSpPr txBox="1"/>
          <p:nvPr/>
        </p:nvSpPr>
        <p:spPr>
          <a:xfrm>
            <a:off x="3609975" y="4658624"/>
            <a:ext cx="7698378" cy="307777"/>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dirty="0">
                <a:solidFill>
                  <a:schemeClr val="lt1"/>
                </a:solidFill>
                <a:latin typeface="Cambria"/>
                <a:ea typeface="Cambria"/>
                <a:cs typeface="Cambria"/>
                <a:sym typeface="Cambria"/>
              </a:rPr>
              <a:t>Making an empty list</a:t>
            </a:r>
            <a:r>
              <a:rPr lang="en-US" b="1" dirty="0">
                <a:solidFill>
                  <a:schemeClr val="lt1"/>
                </a:solidFill>
                <a:latin typeface="Cambria"/>
                <a:ea typeface="Cambria"/>
                <a:cs typeface="Cambria"/>
                <a:sym typeface="Cambria"/>
              </a:rPr>
              <a:t>,</a:t>
            </a:r>
            <a:r>
              <a:rPr lang="en-US" sz="1400" b="1" i="0" u="none" strike="noStrike" cap="none" dirty="0">
                <a:solidFill>
                  <a:schemeClr val="lt1"/>
                </a:solidFill>
                <a:latin typeface="Cambria"/>
                <a:ea typeface="Cambria"/>
                <a:cs typeface="Cambria"/>
                <a:sym typeface="Cambria"/>
              </a:rPr>
              <a:t> I will add ‘data’ dictionaries into the list. </a:t>
            </a:r>
            <a:endParaRPr sz="1400" b="1" i="0" u="none" strike="noStrike" cap="none" dirty="0">
              <a:solidFill>
                <a:schemeClr val="lt1"/>
              </a:solidFill>
              <a:latin typeface="Cambria"/>
              <a:ea typeface="Cambria"/>
              <a:cs typeface="Cambria"/>
              <a:sym typeface="Cambria"/>
            </a:endParaRPr>
          </a:p>
        </p:txBody>
      </p:sp>
      <p:sp>
        <p:nvSpPr>
          <p:cNvPr id="3" name="Footer Placeholder 2">
            <a:extLst>
              <a:ext uri="{FF2B5EF4-FFF2-40B4-BE49-F238E27FC236}">
                <a16:creationId xmlns:a16="http://schemas.microsoft.com/office/drawing/2014/main" id="{7E56A705-037F-5766-2902-71E94AA02EBB}"/>
              </a:ext>
            </a:extLst>
          </p:cNvPr>
          <p:cNvSpPr>
            <a:spLocks noGrp="1"/>
          </p:cNvSpPr>
          <p:nvPr>
            <p:ph type="ftr" sz="quarter" idx="11"/>
          </p:nvPr>
        </p:nvSpPr>
        <p:spPr/>
        <p:txBody>
          <a:bodyPr/>
          <a:lstStyle/>
          <a:p>
            <a:r>
              <a:rPr lang="en-US" dirty="0">
                <a:latin typeface="Cambria"/>
                <a:ea typeface="Cambria"/>
                <a:cs typeface="Cambria"/>
                <a:sym typeface="Cambria"/>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lc="http://schemas.openxmlformats.org/drawingml/2006/lockedCanvas" textRoundtripDataId="0"/>
                  </a:ext>
                </a:extLst>
              </a:rPr>
              <a:t>Part </a:t>
            </a:r>
            <a:r>
              <a:rPr lang="en-US" dirty="0">
                <a:latin typeface="Cambria"/>
                <a:ea typeface="Cambria"/>
                <a:cs typeface="Cambria"/>
                <a:sym typeface="Cambria"/>
              </a:rPr>
              <a:t>1. </a:t>
            </a:r>
            <a:r>
              <a:rPr lang="en-US" dirty="0">
                <a:latin typeface="Cambria"/>
                <a:ea typeface="Cambria"/>
                <a:cs typeface="Cambria"/>
                <a:sym typeface="Cambria"/>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lc="http://schemas.openxmlformats.org/drawingml/2006/lockedCanvas" textRoundtripDataId="1"/>
                  </a:ext>
                </a:extLst>
              </a:rPr>
              <a:t>Retrieving </a:t>
            </a:r>
            <a:r>
              <a:rPr lang="en-US" dirty="0">
                <a:latin typeface="Cambria"/>
                <a:ea typeface="Cambria"/>
                <a:cs typeface="Cambria"/>
                <a:sym typeface="Cambria"/>
              </a:rPr>
              <a:t>data by sending an API call. </a:t>
            </a:r>
            <a:endParaRPr lang="en-US" dirty="0"/>
          </a:p>
        </p:txBody>
      </p:sp>
      <p:sp>
        <p:nvSpPr>
          <p:cNvPr id="6" name="Slide Number Placeholder 5">
            <a:extLst>
              <a:ext uri="{FF2B5EF4-FFF2-40B4-BE49-F238E27FC236}">
                <a16:creationId xmlns:a16="http://schemas.microsoft.com/office/drawing/2014/main" id="{348372C9-AD50-BE90-60AD-B8AAA508946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5"/>
          <p:cNvPicPr preferRelativeResize="0"/>
          <p:nvPr/>
        </p:nvPicPr>
        <p:blipFill rotWithShape="1">
          <a:blip r:embed="rId3">
            <a:alphaModFix/>
          </a:blip>
          <a:srcRect/>
          <a:stretch/>
        </p:blipFill>
        <p:spPr>
          <a:xfrm>
            <a:off x="88937" y="3316981"/>
            <a:ext cx="7688826" cy="2886478"/>
          </a:xfrm>
          <a:prstGeom prst="rect">
            <a:avLst/>
          </a:prstGeom>
          <a:noFill/>
          <a:ln>
            <a:noFill/>
          </a:ln>
        </p:spPr>
      </p:pic>
      <p:pic>
        <p:nvPicPr>
          <p:cNvPr id="120" name="Google Shape;120;p5"/>
          <p:cNvPicPr preferRelativeResize="0"/>
          <p:nvPr/>
        </p:nvPicPr>
        <p:blipFill rotWithShape="1">
          <a:blip r:embed="rId4">
            <a:alphaModFix/>
          </a:blip>
          <a:srcRect/>
          <a:stretch/>
        </p:blipFill>
        <p:spPr>
          <a:xfrm>
            <a:off x="0" y="54298"/>
            <a:ext cx="12192000" cy="3178482"/>
          </a:xfrm>
          <a:prstGeom prst="rect">
            <a:avLst/>
          </a:prstGeom>
          <a:noFill/>
          <a:ln>
            <a:noFill/>
          </a:ln>
        </p:spPr>
      </p:pic>
      <p:sp>
        <p:nvSpPr>
          <p:cNvPr id="121" name="Google Shape;121;p5"/>
          <p:cNvSpPr txBox="1"/>
          <p:nvPr/>
        </p:nvSpPr>
        <p:spPr>
          <a:xfrm>
            <a:off x="4169772" y="0"/>
            <a:ext cx="6881090" cy="507831"/>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US" sz="1350" b="1" i="0" u="none" strike="noStrike" cap="none">
                <a:solidFill>
                  <a:schemeClr val="lt1"/>
                </a:solidFill>
                <a:latin typeface="Consolas"/>
                <a:ea typeface="Consolas"/>
                <a:cs typeface="Consolas"/>
                <a:sym typeface="Consolas"/>
              </a:rPr>
              <a:t>Using ‘GetSearch’ function to send HTTP GET request to Search API endpoint of the server.  </a:t>
            </a:r>
            <a:endParaRPr sz="1400" b="0" i="0" u="none" strike="noStrike" cap="none">
              <a:solidFill>
                <a:srgbClr val="000000"/>
              </a:solidFill>
              <a:latin typeface="Arial"/>
              <a:ea typeface="Arial"/>
              <a:cs typeface="Arial"/>
              <a:sym typeface="Arial"/>
            </a:endParaRPr>
          </a:p>
        </p:txBody>
      </p:sp>
      <p:cxnSp>
        <p:nvCxnSpPr>
          <p:cNvPr id="122" name="Google Shape;122;p5"/>
          <p:cNvCxnSpPr>
            <a:stCxn id="121" idx="1"/>
          </p:cNvCxnSpPr>
          <p:nvPr/>
        </p:nvCxnSpPr>
        <p:spPr>
          <a:xfrm rot="10800000">
            <a:off x="3696972" y="138416"/>
            <a:ext cx="472800" cy="115500"/>
          </a:xfrm>
          <a:prstGeom prst="straightConnector1">
            <a:avLst/>
          </a:prstGeom>
          <a:noFill/>
          <a:ln w="28575" cap="flat" cmpd="sng">
            <a:solidFill>
              <a:srgbClr val="FF0000"/>
            </a:solidFill>
            <a:prstDash val="solid"/>
            <a:miter lim="800000"/>
            <a:headEnd type="none" w="sm" len="sm"/>
            <a:tailEnd type="triangle" w="med" len="med"/>
          </a:ln>
        </p:spPr>
      </p:cxnSp>
      <p:sp>
        <p:nvSpPr>
          <p:cNvPr id="123" name="Google Shape;123;p5"/>
          <p:cNvSpPr txBox="1"/>
          <p:nvPr/>
        </p:nvSpPr>
        <p:spPr>
          <a:xfrm>
            <a:off x="5310910" y="904875"/>
            <a:ext cx="6357300" cy="715800"/>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US" sz="1350" b="1" i="0" u="none" strike="noStrike" cap="none">
                <a:solidFill>
                  <a:schemeClr val="lt1"/>
                </a:solidFill>
                <a:latin typeface="Consolas"/>
                <a:ea typeface="Consolas"/>
                <a:cs typeface="Consolas"/>
                <a:sym typeface="Consolas"/>
              </a:rPr>
              <a:t>In the first query, if the keywords are water and electricity, it will be joined as “Water”OR”Electricity”. And in the 2</a:t>
            </a:r>
            <a:r>
              <a:rPr lang="en-US" sz="1350" b="1" i="0" u="none" strike="noStrike" cap="none" baseline="30000">
                <a:solidFill>
                  <a:schemeClr val="lt1"/>
                </a:solidFill>
                <a:latin typeface="Consolas"/>
                <a:ea typeface="Consolas"/>
                <a:cs typeface="Consolas"/>
                <a:sym typeface="Consolas"/>
              </a:rPr>
              <a:t>nd</a:t>
            </a:r>
            <a:r>
              <a:rPr lang="en-US" sz="1350" b="1" i="0" u="none" strike="noStrike" cap="none">
                <a:solidFill>
                  <a:schemeClr val="lt1"/>
                </a:solidFill>
                <a:latin typeface="Consolas"/>
                <a:ea typeface="Consolas"/>
                <a:cs typeface="Consolas"/>
                <a:sym typeface="Consolas"/>
              </a:rPr>
              <a:t> query, it is created as ("Water"OR"Electricity“)</a:t>
            </a:r>
            <a:endParaRPr sz="1350" b="1" i="0" u="none" strike="noStrike" cap="none">
              <a:solidFill>
                <a:schemeClr val="lt1"/>
              </a:solidFill>
              <a:latin typeface="Consolas"/>
              <a:ea typeface="Consolas"/>
              <a:cs typeface="Consolas"/>
              <a:sym typeface="Consolas"/>
            </a:endParaRPr>
          </a:p>
        </p:txBody>
      </p:sp>
      <p:cxnSp>
        <p:nvCxnSpPr>
          <p:cNvPr id="124" name="Google Shape;124;p5"/>
          <p:cNvCxnSpPr/>
          <p:nvPr/>
        </p:nvCxnSpPr>
        <p:spPr>
          <a:xfrm rot="10800000">
            <a:off x="2933700" y="990600"/>
            <a:ext cx="2324100" cy="191274"/>
          </a:xfrm>
          <a:prstGeom prst="straightConnector1">
            <a:avLst/>
          </a:prstGeom>
          <a:noFill/>
          <a:ln w="38100" cap="flat" cmpd="sng">
            <a:solidFill>
              <a:srgbClr val="FF0000"/>
            </a:solidFill>
            <a:prstDash val="solid"/>
            <a:miter lim="800000"/>
            <a:headEnd type="none" w="sm" len="sm"/>
            <a:tailEnd type="triangle" w="med" len="med"/>
          </a:ln>
        </p:spPr>
      </p:cxnSp>
      <p:cxnSp>
        <p:nvCxnSpPr>
          <p:cNvPr id="125" name="Google Shape;125;p5"/>
          <p:cNvCxnSpPr/>
          <p:nvPr/>
        </p:nvCxnSpPr>
        <p:spPr>
          <a:xfrm rot="10800000">
            <a:off x="4038600" y="800100"/>
            <a:ext cx="1272310" cy="381773"/>
          </a:xfrm>
          <a:prstGeom prst="straightConnector1">
            <a:avLst/>
          </a:prstGeom>
          <a:noFill/>
          <a:ln w="28575" cap="flat" cmpd="sng">
            <a:solidFill>
              <a:srgbClr val="FF0000"/>
            </a:solidFill>
            <a:prstDash val="solid"/>
            <a:miter lim="800000"/>
            <a:headEnd type="none" w="sm" len="sm"/>
            <a:tailEnd type="triangle" w="med" len="med"/>
          </a:ln>
        </p:spPr>
      </p:cxnSp>
      <p:cxnSp>
        <p:nvCxnSpPr>
          <p:cNvPr id="126" name="Google Shape;126;p5"/>
          <p:cNvCxnSpPr/>
          <p:nvPr/>
        </p:nvCxnSpPr>
        <p:spPr>
          <a:xfrm rot="-5400000" flipH="1">
            <a:off x="175875" y="2738118"/>
            <a:ext cx="3029700" cy="581100"/>
          </a:xfrm>
          <a:prstGeom prst="bentConnector3">
            <a:avLst>
              <a:gd name="adj1" fmla="val 50000"/>
            </a:avLst>
          </a:prstGeom>
          <a:noFill/>
          <a:ln w="38100" cap="flat" cmpd="sng">
            <a:solidFill>
              <a:srgbClr val="FF0000"/>
            </a:solidFill>
            <a:prstDash val="solid"/>
            <a:miter lim="800000"/>
            <a:headEnd type="none" w="sm" len="sm"/>
            <a:tailEnd type="triangle" w="med" len="med"/>
          </a:ln>
        </p:spPr>
      </p:cxnSp>
      <p:sp>
        <p:nvSpPr>
          <p:cNvPr id="127" name="Google Shape;127;p5"/>
          <p:cNvSpPr txBox="1"/>
          <p:nvPr/>
        </p:nvSpPr>
        <p:spPr>
          <a:xfrm>
            <a:off x="7902538" y="3429000"/>
            <a:ext cx="4200600" cy="1546800"/>
          </a:xfrm>
          <a:prstGeom prst="rect">
            <a:avLst/>
          </a:prstGeom>
          <a:noFill/>
          <a:ln w="3810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US" sz="1350" b="1" i="0" u="none" strike="noStrike" cap="none">
                <a:solidFill>
                  <a:schemeClr val="dk1"/>
                </a:solidFill>
                <a:latin typeface="Consolas"/>
                <a:ea typeface="Consolas"/>
                <a:cs typeface="Consolas"/>
                <a:sym typeface="Consolas"/>
              </a:rPr>
              <a:t>We can find ‘cookie’ data in ‘DevTools’. The ‘cookie’ data usually involves session data for users. However, SAM.gov possesses public data so I did not include MYSESSIONID info in the ‘cookie’.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50"/>
              <a:buFont typeface="Arial"/>
              <a:buNone/>
            </a:pPr>
            <a:r>
              <a:rPr lang="en-US" sz="1350" b="1" i="0" u="none" strike="noStrike" cap="none">
                <a:solidFill>
                  <a:schemeClr val="dk1"/>
                </a:solidFill>
                <a:latin typeface="Consolas"/>
                <a:ea typeface="Consolas"/>
                <a:cs typeface="Consolas"/>
                <a:sym typeface="Consolas"/>
              </a:rPr>
              <a:t>You can find ‘cookie’ data in a ‘Request Header’.  </a:t>
            </a:r>
            <a:endParaRPr sz="1350" b="1" i="0" u="none" strike="noStrike" cap="none">
              <a:solidFill>
                <a:schemeClr val="dk1"/>
              </a:solidFill>
              <a:latin typeface="Consolas"/>
              <a:ea typeface="Consolas"/>
              <a:cs typeface="Consolas"/>
              <a:sym typeface="Consolas"/>
            </a:endParaRPr>
          </a:p>
        </p:txBody>
      </p:sp>
      <p:sp>
        <p:nvSpPr>
          <p:cNvPr id="3" name="Footer Placeholder 2">
            <a:extLst>
              <a:ext uri="{FF2B5EF4-FFF2-40B4-BE49-F238E27FC236}">
                <a16:creationId xmlns:a16="http://schemas.microsoft.com/office/drawing/2014/main" id="{383851DA-6A36-817A-9F09-3D61E2D24F38}"/>
              </a:ext>
            </a:extLst>
          </p:cNvPr>
          <p:cNvSpPr>
            <a:spLocks noGrp="1"/>
          </p:cNvSpPr>
          <p:nvPr>
            <p:ph type="ftr" sz="quarter" idx="11"/>
          </p:nvPr>
        </p:nvSpPr>
        <p:spPr/>
        <p:txBody>
          <a:bodyPr/>
          <a:lstStyle/>
          <a:p>
            <a:r>
              <a:rPr lang="en-US" dirty="0">
                <a:latin typeface="Cambria"/>
                <a:ea typeface="Cambria"/>
                <a:cs typeface="Cambria"/>
                <a:sym typeface="Cambria"/>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lc="http://schemas.openxmlformats.org/drawingml/2006/lockedCanvas" textRoundtripDataId="0"/>
                  </a:ext>
                </a:extLst>
              </a:rPr>
              <a:t>Part </a:t>
            </a:r>
            <a:r>
              <a:rPr lang="en-US" dirty="0">
                <a:latin typeface="Cambria"/>
                <a:ea typeface="Cambria"/>
                <a:cs typeface="Cambria"/>
                <a:sym typeface="Cambria"/>
              </a:rPr>
              <a:t>1. </a:t>
            </a:r>
            <a:r>
              <a:rPr lang="en-US" dirty="0">
                <a:latin typeface="Cambria"/>
                <a:ea typeface="Cambria"/>
                <a:cs typeface="Cambria"/>
                <a:sym typeface="Cambria"/>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lc="http://schemas.openxmlformats.org/drawingml/2006/lockedCanvas" textRoundtripDataId="1"/>
                  </a:ext>
                </a:extLst>
              </a:rPr>
              <a:t>Retrieving </a:t>
            </a:r>
            <a:r>
              <a:rPr lang="en-US" dirty="0">
                <a:latin typeface="Cambria"/>
                <a:ea typeface="Cambria"/>
                <a:cs typeface="Cambria"/>
                <a:sym typeface="Cambria"/>
              </a:rPr>
              <a:t>data by sending an API call. </a:t>
            </a:r>
            <a:endParaRPr lang="en-US" dirty="0"/>
          </a:p>
        </p:txBody>
      </p:sp>
      <p:sp>
        <p:nvSpPr>
          <p:cNvPr id="6" name="Slide Number Placeholder 5">
            <a:extLst>
              <a:ext uri="{FF2B5EF4-FFF2-40B4-BE49-F238E27FC236}">
                <a16:creationId xmlns:a16="http://schemas.microsoft.com/office/drawing/2014/main" id="{9C539661-F4E8-7376-8751-974825ED5D1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6"/>
          <p:cNvPicPr preferRelativeResize="0"/>
          <p:nvPr/>
        </p:nvPicPr>
        <p:blipFill rotWithShape="1">
          <a:blip r:embed="rId3">
            <a:alphaModFix/>
          </a:blip>
          <a:srcRect/>
          <a:stretch/>
        </p:blipFill>
        <p:spPr>
          <a:xfrm>
            <a:off x="126737" y="2948470"/>
            <a:ext cx="8483863" cy="3400900"/>
          </a:xfrm>
          <a:prstGeom prst="rect">
            <a:avLst/>
          </a:prstGeom>
          <a:noFill/>
          <a:ln>
            <a:noFill/>
          </a:ln>
        </p:spPr>
      </p:pic>
      <p:pic>
        <p:nvPicPr>
          <p:cNvPr id="133" name="Google Shape;133;p6"/>
          <p:cNvPicPr preferRelativeResize="0"/>
          <p:nvPr/>
        </p:nvPicPr>
        <p:blipFill rotWithShape="1">
          <a:blip r:embed="rId4">
            <a:alphaModFix/>
          </a:blip>
          <a:srcRect/>
          <a:stretch/>
        </p:blipFill>
        <p:spPr>
          <a:xfrm>
            <a:off x="0" y="18991"/>
            <a:ext cx="12192000" cy="2805965"/>
          </a:xfrm>
          <a:prstGeom prst="rect">
            <a:avLst/>
          </a:prstGeom>
          <a:noFill/>
          <a:ln>
            <a:noFill/>
          </a:ln>
        </p:spPr>
      </p:pic>
      <p:cxnSp>
        <p:nvCxnSpPr>
          <p:cNvPr id="134" name="Google Shape;134;p6"/>
          <p:cNvCxnSpPr/>
          <p:nvPr/>
        </p:nvCxnSpPr>
        <p:spPr>
          <a:xfrm rot="-5400000" flipH="1">
            <a:off x="-1204951" y="2043091"/>
            <a:ext cx="4400700" cy="695400"/>
          </a:xfrm>
          <a:prstGeom prst="bentConnector3">
            <a:avLst>
              <a:gd name="adj1" fmla="val 50000"/>
            </a:avLst>
          </a:prstGeom>
          <a:noFill/>
          <a:ln w="38100" cap="flat" cmpd="sng">
            <a:solidFill>
              <a:srgbClr val="FF0000"/>
            </a:solidFill>
            <a:prstDash val="solid"/>
            <a:miter lim="800000"/>
            <a:headEnd type="none" w="sm" len="sm"/>
            <a:tailEnd type="triangle" w="med" len="med"/>
          </a:ln>
        </p:spPr>
      </p:cxnSp>
      <p:sp>
        <p:nvSpPr>
          <p:cNvPr id="135" name="Google Shape;135;p6"/>
          <p:cNvSpPr txBox="1"/>
          <p:nvPr/>
        </p:nvSpPr>
        <p:spPr>
          <a:xfrm>
            <a:off x="8782050" y="3429000"/>
            <a:ext cx="3321000" cy="923400"/>
          </a:xfrm>
          <a:prstGeom prst="rect">
            <a:avLst/>
          </a:prstGeom>
          <a:noFill/>
          <a:ln w="3810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US" sz="1350" b="1" i="0" u="none" strike="noStrike" cap="none">
                <a:solidFill>
                  <a:schemeClr val="dk1"/>
                </a:solidFill>
                <a:latin typeface="Consolas"/>
                <a:ea typeface="Consolas"/>
                <a:cs typeface="Consolas"/>
                <a:sym typeface="Consolas"/>
              </a:rPr>
              <a:t>I need to send ‘headers’ information to the server when sending HTTP GET request to Search API. </a:t>
            </a:r>
            <a:endParaRPr sz="1350" b="1" i="0" u="none" strike="noStrike" cap="none">
              <a:solidFill>
                <a:schemeClr val="dk1"/>
              </a:solidFill>
              <a:latin typeface="Consolas"/>
              <a:ea typeface="Consolas"/>
              <a:cs typeface="Consolas"/>
              <a:sym typeface="Consolas"/>
            </a:endParaRPr>
          </a:p>
        </p:txBody>
      </p:sp>
      <p:sp>
        <p:nvSpPr>
          <p:cNvPr id="3" name="Footer Placeholder 2">
            <a:extLst>
              <a:ext uri="{FF2B5EF4-FFF2-40B4-BE49-F238E27FC236}">
                <a16:creationId xmlns:a16="http://schemas.microsoft.com/office/drawing/2014/main" id="{E4728A32-421A-10DA-64AA-4D884C2990BC}"/>
              </a:ext>
            </a:extLst>
          </p:cNvPr>
          <p:cNvSpPr>
            <a:spLocks noGrp="1"/>
          </p:cNvSpPr>
          <p:nvPr>
            <p:ph type="ftr" sz="quarter" idx="11"/>
          </p:nvPr>
        </p:nvSpPr>
        <p:spPr/>
        <p:txBody>
          <a:bodyPr/>
          <a:lstStyle/>
          <a:p>
            <a:r>
              <a:rPr lang="en-US" dirty="0">
                <a:latin typeface="Cambria"/>
                <a:ea typeface="Cambria"/>
                <a:cs typeface="Cambria"/>
                <a:sym typeface="Cambria"/>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lc="http://schemas.openxmlformats.org/drawingml/2006/lockedCanvas" textRoundtripDataId="0"/>
                  </a:ext>
                </a:extLst>
              </a:rPr>
              <a:t>Part </a:t>
            </a:r>
            <a:r>
              <a:rPr lang="en-US" dirty="0">
                <a:latin typeface="Cambria"/>
                <a:ea typeface="Cambria"/>
                <a:cs typeface="Cambria"/>
                <a:sym typeface="Cambria"/>
              </a:rPr>
              <a:t>1. </a:t>
            </a:r>
            <a:r>
              <a:rPr lang="en-US" dirty="0">
                <a:latin typeface="Cambria"/>
                <a:ea typeface="Cambria"/>
                <a:cs typeface="Cambria"/>
                <a:sym typeface="Cambria"/>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lc="http://schemas.openxmlformats.org/drawingml/2006/lockedCanvas" textRoundtripDataId="1"/>
                  </a:ext>
                </a:extLst>
              </a:rPr>
              <a:t>Retrieving </a:t>
            </a:r>
            <a:r>
              <a:rPr lang="en-US" dirty="0">
                <a:latin typeface="Cambria"/>
                <a:ea typeface="Cambria"/>
                <a:cs typeface="Cambria"/>
                <a:sym typeface="Cambria"/>
              </a:rPr>
              <a:t>data by sending an API call. </a:t>
            </a:r>
            <a:endParaRPr lang="en-US" dirty="0"/>
          </a:p>
        </p:txBody>
      </p:sp>
      <p:sp>
        <p:nvSpPr>
          <p:cNvPr id="6" name="Slide Number Placeholder 5">
            <a:extLst>
              <a:ext uri="{FF2B5EF4-FFF2-40B4-BE49-F238E27FC236}">
                <a16:creationId xmlns:a16="http://schemas.microsoft.com/office/drawing/2014/main" id="{3A0A6F42-7386-9B7C-E00E-04A850D2823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7"/>
          <p:cNvPicPr preferRelativeResize="0"/>
          <p:nvPr/>
        </p:nvPicPr>
        <p:blipFill rotWithShape="1">
          <a:blip r:embed="rId3">
            <a:alphaModFix/>
          </a:blip>
          <a:srcRect/>
          <a:stretch/>
        </p:blipFill>
        <p:spPr>
          <a:xfrm>
            <a:off x="0" y="170460"/>
            <a:ext cx="12192000" cy="1550771"/>
          </a:xfrm>
          <a:prstGeom prst="rect">
            <a:avLst/>
          </a:prstGeom>
          <a:noFill/>
          <a:ln>
            <a:noFill/>
          </a:ln>
        </p:spPr>
      </p:pic>
      <p:pic>
        <p:nvPicPr>
          <p:cNvPr id="141" name="Google Shape;141;p7"/>
          <p:cNvPicPr preferRelativeResize="0"/>
          <p:nvPr/>
        </p:nvPicPr>
        <p:blipFill rotWithShape="1">
          <a:blip r:embed="rId4">
            <a:alphaModFix/>
          </a:blip>
          <a:srcRect/>
          <a:stretch/>
        </p:blipFill>
        <p:spPr>
          <a:xfrm>
            <a:off x="132849" y="2919244"/>
            <a:ext cx="7553825" cy="2767181"/>
          </a:xfrm>
          <a:prstGeom prst="rect">
            <a:avLst/>
          </a:prstGeom>
          <a:noFill/>
          <a:ln>
            <a:noFill/>
          </a:ln>
        </p:spPr>
      </p:pic>
      <p:sp>
        <p:nvSpPr>
          <p:cNvPr id="142" name="Google Shape;142;p7"/>
          <p:cNvSpPr txBox="1"/>
          <p:nvPr/>
        </p:nvSpPr>
        <p:spPr>
          <a:xfrm>
            <a:off x="2026647" y="1033950"/>
            <a:ext cx="6881090" cy="507831"/>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US" sz="1350" b="1" i="0" u="none" strike="noStrike" cap="none">
                <a:solidFill>
                  <a:schemeClr val="lt1"/>
                </a:solidFill>
                <a:latin typeface="Consolas"/>
                <a:ea typeface="Consolas"/>
                <a:cs typeface="Consolas"/>
                <a:sym typeface="Consolas"/>
              </a:rPr>
              <a:t>Sending GET request to the API endpoint and sav</a:t>
            </a:r>
            <a:r>
              <a:rPr lang="en-US" sz="1350" b="1">
                <a:solidFill>
                  <a:schemeClr val="lt1"/>
                </a:solidFill>
                <a:latin typeface="Consolas"/>
                <a:ea typeface="Consolas"/>
                <a:cs typeface="Consolas"/>
                <a:sym typeface="Consolas"/>
              </a:rPr>
              <a:t>ing</a:t>
            </a:r>
            <a:r>
              <a:rPr lang="en-US" sz="1350" b="1" i="0" u="none" strike="noStrike" cap="none">
                <a:solidFill>
                  <a:schemeClr val="lt1"/>
                </a:solidFill>
                <a:latin typeface="Consolas"/>
                <a:ea typeface="Consolas"/>
                <a:cs typeface="Consolas"/>
                <a:sym typeface="Consolas"/>
              </a:rPr>
              <a:t> the response in a ‘response’ object with cookies, headers, search query and page number. </a:t>
            </a:r>
            <a:endParaRPr sz="1400" b="0" i="0" u="none" strike="noStrike" cap="none">
              <a:solidFill>
                <a:srgbClr val="000000"/>
              </a:solidFill>
              <a:latin typeface="Arial"/>
              <a:ea typeface="Arial"/>
              <a:cs typeface="Arial"/>
              <a:sym typeface="Arial"/>
            </a:endParaRPr>
          </a:p>
        </p:txBody>
      </p:sp>
      <p:cxnSp>
        <p:nvCxnSpPr>
          <p:cNvPr id="143" name="Google Shape;143;p7"/>
          <p:cNvCxnSpPr/>
          <p:nvPr/>
        </p:nvCxnSpPr>
        <p:spPr>
          <a:xfrm rot="10800000">
            <a:off x="1790700" y="657225"/>
            <a:ext cx="235947" cy="376725"/>
          </a:xfrm>
          <a:prstGeom prst="straightConnector1">
            <a:avLst/>
          </a:prstGeom>
          <a:noFill/>
          <a:ln w="28575" cap="flat" cmpd="sng">
            <a:solidFill>
              <a:srgbClr val="FF0000"/>
            </a:solidFill>
            <a:prstDash val="solid"/>
            <a:miter lim="800000"/>
            <a:headEnd type="none" w="sm" len="sm"/>
            <a:tailEnd type="triangle" w="med" len="med"/>
          </a:ln>
        </p:spPr>
      </p:cxnSp>
      <p:cxnSp>
        <p:nvCxnSpPr>
          <p:cNvPr id="144" name="Google Shape;144;p7"/>
          <p:cNvCxnSpPr/>
          <p:nvPr/>
        </p:nvCxnSpPr>
        <p:spPr>
          <a:xfrm rot="-5400000" flipH="1">
            <a:off x="571799" y="2164745"/>
            <a:ext cx="2673600" cy="235800"/>
          </a:xfrm>
          <a:prstGeom prst="bentConnector3">
            <a:avLst>
              <a:gd name="adj1" fmla="val 50000"/>
            </a:avLst>
          </a:prstGeom>
          <a:noFill/>
          <a:ln w="38100" cap="flat" cmpd="sng">
            <a:solidFill>
              <a:srgbClr val="FF0000"/>
            </a:solidFill>
            <a:prstDash val="solid"/>
            <a:miter lim="800000"/>
            <a:headEnd type="none" w="sm" len="sm"/>
            <a:tailEnd type="triangle" w="med" len="med"/>
          </a:ln>
        </p:spPr>
      </p:cxnSp>
      <p:sp>
        <p:nvSpPr>
          <p:cNvPr id="145" name="Google Shape;145;p7"/>
          <p:cNvSpPr txBox="1"/>
          <p:nvPr/>
        </p:nvSpPr>
        <p:spPr>
          <a:xfrm>
            <a:off x="2169521" y="2096314"/>
            <a:ext cx="7746003" cy="923330"/>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US" sz="1350" b="1" i="0" u="none" strike="noStrike" cap="none">
                <a:solidFill>
                  <a:schemeClr val="dk1"/>
                </a:solidFill>
                <a:latin typeface="Consolas"/>
                <a:ea typeface="Consolas"/>
                <a:cs typeface="Consolas"/>
                <a:sym typeface="Consolas"/>
              </a:rPr>
              <a:t>This is the ‘request URL’ with page number and search query.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50"/>
              <a:buFont typeface="Arial"/>
              <a:buNone/>
            </a:pPr>
            <a:r>
              <a:rPr lang="en-US" sz="1350" b="1" i="0" u="none" strike="noStrike" cap="none">
                <a:solidFill>
                  <a:schemeClr val="dk1"/>
                </a:solidFill>
                <a:latin typeface="Consolas"/>
                <a:ea typeface="Consolas"/>
                <a:cs typeface="Consolas"/>
                <a:sym typeface="Consolas"/>
              </a:rPr>
              <a:t>I found this ‘request URL’ in the header of a ‘DevTools’.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50"/>
              <a:buFont typeface="Arial"/>
              <a:buNone/>
            </a:pPr>
            <a:r>
              <a:rPr lang="en-US" sz="1350" b="1" i="0" u="none" strike="noStrike" cap="none">
                <a:solidFill>
                  <a:schemeClr val="dk1"/>
                </a:solidFill>
                <a:latin typeface="Consolas"/>
                <a:ea typeface="Consolas"/>
                <a:cs typeface="Consolas"/>
                <a:sym typeface="Consolas"/>
              </a:rPr>
              <a:t>In the image below, I am on the 1</a:t>
            </a:r>
            <a:r>
              <a:rPr lang="en-US" sz="1350" b="1" i="0" u="none" strike="noStrike" cap="none" baseline="30000">
                <a:solidFill>
                  <a:schemeClr val="dk1"/>
                </a:solidFill>
                <a:latin typeface="Consolas"/>
                <a:ea typeface="Consolas"/>
                <a:cs typeface="Consolas"/>
                <a:sym typeface="Consolas"/>
              </a:rPr>
              <a:t>st</a:t>
            </a:r>
            <a:r>
              <a:rPr lang="en-US" sz="1350" b="1" i="0" u="none" strike="noStrike" cap="none">
                <a:solidFill>
                  <a:schemeClr val="dk1"/>
                </a:solidFill>
                <a:latin typeface="Consolas"/>
                <a:ea typeface="Consolas"/>
                <a:cs typeface="Consolas"/>
                <a:sym typeface="Consolas"/>
              </a:rPr>
              <a:t> page and I search keywords like (“Water”OR”Electricity”) </a:t>
            </a:r>
            <a:endParaRPr sz="1400" b="0" i="0" u="none" strike="noStrike" cap="none">
              <a:solidFill>
                <a:srgbClr val="000000"/>
              </a:solidFill>
              <a:latin typeface="Arial"/>
              <a:ea typeface="Arial"/>
              <a:cs typeface="Arial"/>
              <a:sym typeface="Arial"/>
            </a:endParaRPr>
          </a:p>
        </p:txBody>
      </p:sp>
      <p:sp>
        <p:nvSpPr>
          <p:cNvPr id="146" name="Google Shape;146;p7"/>
          <p:cNvSpPr txBox="1"/>
          <p:nvPr/>
        </p:nvSpPr>
        <p:spPr>
          <a:xfrm>
            <a:off x="2077196" y="3202808"/>
            <a:ext cx="958352" cy="292388"/>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US" sz="1300" b="1" i="0" u="none" strike="noStrike" cap="none">
                <a:solidFill>
                  <a:srgbClr val="FF0000"/>
                </a:solidFill>
                <a:latin typeface="Consolas"/>
                <a:ea typeface="Consolas"/>
                <a:cs typeface="Consolas"/>
                <a:sym typeface="Consolas"/>
              </a:rPr>
              <a:t>Header </a:t>
            </a:r>
            <a:endParaRPr sz="1400" b="0" i="0" u="none" strike="noStrike" cap="none">
              <a:solidFill>
                <a:srgbClr val="000000"/>
              </a:solidFill>
              <a:latin typeface="Arial"/>
              <a:ea typeface="Arial"/>
              <a:cs typeface="Arial"/>
              <a:sym typeface="Arial"/>
            </a:endParaRPr>
          </a:p>
        </p:txBody>
      </p:sp>
      <p:sp>
        <p:nvSpPr>
          <p:cNvPr id="147" name="Google Shape;147;p7"/>
          <p:cNvSpPr txBox="1"/>
          <p:nvPr/>
        </p:nvSpPr>
        <p:spPr>
          <a:xfrm>
            <a:off x="1311523" y="3837877"/>
            <a:ext cx="958352" cy="492443"/>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US" sz="1300" b="1" i="0" u="none" strike="noStrike" cap="none">
                <a:solidFill>
                  <a:srgbClr val="FF0000"/>
                </a:solidFill>
                <a:latin typeface="Consolas"/>
                <a:ea typeface="Consolas"/>
                <a:cs typeface="Consolas"/>
                <a:sym typeface="Consolas"/>
              </a:rPr>
              <a:t>Request URL: </a:t>
            </a:r>
            <a:endParaRPr sz="1400" b="0" i="0" u="none" strike="noStrike" cap="none">
              <a:solidFill>
                <a:srgbClr val="000000"/>
              </a:solidFill>
              <a:latin typeface="Arial"/>
              <a:ea typeface="Arial"/>
              <a:cs typeface="Arial"/>
              <a:sym typeface="Arial"/>
            </a:endParaRPr>
          </a:p>
        </p:txBody>
      </p:sp>
      <p:sp>
        <p:nvSpPr>
          <p:cNvPr id="148" name="Google Shape;148;p7"/>
          <p:cNvSpPr txBox="1"/>
          <p:nvPr/>
        </p:nvSpPr>
        <p:spPr>
          <a:xfrm>
            <a:off x="2352673" y="4446988"/>
            <a:ext cx="958352" cy="492443"/>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US" sz="1300" b="1" i="0" u="none" strike="noStrike" cap="none">
                <a:solidFill>
                  <a:srgbClr val="FF0000"/>
                </a:solidFill>
                <a:latin typeface="Consolas"/>
                <a:ea typeface="Consolas"/>
                <a:cs typeface="Consolas"/>
                <a:sym typeface="Consolas"/>
              </a:rPr>
              <a:t>Request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US" sz="1300" b="1" i="0" u="none" strike="noStrike" cap="none">
                <a:solidFill>
                  <a:srgbClr val="FF0000"/>
                </a:solidFill>
                <a:latin typeface="Consolas"/>
                <a:ea typeface="Consolas"/>
                <a:cs typeface="Consolas"/>
                <a:sym typeface="Consolas"/>
              </a:rPr>
              <a:t>Method: </a:t>
            </a:r>
            <a:endParaRPr sz="1400" b="0" i="0" u="none" strike="noStrike" cap="none">
              <a:solidFill>
                <a:srgbClr val="000000"/>
              </a:solidFill>
              <a:latin typeface="Arial"/>
              <a:ea typeface="Arial"/>
              <a:cs typeface="Arial"/>
              <a:sym typeface="Arial"/>
            </a:endParaRPr>
          </a:p>
        </p:txBody>
      </p:sp>
      <p:sp>
        <p:nvSpPr>
          <p:cNvPr id="149" name="Google Shape;149;p7"/>
          <p:cNvSpPr txBox="1"/>
          <p:nvPr/>
        </p:nvSpPr>
        <p:spPr>
          <a:xfrm>
            <a:off x="7774418" y="3751775"/>
            <a:ext cx="3752850" cy="1546577"/>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US" sz="1350" b="1" i="0" u="none" strike="noStrike" cap="none">
                <a:solidFill>
                  <a:schemeClr val="dk1"/>
                </a:solidFill>
                <a:latin typeface="Consolas"/>
                <a:ea typeface="Consolas"/>
                <a:cs typeface="Consolas"/>
                <a:sym typeface="Consolas"/>
              </a:rPr>
              <a:t>When I sent the HTTP GET request with the Request, I had to dynamically change the page number and keyword query.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50"/>
              <a:buFont typeface="Arial"/>
              <a:buNone/>
            </a:pPr>
            <a:r>
              <a:rPr lang="en-US" sz="1350" b="1" i="0" u="none" strike="noStrike" cap="none">
                <a:solidFill>
                  <a:schemeClr val="dk1"/>
                </a:solidFill>
                <a:latin typeface="Consolas"/>
                <a:ea typeface="Consolas"/>
                <a:cs typeface="Consolas"/>
                <a:sym typeface="Consolas"/>
              </a:rPr>
              <a:t>Therefore, I used </a:t>
            </a:r>
            <a:r>
              <a:rPr lang="en-US" sz="1350" b="1" i="0" u="none" strike="noStrike" cap="none">
                <a:solidFill>
                  <a:srgbClr val="FF0000"/>
                </a:solidFill>
                <a:latin typeface="Consolas"/>
                <a:ea typeface="Consolas"/>
                <a:cs typeface="Consolas"/>
                <a:sym typeface="Consolas"/>
              </a:rPr>
              <a:t>{}</a:t>
            </a:r>
            <a:r>
              <a:rPr lang="en-US" sz="1350" b="1" i="0" u="none" strike="noStrike" cap="none">
                <a:solidFill>
                  <a:schemeClr val="dk1"/>
                </a:solidFill>
                <a:latin typeface="Consolas"/>
                <a:ea typeface="Consolas"/>
                <a:cs typeface="Consolas"/>
                <a:sym typeface="Consolas"/>
              </a:rPr>
              <a:t> to indicate a placeholder where dynamic values must be included. </a:t>
            </a:r>
            <a:endParaRPr sz="1400" b="0" i="0" u="none" strike="noStrike" cap="none">
              <a:solidFill>
                <a:srgbClr val="000000"/>
              </a:solidFill>
              <a:latin typeface="Arial"/>
              <a:ea typeface="Arial"/>
              <a:cs typeface="Arial"/>
              <a:sym typeface="Arial"/>
            </a:endParaRPr>
          </a:p>
        </p:txBody>
      </p:sp>
      <p:cxnSp>
        <p:nvCxnSpPr>
          <p:cNvPr id="150" name="Google Shape;150;p7"/>
          <p:cNvCxnSpPr>
            <a:stCxn id="149" idx="0"/>
          </p:cNvCxnSpPr>
          <p:nvPr/>
        </p:nvCxnSpPr>
        <p:spPr>
          <a:xfrm rot="10800000">
            <a:off x="9344543" y="876275"/>
            <a:ext cx="306300" cy="2875500"/>
          </a:xfrm>
          <a:prstGeom prst="straightConnector1">
            <a:avLst/>
          </a:prstGeom>
          <a:noFill/>
          <a:ln w="9525" cap="flat" cmpd="sng">
            <a:solidFill>
              <a:srgbClr val="FF0000"/>
            </a:solidFill>
            <a:prstDash val="solid"/>
            <a:miter lim="800000"/>
            <a:headEnd type="none" w="sm" len="sm"/>
            <a:tailEnd type="triangle" w="med" len="med"/>
          </a:ln>
        </p:spPr>
      </p:cxnSp>
      <p:cxnSp>
        <p:nvCxnSpPr>
          <p:cNvPr id="151" name="Google Shape;151;p7"/>
          <p:cNvCxnSpPr>
            <a:stCxn id="149" idx="0"/>
          </p:cNvCxnSpPr>
          <p:nvPr/>
        </p:nvCxnSpPr>
        <p:spPr>
          <a:xfrm rot="10800000">
            <a:off x="4926443" y="899975"/>
            <a:ext cx="4724400" cy="2851800"/>
          </a:xfrm>
          <a:prstGeom prst="straightConnector1">
            <a:avLst/>
          </a:prstGeom>
          <a:noFill/>
          <a:ln w="12700" cap="flat" cmpd="sng">
            <a:solidFill>
              <a:srgbClr val="FF0000"/>
            </a:solidFill>
            <a:prstDash val="solid"/>
            <a:miter lim="800000"/>
            <a:headEnd type="none" w="sm" len="sm"/>
            <a:tailEnd type="triangle" w="med" len="med"/>
          </a:ln>
        </p:spPr>
      </p:cxnSp>
      <p:sp>
        <p:nvSpPr>
          <p:cNvPr id="3" name="Footer Placeholder 2">
            <a:extLst>
              <a:ext uri="{FF2B5EF4-FFF2-40B4-BE49-F238E27FC236}">
                <a16:creationId xmlns:a16="http://schemas.microsoft.com/office/drawing/2014/main" id="{2926008F-2939-35BB-2D47-52AECB686B38}"/>
              </a:ext>
            </a:extLst>
          </p:cNvPr>
          <p:cNvSpPr>
            <a:spLocks noGrp="1"/>
          </p:cNvSpPr>
          <p:nvPr>
            <p:ph type="ftr" sz="quarter" idx="11"/>
          </p:nvPr>
        </p:nvSpPr>
        <p:spPr/>
        <p:txBody>
          <a:bodyPr/>
          <a:lstStyle/>
          <a:p>
            <a:r>
              <a:rPr lang="en-US" dirty="0">
                <a:latin typeface="Cambria"/>
                <a:ea typeface="Cambria"/>
                <a:cs typeface="Cambria"/>
                <a:sym typeface="Cambria"/>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lc="http://schemas.openxmlformats.org/drawingml/2006/lockedCanvas" textRoundtripDataId="0"/>
                  </a:ext>
                </a:extLst>
              </a:rPr>
              <a:t>Part </a:t>
            </a:r>
            <a:r>
              <a:rPr lang="en-US" dirty="0">
                <a:latin typeface="Cambria"/>
                <a:ea typeface="Cambria"/>
                <a:cs typeface="Cambria"/>
                <a:sym typeface="Cambria"/>
              </a:rPr>
              <a:t>1. </a:t>
            </a:r>
            <a:r>
              <a:rPr lang="en-US" dirty="0">
                <a:latin typeface="Cambria"/>
                <a:ea typeface="Cambria"/>
                <a:cs typeface="Cambria"/>
                <a:sym typeface="Cambria"/>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lc="http://schemas.openxmlformats.org/drawingml/2006/lockedCanvas" textRoundtripDataId="1"/>
                  </a:ext>
                </a:extLst>
              </a:rPr>
              <a:t>Retrieving </a:t>
            </a:r>
            <a:r>
              <a:rPr lang="en-US" dirty="0">
                <a:latin typeface="Cambria"/>
                <a:ea typeface="Cambria"/>
                <a:cs typeface="Cambria"/>
                <a:sym typeface="Cambria"/>
              </a:rPr>
              <a:t>data by sending an API call. </a:t>
            </a:r>
            <a:endParaRPr lang="en-US" dirty="0"/>
          </a:p>
        </p:txBody>
      </p:sp>
      <p:sp>
        <p:nvSpPr>
          <p:cNvPr id="6" name="Slide Number Placeholder 5">
            <a:extLst>
              <a:ext uri="{FF2B5EF4-FFF2-40B4-BE49-F238E27FC236}">
                <a16:creationId xmlns:a16="http://schemas.microsoft.com/office/drawing/2014/main" id="{6E33D400-9AF6-A794-BEF9-A073512B064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5"/>
        <p:cNvGrpSpPr/>
        <p:nvPr/>
      </p:nvGrpSpPr>
      <p:grpSpPr>
        <a:xfrm>
          <a:off x="0" y="0"/>
          <a:ext cx="0" cy="0"/>
          <a:chOff x="0" y="0"/>
          <a:chExt cx="0" cy="0"/>
        </a:xfrm>
      </p:grpSpPr>
      <p:pic>
        <p:nvPicPr>
          <p:cNvPr id="156" name="Google Shape;156;p8"/>
          <p:cNvPicPr preferRelativeResize="0"/>
          <p:nvPr/>
        </p:nvPicPr>
        <p:blipFill rotWithShape="1">
          <a:blip r:embed="rId3">
            <a:alphaModFix/>
          </a:blip>
          <a:srcRect b="7613"/>
          <a:stretch>
            <a:fillRect/>
          </a:stretch>
        </p:blipFill>
        <p:spPr>
          <a:xfrm>
            <a:off x="0" y="0"/>
            <a:ext cx="11068050" cy="6335907"/>
          </a:xfrm>
          <a:prstGeom prst="rect">
            <a:avLst/>
          </a:prstGeom>
          <a:noFill/>
          <a:ln>
            <a:noFill/>
          </a:ln>
        </p:spPr>
      </p:pic>
      <p:sp>
        <p:nvSpPr>
          <p:cNvPr id="157" name="Google Shape;157;p8"/>
          <p:cNvSpPr txBox="1"/>
          <p:nvPr/>
        </p:nvSpPr>
        <p:spPr>
          <a:xfrm>
            <a:off x="4552951" y="676275"/>
            <a:ext cx="7467600" cy="2793600"/>
          </a:xfrm>
          <a:prstGeom prst="rect">
            <a:avLst/>
          </a:prstGeom>
          <a:noFill/>
          <a:ln w="1905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US" sz="1350" b="1" i="0" u="none" strike="noStrike" cap="none">
                <a:solidFill>
                  <a:schemeClr val="lt1"/>
                </a:solidFill>
                <a:latin typeface="Consolas"/>
                <a:ea typeface="Consolas"/>
                <a:cs typeface="Consolas"/>
                <a:sym typeface="Consolas"/>
              </a:rPr>
              <a:t>After sending the HTTP Get request, the server will send a response back </a:t>
            </a:r>
            <a:r>
              <a:rPr lang="en-US" sz="1350" b="1">
                <a:solidFill>
                  <a:schemeClr val="lt1"/>
                </a:solidFill>
                <a:latin typeface="Consolas"/>
                <a:ea typeface="Consolas"/>
                <a:cs typeface="Consolas"/>
                <a:sym typeface="Consolas"/>
              </a:rPr>
              <a:t>in</a:t>
            </a:r>
            <a:r>
              <a:rPr lang="en-US" sz="1350" b="1" i="0" u="none" strike="noStrike" cap="none">
                <a:solidFill>
                  <a:schemeClr val="lt1"/>
                </a:solidFill>
                <a:latin typeface="Consolas"/>
                <a:ea typeface="Consolas"/>
                <a:cs typeface="Consolas"/>
                <a:sym typeface="Consolas"/>
              </a:rPr>
              <a:t> JSON-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50"/>
              <a:buFont typeface="Arial"/>
              <a:buNone/>
            </a:pPr>
            <a:r>
              <a:rPr lang="en-US" sz="1350" b="1" i="0" u="none" strike="noStrike" cap="none">
                <a:solidFill>
                  <a:schemeClr val="lt1"/>
                </a:solidFill>
                <a:latin typeface="Consolas"/>
                <a:ea typeface="Consolas"/>
                <a:cs typeface="Consolas"/>
                <a:sym typeface="Consolas"/>
              </a:rPr>
              <a:t>formatt</a:t>
            </a:r>
            <a:r>
              <a:rPr lang="en-US" sz="1350" b="1">
                <a:solidFill>
                  <a:schemeClr val="lt1"/>
                </a:solidFill>
                <a:latin typeface="Consolas"/>
                <a:ea typeface="Consolas"/>
                <a:cs typeface="Consolas"/>
                <a:sym typeface="Consolas"/>
              </a:rPr>
              <a:t>ing</a:t>
            </a:r>
            <a:r>
              <a:rPr lang="en-US" sz="1350" b="1" i="0" u="none" strike="noStrike" cap="none">
                <a:solidFill>
                  <a:schemeClr val="lt1"/>
                </a:solidFill>
                <a:latin typeface="Consolas"/>
                <a:ea typeface="Consolas"/>
                <a:cs typeface="Consolas"/>
                <a:sym typeface="Consolas"/>
              </a:rPr>
              <a:t>.  The outcome was saved in ‘Response’ object. However, the JSON format is not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50"/>
              <a:buFont typeface="Arial"/>
              <a:buNone/>
            </a:pPr>
            <a:r>
              <a:rPr lang="en-US" sz="1350" b="1" i="0" u="none" strike="noStrike" cap="none">
                <a:solidFill>
                  <a:schemeClr val="lt1"/>
                </a:solidFill>
                <a:latin typeface="Consolas"/>
                <a:ea typeface="Consolas"/>
                <a:cs typeface="Consolas"/>
                <a:sym typeface="Consolas"/>
              </a:rPr>
              <a:t>Python friendly so I changed it to a dictionary format using the ‘json.loads’ function.</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50"/>
              <a:buFont typeface="Arial"/>
              <a:buNone/>
            </a:pPr>
            <a:endParaRPr sz="1350" b="1" i="0" u="none" strike="noStrike" cap="none">
              <a:solidFill>
                <a:schemeClr val="l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350"/>
              <a:buFont typeface="Arial"/>
              <a:buNone/>
            </a:pPr>
            <a:r>
              <a:rPr lang="en-US" sz="1350" b="1" i="0" u="none" strike="noStrike" cap="none">
                <a:solidFill>
                  <a:schemeClr val="lt1"/>
                </a:solidFill>
                <a:latin typeface="Consolas"/>
                <a:ea typeface="Consolas"/>
                <a:cs typeface="Consolas"/>
                <a:sym typeface="Consolas"/>
              </a:rPr>
              <a:t>Therefore, ‘Response’ object is JSON-Formatted data, converted into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50"/>
              <a:buFont typeface="Arial"/>
              <a:buNone/>
            </a:pPr>
            <a:r>
              <a:rPr lang="en-US" sz="1350" b="1" i="0" u="none" strike="noStrike" cap="none">
                <a:solidFill>
                  <a:schemeClr val="lt1"/>
                </a:solidFill>
                <a:latin typeface="Consolas"/>
                <a:ea typeface="Consolas"/>
                <a:cs typeface="Consolas"/>
                <a:sym typeface="Consolas"/>
              </a:rPr>
              <a:t>JSON text data (‘response.text’) and then finally converted into a Python friendly dictionary.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50"/>
              <a:buFont typeface="Arial"/>
              <a:buNone/>
            </a:pPr>
            <a:endParaRPr sz="1350" b="1" i="0" u="none" strike="noStrike" cap="none">
              <a:solidFill>
                <a:schemeClr val="lt1"/>
              </a:solidFill>
              <a:latin typeface="Consolas"/>
              <a:ea typeface="Consolas"/>
              <a:cs typeface="Consolas"/>
              <a:sym typeface="Consolas"/>
            </a:endParaRPr>
          </a:p>
          <a:p>
            <a:pPr marL="0" marR="0" lvl="0" indent="0" algn="l" rtl="0">
              <a:lnSpc>
                <a:spcPct val="100000"/>
              </a:lnSpc>
              <a:spcBef>
                <a:spcPts val="0"/>
              </a:spcBef>
              <a:spcAft>
                <a:spcPts val="0"/>
              </a:spcAft>
              <a:buClr>
                <a:srgbClr val="000000"/>
              </a:buClr>
              <a:buSzPts val="1350"/>
              <a:buFont typeface="Arial"/>
              <a:buNone/>
            </a:pPr>
            <a:r>
              <a:rPr lang="en-US" sz="1350" b="1" i="0" u="none" strike="noStrike" cap="none">
                <a:solidFill>
                  <a:schemeClr val="lt1"/>
                </a:solidFill>
                <a:latin typeface="Consolas"/>
                <a:ea typeface="Consolas"/>
                <a:cs typeface="Consolas"/>
                <a:sym typeface="Consolas"/>
              </a:rPr>
              <a:t>I only extracted the ‘results’ key from the ‘response’ data, converted into a dictionary using ‘json.loads’ function. </a:t>
            </a:r>
            <a:endParaRPr sz="1400" b="0" i="0" u="none" strike="noStrike" cap="none">
              <a:solidFill>
                <a:srgbClr val="000000"/>
              </a:solidFill>
              <a:latin typeface="Arial"/>
              <a:ea typeface="Arial"/>
              <a:cs typeface="Arial"/>
              <a:sym typeface="Arial"/>
            </a:endParaRPr>
          </a:p>
        </p:txBody>
      </p:sp>
      <p:cxnSp>
        <p:nvCxnSpPr>
          <p:cNvPr id="158" name="Google Shape;158;p8"/>
          <p:cNvCxnSpPr/>
          <p:nvPr/>
        </p:nvCxnSpPr>
        <p:spPr>
          <a:xfrm rot="10800000">
            <a:off x="5410200" y="323850"/>
            <a:ext cx="3243262" cy="352425"/>
          </a:xfrm>
          <a:prstGeom prst="straightConnector1">
            <a:avLst/>
          </a:prstGeom>
          <a:noFill/>
          <a:ln w="38100" cap="flat" cmpd="sng">
            <a:solidFill>
              <a:srgbClr val="FF0000"/>
            </a:solidFill>
            <a:prstDash val="solid"/>
            <a:miter lim="800000"/>
            <a:headEnd type="none" w="sm" len="sm"/>
            <a:tailEnd type="triangle" w="med" len="med"/>
          </a:ln>
        </p:spPr>
      </p:cxnSp>
      <p:sp>
        <p:nvSpPr>
          <p:cNvPr id="3" name="Footer Placeholder 2">
            <a:extLst>
              <a:ext uri="{FF2B5EF4-FFF2-40B4-BE49-F238E27FC236}">
                <a16:creationId xmlns:a16="http://schemas.microsoft.com/office/drawing/2014/main" id="{C25E2D4F-E174-B242-54ED-26A67F0AB460}"/>
              </a:ext>
            </a:extLst>
          </p:cNvPr>
          <p:cNvSpPr>
            <a:spLocks noGrp="1"/>
          </p:cNvSpPr>
          <p:nvPr>
            <p:ph type="ftr" sz="quarter" idx="11"/>
          </p:nvPr>
        </p:nvSpPr>
        <p:spPr/>
        <p:txBody>
          <a:bodyPr/>
          <a:lstStyle/>
          <a:p>
            <a:r>
              <a:rPr lang="en-US" dirty="0">
                <a:latin typeface="Cambria"/>
                <a:ea typeface="Cambria"/>
                <a:cs typeface="Cambria"/>
                <a:sym typeface="Cambria"/>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lc="http://schemas.openxmlformats.org/drawingml/2006/lockedCanvas" textRoundtripDataId="0"/>
                  </a:ext>
                </a:extLst>
              </a:rPr>
              <a:t>Part </a:t>
            </a:r>
            <a:r>
              <a:rPr lang="en-US" dirty="0">
                <a:latin typeface="Cambria"/>
                <a:ea typeface="Cambria"/>
                <a:cs typeface="Cambria"/>
                <a:sym typeface="Cambria"/>
              </a:rPr>
              <a:t>1. </a:t>
            </a:r>
            <a:r>
              <a:rPr lang="en-US" dirty="0">
                <a:latin typeface="Cambria"/>
                <a:ea typeface="Cambria"/>
                <a:cs typeface="Cambria"/>
                <a:sym typeface="Cambria"/>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lc="http://schemas.openxmlformats.org/drawingml/2006/lockedCanvas" textRoundtripDataId="1"/>
                  </a:ext>
                </a:extLst>
              </a:rPr>
              <a:t>Retrieving </a:t>
            </a:r>
            <a:r>
              <a:rPr lang="en-US" dirty="0">
                <a:latin typeface="Cambria"/>
                <a:ea typeface="Cambria"/>
                <a:cs typeface="Cambria"/>
                <a:sym typeface="Cambria"/>
              </a:rPr>
              <a:t>data by sending an API call. </a:t>
            </a:r>
            <a:endParaRPr lang="en-US" dirty="0"/>
          </a:p>
        </p:txBody>
      </p:sp>
      <p:sp>
        <p:nvSpPr>
          <p:cNvPr id="6" name="Slide Number Placeholder 5">
            <a:extLst>
              <a:ext uri="{FF2B5EF4-FFF2-40B4-BE49-F238E27FC236}">
                <a16:creationId xmlns:a16="http://schemas.microsoft.com/office/drawing/2014/main" id="{1F77C77E-9199-7207-ABE3-4C5C2F08AE1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9"/>
          <p:cNvPicPr preferRelativeResize="0"/>
          <p:nvPr/>
        </p:nvPicPr>
        <p:blipFill rotWithShape="1">
          <a:blip r:embed="rId3">
            <a:alphaModFix/>
          </a:blip>
          <a:srcRect/>
          <a:stretch/>
        </p:blipFill>
        <p:spPr>
          <a:xfrm>
            <a:off x="0" y="114234"/>
            <a:ext cx="8402223" cy="1352615"/>
          </a:xfrm>
          <a:prstGeom prst="rect">
            <a:avLst/>
          </a:prstGeom>
          <a:noFill/>
          <a:ln>
            <a:noFill/>
          </a:ln>
        </p:spPr>
      </p:pic>
      <p:pic>
        <p:nvPicPr>
          <p:cNvPr id="164" name="Google Shape;164;p9"/>
          <p:cNvPicPr preferRelativeResize="0"/>
          <p:nvPr/>
        </p:nvPicPr>
        <p:blipFill rotWithShape="1">
          <a:blip r:embed="rId4">
            <a:alphaModFix/>
          </a:blip>
          <a:srcRect/>
          <a:stretch/>
        </p:blipFill>
        <p:spPr>
          <a:xfrm>
            <a:off x="5578057" y="43444"/>
            <a:ext cx="6179385" cy="6286434"/>
          </a:xfrm>
          <a:prstGeom prst="rect">
            <a:avLst/>
          </a:prstGeom>
          <a:noFill/>
          <a:ln>
            <a:noFill/>
          </a:ln>
        </p:spPr>
      </p:pic>
      <p:sp>
        <p:nvSpPr>
          <p:cNvPr id="165" name="Google Shape;165;p9"/>
          <p:cNvSpPr txBox="1"/>
          <p:nvPr/>
        </p:nvSpPr>
        <p:spPr>
          <a:xfrm>
            <a:off x="8006348" y="790541"/>
            <a:ext cx="1322802" cy="307777"/>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US" sz="1300" b="1" i="0" u="none" strike="noStrike" cap="none">
                <a:solidFill>
                  <a:srgbClr val="FF0000"/>
                </a:solidFill>
                <a:latin typeface="Consolas"/>
                <a:ea typeface="Consolas"/>
                <a:cs typeface="Consolas"/>
                <a:sym typeface="Consolas"/>
              </a:rPr>
              <a:t>Response</a:t>
            </a:r>
            <a:r>
              <a:rPr lang="en-US" sz="1400" b="1" i="0" u="none" strike="noStrike" cap="none">
                <a:solidFill>
                  <a:srgbClr val="FF0000"/>
                </a:solidFill>
                <a:latin typeface="Cambria"/>
                <a:ea typeface="Cambria"/>
                <a:cs typeface="Cambria"/>
                <a:sym typeface="Cambria"/>
              </a:rPr>
              <a:t> </a:t>
            </a:r>
            <a:endParaRPr sz="1400" b="0" i="0" u="none" strike="noStrike" cap="none">
              <a:solidFill>
                <a:srgbClr val="000000"/>
              </a:solidFill>
              <a:latin typeface="Arial"/>
              <a:ea typeface="Arial"/>
              <a:cs typeface="Arial"/>
              <a:sym typeface="Arial"/>
            </a:endParaRPr>
          </a:p>
        </p:txBody>
      </p:sp>
      <p:sp>
        <p:nvSpPr>
          <p:cNvPr id="166" name="Google Shape;166;p9"/>
          <p:cNvSpPr txBox="1"/>
          <p:nvPr/>
        </p:nvSpPr>
        <p:spPr>
          <a:xfrm>
            <a:off x="1295400" y="3034660"/>
            <a:ext cx="3996323" cy="923330"/>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US" sz="1350" b="1" i="0" u="none" strike="noStrike" cap="none">
                <a:solidFill>
                  <a:srgbClr val="FF0000"/>
                </a:solidFill>
                <a:latin typeface="Consolas"/>
                <a:ea typeface="Consolas"/>
                <a:cs typeface="Consolas"/>
                <a:sym typeface="Consolas"/>
              </a:rPr>
              <a:t>JSON-Formatted data.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50"/>
              <a:buFont typeface="Arial"/>
              <a:buNone/>
            </a:pPr>
            <a:r>
              <a:rPr lang="en-US" sz="1350" b="1" i="0" u="none" strike="noStrike" cap="none">
                <a:solidFill>
                  <a:srgbClr val="FF0000"/>
                </a:solidFill>
                <a:latin typeface="Consolas"/>
                <a:ea typeface="Consolas"/>
                <a:cs typeface="Consolas"/>
                <a:sym typeface="Consolas"/>
              </a:rPr>
              <a:t>And ‘results’ is one of the keys in a dictionary, and its value is a list containing sub-dictionaries. </a:t>
            </a:r>
            <a:endParaRPr sz="1400" b="0" i="0" u="none" strike="noStrike" cap="none">
              <a:solidFill>
                <a:srgbClr val="000000"/>
              </a:solidFill>
              <a:latin typeface="Arial"/>
              <a:ea typeface="Arial"/>
              <a:cs typeface="Arial"/>
              <a:sym typeface="Arial"/>
            </a:endParaRPr>
          </a:p>
        </p:txBody>
      </p:sp>
      <p:sp>
        <p:nvSpPr>
          <p:cNvPr id="167" name="Google Shape;167;p9"/>
          <p:cNvSpPr/>
          <p:nvPr/>
        </p:nvSpPr>
        <p:spPr>
          <a:xfrm>
            <a:off x="5403327" y="3034660"/>
            <a:ext cx="1721060" cy="542858"/>
          </a:xfrm>
          <a:prstGeom prst="notchedRightArrow">
            <a:avLst>
              <a:gd name="adj1" fmla="val 50000"/>
              <a:gd name="adj2" fmla="val 50000"/>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Malgun Gothic"/>
              <a:ea typeface="Malgun Gothic"/>
              <a:cs typeface="Malgun Gothic"/>
              <a:sym typeface="Malgun Gothic"/>
            </a:endParaRPr>
          </a:p>
        </p:txBody>
      </p:sp>
      <p:sp>
        <p:nvSpPr>
          <p:cNvPr id="168" name="Google Shape;168;p9"/>
          <p:cNvSpPr txBox="1"/>
          <p:nvPr/>
        </p:nvSpPr>
        <p:spPr>
          <a:xfrm>
            <a:off x="-1" y="1615435"/>
            <a:ext cx="2276475" cy="923330"/>
          </a:xfrm>
          <a:prstGeom prst="rect">
            <a:avLst/>
          </a:prstGeom>
          <a:noFill/>
          <a:ln w="1905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350"/>
              <a:buFont typeface="Arial"/>
              <a:buNone/>
            </a:pPr>
            <a:r>
              <a:rPr lang="en-US" sz="1350" b="1" i="0" u="none" strike="noStrike" cap="none">
                <a:solidFill>
                  <a:schemeClr val="dk1"/>
                </a:solidFill>
                <a:latin typeface="Consolas"/>
                <a:ea typeface="Consolas"/>
                <a:cs typeface="Consolas"/>
                <a:sym typeface="Consolas"/>
              </a:rPr>
              <a:t>If the ‘response’ data is not parsed correctly, the loop will stop. </a:t>
            </a:r>
            <a:endParaRPr sz="1400" b="0" i="0" u="none" strike="noStrike" cap="none">
              <a:solidFill>
                <a:srgbClr val="000000"/>
              </a:solidFill>
              <a:latin typeface="Arial"/>
              <a:ea typeface="Arial"/>
              <a:cs typeface="Arial"/>
              <a:sym typeface="Arial"/>
            </a:endParaRPr>
          </a:p>
        </p:txBody>
      </p:sp>
      <p:cxnSp>
        <p:nvCxnSpPr>
          <p:cNvPr id="169" name="Google Shape;169;p9"/>
          <p:cNvCxnSpPr>
            <a:stCxn id="168" idx="3"/>
          </p:cNvCxnSpPr>
          <p:nvPr/>
        </p:nvCxnSpPr>
        <p:spPr>
          <a:xfrm rot="10800000">
            <a:off x="1686074" y="1181000"/>
            <a:ext cx="590400" cy="896100"/>
          </a:xfrm>
          <a:prstGeom prst="curvedConnector4">
            <a:avLst>
              <a:gd name="adj1" fmla="val -38720"/>
              <a:gd name="adj2" fmla="val 75755"/>
            </a:avLst>
          </a:prstGeom>
          <a:noFill/>
          <a:ln w="38100" cap="flat" cmpd="sng">
            <a:solidFill>
              <a:srgbClr val="FF0000"/>
            </a:solidFill>
            <a:prstDash val="solid"/>
            <a:miter lim="800000"/>
            <a:headEnd type="none" w="sm" len="sm"/>
            <a:tailEnd type="triangle" w="med" len="med"/>
          </a:ln>
        </p:spPr>
      </p:cxnSp>
      <p:sp>
        <p:nvSpPr>
          <p:cNvPr id="3" name="Footer Placeholder 2">
            <a:extLst>
              <a:ext uri="{FF2B5EF4-FFF2-40B4-BE49-F238E27FC236}">
                <a16:creationId xmlns:a16="http://schemas.microsoft.com/office/drawing/2014/main" id="{3DBDF9F7-E81B-46D5-5037-37C819C56F12}"/>
              </a:ext>
            </a:extLst>
          </p:cNvPr>
          <p:cNvSpPr>
            <a:spLocks noGrp="1"/>
          </p:cNvSpPr>
          <p:nvPr>
            <p:ph type="ftr" sz="quarter" idx="11"/>
          </p:nvPr>
        </p:nvSpPr>
        <p:spPr/>
        <p:txBody>
          <a:bodyPr/>
          <a:lstStyle/>
          <a:p>
            <a:r>
              <a:rPr lang="en-US" dirty="0">
                <a:latin typeface="Cambria"/>
                <a:ea typeface="Cambria"/>
                <a:cs typeface="Cambria"/>
                <a:sym typeface="Cambria"/>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lc="http://schemas.openxmlformats.org/drawingml/2006/lockedCanvas" textRoundtripDataId="0"/>
                  </a:ext>
                </a:extLst>
              </a:rPr>
              <a:t>Part </a:t>
            </a:r>
            <a:r>
              <a:rPr lang="en-US" dirty="0">
                <a:latin typeface="Cambria"/>
                <a:ea typeface="Cambria"/>
                <a:cs typeface="Cambria"/>
                <a:sym typeface="Cambria"/>
              </a:rPr>
              <a:t>1. </a:t>
            </a:r>
            <a:r>
              <a:rPr lang="en-US" dirty="0">
                <a:latin typeface="Cambria"/>
                <a:ea typeface="Cambria"/>
                <a:cs typeface="Cambria"/>
                <a:sym typeface="Cambria"/>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lc="http://schemas.openxmlformats.org/drawingml/2006/lockedCanvas" textRoundtripDataId="1"/>
                  </a:ext>
                </a:extLst>
              </a:rPr>
              <a:t>Retrieving </a:t>
            </a:r>
            <a:r>
              <a:rPr lang="en-US" dirty="0">
                <a:latin typeface="Cambria"/>
                <a:ea typeface="Cambria"/>
                <a:cs typeface="Cambria"/>
                <a:sym typeface="Cambria"/>
              </a:rPr>
              <a:t>data by sending an API call. </a:t>
            </a:r>
            <a:endParaRPr lang="en-US" dirty="0"/>
          </a:p>
        </p:txBody>
      </p:sp>
      <p:sp>
        <p:nvSpPr>
          <p:cNvPr id="6" name="Slide Number Placeholder 5">
            <a:extLst>
              <a:ext uri="{FF2B5EF4-FFF2-40B4-BE49-F238E27FC236}">
                <a16:creationId xmlns:a16="http://schemas.microsoft.com/office/drawing/2014/main" id="{61642BC6-D138-23DF-7E38-9DF7630CA2A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12</TotalTime>
  <Words>3766</Words>
  <Application>Microsoft Office PowerPoint</Application>
  <PresentationFormat>Widescreen</PresentationFormat>
  <Paragraphs>231</Paragraphs>
  <Slides>39</Slides>
  <Notes>39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Malgun Gothic</vt:lpstr>
      <vt:lpstr>Arial</vt:lpstr>
      <vt:lpstr>Calibri</vt:lpstr>
      <vt:lpstr>Calibri Light</vt:lpstr>
      <vt:lpstr>Cambria</vt:lpstr>
      <vt:lpstr>Consolas</vt:lpstr>
      <vt:lpstr>Retrospect</vt:lpstr>
      <vt:lpstr>Web Scraping Method  Website: SAM.gov  Tools: Python, VS CODE</vt:lpstr>
      <vt:lpstr>Table of contents</vt:lpstr>
      <vt:lpstr>Part 1. Retrieving data by sending an API call.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 2. Web scraping using Selenium and Beautiful Soup.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Part 3. Upload data to Supabase by sending an API call. </vt:lpstr>
      <vt:lpstr>PowerPoint Presentation</vt:lpstr>
      <vt:lpstr>Appendix.   The outcomes shown on the terminal of VS CODE when running the Python script.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Jihyun/Jenny Seo</dc:creator>
  <cp:lastModifiedBy>Alexander Hanrui Shi</cp:lastModifiedBy>
  <cp:revision>2</cp:revision>
  <dcterms:created xsi:type="dcterms:W3CDTF">2024-10-01T20:53:19Z</dcterms:created>
  <dcterms:modified xsi:type="dcterms:W3CDTF">2025-06-05T05:15:21Z</dcterms:modified>
</cp:coreProperties>
</file>