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6" r:id="rId4"/>
    <p:sldId id="297" r:id="rId5"/>
    <p:sldId id="298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3" r:id="rId27"/>
    <p:sldId id="294" r:id="rId28"/>
    <p:sldId id="301" r:id="rId29"/>
    <p:sldId id="302" r:id="rId30"/>
    <p:sldId id="303" r:id="rId31"/>
    <p:sldId id="295" r:id="rId32"/>
    <p:sldId id="289" r:id="rId33"/>
    <p:sldId id="291" r:id="rId34"/>
    <p:sldId id="299" r:id="rId35"/>
    <p:sldId id="300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CED90-5753-4ED0-A6B5-B71FD1675CE7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6B87-247B-41FF-995B-0D93C8095C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9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9C8EB-5B72-4113-9301-4480193A19F5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9BB84-17BD-48A7-9092-031199D615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3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1BD16-9396-4686-9C6C-8DE5527850B6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4297-34DA-45A1-9871-B460F8390F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4BD8-CF7F-4210-931D-7A94D845ED4D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934E-9C39-4008-9BF6-224BD6CEE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3D2BF-EBF0-4370-B157-324442D6117C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6EED4-4BC8-4362-BAFE-05145B7D07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693B-51D9-4BA5-9A7C-EFC2C1485EC2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C1AB5-F9ED-442C-82EE-21C7286621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0CEF-E786-4CFA-B3C8-9F86A615754E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1C81-7385-4BEA-B6E9-9CDBEE7219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83B21-6807-4C1C-BA3C-5BD0CB6631C7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F4D57-F412-4058-AE49-217329A13B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7B4F6-A613-4B9C-8D47-9EDC1DF142C0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3FCDF-42B0-4E04-BEE5-BCBF7C3F5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5FAB1-B8F2-481A-8D05-8BA633FC5D8F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B334A-9DA9-41E2-84AF-78C8BF79FD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D767A-6C00-4A01-8543-23A6AE7E22B1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BAE83-6EE1-41B9-A4C4-E0C54F39A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820B4D-9A57-44ED-BDDD-A569F04F47E6}" type="datetimeFigureOut">
              <a:rPr lang="zh-CN" altLang="en-US"/>
              <a:pPr>
                <a:defRPr/>
              </a:pPr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EF85E8-63DA-4792-9A87-A3FB04E56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020383827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multis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next_permutation/?kw=next_permuta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算法分析与设计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800" dirty="0" smtClean="0"/>
              <a:t>第一章</a:t>
            </a:r>
            <a:endParaRPr lang="zh-CN" altLang="en-US" dirty="0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hlinkClick r:id="rId2"/>
              </a:rPr>
              <a:t>1020383827@qq.com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doubleh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1027 MJ, Nowhere to Hide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4340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解法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两重循环，对于每一个</a:t>
            </a:r>
            <a:r>
              <a:rPr lang="en-US" altLang="zh-CN" dirty="0"/>
              <a:t>IP</a:t>
            </a:r>
            <a:r>
              <a:rPr lang="zh-CN" altLang="en-US" dirty="0"/>
              <a:t>地址，看看前面是否出现过，如果出现过，那么可以确定，先出现的</a:t>
            </a:r>
            <a:r>
              <a:rPr lang="en-US" altLang="zh-CN" dirty="0"/>
              <a:t>BBS_ID</a:t>
            </a:r>
            <a:r>
              <a:rPr lang="zh-CN" altLang="en-US" dirty="0"/>
              <a:t>为</a:t>
            </a:r>
            <a:r>
              <a:rPr lang="en-US" altLang="zh-CN" dirty="0" err="1"/>
              <a:t>main_ID</a:t>
            </a:r>
            <a:r>
              <a:rPr lang="zh-CN" altLang="en-US" dirty="0"/>
              <a:t>，后出现的为</a:t>
            </a:r>
            <a:r>
              <a:rPr lang="en-US" altLang="zh-CN" dirty="0"/>
              <a:t>MJ_ID</a:t>
            </a:r>
          </a:p>
          <a:p>
            <a:pPr eaLnBrk="1" hangingPunct="1"/>
            <a:r>
              <a:rPr lang="en-US" altLang="zh-CN" dirty="0"/>
              <a:t>O(n*m</a:t>
            </a:r>
            <a:r>
              <a:rPr lang="zh-CN" altLang="en-US" dirty="0"/>
              <a:t>*</a:t>
            </a:r>
            <a:r>
              <a:rPr lang="en-US" altLang="zh-CN" dirty="0"/>
              <a:t>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1027 MJ, Nowhere to Hide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5364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解法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dirty="0" err="1"/>
              <a:t>stl</a:t>
            </a:r>
            <a:r>
              <a:rPr lang="zh-CN" altLang="en-US" dirty="0"/>
              <a:t>的应用，数据结构加速</a:t>
            </a:r>
            <a:r>
              <a:rPr lang="zh-CN" altLang="en-US" dirty="0" smtClean="0"/>
              <a:t>查找 </a:t>
            </a:r>
            <a:r>
              <a:rPr lang="en-US" altLang="zh-CN" b="1" dirty="0" smtClean="0">
                <a:solidFill>
                  <a:srgbClr val="666699"/>
                </a:solidFill>
              </a:rPr>
              <a:t>map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代码：</a:t>
            </a:r>
            <a:r>
              <a:rPr lang="en-US" altLang="zh-CN" dirty="0"/>
              <a:t>O(n*log(n)*L)</a:t>
            </a:r>
            <a:r>
              <a:rPr lang="zh-CN" altLang="en-US" dirty="0"/>
              <a:t>，其中</a:t>
            </a:r>
            <a:r>
              <a:rPr lang="en-US" altLang="zh-CN" dirty="0"/>
              <a:t>L</a:t>
            </a:r>
            <a:r>
              <a:rPr lang="zh-CN" altLang="en-US" dirty="0"/>
              <a:t>为字符串的最大长度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1536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91" y="3151188"/>
            <a:ext cx="6877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77590" y="5721212"/>
            <a:ext cx="738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代码仅供参考，注意</a:t>
            </a:r>
            <a:r>
              <a:rPr lang="en-US" altLang="zh-CN" sz="2800" dirty="0">
                <a:solidFill>
                  <a:srgbClr val="FF0000"/>
                </a:solidFill>
              </a:rPr>
              <a:t> lexicographical order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1035 DNA matching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6388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题意：给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DNA</a:t>
            </a:r>
            <a:r>
              <a:rPr lang="zh-CN" altLang="en-US"/>
              <a:t>单链，问最多能组成多少对</a:t>
            </a:r>
            <a:r>
              <a:rPr lang="en-US" altLang="zh-CN"/>
              <a:t>DNA</a:t>
            </a:r>
            <a:r>
              <a:rPr lang="zh-CN" altLang="en-US"/>
              <a:t>双链，每一个</a:t>
            </a:r>
            <a:r>
              <a:rPr lang="en-US" altLang="zh-CN"/>
              <a:t>DNA</a:t>
            </a:r>
            <a:r>
              <a:rPr lang="zh-CN" altLang="en-US"/>
              <a:t>单链只能使用一次，并且不能够翻转。两个</a:t>
            </a:r>
            <a:r>
              <a:rPr lang="en-US" altLang="zh-CN"/>
              <a:t>DNA</a:t>
            </a:r>
            <a:r>
              <a:rPr lang="zh-CN" altLang="en-US"/>
              <a:t>单链能够形成一对</a:t>
            </a:r>
            <a:r>
              <a:rPr lang="en-US" altLang="zh-CN"/>
              <a:t>DNA</a:t>
            </a:r>
            <a:r>
              <a:rPr lang="zh-CN" altLang="en-US"/>
              <a:t>双链的条件是对应位置</a:t>
            </a:r>
            <a:r>
              <a:rPr lang="en-US" altLang="zh-CN"/>
              <a:t>A/T</a:t>
            </a:r>
            <a:r>
              <a:rPr lang="zh-CN" altLang="en-US"/>
              <a:t>，</a:t>
            </a:r>
            <a:r>
              <a:rPr lang="en-US" altLang="zh-CN"/>
              <a:t>C/G</a:t>
            </a:r>
            <a:r>
              <a:rPr lang="zh-CN" altLang="en-US"/>
              <a:t>配对</a:t>
            </a:r>
            <a:endParaRPr lang="en-US" altLang="zh-CN"/>
          </a:p>
          <a:p>
            <a:pPr eaLnBrk="1" hangingPunct="1"/>
            <a:r>
              <a:rPr lang="zh-CN" altLang="en-US" sz="2400"/>
              <a:t>约束：</a:t>
            </a:r>
            <a:r>
              <a:rPr lang="en-US" altLang="zh-CN" sz="2400"/>
              <a:t>1 &lt;= n &lt;= 100</a:t>
            </a:r>
            <a:r>
              <a:rPr lang="zh-CN" altLang="en-US" sz="2400"/>
              <a:t>，</a:t>
            </a:r>
            <a:r>
              <a:rPr lang="en-US" altLang="zh-CN" sz="2400"/>
              <a:t>DNA</a:t>
            </a:r>
            <a:r>
              <a:rPr lang="zh-CN" altLang="en-US" sz="2400"/>
              <a:t>单链的长度</a:t>
            </a:r>
            <a:r>
              <a:rPr lang="en-US" altLang="zh-CN" sz="2400"/>
              <a:t>m &lt;= 100</a:t>
            </a:r>
            <a:r>
              <a:rPr lang="zh-CN" altLang="en-US" sz="2400"/>
              <a:t>多组数据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1035 DNA matching</a:t>
            </a:r>
            <a:endParaRPr lang="zh-CN" altLang="en-US" smtClean="0"/>
          </a:p>
        </p:txBody>
      </p:sp>
      <p:sp>
        <p:nvSpPr>
          <p:cNvPr id="17411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</p:txBody>
      </p:sp>
      <p:sp>
        <p:nvSpPr>
          <p:cNvPr id="17412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贪心就好了！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zh-CN" dirty="0">
                <a:solidFill>
                  <a:srgbClr val="666699"/>
                </a:solidFill>
              </a:rPr>
              <a:t>举个例子：</a:t>
            </a:r>
          </a:p>
          <a:p>
            <a:pPr lvl="1" eaLnBrk="1" hangingPunct="1"/>
            <a:r>
              <a:rPr lang="zh-CN" altLang="zh-CN" dirty="0">
                <a:solidFill>
                  <a:srgbClr val="666699"/>
                </a:solidFill>
              </a:rPr>
              <a:t>给定以下5个DNA单链：</a:t>
            </a:r>
            <a:r>
              <a:rPr lang="zh-CN" altLang="zh-CN" dirty="0">
                <a:solidFill>
                  <a:srgbClr val="00B050"/>
                </a:solidFill>
              </a:rPr>
              <a:t>ATCG</a:t>
            </a:r>
            <a:r>
              <a:rPr lang="zh-CN" altLang="zh-CN" dirty="0">
                <a:solidFill>
                  <a:srgbClr val="666699"/>
                </a:solidFill>
              </a:rPr>
              <a:t>、</a:t>
            </a:r>
            <a:r>
              <a:rPr lang="zh-CN" altLang="zh-CN" dirty="0">
                <a:solidFill>
                  <a:srgbClr val="00B050"/>
                </a:solidFill>
              </a:rPr>
              <a:t>TAGC</a:t>
            </a:r>
            <a:r>
              <a:rPr lang="zh-CN" altLang="zh-CN" dirty="0">
                <a:solidFill>
                  <a:srgbClr val="666699"/>
                </a:solidFill>
              </a:rPr>
              <a:t>、</a:t>
            </a:r>
            <a:r>
              <a:rPr lang="zh-CN" altLang="zh-CN" dirty="0">
                <a:solidFill>
                  <a:srgbClr val="FF0000"/>
                </a:solidFill>
              </a:rPr>
              <a:t>TAGG</a:t>
            </a:r>
            <a:r>
              <a:rPr lang="zh-CN" altLang="zh-CN" dirty="0">
                <a:solidFill>
                  <a:srgbClr val="666699"/>
                </a:solidFill>
              </a:rPr>
              <a:t>、TAGC、</a:t>
            </a:r>
            <a:r>
              <a:rPr lang="zh-CN" altLang="zh-CN" dirty="0">
                <a:solidFill>
                  <a:srgbClr val="FF0000"/>
                </a:solidFill>
              </a:rPr>
              <a:t>ATCC</a:t>
            </a:r>
          </a:p>
          <a:p>
            <a:pPr lvl="1" eaLnBrk="1" hangingPunct="1"/>
            <a:r>
              <a:rPr lang="zh-CN" altLang="zh-CN" dirty="0">
                <a:solidFill>
                  <a:srgbClr val="666699"/>
                </a:solidFill>
              </a:rPr>
              <a:t>可以组成2个DNA双链：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666699"/>
                </a:solidFill>
              </a:rPr>
              <a:t>	</a:t>
            </a:r>
            <a:r>
              <a:rPr lang="zh-CN" altLang="zh-CN" dirty="0">
                <a:solidFill>
                  <a:srgbClr val="00B050"/>
                </a:solidFill>
              </a:rPr>
              <a:t>ATCG</a:t>
            </a:r>
            <a:r>
              <a:rPr lang="zh-CN" altLang="zh-CN" dirty="0">
                <a:solidFill>
                  <a:srgbClr val="666699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TAGC</a:t>
            </a:r>
            <a:r>
              <a:rPr lang="zh-CN" altLang="en-US" dirty="0">
                <a:solidFill>
                  <a:srgbClr val="666699"/>
                </a:solidFill>
              </a:rPr>
              <a:t>匹配成双链</a:t>
            </a:r>
            <a:r>
              <a:rPr lang="en-US" altLang="zh-CN" dirty="0">
                <a:solidFill>
                  <a:srgbClr val="666699"/>
                </a:solidFill>
              </a:rPr>
              <a:t>1</a:t>
            </a:r>
            <a:r>
              <a:rPr lang="zh-CN" altLang="en-US" dirty="0">
                <a:solidFill>
                  <a:srgbClr val="666699"/>
                </a:solidFill>
              </a:rPr>
              <a:t>、</a:t>
            </a:r>
            <a:r>
              <a:rPr lang="zh-CN" altLang="zh-CN" dirty="0">
                <a:solidFill>
                  <a:srgbClr val="FF0000"/>
                </a:solidFill>
              </a:rPr>
              <a:t>TAGG</a:t>
            </a:r>
            <a:r>
              <a:rPr lang="zh-CN" altLang="zh-CN" dirty="0">
                <a:solidFill>
                  <a:srgbClr val="666699"/>
                </a:solidFill>
              </a:rPr>
              <a:t>和</a:t>
            </a:r>
            <a:r>
              <a:rPr lang="zh-CN" altLang="zh-CN" dirty="0">
                <a:solidFill>
                  <a:srgbClr val="FF0000"/>
                </a:solidFill>
              </a:rPr>
              <a:t>ATCC</a:t>
            </a:r>
            <a:r>
              <a:rPr lang="zh-CN" altLang="zh-CN" dirty="0">
                <a:solidFill>
                  <a:srgbClr val="666699"/>
                </a:solidFill>
              </a:rPr>
              <a:t>匹配成双链</a:t>
            </a:r>
            <a:r>
              <a:rPr lang="en-US" altLang="zh-CN" dirty="0" smtClean="0">
                <a:solidFill>
                  <a:srgbClr val="666699"/>
                </a:solidFill>
              </a:rPr>
              <a:t>2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分析：对于每一个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单链，只能匹配一种特定的</a:t>
            </a:r>
            <a:r>
              <a:rPr lang="en-US" altLang="zh-CN" dirty="0" smtClean="0"/>
              <a:t>DNA</a:t>
            </a:r>
            <a:r>
              <a:rPr lang="zh-CN" altLang="en-US" dirty="0" smtClean="0"/>
              <a:t>双链，那么我们只需要贪心地做匹配就行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1035 DNA matching</a:t>
            </a:r>
            <a:endParaRPr lang="zh-CN" altLang="en-US" smtClean="0"/>
          </a:p>
        </p:txBody>
      </p:sp>
      <p:sp>
        <p:nvSpPr>
          <p:cNvPr id="18435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</p:txBody>
      </p:sp>
      <p:sp>
        <p:nvSpPr>
          <p:cNvPr id="18436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：两重循环，对于每一个</a:t>
            </a:r>
            <a:r>
              <a:rPr lang="en-US" altLang="zh-CN" smtClean="0"/>
              <a:t>DNA</a:t>
            </a:r>
            <a:r>
              <a:rPr lang="zh-CN" altLang="en-US" smtClean="0"/>
              <a:t>单链找一个没有被匹配的，并且能与当前</a:t>
            </a:r>
            <a:r>
              <a:rPr lang="en-US" altLang="zh-CN" smtClean="0"/>
              <a:t>DNA</a:t>
            </a:r>
            <a:r>
              <a:rPr lang="zh-CN" altLang="en-US" smtClean="0"/>
              <a:t>单链匹配的</a:t>
            </a:r>
            <a:r>
              <a:rPr lang="en-US" altLang="zh-CN" smtClean="0"/>
              <a:t>DNA</a:t>
            </a:r>
            <a:r>
              <a:rPr lang="zh-CN" altLang="en-US" smtClean="0"/>
              <a:t>单链做匹配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O(n^2*m)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1035 DNA matching</a:t>
            </a:r>
            <a:endParaRPr lang="zh-CN" altLang="en-US" smtClean="0"/>
          </a:p>
        </p:txBody>
      </p:sp>
      <p:sp>
        <p:nvSpPr>
          <p:cNvPr id="1945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2</a:t>
            </a:r>
            <a:r>
              <a:rPr lang="zh-CN" altLang="en-US" smtClean="0"/>
              <a:t>：数据结构加速</a:t>
            </a:r>
            <a:r>
              <a:rPr lang="en-US" altLang="zh-CN" smtClean="0"/>
              <a:t>O(nmlogn)</a:t>
            </a:r>
          </a:p>
          <a:p>
            <a:pPr eaLnBrk="1" hangingPunct="1"/>
            <a:r>
              <a:rPr lang="zh-CN" altLang="en-US" smtClean="0"/>
              <a:t>代码：</a:t>
            </a:r>
            <a:endParaRPr lang="en-US" altLang="zh-CN" smtClean="0"/>
          </a:p>
        </p:txBody>
      </p:sp>
      <p:pic>
        <p:nvPicPr>
          <p:cNvPr id="1946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339975"/>
            <a:ext cx="35798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281319" y="2783101"/>
            <a:ext cx="4652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666699"/>
                </a:solidFill>
              </a:rPr>
              <a:t>multiset</a:t>
            </a:r>
            <a:r>
              <a:rPr lang="zh-CN" altLang="en-US" sz="2800" dirty="0">
                <a:solidFill>
                  <a:srgbClr val="666699"/>
                </a:solidFill>
              </a:rPr>
              <a:t>与</a:t>
            </a:r>
            <a:r>
              <a:rPr lang="en-US" altLang="zh-CN" sz="2800" dirty="0">
                <a:solidFill>
                  <a:srgbClr val="666699"/>
                </a:solidFill>
              </a:rPr>
              <a:t>set</a:t>
            </a:r>
            <a:r>
              <a:rPr lang="zh-CN" altLang="en-US" sz="2800" dirty="0">
                <a:solidFill>
                  <a:srgbClr val="666699"/>
                </a:solidFill>
              </a:rPr>
              <a:t>的不同之处在于</a:t>
            </a:r>
            <a:r>
              <a:rPr lang="en-US" altLang="zh-CN" sz="2800" dirty="0" err="1">
                <a:solidFill>
                  <a:srgbClr val="666699"/>
                </a:solidFill>
              </a:rPr>
              <a:t>multiset</a:t>
            </a:r>
            <a:r>
              <a:rPr lang="zh-CN" altLang="en-US" sz="2800" dirty="0">
                <a:solidFill>
                  <a:srgbClr val="666699"/>
                </a:solidFill>
              </a:rPr>
              <a:t>允许元素</a:t>
            </a:r>
            <a:r>
              <a:rPr lang="zh-CN" altLang="en-US" sz="2800" dirty="0" smtClean="0">
                <a:solidFill>
                  <a:srgbClr val="666699"/>
                </a:solidFill>
              </a:rPr>
              <a:t>重复。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multiset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数据结构了解一下：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  <a:hlinkClick r:id="rId3"/>
              </a:rPr>
              <a:t>http://www.cplusplus.com/reference/set/multiset</a:t>
            </a:r>
            <a:r>
              <a:rPr lang="en-US" altLang="zh-CN" sz="28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1046 Plane Spotting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题意：题目意思较为复杂需要认真看题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给出长度为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的飞机出现次数的序列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pi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时刻，出现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个飞机）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现在需要选择一个长度至少为</a:t>
            </a:r>
            <a:r>
              <a:rPr lang="en-US" altLang="zh-CN" dirty="0" err="1" smtClean="0"/>
              <a:t>min_quarter</a:t>
            </a:r>
            <a:r>
              <a:rPr lang="zh-CN" altLang="en-US" dirty="0" smtClean="0"/>
              <a:t>的连续的区间，即连续子序列，或者子串。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两</a:t>
            </a:r>
            <a:r>
              <a:rPr lang="zh-CN" altLang="en-US" dirty="0" smtClean="0"/>
              <a:t>个区间的优劣判断方式为：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）平均每时刻飞机数多的更优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）如果平均每时刻飞机数相同，那么区间长度更长的更优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）如果平均每时刻飞机数相同，且区间长度相同，那么区间开始时间更前的更优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现在要求前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好的区间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约束：</a:t>
            </a:r>
            <a:r>
              <a:rPr lang="en-US" altLang="zh-CN" dirty="0" smtClean="0"/>
              <a:t>1 &lt;= n &lt;= 300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&lt;= </a:t>
            </a:r>
            <a:r>
              <a:rPr lang="en-US" altLang="zh-CN" dirty="0" err="1" smtClean="0"/>
              <a:t>min_quarter</a:t>
            </a:r>
            <a:r>
              <a:rPr lang="en-US" altLang="zh-CN" dirty="0" smtClean="0"/>
              <a:t> &lt;= 300, 1 &lt;= pi &lt;= 200 (1 &lt;=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1046 Plane Spotting</a:t>
            </a:r>
            <a:endParaRPr lang="zh-CN" altLang="en-US" smtClean="0"/>
          </a:p>
        </p:txBody>
      </p:sp>
      <p:sp>
        <p:nvSpPr>
          <p:cNvPr id="2150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解法：枚举所有可能的区间，并排序，取出前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好的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使用算法库 </a:t>
            </a:r>
            <a:r>
              <a:rPr lang="en-US" altLang="zh-CN" dirty="0" smtClean="0">
                <a:solidFill>
                  <a:srgbClr val="FF0000"/>
                </a:solidFill>
              </a:rPr>
              <a:t>#include&lt;algorithm&gt;</a:t>
            </a:r>
          </a:p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sort(begin, end, </a:t>
            </a:r>
            <a:r>
              <a:rPr lang="en-US" altLang="zh-CN" dirty="0" err="1" smtClean="0">
                <a:solidFill>
                  <a:srgbClr val="FF0000"/>
                </a:solidFill>
              </a:rPr>
              <a:t>cmp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默认使用小于号，进行从小到大排序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1046 Plane Spotting</a:t>
            </a:r>
            <a:endParaRPr lang="zh-CN" altLang="en-US" smtClean="0"/>
          </a:p>
        </p:txBody>
      </p:sp>
      <p:sp>
        <p:nvSpPr>
          <p:cNvPr id="2253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关键：重载比较符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，注意浮点误差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16" y="2696369"/>
            <a:ext cx="91154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1046 Plane Spotting</a:t>
            </a:r>
            <a:endParaRPr lang="zh-CN" altLang="en-US" smtClean="0"/>
          </a:p>
        </p:txBody>
      </p:sp>
      <p:sp>
        <p:nvSpPr>
          <p:cNvPr id="2355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主过程：</a:t>
            </a:r>
            <a:endParaRPr lang="en-US" altLang="zh-CN" dirty="0" smtClean="0"/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60" y="2470160"/>
            <a:ext cx="58007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480"/>
            <a:ext cx="10515600" cy="5587040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1020 Big </a:t>
            </a:r>
            <a:r>
              <a:rPr lang="en-US" altLang="zh-CN" sz="3200" dirty="0" smtClean="0"/>
              <a:t>Integer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1021 </a:t>
            </a:r>
            <a:r>
              <a:rPr lang="en-US" altLang="zh-CN" sz="3200" dirty="0" smtClean="0"/>
              <a:t>Couple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1027 MJ, Nowhere to </a:t>
            </a:r>
            <a:r>
              <a:rPr lang="en-US" altLang="zh-CN" sz="3200" dirty="0" smtClean="0"/>
              <a:t>Hide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1035 DNA </a:t>
            </a:r>
            <a:r>
              <a:rPr lang="en-US" altLang="zh-CN" sz="3200" dirty="0" smtClean="0"/>
              <a:t>matching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1046 Plane Spotting</a:t>
            </a:r>
            <a:endParaRPr lang="en-US" altLang="zh-CN" sz="32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1051 Biker's Trip </a:t>
            </a:r>
            <a:r>
              <a:rPr lang="en-US" altLang="zh-CN" sz="3200" dirty="0" err="1" smtClean="0"/>
              <a:t>Odomete</a:t>
            </a:r>
            <a:endParaRPr lang="en-US" altLang="zh-CN" sz="32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1198 </a:t>
            </a:r>
            <a:r>
              <a:rPr lang="en-US" altLang="zh-CN" sz="3200" dirty="0" smtClean="0"/>
              <a:t>Substring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1093 Air </a:t>
            </a:r>
            <a:r>
              <a:rPr lang="en-US" altLang="zh-CN" sz="3200" dirty="0" smtClean="0"/>
              <a:t>Express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1438 Shopaholic</a:t>
            </a:r>
            <a:endParaRPr lang="en-US" altLang="zh-CN" sz="3200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/>
              <a:t>1783 Large is Better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20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1051 Biker's Trip </a:t>
            </a:r>
            <a:r>
              <a:rPr lang="en-US" altLang="zh-CN" dirty="0" err="1" smtClean="0"/>
              <a:t>Odomete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题意：给车前轮直径，转圈数和时间，求自行车行驶距离和平均速度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单位换算：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Pi = 3.1415927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5280 feet = 1 mile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12 inches = 1 foot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60 minutes = 1 hour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60 seconds = 1 minute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201.168 meters = 1 furlong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解法：直接根据上面的单位换算，计算行驶距离于平均速度即可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注意：精确到两位小数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(“%.2f”,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或者</a:t>
            </a:r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r>
              <a:rPr lang="zh-CN" altLang="en-US" dirty="0" smtClean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</a:t>
            </a:r>
            <a:r>
              <a:rPr lang="en-US" altLang="zh-CN" dirty="0" err="1"/>
              <a:t>setprecision</a:t>
            </a:r>
            <a:r>
              <a:rPr lang="en-US" altLang="zh-CN" dirty="0"/>
              <a:t>(2);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1198 Substring</a:t>
            </a:r>
            <a:endParaRPr lang="zh-CN" altLang="en-US" smtClean="0"/>
          </a:p>
        </p:txBody>
      </p:sp>
      <p:sp>
        <p:nvSpPr>
          <p:cNvPr id="2560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题意：给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个字符串，现在需要将他们拼接起来形成一个字典序最小的字符串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约束：</a:t>
            </a:r>
            <a:r>
              <a:rPr lang="en-US" altLang="zh-CN" dirty="0" smtClean="0"/>
              <a:t>1 &lt;=n &lt;= 8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>
                <a:solidFill>
                  <a:srgbClr val="666699"/>
                </a:solidFill>
              </a:rPr>
              <a:t>举个例子：</a:t>
            </a:r>
          </a:p>
          <a:p>
            <a:pPr lvl="1" eaLnBrk="1" hangingPunct="1"/>
            <a:r>
              <a:rPr lang="zh-CN" altLang="en-US" dirty="0">
                <a:solidFill>
                  <a:srgbClr val="666699"/>
                </a:solidFill>
              </a:rPr>
              <a:t>给定</a:t>
            </a:r>
            <a:r>
              <a:rPr lang="en-US" altLang="zh-CN" dirty="0">
                <a:solidFill>
                  <a:srgbClr val="666699"/>
                </a:solidFill>
              </a:rPr>
              <a:t>3</a:t>
            </a:r>
            <a:r>
              <a:rPr lang="zh-CN" altLang="en-US" dirty="0">
                <a:solidFill>
                  <a:srgbClr val="666699"/>
                </a:solidFill>
              </a:rPr>
              <a:t>个字符串：a、ab、ac</a:t>
            </a:r>
          </a:p>
          <a:p>
            <a:pPr lvl="1" eaLnBrk="1" hangingPunct="1"/>
            <a:r>
              <a:rPr lang="zh-CN" altLang="en-US" dirty="0">
                <a:solidFill>
                  <a:srgbClr val="666699"/>
                </a:solidFill>
              </a:rPr>
              <a:t>拼接起来形成字典序最小的字符串是：</a:t>
            </a:r>
            <a:r>
              <a:rPr lang="en-US" altLang="zh-CN" dirty="0" err="1">
                <a:solidFill>
                  <a:srgbClr val="666699"/>
                </a:solidFill>
              </a:rPr>
              <a:t>aabac</a:t>
            </a:r>
            <a:endParaRPr lang="en-US" altLang="zh-CN" dirty="0">
              <a:solidFill>
                <a:srgbClr val="666699"/>
              </a:solidFill>
            </a:endParaRPr>
          </a:p>
          <a:p>
            <a:pPr lvl="1" eaLnBrk="1" hangingPunct="1"/>
            <a:endParaRPr lang="en-US" altLang="zh-CN" dirty="0">
              <a:solidFill>
                <a:srgbClr val="666699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666699"/>
                </a:solidFill>
              </a:rPr>
              <a:t>n</a:t>
            </a:r>
            <a:r>
              <a:rPr lang="zh-CN" altLang="en-US" dirty="0">
                <a:solidFill>
                  <a:srgbClr val="666699"/>
                </a:solidFill>
              </a:rPr>
              <a:t>个字符串按字典序从小到大排序，再拼起来？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1198 Substring</a:t>
            </a:r>
            <a:endParaRPr lang="zh-CN" altLang="en-US" dirty="0" smtClean="0"/>
          </a:p>
        </p:txBody>
      </p:sp>
      <p:sp>
        <p:nvSpPr>
          <p:cNvPr id="2662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一个很“显然”但是错误的解法：对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个字符串按字典序进行排序，之后从小到大拼接起来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>
                <a:solidFill>
                  <a:srgbClr val="666699"/>
                </a:solidFill>
              </a:rPr>
              <a:t>反例：</a:t>
            </a:r>
            <a:r>
              <a:rPr lang="en-US" altLang="zh-CN" dirty="0">
                <a:solidFill>
                  <a:srgbClr val="666699"/>
                </a:solidFill>
              </a:rPr>
              <a:t>b</a:t>
            </a:r>
            <a:r>
              <a:rPr lang="zh-CN" altLang="en-US" dirty="0">
                <a:solidFill>
                  <a:srgbClr val="666699"/>
                </a:solidFill>
              </a:rPr>
              <a:t>，</a:t>
            </a:r>
            <a:r>
              <a:rPr lang="en-US" altLang="zh-CN" dirty="0" err="1">
                <a:solidFill>
                  <a:srgbClr val="666699"/>
                </a:solidFill>
              </a:rPr>
              <a:t>ba</a:t>
            </a:r>
            <a:r>
              <a:rPr lang="zh-CN" altLang="en-US" dirty="0">
                <a:solidFill>
                  <a:srgbClr val="666699"/>
                </a:solidFill>
              </a:rPr>
              <a:t>，按字典序从小到大，则</a:t>
            </a:r>
            <a:r>
              <a:rPr lang="en-US" altLang="zh-CN" dirty="0">
                <a:solidFill>
                  <a:srgbClr val="666699"/>
                </a:solidFill>
              </a:rPr>
              <a:t>b</a:t>
            </a:r>
            <a:r>
              <a:rPr lang="zh-CN" altLang="en-US" dirty="0">
                <a:solidFill>
                  <a:srgbClr val="666699"/>
                </a:solidFill>
              </a:rPr>
              <a:t>排在</a:t>
            </a:r>
            <a:r>
              <a:rPr lang="en-US" altLang="zh-CN" dirty="0" err="1">
                <a:solidFill>
                  <a:srgbClr val="666699"/>
                </a:solidFill>
              </a:rPr>
              <a:t>ba</a:t>
            </a:r>
            <a:r>
              <a:rPr lang="zh-CN" altLang="en-US" dirty="0">
                <a:solidFill>
                  <a:srgbClr val="666699"/>
                </a:solidFill>
              </a:rPr>
              <a:t>前面，拼接会形成</a:t>
            </a:r>
            <a:r>
              <a:rPr lang="en-US" altLang="zh-CN" dirty="0" err="1">
                <a:solidFill>
                  <a:srgbClr val="666699"/>
                </a:solidFill>
              </a:rPr>
              <a:t>bba</a:t>
            </a:r>
            <a:r>
              <a:rPr lang="zh-CN" altLang="en-US" dirty="0">
                <a:solidFill>
                  <a:srgbClr val="666699"/>
                </a:solidFill>
              </a:rPr>
              <a:t>，而事实上</a:t>
            </a:r>
            <a:r>
              <a:rPr lang="en-US" altLang="zh-CN" dirty="0" err="1">
                <a:solidFill>
                  <a:srgbClr val="666699"/>
                </a:solidFill>
              </a:rPr>
              <a:t>bab</a:t>
            </a:r>
            <a:r>
              <a:rPr lang="zh-CN" altLang="en-US" dirty="0">
                <a:solidFill>
                  <a:srgbClr val="666699"/>
                </a:solidFill>
              </a:rPr>
              <a:t>才是拼接后字典序最小的字符串。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1198 Substring</a:t>
            </a:r>
            <a:endParaRPr lang="zh-CN" altLang="en-US" smtClean="0"/>
          </a:p>
        </p:txBody>
      </p:sp>
      <p:sp>
        <p:nvSpPr>
          <p:cNvPr id="2765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：枚举所有不同拼接方式</a:t>
            </a:r>
            <a:r>
              <a:rPr lang="en-US" altLang="zh-CN" dirty="0" smtClean="0"/>
              <a:t>O(n!)</a:t>
            </a:r>
          </a:p>
          <a:p>
            <a:pPr eaLnBrk="1" hangingPunct="1"/>
            <a:r>
              <a:rPr lang="zh-CN" altLang="en-US" dirty="0" smtClean="0"/>
              <a:t>两种实现：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stl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next_permutation</a:t>
            </a:r>
            <a:r>
              <a:rPr lang="zh-CN" altLang="en-US" dirty="0" smtClean="0"/>
              <a:t>，注意前面的排序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2765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" y="3854450"/>
            <a:ext cx="4648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88355" y="4179703"/>
            <a:ext cx="559943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99"/>
                </a:solidFill>
                <a:hlinkClick r:id="rId3"/>
              </a:rPr>
              <a:t>http://www.cplusplus.com/reference/algorithm/next_permutation/?kw=next_permutation</a:t>
            </a:r>
          </a:p>
          <a:p>
            <a:endParaRPr lang="zh-CN" altLang="en-US" dirty="0">
              <a:solidFill>
                <a:srgbClr val="666699"/>
              </a:solidFill>
              <a:hlinkClick r:id="rId3"/>
            </a:endParaRPr>
          </a:p>
          <a:p>
            <a:r>
              <a:rPr lang="en-US" altLang="zh-CN" dirty="0">
                <a:solidFill>
                  <a:srgbClr val="666699"/>
                </a:solidFill>
              </a:rPr>
              <a:t>Rearranges the elements in the range [</a:t>
            </a:r>
            <a:r>
              <a:rPr lang="en-US" altLang="zh-CN" dirty="0" err="1">
                <a:solidFill>
                  <a:srgbClr val="666699"/>
                </a:solidFill>
              </a:rPr>
              <a:t>first,last</a:t>
            </a:r>
            <a:r>
              <a:rPr lang="en-US" altLang="zh-CN" dirty="0">
                <a:solidFill>
                  <a:srgbClr val="666699"/>
                </a:solidFill>
              </a:rPr>
              <a:t>) into the next </a:t>
            </a:r>
            <a:r>
              <a:rPr lang="en-US" altLang="zh-CN" dirty="0">
                <a:solidFill>
                  <a:srgbClr val="FF0000"/>
                </a:solidFill>
              </a:rPr>
              <a:t>lexicographically greater</a:t>
            </a:r>
            <a:r>
              <a:rPr lang="en-US" altLang="zh-CN" dirty="0">
                <a:solidFill>
                  <a:srgbClr val="666699"/>
                </a:solidFill>
              </a:rPr>
              <a:t> permutation.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1198 Substring</a:t>
            </a:r>
            <a:endParaRPr lang="zh-CN" altLang="en-US" smtClean="0"/>
          </a:p>
        </p:txBody>
      </p:sp>
      <p:sp>
        <p:nvSpPr>
          <p:cNvPr id="2867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2</a:t>
            </a:r>
            <a:r>
              <a:rPr lang="zh-CN" altLang="en-US" smtClean="0"/>
              <a:t>：贪心？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修正比较函数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6" y="2956803"/>
            <a:ext cx="6389029" cy="104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1198 Substring</a:t>
            </a:r>
            <a:endParaRPr lang="zh-CN" altLang="en-US" smtClean="0"/>
          </a:p>
        </p:txBody>
      </p:sp>
      <p:sp>
        <p:nvSpPr>
          <p:cNvPr id="2969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贪心证明：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这类贪心算法（含重载比较符）需要证明其传递性即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a &lt;</a:t>
            </a:r>
            <a:r>
              <a:rPr lang="en-US" altLang="zh-CN" sz="2000" dirty="0" err="1" smtClean="0"/>
              <a:t>cmp</a:t>
            </a:r>
            <a:r>
              <a:rPr lang="en-US" altLang="zh-CN" dirty="0" smtClean="0"/>
              <a:t> 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 &lt;</a:t>
            </a:r>
            <a:r>
              <a:rPr lang="en-US" altLang="zh-CN" sz="2000" dirty="0" err="1" smtClean="0"/>
              <a:t>cmp</a:t>
            </a:r>
            <a:r>
              <a:rPr lang="en-US" altLang="zh-CN" dirty="0" smtClean="0"/>
              <a:t> c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a &lt;</a:t>
            </a:r>
            <a:r>
              <a:rPr lang="en-US" altLang="zh-CN" sz="2000" dirty="0" err="1" smtClean="0"/>
              <a:t>cmp</a:t>
            </a:r>
            <a:r>
              <a:rPr lang="en-US" altLang="zh-CN" dirty="0" smtClean="0"/>
              <a:t> c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证：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2970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3516313"/>
            <a:ext cx="37480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1093 Air Express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题意：给出</a:t>
            </a:r>
            <a:r>
              <a:rPr lang="en-US" altLang="zh-CN" smtClean="0"/>
              <a:t>4</a:t>
            </a:r>
            <a:r>
              <a:rPr lang="zh-CN" altLang="en-US" smtClean="0"/>
              <a:t>个重量区间和各个区间的单位重量运输价，问对于一个背包，需要添加多少重量使得运输代价最小。</a:t>
            </a:r>
            <a:endParaRPr lang="en-US" altLang="zh-CN" smtClean="0"/>
          </a:p>
          <a:p>
            <a:r>
              <a:rPr lang="zh-CN" altLang="en-US" smtClean="0"/>
              <a:t>约束：所有的数都为正数，且不超过</a:t>
            </a:r>
            <a:r>
              <a:rPr lang="en-US" altLang="zh-CN" smtClean="0"/>
              <a:t>1000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94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1093 Air Express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解法：考虑到取得最低代价的情况：</a:t>
            </a:r>
            <a:r>
              <a:rPr lang="en-US" altLang="zh-CN" smtClean="0"/>
              <a:t>1</a:t>
            </a:r>
            <a:r>
              <a:rPr lang="zh-CN" altLang="en-US" smtClean="0"/>
              <a:t>）不加重量 </a:t>
            </a:r>
            <a:r>
              <a:rPr lang="en-US" altLang="zh-CN" smtClean="0"/>
              <a:t>2</a:t>
            </a:r>
            <a:r>
              <a:rPr lang="zh-CN" altLang="en-US" smtClean="0"/>
              <a:t>）加重量到一个重量区间的下界，直接枚举就好了</a:t>
            </a:r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80" y="3059112"/>
            <a:ext cx="6351510" cy="237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1438 Shopaholic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题意：有个购物狂在商场中购物，他想要买</a:t>
            </a:r>
            <a:r>
              <a:rPr lang="en-US" altLang="zh-CN" smtClean="0"/>
              <a:t>n</a:t>
            </a:r>
            <a:r>
              <a:rPr lang="zh-CN" altLang="en-US" smtClean="0"/>
              <a:t>个商品，商场在做促销，每买三个商品，最便宜的一个可以免费，现在问最多可以省多少钱。</a:t>
            </a:r>
            <a:endParaRPr lang="en-US" altLang="zh-CN" smtClean="0"/>
          </a:p>
          <a:p>
            <a:r>
              <a:rPr lang="zh-CN" altLang="en-US" smtClean="0"/>
              <a:t>约束：</a:t>
            </a:r>
            <a:r>
              <a:rPr lang="en-US" altLang="zh-CN" smtClean="0"/>
              <a:t>n&lt;=2</a:t>
            </a:r>
            <a:r>
              <a:rPr lang="zh-CN" altLang="en-US" smtClean="0"/>
              <a:t>*</a:t>
            </a:r>
            <a:r>
              <a:rPr lang="en-US" altLang="zh-CN" smtClean="0"/>
              <a:t>10^4 price&lt;=2</a:t>
            </a:r>
            <a:r>
              <a:rPr lang="zh-CN" altLang="en-US" smtClean="0"/>
              <a:t>*</a:t>
            </a:r>
            <a:r>
              <a:rPr lang="en-US" altLang="zh-CN" smtClean="0"/>
              <a:t>10^4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668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1438 Shopaholic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解法：贪心</a:t>
            </a:r>
            <a:endParaRPr lang="en-US" altLang="zh-CN" smtClean="0"/>
          </a:p>
          <a:p>
            <a:r>
              <a:rPr lang="zh-CN" altLang="en-US" smtClean="0"/>
              <a:t>我们可以很明显的发现我们我们将最贵的三个作为一组，次贵的三个作为一组，</a:t>
            </a:r>
            <a:r>
              <a:rPr lang="en-US" altLang="zh-CN" smtClean="0"/>
              <a:t>…</a:t>
            </a:r>
          </a:p>
          <a:p>
            <a:r>
              <a:rPr lang="zh-CN" altLang="en-US" smtClean="0"/>
              <a:t>这样我们能省下第</a:t>
            </a:r>
            <a:r>
              <a:rPr lang="en-US" altLang="zh-CN" smtClean="0"/>
              <a:t>3</a:t>
            </a:r>
            <a:r>
              <a:rPr lang="zh-CN" altLang="en-US" smtClean="0"/>
              <a:t>贵、第</a:t>
            </a:r>
            <a:r>
              <a:rPr lang="en-US" altLang="zh-CN" smtClean="0"/>
              <a:t>6</a:t>
            </a:r>
            <a:r>
              <a:rPr lang="zh-CN" altLang="en-US" smtClean="0"/>
              <a:t>贵、</a:t>
            </a:r>
            <a:r>
              <a:rPr lang="en-US" altLang="zh-CN" smtClean="0"/>
              <a:t>…</a:t>
            </a:r>
            <a:r>
              <a:rPr lang="zh-CN" altLang="en-US" smtClean="0"/>
              <a:t>的，这个时候能够省下最多的钱</a:t>
            </a:r>
          </a:p>
          <a:p>
            <a:r>
              <a:rPr lang="en-US" altLang="zh-CN" smtClean="0"/>
              <a:t>greater&lt;int&gt;()</a:t>
            </a:r>
            <a:r>
              <a:rPr lang="zh-CN" altLang="en-US" smtClean="0"/>
              <a:t>是一个模板类的</a:t>
            </a:r>
            <a:endParaRPr lang="en-US" altLang="zh-CN" smtClean="0"/>
          </a:p>
          <a:p>
            <a:r>
              <a:rPr lang="zh-CN" altLang="en-US" smtClean="0"/>
              <a:t>构造函数，被称为谓语</a:t>
            </a:r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4203700"/>
            <a:ext cx="3905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3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1020 Big Integer</a:t>
            </a:r>
            <a:endParaRPr lang="zh-CN" altLang="en-US" dirty="0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题意：输入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</a:t>
            </a:r>
            <a:r>
              <a:rPr lang="en-US" altLang="zh-CN" dirty="0" smtClean="0"/>
              <a:t>bi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 &lt;=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n)</a:t>
            </a:r>
            <a:r>
              <a:rPr lang="zh-CN" altLang="en-US" sz="2400" dirty="0" smtClean="0"/>
              <a:t>，以及一个大整数</a:t>
            </a:r>
            <a:r>
              <a:rPr lang="en-US" altLang="zh-CN" sz="2400" dirty="0" smtClean="0"/>
              <a:t>x</a:t>
            </a:r>
            <a:r>
              <a:rPr lang="zh-CN" altLang="en-US" dirty="0" smtClean="0"/>
              <a:t>，输出一个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(x mod b1,x mod b2,…,x mod 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sz="2400" dirty="0" smtClean="0"/>
              <a:t>约束：</a:t>
            </a:r>
            <a:r>
              <a:rPr lang="en-US" altLang="zh-CN" sz="2400" dirty="0" smtClean="0"/>
              <a:t>n &lt;= 100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 &lt; bi &lt;= 1000 (1 &lt;=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n) </a:t>
            </a:r>
            <a:r>
              <a:rPr lang="zh-CN" altLang="en-US" sz="2400" dirty="0" smtClean="0"/>
              <a:t>大整数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的位数</a:t>
            </a:r>
            <a:r>
              <a:rPr lang="en-US" altLang="zh-CN" sz="2400" dirty="0" smtClean="0"/>
              <a:t>m &lt;= 400</a:t>
            </a:r>
            <a:r>
              <a:rPr lang="zh-CN" altLang="en-US" sz="2400" dirty="0" smtClean="0"/>
              <a:t>并且非负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077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1438 Shopaholic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greater&lt;int&gt;()</a:t>
            </a:r>
            <a:r>
              <a:rPr lang="zh-CN" altLang="en-US" smtClean="0"/>
              <a:t>是一个模板类的构造函数，被称为谓语，是一种用于自动生成简单比较函数的方法。</a:t>
            </a:r>
            <a:endParaRPr lang="en-US" altLang="zh-CN" smtClean="0"/>
          </a:p>
          <a:p>
            <a:r>
              <a:rPr lang="zh-CN" altLang="en-US" smtClean="0"/>
              <a:t>其中</a:t>
            </a:r>
            <a:r>
              <a:rPr lang="en-US" altLang="zh-CN" smtClean="0"/>
              <a:t>greater</a:t>
            </a:r>
            <a:r>
              <a:rPr lang="zh-CN" altLang="en-US" smtClean="0"/>
              <a:t>意思是从大到小排序，这个需要所指类型具有或者重载了大于号。</a:t>
            </a:r>
            <a:endParaRPr lang="en-US" altLang="zh-CN" smtClean="0"/>
          </a:p>
          <a:p>
            <a:r>
              <a:rPr lang="zh-CN" altLang="en-US" smtClean="0"/>
              <a:t>一个要成为谓语需要重载其括号操作符（）</a:t>
            </a: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61" y="4283911"/>
            <a:ext cx="3905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2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1783 Large is Better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题意：给出一个数，你可以对这个数做出以下调整：交换任意两个相邻的数，没有次数限制，交换的两个数中不能有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，求可以得到的最大的数。</a:t>
            </a:r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666699"/>
                </a:solidFill>
              </a:rPr>
              <a:t>举个例子：</a:t>
            </a:r>
          </a:p>
          <a:p>
            <a:pPr lvl="1"/>
            <a:r>
              <a:rPr lang="zh-CN" altLang="en-US" sz="2400" dirty="0" smtClean="0">
                <a:solidFill>
                  <a:srgbClr val="666699"/>
                </a:solidFill>
              </a:rPr>
              <a:t>给定数1012400198</a:t>
            </a:r>
          </a:p>
          <a:p>
            <a:pPr lvl="1"/>
            <a:r>
              <a:rPr lang="zh-CN" altLang="en-US" sz="2400" dirty="0" smtClean="0">
                <a:solidFill>
                  <a:srgbClr val="666699"/>
                </a:solidFill>
              </a:rPr>
              <a:t>可以得到的最大的数是1042100981</a:t>
            </a:r>
          </a:p>
          <a:p>
            <a:pPr lvl="1"/>
            <a:endParaRPr lang="zh-CN" altLang="en-US" sz="2400" dirty="0" smtClean="0"/>
          </a:p>
          <a:p>
            <a:r>
              <a:rPr lang="zh-CN" altLang="en-US" dirty="0" smtClean="0"/>
              <a:t>解法：按照</a:t>
            </a:r>
            <a:r>
              <a:rPr lang="en-US" altLang="zh-CN" dirty="0" smtClean="0"/>
              <a:t>0</a:t>
            </a:r>
            <a:r>
              <a:rPr lang="zh-CN" altLang="en-US" dirty="0" smtClean="0"/>
              <a:t>作为分割处，将每段数都按照从大到小排序，最后输出。</a:t>
            </a:r>
            <a:r>
              <a:rPr lang="en-US" altLang="zh-CN" dirty="0" smtClean="0"/>
              <a:t>(by poetry)</a:t>
            </a:r>
          </a:p>
        </p:txBody>
      </p:sp>
    </p:spTree>
    <p:extLst>
      <p:ext uri="{BB962C8B-B14F-4D97-AF65-F5344CB8AC3E}">
        <p14:creationId xmlns:p14="http://schemas.microsoft.com/office/powerpoint/2010/main" val="65499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这一章的习题其实是算法的概述，建议同学们认真完成。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这里主要考察的是算法的思想：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）枚举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）贪心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322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数据结构在加速算法上有重要意义，比如说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熟悉相关的函数：</a:t>
            </a:r>
            <a:r>
              <a:rPr lang="en-US" altLang="zh-CN" dirty="0"/>
              <a:t> </a:t>
            </a:r>
            <a:r>
              <a:rPr lang="en-US" altLang="zh-CN" dirty="0" err="1" smtClean="0"/>
              <a:t>next_permutation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747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解题报告评分标准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41"/>
          <a:stretch/>
        </p:blipFill>
        <p:spPr>
          <a:xfrm>
            <a:off x="838201" y="1383380"/>
            <a:ext cx="6108032" cy="4829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96627" y="1720475"/>
            <a:ext cx="45399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至少</a:t>
            </a:r>
            <a:r>
              <a:rPr lang="zh-CN" altLang="en-US" sz="2400" dirty="0"/>
              <a:t>挑选</a:t>
            </a:r>
            <a:r>
              <a:rPr lang="zh-CN" altLang="en-US" sz="2400" dirty="0" smtClean="0"/>
              <a:t>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题</a:t>
            </a:r>
            <a:r>
              <a:rPr lang="zh-CN" altLang="en-US" sz="2400" dirty="0"/>
              <a:t>在soj上通过并写成解题报告，解题报告中说明通过题目的题号（使用屏幕截图列出）与</a:t>
            </a:r>
            <a:r>
              <a:rPr lang="zh-CN" altLang="en-US" sz="2400" dirty="0" smtClean="0"/>
              <a:t>数量；</a:t>
            </a:r>
            <a:endParaRPr lang="en-US" altLang="zh-CN" sz="24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/>
              <a:t>每一</a:t>
            </a:r>
            <a:r>
              <a:rPr lang="zh-CN" altLang="en-US" sz="2400" dirty="0" smtClean="0"/>
              <a:t>次解题报告满分为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写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题解题报告，最高得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分；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题基础上多写一题，多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分；（即交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题最高可得</a:t>
            </a:r>
            <a:r>
              <a:rPr lang="en-US" altLang="zh-CN" sz="2400" dirty="0" smtClean="0"/>
              <a:t>92</a:t>
            </a:r>
            <a:r>
              <a:rPr lang="zh-CN" altLang="en-US" sz="2400" dirty="0" smtClean="0"/>
              <a:t>分，以此类推）</a:t>
            </a:r>
            <a:endParaRPr lang="en-US" altLang="zh-CN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抄袭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分，迟交</a:t>
            </a:r>
            <a:r>
              <a:rPr lang="en-US" altLang="zh-CN" sz="2400" dirty="0" smtClean="0"/>
              <a:t>80%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623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有问题问老师或者</a:t>
            </a:r>
            <a:r>
              <a:rPr lang="en-US" altLang="zh-CN" dirty="0" smtClean="0"/>
              <a:t>TA</a:t>
            </a:r>
          </a:p>
          <a:p>
            <a:r>
              <a:rPr lang="zh-CN" altLang="en-US" dirty="0" smtClean="0"/>
              <a:t>一起学习一起进步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6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1020 Big Integer</a:t>
            </a:r>
            <a:endParaRPr lang="zh-CN" altLang="en-US" dirty="0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666699"/>
                </a:solidFill>
              </a:rPr>
              <a:t>本题目的核心是：计算</a:t>
            </a:r>
            <a:r>
              <a:rPr lang="en-US" altLang="zh-CN" b="1" dirty="0" smtClean="0">
                <a:solidFill>
                  <a:srgbClr val="666699"/>
                </a:solidFill>
              </a:rPr>
              <a:t>x mod b</a:t>
            </a:r>
          </a:p>
          <a:p>
            <a:pPr eaLnBrk="1" hangingPunct="1"/>
            <a:r>
              <a:rPr lang="en-US" altLang="zh-CN" dirty="0">
                <a:solidFill>
                  <a:srgbClr val="666699"/>
                </a:solidFill>
              </a:rPr>
              <a:t>mod </a:t>
            </a:r>
            <a:r>
              <a:rPr lang="zh-CN" altLang="en-US" dirty="0">
                <a:solidFill>
                  <a:srgbClr val="666699"/>
                </a:solidFill>
              </a:rPr>
              <a:t>操作（对应</a:t>
            </a:r>
            <a:r>
              <a:rPr lang="en-US" altLang="zh-CN" dirty="0">
                <a:solidFill>
                  <a:srgbClr val="666699"/>
                </a:solidFill>
              </a:rPr>
              <a:t>C++</a:t>
            </a:r>
            <a:r>
              <a:rPr lang="zh-CN" altLang="en-US" dirty="0">
                <a:solidFill>
                  <a:srgbClr val="666699"/>
                </a:solidFill>
              </a:rPr>
              <a:t>中的</a:t>
            </a:r>
            <a:r>
              <a:rPr lang="en-US" altLang="zh-CN" dirty="0">
                <a:solidFill>
                  <a:srgbClr val="666699"/>
                </a:solidFill>
              </a:rPr>
              <a:t>%</a:t>
            </a:r>
            <a:r>
              <a:rPr lang="zh-CN" altLang="en-US" dirty="0">
                <a:solidFill>
                  <a:srgbClr val="666699"/>
                </a:solidFill>
              </a:rPr>
              <a:t>操作符，就是求余运算</a:t>
            </a:r>
            <a:r>
              <a:rPr lang="zh-CN" altLang="en-US" dirty="0" smtClean="0">
                <a:solidFill>
                  <a:srgbClr val="666699"/>
                </a:solidFill>
              </a:rPr>
              <a:t>）</a:t>
            </a:r>
            <a:endParaRPr lang="en-US" altLang="zh-CN" b="1" dirty="0" smtClean="0">
              <a:solidFill>
                <a:srgbClr val="666699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666699"/>
                </a:solidFill>
              </a:rPr>
              <a:t>x</a:t>
            </a:r>
            <a:r>
              <a:rPr lang="zh-CN" altLang="en-US" dirty="0" smtClean="0">
                <a:solidFill>
                  <a:srgbClr val="666699"/>
                </a:solidFill>
              </a:rPr>
              <a:t>是一个</a:t>
            </a:r>
            <a:r>
              <a:rPr lang="zh-CN" altLang="en-US" b="1" dirty="0" smtClean="0">
                <a:solidFill>
                  <a:srgbClr val="666699"/>
                </a:solidFill>
              </a:rPr>
              <a:t>大整数（超过最大数据类型所能表示的范围，要使用字符串存储）</a:t>
            </a:r>
            <a:r>
              <a:rPr lang="zh-CN" altLang="en-US" dirty="0" smtClean="0">
                <a:solidFill>
                  <a:srgbClr val="666699"/>
                </a:solidFill>
              </a:rPr>
              <a:t>，</a:t>
            </a:r>
            <a:r>
              <a:rPr lang="en-US" altLang="zh-CN" dirty="0">
                <a:solidFill>
                  <a:srgbClr val="666699"/>
                </a:solidFill>
              </a:rPr>
              <a:t>1 &lt; </a:t>
            </a:r>
            <a:r>
              <a:rPr lang="en-US" altLang="zh-CN" dirty="0" smtClean="0">
                <a:solidFill>
                  <a:srgbClr val="666699"/>
                </a:solidFill>
              </a:rPr>
              <a:t>b </a:t>
            </a:r>
            <a:r>
              <a:rPr lang="en-US" altLang="zh-CN" dirty="0">
                <a:solidFill>
                  <a:srgbClr val="666699"/>
                </a:solidFill>
              </a:rPr>
              <a:t>&lt;= </a:t>
            </a:r>
            <a:r>
              <a:rPr lang="en-US" altLang="zh-CN" dirty="0" smtClean="0">
                <a:solidFill>
                  <a:srgbClr val="666699"/>
                </a:solidFill>
              </a:rPr>
              <a:t>1000</a:t>
            </a:r>
          </a:p>
          <a:p>
            <a:pPr eaLnBrk="1" hangingPunct="1"/>
            <a:endParaRPr lang="en-US" altLang="zh-CN" dirty="0">
              <a:solidFill>
                <a:srgbClr val="666699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666699"/>
                </a:solidFill>
              </a:rPr>
              <a:t>思路：</a:t>
            </a:r>
            <a:r>
              <a:rPr lang="en-US" altLang="zh-CN" dirty="0" smtClean="0">
                <a:solidFill>
                  <a:srgbClr val="666699"/>
                </a:solidFill>
              </a:rPr>
              <a:t> </a:t>
            </a:r>
          </a:p>
          <a:p>
            <a:pPr eaLnBrk="1" hangingPunct="1"/>
            <a:r>
              <a:rPr lang="zh-CN" altLang="en-US" dirty="0" smtClean="0">
                <a:solidFill>
                  <a:srgbClr val="666699"/>
                </a:solidFill>
              </a:rPr>
              <a:t>模拟除法竖式计算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6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1020 Big 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66699"/>
                </a:solidFill>
              </a:rPr>
              <a:t>模拟除法竖式</a:t>
            </a:r>
            <a:r>
              <a:rPr lang="zh-CN" altLang="en-US" dirty="0" smtClean="0">
                <a:solidFill>
                  <a:srgbClr val="666699"/>
                </a:solidFill>
              </a:rPr>
              <a:t>计算</a:t>
            </a:r>
            <a:endParaRPr lang="en-US" altLang="zh-CN" dirty="0" smtClean="0">
              <a:solidFill>
                <a:srgbClr val="666699"/>
              </a:solidFill>
            </a:endParaRPr>
          </a:p>
          <a:p>
            <a:r>
              <a:rPr lang="en-US" altLang="zh-CN" dirty="0" smtClean="0">
                <a:solidFill>
                  <a:srgbClr val="666699"/>
                </a:solidFill>
              </a:rPr>
              <a:t>1234 % 7 = 2</a:t>
            </a:r>
          </a:p>
          <a:p>
            <a:r>
              <a:rPr lang="zh-CN" altLang="en-US" dirty="0">
                <a:solidFill>
                  <a:srgbClr val="666699"/>
                </a:solidFill>
              </a:rPr>
              <a:t>代码</a:t>
            </a:r>
            <a:r>
              <a:rPr lang="en-US" altLang="zh-CN" dirty="0">
                <a:solidFill>
                  <a:srgbClr val="666699"/>
                </a:solidFill>
              </a:rPr>
              <a:t>: O(n*m</a:t>
            </a:r>
            <a:r>
              <a:rPr lang="en-US" altLang="zh-CN" dirty="0" smtClean="0">
                <a:solidFill>
                  <a:srgbClr val="666699"/>
                </a:solidFill>
              </a:rPr>
              <a:t>)</a:t>
            </a:r>
          </a:p>
          <a:p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679389" y="905203"/>
            <a:ext cx="2857529" cy="5435066"/>
            <a:chOff x="7182084" y="985413"/>
            <a:chExt cx="2857529" cy="5435066"/>
          </a:xfrm>
        </p:grpSpPr>
        <p:sp>
          <p:nvSpPr>
            <p:cNvPr id="4" name="文本框 3"/>
            <p:cNvSpPr txBox="1"/>
            <p:nvPr/>
          </p:nvSpPr>
          <p:spPr>
            <a:xfrm>
              <a:off x="8165576" y="1804968"/>
              <a:ext cx="17107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1 2 3 4</a:t>
              </a:r>
              <a:endParaRPr lang="zh-CN" altLang="en-US" sz="4400" dirty="0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8002265" y="1780673"/>
              <a:ext cx="2037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 flipV="1">
              <a:off x="7636042" y="1047351"/>
              <a:ext cx="350181" cy="146664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82084" y="180496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7</a:t>
              </a:r>
              <a:endParaRPr lang="zh-CN" altLang="en-US" sz="4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79151" y="985413"/>
              <a:ext cx="12971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1 7 </a:t>
              </a:r>
              <a:r>
                <a:rPr lang="en-US" altLang="zh-CN" sz="4400" dirty="0"/>
                <a:t>6</a:t>
              </a:r>
              <a:endParaRPr lang="zh-CN" altLang="en-US" sz="4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5142" y="2462793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7</a:t>
              </a:r>
              <a:endParaRPr lang="zh-CN" altLang="en-US" sz="4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79151" y="3104459"/>
              <a:ext cx="8835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5</a:t>
              </a:r>
              <a:r>
                <a:rPr lang="en-US" altLang="zh-CN" sz="4400" dirty="0" smtClean="0"/>
                <a:t> 3</a:t>
              </a:r>
              <a:endParaRPr lang="zh-CN" altLang="en-US" sz="4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65142" y="3706804"/>
              <a:ext cx="8835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4 </a:t>
              </a:r>
              <a:r>
                <a:rPr lang="en-US" altLang="zh-CN" sz="4400" dirty="0"/>
                <a:t>9</a:t>
              </a:r>
              <a:endParaRPr lang="zh-CN" altLang="en-US" sz="4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90610" y="4444685"/>
              <a:ext cx="8835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4 4</a:t>
              </a:r>
              <a:endParaRPr lang="zh-CN" altLang="en-US" sz="4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35142" y="5030580"/>
              <a:ext cx="8835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 smtClean="0"/>
                <a:t>4 2</a:t>
              </a:r>
              <a:endParaRPr lang="zh-CN" altLang="en-US" sz="4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444762" y="565103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2</a:t>
              </a:r>
              <a:endParaRPr lang="zh-CN" altLang="en-US" sz="44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002265" y="3144002"/>
              <a:ext cx="2037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002265" y="4445707"/>
              <a:ext cx="2037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002265" y="5739268"/>
              <a:ext cx="2037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22" y="3439844"/>
            <a:ext cx="6680834" cy="22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9062447" y="3108690"/>
            <a:ext cx="470000" cy="5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71715" y="4414608"/>
            <a:ext cx="470000" cy="5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1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1021 Couple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题意：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对夫妇站成一个圈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如果一对夫妇相邻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那么可以将他们消去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问最终是否可以把所有夫妇都消掉</a:t>
            </a:r>
            <a:endParaRPr lang="en-US" altLang="zh-CN" dirty="0" smtClean="0"/>
          </a:p>
          <a:p>
            <a:pPr eaLnBrk="1" hangingPunct="1"/>
            <a:r>
              <a:rPr lang="zh-CN" altLang="en-US" sz="2400" dirty="0" smtClean="0"/>
              <a:t>约束：</a:t>
            </a:r>
            <a:r>
              <a:rPr lang="en-US" altLang="zh-CN" sz="2400" dirty="0" smtClean="0"/>
              <a:t>n &lt;= 100000</a:t>
            </a:r>
            <a:r>
              <a:rPr lang="zh-CN" altLang="en-US" sz="2400" dirty="0" smtClean="0"/>
              <a:t>，多组数据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1021 Couple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贪心就可以了：遇到一个站在相邻位置的夫妇直接将他们消除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666699"/>
                </a:solidFill>
              </a:rPr>
              <a:t>可以</a:t>
            </a:r>
            <a:r>
              <a:rPr lang="zh-CN" altLang="en-US" dirty="0">
                <a:solidFill>
                  <a:srgbClr val="666699"/>
                </a:solidFill>
              </a:rPr>
              <a:t>看作是括号匹配，用栈实现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1021 Couple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代码：</a:t>
            </a:r>
            <a:r>
              <a:rPr lang="en-US" altLang="zh-CN" dirty="0" smtClean="0"/>
              <a:t>O(n)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28387"/>
            <a:ext cx="50958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0125" y="4984463"/>
            <a:ext cx="278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代码仅供参考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soj</a:t>
            </a:r>
            <a:r>
              <a:rPr lang="en-US" altLang="zh-CN" dirty="0" smtClean="0"/>
              <a:t> 1027 MJ, Nowhere to Hide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</p:txBody>
      </p:sp>
      <p:sp>
        <p:nvSpPr>
          <p:cNvPr id="13316" name="内容占位符 2"/>
          <p:cNvSpPr txBox="1">
            <a:spLocks/>
          </p:cNvSpPr>
          <p:nvPr/>
        </p:nvSpPr>
        <p:spPr bwMode="auto">
          <a:xfrm>
            <a:off x="930275" y="1960563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题意：给出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BBS_ID</a:t>
            </a:r>
            <a:r>
              <a:rPr lang="zh-CN" altLang="en-US"/>
              <a:t>以及对应的</a:t>
            </a:r>
            <a:r>
              <a:rPr lang="en-US" altLang="zh-CN"/>
              <a:t>IP_Address</a:t>
            </a:r>
            <a:r>
              <a:rPr lang="zh-CN" altLang="en-US"/>
              <a:t>，对于每个</a:t>
            </a:r>
            <a:r>
              <a:rPr lang="en-US" altLang="zh-CN"/>
              <a:t>IP_Address</a:t>
            </a:r>
            <a:r>
              <a:rPr lang="zh-CN" altLang="en-US"/>
              <a:t>都有两个</a:t>
            </a:r>
            <a:r>
              <a:rPr lang="en-US" altLang="zh-CN"/>
              <a:t>BBS_ID</a:t>
            </a:r>
            <a:r>
              <a:rPr lang="zh-CN" altLang="en-US"/>
              <a:t>，其中先出现的称为</a:t>
            </a:r>
            <a:r>
              <a:rPr lang="en-US" altLang="zh-CN"/>
              <a:t>main_ID</a:t>
            </a:r>
            <a:r>
              <a:rPr lang="zh-CN" altLang="en-US"/>
              <a:t>，后出现的称为</a:t>
            </a:r>
            <a:r>
              <a:rPr lang="en-US" altLang="zh-CN"/>
              <a:t>MJ_ID</a:t>
            </a:r>
            <a:r>
              <a:rPr lang="zh-CN" altLang="en-US"/>
              <a:t>，现在需要找到</a:t>
            </a:r>
            <a:r>
              <a:rPr lang="en-US" altLang="zh-CN"/>
              <a:t>MJ_ID</a:t>
            </a:r>
            <a:r>
              <a:rPr lang="zh-CN" altLang="en-US"/>
              <a:t>和</a:t>
            </a:r>
            <a:r>
              <a:rPr lang="en-US" altLang="zh-CN"/>
              <a:t>main_ID</a:t>
            </a:r>
            <a:r>
              <a:rPr lang="zh-CN" altLang="en-US"/>
              <a:t>的对应关系</a:t>
            </a:r>
            <a:endParaRPr lang="en-US" altLang="zh-CN"/>
          </a:p>
          <a:p>
            <a:pPr eaLnBrk="1" hangingPunct="1"/>
            <a:r>
              <a:rPr lang="zh-CN" altLang="en-US" sz="2400"/>
              <a:t>约束：</a:t>
            </a:r>
            <a:r>
              <a:rPr lang="en-US" altLang="zh-CN" sz="2400"/>
              <a:t>0 &lt;= n &lt;= 20</a:t>
            </a:r>
            <a:r>
              <a:rPr lang="zh-CN" altLang="en-US" sz="2400"/>
              <a:t>且</a:t>
            </a:r>
            <a:r>
              <a:rPr lang="en-US" altLang="zh-CN" sz="2400"/>
              <a:t>n</a:t>
            </a:r>
            <a:r>
              <a:rPr lang="zh-CN" altLang="en-US" sz="2400"/>
              <a:t>为偶数，多组数据，以</a:t>
            </a:r>
            <a:r>
              <a:rPr lang="en-US" altLang="zh-CN" sz="2400"/>
              <a:t>n</a:t>
            </a:r>
            <a:r>
              <a:rPr lang="zh-CN" altLang="en-US" sz="2400"/>
              <a:t>为</a:t>
            </a:r>
            <a:r>
              <a:rPr lang="en-US" altLang="zh-CN" sz="2400"/>
              <a:t>0</a:t>
            </a:r>
            <a:r>
              <a:rPr lang="zh-CN" altLang="en-US" sz="2400"/>
              <a:t>结束</a:t>
            </a:r>
            <a:endParaRPr lang="en-US" altLang="zh-CN" sz="2400"/>
          </a:p>
          <a:p>
            <a:pPr eaLnBrk="1" hangingPunct="1"/>
            <a:r>
              <a:rPr lang="zh-CN" altLang="en-US" sz="2400"/>
              <a:t>注意：</a:t>
            </a:r>
            <a:endParaRPr lang="en-US" altLang="zh-CN" sz="2400"/>
          </a:p>
          <a:p>
            <a:pPr eaLnBrk="1" hangingPunct="1"/>
            <a:r>
              <a:rPr lang="en-US" altLang="zh-CN" sz="2400"/>
              <a:t>1</a:t>
            </a:r>
            <a:r>
              <a:rPr lang="zh-CN" altLang="en-US" sz="2400"/>
              <a:t>）每组样例的后面都有一个空行（包括最后一个样例）</a:t>
            </a:r>
            <a:endParaRPr lang="en-US" altLang="zh-CN" sz="2400"/>
          </a:p>
          <a:p>
            <a:pPr eaLnBrk="1" hangingPunct="1"/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n</a:t>
            </a:r>
            <a:r>
              <a:rPr lang="zh-CN" altLang="en-US" sz="2400"/>
              <a:t>为</a:t>
            </a:r>
            <a:r>
              <a:rPr lang="en-US" altLang="zh-CN" sz="2400"/>
              <a:t>0</a:t>
            </a:r>
            <a:r>
              <a:rPr lang="zh-CN" altLang="en-US" sz="2400"/>
              <a:t>只代表输出结束，而不是最后一个样例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1766</Words>
  <Application>Microsoft Office PowerPoint</Application>
  <PresentationFormat>宽屏</PresentationFormat>
  <Paragraphs>186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Office 主题</vt:lpstr>
      <vt:lpstr>算法分析与设计 第一章</vt:lpstr>
      <vt:lpstr>PowerPoint 演示文稿</vt:lpstr>
      <vt:lpstr>soj 1020 Big Integer</vt:lpstr>
      <vt:lpstr>soj 1020 Big Integer</vt:lpstr>
      <vt:lpstr>soj 1020 Big Integer</vt:lpstr>
      <vt:lpstr>soj 1021 Couple</vt:lpstr>
      <vt:lpstr>soj 1021 Couple</vt:lpstr>
      <vt:lpstr>soj 1021 Couple</vt:lpstr>
      <vt:lpstr>soj 1027 MJ, Nowhere to Hide</vt:lpstr>
      <vt:lpstr>soj 1027 MJ, Nowhere to Hide</vt:lpstr>
      <vt:lpstr>soj 1027 MJ, Nowhere to Hide</vt:lpstr>
      <vt:lpstr>soj 1035 DNA matching</vt:lpstr>
      <vt:lpstr>soj 1035 DNA matching</vt:lpstr>
      <vt:lpstr>soj 1035 DNA matching</vt:lpstr>
      <vt:lpstr>soj 1035 DNA matching</vt:lpstr>
      <vt:lpstr>soj 1046 Plane Spotting</vt:lpstr>
      <vt:lpstr>soj 1046 Plane Spotting</vt:lpstr>
      <vt:lpstr>soj 1046 Plane Spotting</vt:lpstr>
      <vt:lpstr>soj 1046 Plane Spotting</vt:lpstr>
      <vt:lpstr>soj 1051 Biker's Trip Odomete</vt:lpstr>
      <vt:lpstr>soj 1198 Substring</vt:lpstr>
      <vt:lpstr>soj 1198 Substring</vt:lpstr>
      <vt:lpstr>soj 1198 Substring</vt:lpstr>
      <vt:lpstr>soj 1198 Substring</vt:lpstr>
      <vt:lpstr>soj 1198 Substring</vt:lpstr>
      <vt:lpstr>Soj 1093 Air Express</vt:lpstr>
      <vt:lpstr>Soj 1093 Air Express</vt:lpstr>
      <vt:lpstr>Soj 1438 Shopaholic</vt:lpstr>
      <vt:lpstr>Soj 1438 Shopaholic</vt:lpstr>
      <vt:lpstr>Soj 1438 Shopaholic</vt:lpstr>
      <vt:lpstr>soj 1783 Large is Better</vt:lpstr>
      <vt:lpstr>Summary</vt:lpstr>
      <vt:lpstr>Summary</vt:lpstr>
      <vt:lpstr>解题报告评分标准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huang</dc:creator>
  <cp:lastModifiedBy>tser</cp:lastModifiedBy>
  <cp:revision>762</cp:revision>
  <dcterms:created xsi:type="dcterms:W3CDTF">2015-10-26T01:15:44Z</dcterms:created>
  <dcterms:modified xsi:type="dcterms:W3CDTF">2019-03-15T05:41:23Z</dcterms:modified>
</cp:coreProperties>
</file>