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" r:id="rId2"/>
    <p:sldId id="256" r:id="rId3"/>
    <p:sldId id="303" r:id="rId4"/>
    <p:sldId id="257" r:id="rId5"/>
    <p:sldId id="258" r:id="rId6"/>
    <p:sldId id="259" r:id="rId7"/>
    <p:sldId id="260" r:id="rId8"/>
    <p:sldId id="304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302" r:id="rId45"/>
    <p:sldId id="305" r:id="rId46"/>
    <p:sldId id="306" r:id="rId4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zh-CN" altLang="en-US" dirty="0" smtClean="0"/>
              <a:t>算法分析与设计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4800" dirty="0" smtClean="0"/>
              <a:t>第二章</a:t>
            </a:r>
            <a:endParaRPr lang="zh-CN" altLang="en-US" dirty="0" smtClean="0"/>
          </a:p>
        </p:txBody>
      </p:sp>
      <p:sp>
        <p:nvSpPr>
          <p:cNvPr id="2051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0984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Soj 1011 Lenny's Lucky Lotto</a:t>
            </a:r>
            <a:endParaRPr lang="zh-CN" altLang="en-US" smtClean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解法：</a:t>
            </a:r>
            <a:endParaRPr lang="en-US" altLang="zh-CN" smtClean="0"/>
          </a:p>
          <a:p>
            <a:r>
              <a:rPr lang="zh-CN" altLang="en-US" smtClean="0"/>
              <a:t>其实递推式可以优化，注意到递推式是个前缀和</a:t>
            </a:r>
            <a:endParaRPr lang="en-US" altLang="zh-CN" smtClean="0"/>
          </a:p>
          <a:p>
            <a:r>
              <a:rPr lang="zh-CN" altLang="en-US" smtClean="0"/>
              <a:t>我们不妨另记</a:t>
            </a:r>
            <a:r>
              <a:rPr lang="en-US" altLang="zh-CN" smtClean="0"/>
              <a:t>s[i][j]</a:t>
            </a:r>
            <a:r>
              <a:rPr lang="zh-CN" altLang="en-US" smtClean="0"/>
              <a:t>表示序列长度为</a:t>
            </a:r>
            <a:r>
              <a:rPr lang="en-US" altLang="zh-CN" smtClean="0"/>
              <a:t>i</a:t>
            </a:r>
            <a:r>
              <a:rPr lang="zh-CN" altLang="en-US" smtClean="0"/>
              <a:t>，最后一个数不超过</a:t>
            </a:r>
            <a:r>
              <a:rPr lang="en-US" altLang="zh-CN" smtClean="0"/>
              <a:t>j</a:t>
            </a:r>
            <a:r>
              <a:rPr lang="zh-CN" altLang="en-US" smtClean="0"/>
              <a:t>的序列数</a:t>
            </a:r>
            <a:endParaRPr lang="en-US" altLang="zh-CN" smtClean="0"/>
          </a:p>
          <a:p>
            <a:r>
              <a:rPr lang="zh-CN" altLang="en-US" smtClean="0"/>
              <a:t>那么显然</a:t>
            </a:r>
            <a:r>
              <a:rPr lang="en-US" altLang="zh-CN" smtClean="0"/>
              <a:t>s[i][j] = s[i][j – 1] + f[i][j]</a:t>
            </a:r>
            <a:r>
              <a:rPr lang="zh-CN" altLang="en-US" smtClean="0"/>
              <a:t>，而</a:t>
            </a:r>
            <a:r>
              <a:rPr lang="en-US" altLang="zh-CN" smtClean="0"/>
              <a:t>f[i][j] = s[i-1][j/2]</a:t>
            </a:r>
          </a:p>
          <a:p>
            <a:r>
              <a:rPr lang="zh-CN" altLang="en-US" smtClean="0"/>
              <a:t>时间复杂度下降为：</a:t>
            </a:r>
            <a:r>
              <a:rPr lang="en-US" altLang="zh-CN" smtClean="0"/>
              <a:t>O(N*M)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95310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Soj 1011 Lenny's Lucky Lotto</a:t>
            </a:r>
            <a:endParaRPr lang="zh-CN" altLang="en-US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代码</a:t>
            </a:r>
          </a:p>
        </p:txBody>
      </p:sp>
      <p:pic>
        <p:nvPicPr>
          <p:cNvPr id="717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057" y="2605088"/>
            <a:ext cx="2978944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7703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Soj 1121 Tri Tiling</a:t>
            </a:r>
            <a:endParaRPr lang="zh-CN" altLang="en-US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题意：</a:t>
            </a:r>
            <a:endParaRPr lang="en-US" altLang="zh-CN" smtClean="0"/>
          </a:p>
          <a:p>
            <a:r>
              <a:rPr lang="zh-CN" altLang="en-US" smtClean="0"/>
              <a:t>用</a:t>
            </a:r>
            <a:r>
              <a:rPr lang="en-US" altLang="zh-CN" smtClean="0"/>
              <a:t>1</a:t>
            </a:r>
            <a:r>
              <a:rPr lang="zh-CN" altLang="en-US" smtClean="0"/>
              <a:t>*</a:t>
            </a:r>
            <a:r>
              <a:rPr lang="en-US" altLang="zh-CN" smtClean="0"/>
              <a:t>2</a:t>
            </a:r>
            <a:r>
              <a:rPr lang="zh-CN" altLang="en-US" smtClean="0"/>
              <a:t>的长方形铺满</a:t>
            </a:r>
            <a:r>
              <a:rPr lang="en-US" altLang="zh-CN" smtClean="0"/>
              <a:t>3</a:t>
            </a:r>
            <a:r>
              <a:rPr lang="zh-CN" altLang="en-US" smtClean="0"/>
              <a:t>*</a:t>
            </a:r>
            <a:r>
              <a:rPr lang="en-US" altLang="zh-CN" smtClean="0"/>
              <a:t>n</a:t>
            </a:r>
            <a:r>
              <a:rPr lang="zh-CN" altLang="en-US" smtClean="0"/>
              <a:t>的长方形，有多少种方法</a:t>
            </a:r>
            <a:endParaRPr lang="en-US" altLang="zh-CN" smtClean="0"/>
          </a:p>
          <a:p>
            <a:r>
              <a:rPr lang="zh-CN" altLang="en-US" smtClean="0"/>
              <a:t>限制：</a:t>
            </a:r>
            <a:endParaRPr lang="en-US" altLang="zh-CN" smtClean="0"/>
          </a:p>
          <a:p>
            <a:r>
              <a:rPr lang="en-US" altLang="zh-CN" smtClean="0"/>
              <a:t>1&lt;=N&lt;=30</a:t>
            </a:r>
            <a:endParaRPr lang="zh-CN" altLang="en-US" smtClean="0"/>
          </a:p>
        </p:txBody>
      </p:sp>
      <p:pic>
        <p:nvPicPr>
          <p:cNvPr id="8196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769" y="4108451"/>
            <a:ext cx="463867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8634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Soj 1121 Tri Tiling</a:t>
            </a:r>
            <a:endParaRPr lang="zh-CN" altLang="en-US" smtClean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分析：</a:t>
            </a:r>
            <a:endParaRPr lang="en-US" altLang="zh-CN" smtClean="0"/>
          </a:p>
          <a:p>
            <a:r>
              <a:rPr lang="en-US" altLang="zh-CN" smtClean="0"/>
              <a:t>n</a:t>
            </a:r>
            <a:r>
              <a:rPr lang="zh-CN" altLang="en-US" smtClean="0"/>
              <a:t>为偶数时注意到有两种单元，上下翻转看成同一类</a:t>
            </a:r>
            <a:endParaRPr lang="en-US" altLang="zh-CN" smtClean="0"/>
          </a:p>
          <a:p>
            <a:endParaRPr lang="zh-CN" altLang="en-US" smtClean="0"/>
          </a:p>
        </p:txBody>
      </p:sp>
      <p:pic>
        <p:nvPicPr>
          <p:cNvPr id="10244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066" y="3332163"/>
            <a:ext cx="1350169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538" y="3475039"/>
            <a:ext cx="191452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9709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Soj 1121 Tri Tiling</a:t>
            </a:r>
            <a:endParaRPr lang="zh-CN" altLang="en-US" smtClean="0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分析：</a:t>
            </a:r>
            <a:endParaRPr lang="en-US" altLang="zh-CN" smtClean="0"/>
          </a:p>
          <a:p>
            <a:r>
              <a:rPr lang="zh-CN" altLang="en-US" smtClean="0"/>
              <a:t>令</a:t>
            </a:r>
            <a:r>
              <a:rPr lang="en-US" altLang="zh-CN" smtClean="0"/>
              <a:t>f[i]</a:t>
            </a:r>
            <a:r>
              <a:rPr lang="zh-CN" altLang="en-US" smtClean="0"/>
              <a:t>表示铺满</a:t>
            </a:r>
            <a:r>
              <a:rPr lang="en-US" altLang="zh-CN" smtClean="0"/>
              <a:t>3*(2i)</a:t>
            </a:r>
            <a:r>
              <a:rPr lang="zh-CN" altLang="en-US" smtClean="0"/>
              <a:t>的长方形的方案数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令</a:t>
            </a:r>
            <a:r>
              <a:rPr lang="en-US" altLang="zh-CN" smtClean="0"/>
              <a:t>g[i]</a:t>
            </a:r>
            <a:r>
              <a:rPr lang="zh-CN" altLang="en-US" smtClean="0"/>
              <a:t>表示铺满</a:t>
            </a:r>
            <a:r>
              <a:rPr lang="en-US" altLang="zh-CN" smtClean="0"/>
              <a:t>3</a:t>
            </a:r>
            <a:r>
              <a:rPr lang="zh-CN" altLang="en-US" smtClean="0"/>
              <a:t>*</a:t>
            </a:r>
            <a:r>
              <a:rPr lang="en-US" altLang="zh-CN" smtClean="0"/>
              <a:t>(2i)</a:t>
            </a:r>
            <a:r>
              <a:rPr lang="zh-CN" altLang="en-US" smtClean="0"/>
              <a:t>的长方形，并且向后伸展出如同下图轮廓的方案数</a:t>
            </a:r>
          </a:p>
        </p:txBody>
      </p:sp>
      <p:pic>
        <p:nvPicPr>
          <p:cNvPr id="11268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610" y="3959225"/>
            <a:ext cx="1843088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4445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Soj 1121 Tri Tiling</a:t>
            </a:r>
            <a:endParaRPr lang="zh-CN" altLang="en-US" smtClean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分析：</a:t>
            </a:r>
            <a:endParaRPr lang="en-US" altLang="zh-CN" smtClean="0"/>
          </a:p>
          <a:p>
            <a:r>
              <a:rPr lang="zh-CN" altLang="en-US" smtClean="0"/>
              <a:t>那么有：</a:t>
            </a:r>
            <a:endParaRPr lang="en-US" altLang="zh-CN" smtClean="0"/>
          </a:p>
          <a:p>
            <a:r>
              <a:rPr lang="en-US" altLang="zh-CN" smtClean="0"/>
              <a:t>f[i]=3*f[i-1]+g[i-1]</a:t>
            </a:r>
            <a:endParaRPr lang="zh-CN" altLang="en-US" smtClean="0"/>
          </a:p>
        </p:txBody>
      </p:sp>
      <p:pic>
        <p:nvPicPr>
          <p:cNvPr id="12292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023" y="3751263"/>
            <a:ext cx="1221581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5" y="3784600"/>
            <a:ext cx="1185863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610" y="3727450"/>
            <a:ext cx="13144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432" y="3632201"/>
            <a:ext cx="1107281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177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Soj 1121 Tri Tiling</a:t>
            </a:r>
            <a:endParaRPr lang="zh-CN" altLang="en-US" smtClean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分析：</a:t>
            </a:r>
            <a:endParaRPr lang="en-US" altLang="zh-CN" smtClean="0"/>
          </a:p>
          <a:p>
            <a:r>
              <a:rPr lang="zh-CN" altLang="en-US" smtClean="0"/>
              <a:t>那么有：</a:t>
            </a:r>
            <a:endParaRPr lang="en-US" altLang="zh-CN" smtClean="0"/>
          </a:p>
          <a:p>
            <a:r>
              <a:rPr lang="en-US" altLang="zh-CN" smtClean="0"/>
              <a:t>g[i]=2*f[i-1]+g[i-1]</a:t>
            </a:r>
            <a:endParaRPr lang="zh-CN" altLang="en-US" smtClean="0"/>
          </a:p>
        </p:txBody>
      </p:sp>
      <p:pic>
        <p:nvPicPr>
          <p:cNvPr id="13316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3719513"/>
            <a:ext cx="1457325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444" y="3719513"/>
            <a:ext cx="14859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217" y="3562351"/>
            <a:ext cx="1535906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0172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Soj 1121 Tri Tiling</a:t>
            </a:r>
            <a:endParaRPr lang="zh-CN" altLang="en-US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代码：</a:t>
            </a:r>
            <a:endParaRPr lang="en-US" altLang="zh-CN" smtClean="0"/>
          </a:p>
          <a:p>
            <a:r>
              <a:rPr lang="zh-CN" altLang="en-US" smtClean="0"/>
              <a:t>最后答案为</a:t>
            </a:r>
            <a:r>
              <a:rPr lang="en-US" altLang="zh-CN" smtClean="0"/>
              <a:t>f[n/2]</a:t>
            </a:r>
          </a:p>
        </p:txBody>
      </p:sp>
      <p:pic>
        <p:nvPicPr>
          <p:cNvPr id="14340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425700"/>
            <a:ext cx="3644504" cy="324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7368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Soj 1264 Atomic Car Race</a:t>
            </a:r>
            <a:endParaRPr lang="zh-CN" altLang="en-US" smtClean="0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z="2400" smtClean="0"/>
              <a:t>题意：</a:t>
            </a:r>
            <a:endParaRPr lang="en-US" altLang="zh-CN" sz="2400" smtClean="0"/>
          </a:p>
          <a:p>
            <a:r>
              <a:rPr lang="zh-CN" altLang="en-US" sz="2400" smtClean="0"/>
              <a:t>在一次赛车比赛中，共有</a:t>
            </a:r>
            <a:r>
              <a:rPr lang="en-US" altLang="zh-CN" sz="2400" smtClean="0"/>
              <a:t>n</a:t>
            </a:r>
            <a:r>
              <a:rPr lang="zh-CN" altLang="en-US" sz="2400" smtClean="0"/>
              <a:t>个检查点，在每个检查点可以选择是否更换轮胎，更换轮胎需要花费</a:t>
            </a:r>
            <a:r>
              <a:rPr lang="en-US" altLang="zh-CN" sz="2400" smtClean="0"/>
              <a:t>b</a:t>
            </a:r>
            <a:r>
              <a:rPr lang="zh-CN" altLang="en-US" sz="2400" smtClean="0"/>
              <a:t>单位时间</a:t>
            </a:r>
            <a:endParaRPr lang="en-US" altLang="zh-CN" sz="2400" smtClean="0"/>
          </a:p>
          <a:p>
            <a:r>
              <a:rPr lang="zh-CN" altLang="en-US" sz="2400" smtClean="0"/>
              <a:t>在一次更换轮胎之后，赛车的速度先增加（轮胎变热），后减少（轮胎损坏），每单位公里行驶需要的时间可以表达为（</a:t>
            </a:r>
            <a:r>
              <a:rPr lang="en-US" altLang="zh-CN" sz="2400" smtClean="0"/>
              <a:t>x</a:t>
            </a:r>
            <a:r>
              <a:rPr lang="zh-CN" altLang="en-US" sz="2400" smtClean="0"/>
              <a:t>为离最近更换轮胎距离，从</a:t>
            </a:r>
            <a:r>
              <a:rPr lang="en-US" altLang="zh-CN" sz="2400" smtClean="0"/>
              <a:t>x</a:t>
            </a:r>
            <a:r>
              <a:rPr lang="zh-CN" altLang="en-US" sz="2400" smtClean="0"/>
              <a:t>公里跑到</a:t>
            </a:r>
            <a:r>
              <a:rPr lang="en-US" altLang="zh-CN" sz="2400" smtClean="0"/>
              <a:t>x+1</a:t>
            </a:r>
            <a:r>
              <a:rPr lang="zh-CN" altLang="en-US" sz="2400" smtClean="0"/>
              <a:t>公里）：</a:t>
            </a:r>
            <a:endParaRPr lang="en-US" altLang="zh-CN" sz="2400" smtClean="0"/>
          </a:p>
          <a:p>
            <a:r>
              <a:rPr lang="pt-BR" altLang="zh-CN" sz="2400" smtClean="0"/>
              <a:t>1/(v - e * (x - r)) (if x &gt;= r)</a:t>
            </a:r>
          </a:p>
          <a:p>
            <a:r>
              <a:rPr lang="pt-BR" altLang="zh-CN" sz="2400" smtClean="0"/>
              <a:t>1/(v - f * (r - x)) (if x &lt; r)</a:t>
            </a:r>
            <a:endParaRPr lang="en-US" altLang="zh-CN" sz="2400" smtClean="0"/>
          </a:p>
          <a:p>
            <a:r>
              <a:rPr lang="zh-CN" altLang="en-US" sz="2400" smtClean="0"/>
              <a:t>现在问从起点到终点的最少时间</a:t>
            </a:r>
            <a:endParaRPr lang="en-US" altLang="zh-CN" sz="2400" smtClean="0"/>
          </a:p>
          <a:p>
            <a:r>
              <a:rPr lang="zh-CN" altLang="en-US" sz="2400" smtClean="0"/>
              <a:t>限制：</a:t>
            </a:r>
            <a:endParaRPr lang="en-US" altLang="zh-CN" sz="2400" smtClean="0"/>
          </a:p>
          <a:p>
            <a:r>
              <a:rPr lang="en-US" altLang="zh-CN" smtClean="0"/>
              <a:t>0&lt;n&lt;=100</a:t>
            </a:r>
            <a:r>
              <a:rPr lang="zh-CN" altLang="en-US" smtClean="0"/>
              <a:t>，</a:t>
            </a:r>
            <a:r>
              <a:rPr lang="en-US" altLang="zh-CN" smtClean="0"/>
              <a:t>0&lt;=r&lt;=an-1</a:t>
            </a:r>
            <a:r>
              <a:rPr lang="zh-CN" altLang="en-US" smtClean="0"/>
              <a:t>，</a:t>
            </a:r>
            <a:r>
              <a:rPr lang="en-US" altLang="zh-CN" smtClean="0"/>
              <a:t>0&lt;a1&lt;a2&lt;…&lt;an&lt;=10000</a:t>
            </a:r>
            <a:r>
              <a:rPr lang="zh-CN" altLang="en-US" smtClean="0"/>
              <a:t>，</a:t>
            </a:r>
            <a:r>
              <a:rPr lang="en-US" altLang="zh-CN" smtClean="0"/>
              <a:t>v – e * (an – 1 r)&gt;=0.01</a:t>
            </a:r>
            <a:r>
              <a:rPr lang="zh-CN" altLang="en-US" smtClean="0"/>
              <a:t>，</a:t>
            </a:r>
            <a:r>
              <a:rPr lang="en-US" altLang="zh-CN" smtClean="0"/>
              <a:t>v - f * r &gt;= 0.01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570621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Soj 1264 Atomic Car Race</a:t>
            </a:r>
            <a:endParaRPr lang="zh-CN" altLang="en-US" smtClean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smtClean="0"/>
              <a:t>解法：</a:t>
            </a:r>
            <a:endParaRPr lang="en-US" altLang="zh-CN" sz="2400" smtClean="0"/>
          </a:p>
          <a:p>
            <a:r>
              <a:rPr lang="zh-CN" altLang="en-US" sz="2400" smtClean="0"/>
              <a:t>动态规划，我们很容易发现如果确定最后一次在哪里换轮胎，之前在哪里换轮胎是不会影响后面的过程</a:t>
            </a:r>
            <a:endParaRPr lang="en-US" altLang="zh-CN" sz="2400" smtClean="0"/>
          </a:p>
          <a:p>
            <a:r>
              <a:rPr lang="zh-CN" altLang="en-US" sz="2400" smtClean="0"/>
              <a:t>那么</a:t>
            </a:r>
            <a:r>
              <a:rPr lang="en-US" altLang="zh-CN" sz="2400" smtClean="0"/>
              <a:t>f[i]</a:t>
            </a:r>
            <a:r>
              <a:rPr lang="zh-CN" altLang="en-US" sz="2400" smtClean="0"/>
              <a:t>表示在最后一次在第</a:t>
            </a:r>
            <a:r>
              <a:rPr lang="en-US" altLang="zh-CN" sz="2400" smtClean="0"/>
              <a:t>i</a:t>
            </a:r>
            <a:r>
              <a:rPr lang="zh-CN" altLang="en-US" sz="2400" smtClean="0"/>
              <a:t>个检查点换轮胎</a:t>
            </a:r>
            <a:endParaRPr lang="en-US" altLang="zh-CN" sz="2400" smtClean="0"/>
          </a:p>
          <a:p>
            <a:r>
              <a:rPr lang="zh-CN" altLang="en-US" sz="2400" smtClean="0"/>
              <a:t>另外</a:t>
            </a:r>
            <a:r>
              <a:rPr lang="en-US" altLang="zh-CN" sz="2400" smtClean="0"/>
              <a:t>g[i]</a:t>
            </a:r>
            <a:r>
              <a:rPr lang="zh-CN" altLang="en-US" sz="2400" smtClean="0"/>
              <a:t>表示连续行驶</a:t>
            </a:r>
            <a:r>
              <a:rPr lang="en-US" altLang="zh-CN" sz="2400" smtClean="0"/>
              <a:t>i</a:t>
            </a:r>
            <a:r>
              <a:rPr lang="zh-CN" altLang="en-US" sz="2400" smtClean="0"/>
              <a:t>公里所需要的时间</a:t>
            </a:r>
            <a:endParaRPr lang="en-US" altLang="zh-CN" sz="2400" smtClean="0"/>
          </a:p>
          <a:p>
            <a:r>
              <a:rPr lang="zh-CN" altLang="en-US" sz="2400" smtClean="0"/>
              <a:t>对于</a:t>
            </a:r>
            <a:r>
              <a:rPr lang="en-US" altLang="zh-CN" sz="2400" smtClean="0"/>
              <a:t>f[i]</a:t>
            </a:r>
            <a:r>
              <a:rPr lang="zh-CN" altLang="en-US" sz="2400" smtClean="0"/>
              <a:t>，我们可以枚举上次换轮胎的检查点</a:t>
            </a:r>
            <a:r>
              <a:rPr lang="en-US" altLang="zh-CN" sz="2400" smtClean="0"/>
              <a:t>j</a:t>
            </a:r>
            <a:r>
              <a:rPr lang="zh-CN" altLang="en-US" sz="2400" smtClean="0"/>
              <a:t>得到</a:t>
            </a:r>
            <a:endParaRPr lang="en-US" altLang="zh-CN" sz="2400" smtClean="0"/>
          </a:p>
          <a:p>
            <a:r>
              <a:rPr lang="en-US" altLang="zh-CN" sz="2400" smtClean="0"/>
              <a:t>f[i] = min{f[j] + g[a[i] – a[j]]+b}</a:t>
            </a:r>
          </a:p>
          <a:p>
            <a:r>
              <a:rPr lang="zh-CN" altLang="en-US" sz="2400" smtClean="0"/>
              <a:t>边界为</a:t>
            </a:r>
            <a:r>
              <a:rPr lang="en-US" altLang="zh-CN" sz="2400" smtClean="0"/>
              <a:t>f[0] = 0</a:t>
            </a:r>
          </a:p>
          <a:p>
            <a:r>
              <a:rPr lang="zh-CN" altLang="en-US" sz="2400" smtClean="0"/>
              <a:t>答案为</a:t>
            </a:r>
            <a:r>
              <a:rPr lang="en-US" altLang="zh-CN" sz="2400" smtClean="0"/>
              <a:t>f[n] – b</a:t>
            </a:r>
            <a:r>
              <a:rPr lang="zh-CN" altLang="en-US" sz="2400" smtClean="0"/>
              <a:t>（最后一次不需要更换轮胎了）</a:t>
            </a:r>
            <a:endParaRPr lang="en-US" altLang="zh-CN" sz="2400" smtClean="0"/>
          </a:p>
          <a:p>
            <a:r>
              <a:rPr lang="zh-CN" altLang="en-US" sz="2400" smtClean="0"/>
              <a:t>时间复杂度：</a:t>
            </a:r>
            <a:r>
              <a:rPr lang="en-US" altLang="zh-CN" sz="2400" smtClean="0"/>
              <a:t>O(N^2+an)</a:t>
            </a:r>
          </a:p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37901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soj 1176 Two Ends</a:t>
            </a:r>
            <a:endParaRPr lang="zh-CN" altLang="en-US" smtClean="0"/>
          </a:p>
        </p:txBody>
      </p:sp>
      <p:sp>
        <p:nvSpPr>
          <p:cNvPr id="30723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zh-CN" altLang="en-US" smtClean="0"/>
              <a:t>题意：给一个长度为</a:t>
            </a:r>
            <a:r>
              <a:rPr lang="en-US" altLang="zh-CN" smtClean="0"/>
              <a:t>n</a:t>
            </a:r>
            <a:r>
              <a:rPr lang="zh-CN" altLang="en-US" smtClean="0"/>
              <a:t>的数列</a:t>
            </a:r>
            <a:r>
              <a:rPr lang="en-US" altLang="zh-CN" smtClean="0"/>
              <a:t>ai</a:t>
            </a:r>
            <a:r>
              <a:rPr lang="zh-CN" altLang="en-US" smtClean="0"/>
              <a:t>，两个人在上面做交替取数，每个人的每一轮从这个数列的两端中取出一个数（不能不操作）。先手可以自由选择策略，后手选择贪心策略。贪心策略是指，如果两端数大小不同，选择大的那个；如果相同选择左边那个。问最后先手能赢后手多少分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约束：</a:t>
            </a:r>
            <a:r>
              <a:rPr lang="en-US" altLang="zh-CN" smtClean="0"/>
              <a:t>1 &lt;=n &lt;= 1000</a:t>
            </a:r>
            <a:r>
              <a:rPr lang="zh-CN" altLang="en-US" smtClean="0"/>
              <a:t>且</a:t>
            </a:r>
            <a:r>
              <a:rPr lang="en-US" altLang="zh-CN" smtClean="0"/>
              <a:t>n</a:t>
            </a:r>
            <a:r>
              <a:rPr lang="zh-CN" altLang="en-US" smtClean="0"/>
              <a:t>为偶数，</a:t>
            </a:r>
            <a:r>
              <a:rPr lang="en-US" altLang="zh-CN" smtClean="0"/>
              <a:t>sum ai &lt;= 1,000,000</a:t>
            </a:r>
          </a:p>
        </p:txBody>
      </p:sp>
    </p:spTree>
    <p:extLst>
      <p:ext uri="{BB962C8B-B14F-4D97-AF65-F5344CB8AC3E}">
        <p14:creationId xmlns:p14="http://schemas.microsoft.com/office/powerpoint/2010/main" val="4219456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Soj 1264 Atomic Car Race</a:t>
            </a:r>
            <a:endParaRPr lang="zh-CN" altLang="en-US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smtClean="0"/>
              <a:t>代码：</a:t>
            </a:r>
            <a:endParaRPr lang="en-US" altLang="zh-CN" sz="2400" smtClean="0"/>
          </a:p>
          <a:p>
            <a:endParaRPr lang="en-US" altLang="zh-CN" sz="2400" smtClean="0"/>
          </a:p>
          <a:p>
            <a:endParaRPr lang="zh-CN" altLang="en-US" smtClean="0"/>
          </a:p>
        </p:txBody>
      </p:sp>
      <p:pic>
        <p:nvPicPr>
          <p:cNvPr id="1741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1985964"/>
            <a:ext cx="5514975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4947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Soj 1828 Minimal</a:t>
            </a:r>
            <a:endParaRPr lang="zh-CN" altLang="en-US" smtClean="0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smtClean="0"/>
              <a:t>题意：</a:t>
            </a:r>
            <a:endParaRPr lang="en-US" altLang="zh-CN" sz="2400" smtClean="0"/>
          </a:p>
          <a:p>
            <a:r>
              <a:rPr lang="zh-CN" altLang="en-US" sz="2400" smtClean="0"/>
              <a:t>给出两个集合</a:t>
            </a:r>
            <a:r>
              <a:rPr lang="en-US" altLang="zh-CN" sz="2400" smtClean="0"/>
              <a:t>S1</a:t>
            </a:r>
            <a:r>
              <a:rPr lang="zh-CN" altLang="en-US" sz="2400" smtClean="0"/>
              <a:t>和</a:t>
            </a:r>
            <a:r>
              <a:rPr lang="en-US" altLang="zh-CN" sz="2400" smtClean="0"/>
              <a:t>S2</a:t>
            </a:r>
            <a:r>
              <a:rPr lang="zh-CN" altLang="en-US" sz="2400" smtClean="0"/>
              <a:t>，</a:t>
            </a:r>
            <a:br>
              <a:rPr lang="zh-CN" altLang="en-US" sz="2400" smtClean="0"/>
            </a:br>
            <a:r>
              <a:rPr lang="zh-CN" altLang="en-US" sz="2400" smtClean="0"/>
              <a:t>在</a:t>
            </a:r>
            <a:r>
              <a:rPr lang="en-US" altLang="zh-CN" sz="2400" smtClean="0"/>
              <a:t>S2</a:t>
            </a:r>
            <a:r>
              <a:rPr lang="zh-CN" altLang="en-US" sz="2400" smtClean="0"/>
              <a:t>中选出一些不重复的数与</a:t>
            </a:r>
            <a:r>
              <a:rPr lang="en-US" altLang="zh-CN" sz="2400" smtClean="0"/>
              <a:t>S1</a:t>
            </a:r>
            <a:r>
              <a:rPr lang="zh-CN" altLang="en-US" sz="2400" smtClean="0"/>
              <a:t>的每个数匹配，使得匹配的数的差的</a:t>
            </a:r>
            <a:br>
              <a:rPr lang="zh-CN" altLang="en-US" sz="2400" smtClean="0"/>
            </a:br>
            <a:r>
              <a:rPr lang="zh-CN" altLang="en-US" sz="2400" smtClean="0"/>
              <a:t>绝对值之和尽量小</a:t>
            </a:r>
            <a:endParaRPr lang="en-US" altLang="zh-CN" sz="2400" smtClean="0"/>
          </a:p>
          <a:p>
            <a:r>
              <a:rPr lang="zh-CN" altLang="en-US" sz="2400" smtClean="0"/>
              <a:t>限制：</a:t>
            </a:r>
            <a:endParaRPr lang="en-US" altLang="zh-CN" sz="2400" smtClean="0"/>
          </a:p>
          <a:p>
            <a:r>
              <a:rPr lang="zh-CN" altLang="en-US" sz="2400" smtClean="0"/>
              <a:t>集合中数的个数不超过</a:t>
            </a:r>
            <a:r>
              <a:rPr lang="en-US" altLang="zh-CN" sz="2400" smtClean="0"/>
              <a:t>500</a:t>
            </a:r>
          </a:p>
          <a:p>
            <a:endParaRPr lang="en-US" altLang="zh-CN" sz="2400" smtClean="0"/>
          </a:p>
        </p:txBody>
      </p:sp>
    </p:spTree>
    <p:extLst>
      <p:ext uri="{BB962C8B-B14F-4D97-AF65-F5344CB8AC3E}">
        <p14:creationId xmlns:p14="http://schemas.microsoft.com/office/powerpoint/2010/main" val="673836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Soj 1828 Minimal</a:t>
            </a:r>
            <a:endParaRPr lang="zh-CN" altLang="en-US" smtClean="0"/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smtClean="0"/>
              <a:t>分析：</a:t>
            </a:r>
            <a:endParaRPr lang="en-US" altLang="zh-CN" sz="2400" smtClean="0"/>
          </a:p>
          <a:p>
            <a:r>
              <a:rPr lang="zh-CN" altLang="en-US" sz="2400" smtClean="0"/>
              <a:t>注意到假设我们从</a:t>
            </a:r>
            <a:r>
              <a:rPr lang="en-US" altLang="zh-CN" sz="2400" smtClean="0"/>
              <a:t>S2</a:t>
            </a:r>
            <a:r>
              <a:rPr lang="zh-CN" altLang="en-US" sz="2400" smtClean="0"/>
              <a:t>中选择了某些数，假设选出的数组成</a:t>
            </a:r>
            <a:r>
              <a:rPr lang="en-US" altLang="zh-CN" sz="2400" smtClean="0"/>
              <a:t>S3</a:t>
            </a:r>
          </a:p>
          <a:p>
            <a:r>
              <a:rPr lang="zh-CN" altLang="en-US" sz="2400" smtClean="0"/>
              <a:t>那么</a:t>
            </a:r>
            <a:r>
              <a:rPr lang="en-US" altLang="zh-CN" sz="2400" smtClean="0"/>
              <a:t>S3</a:t>
            </a:r>
            <a:r>
              <a:rPr lang="zh-CN" altLang="en-US" sz="2400" smtClean="0"/>
              <a:t>中最小的数肯定匹配</a:t>
            </a:r>
            <a:r>
              <a:rPr lang="en-US" altLang="zh-CN" sz="2400" smtClean="0"/>
              <a:t>S1</a:t>
            </a:r>
            <a:r>
              <a:rPr lang="zh-CN" altLang="en-US" sz="2400" smtClean="0"/>
              <a:t>中最小的数，</a:t>
            </a:r>
            <a:r>
              <a:rPr lang="en-US" altLang="zh-CN" sz="2400" smtClean="0"/>
              <a:t>S3</a:t>
            </a:r>
            <a:r>
              <a:rPr lang="zh-CN" altLang="en-US" sz="2400" smtClean="0"/>
              <a:t>中次小的数匹配</a:t>
            </a:r>
            <a:r>
              <a:rPr lang="en-US" altLang="zh-CN" sz="2400" smtClean="0"/>
              <a:t>S1</a:t>
            </a:r>
            <a:r>
              <a:rPr lang="zh-CN" altLang="en-US" sz="2400" smtClean="0"/>
              <a:t>中次小的数</a:t>
            </a:r>
            <a:r>
              <a:rPr lang="en-US" altLang="zh-CN" sz="2400" smtClean="0"/>
              <a:t>…</a:t>
            </a:r>
          </a:p>
          <a:p>
            <a:r>
              <a:rPr lang="zh-CN" altLang="en-US" sz="2400" smtClean="0"/>
              <a:t>证明：</a:t>
            </a:r>
            <a:endParaRPr lang="en-US" altLang="zh-CN" sz="2400" smtClean="0"/>
          </a:p>
          <a:p>
            <a:r>
              <a:rPr lang="zh-CN" altLang="en-US" sz="2400" smtClean="0"/>
              <a:t>假设</a:t>
            </a:r>
            <a:r>
              <a:rPr lang="en-US" altLang="zh-CN" sz="2400" smtClean="0"/>
              <a:t>S1</a:t>
            </a:r>
            <a:r>
              <a:rPr lang="zh-CN" altLang="en-US" sz="2400" smtClean="0"/>
              <a:t>中有了</a:t>
            </a:r>
            <a:r>
              <a:rPr lang="en-US" altLang="zh-CN" sz="2400" smtClean="0"/>
              <a:t>a1,a2,S3</a:t>
            </a:r>
            <a:r>
              <a:rPr lang="zh-CN" altLang="en-US" sz="2400" smtClean="0"/>
              <a:t>中有</a:t>
            </a:r>
            <a:r>
              <a:rPr lang="en-US" altLang="zh-CN" sz="2400" smtClean="0"/>
              <a:t>b1,b2</a:t>
            </a:r>
          </a:p>
          <a:p>
            <a:r>
              <a:rPr lang="zh-CN" altLang="en-US" sz="2400" smtClean="0"/>
              <a:t>且</a:t>
            </a:r>
            <a:r>
              <a:rPr lang="en-US" altLang="zh-CN" sz="2400" smtClean="0"/>
              <a:t>a1&lt;=a2,b1&lt;=b2</a:t>
            </a:r>
          </a:p>
          <a:p>
            <a:r>
              <a:rPr lang="zh-CN" altLang="en-US" sz="2400" smtClean="0"/>
              <a:t>那么有</a:t>
            </a:r>
            <a:r>
              <a:rPr lang="en-US" altLang="zh-CN" sz="2400" smtClean="0"/>
              <a:t>|a1-b1|+|a2-b2|&lt;=|a1-b2|+|a2-b1|</a:t>
            </a:r>
          </a:p>
          <a:p>
            <a:r>
              <a:rPr lang="zh-CN" altLang="en-US" sz="2400" smtClean="0"/>
              <a:t>所以从小到大一个个匹配不会更差，只会更好</a:t>
            </a:r>
            <a:endParaRPr lang="en-US" altLang="zh-CN" sz="2400" smtClean="0"/>
          </a:p>
        </p:txBody>
      </p:sp>
    </p:spTree>
    <p:extLst>
      <p:ext uri="{BB962C8B-B14F-4D97-AF65-F5344CB8AC3E}">
        <p14:creationId xmlns:p14="http://schemas.microsoft.com/office/powerpoint/2010/main" val="425896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Soj 1828 Minimal</a:t>
            </a:r>
            <a:endParaRPr lang="zh-CN" altLang="en-US" smtClean="0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smtClean="0"/>
              <a:t>解法：</a:t>
            </a:r>
            <a:endParaRPr lang="en-US" altLang="zh-CN" sz="2400" smtClean="0"/>
          </a:p>
          <a:p>
            <a:r>
              <a:rPr lang="zh-CN" altLang="en-US" sz="2400" smtClean="0"/>
              <a:t>动态规划。</a:t>
            </a:r>
            <a:endParaRPr lang="en-US" altLang="zh-CN" sz="2400" smtClean="0"/>
          </a:p>
          <a:p>
            <a:r>
              <a:rPr lang="zh-CN" altLang="en-US" sz="2400" smtClean="0"/>
              <a:t>对</a:t>
            </a:r>
            <a:r>
              <a:rPr lang="en-US" altLang="zh-CN" sz="2400" smtClean="0"/>
              <a:t>S1</a:t>
            </a:r>
            <a:r>
              <a:rPr lang="zh-CN" altLang="en-US" sz="2400" smtClean="0"/>
              <a:t>和</a:t>
            </a:r>
            <a:r>
              <a:rPr lang="en-US" altLang="zh-CN" sz="2400" smtClean="0"/>
              <a:t>S2</a:t>
            </a:r>
            <a:r>
              <a:rPr lang="zh-CN" altLang="en-US" sz="2400" smtClean="0"/>
              <a:t>都从小到大排序</a:t>
            </a:r>
            <a:endParaRPr lang="en-US" altLang="zh-CN" sz="2400" smtClean="0"/>
          </a:p>
          <a:p>
            <a:r>
              <a:rPr lang="en-US" altLang="zh-CN" sz="2400" smtClean="0"/>
              <a:t>f[i][j]</a:t>
            </a:r>
            <a:r>
              <a:rPr lang="zh-CN" altLang="en-US" sz="2400" smtClean="0"/>
              <a:t>表示</a:t>
            </a:r>
            <a:r>
              <a:rPr lang="en-US" altLang="zh-CN" sz="2400" smtClean="0"/>
              <a:t>S1</a:t>
            </a:r>
            <a:r>
              <a:rPr lang="zh-CN" altLang="en-US" sz="2400" smtClean="0"/>
              <a:t>中的前</a:t>
            </a:r>
            <a:r>
              <a:rPr lang="en-US" altLang="zh-CN" sz="2400" smtClean="0"/>
              <a:t>i</a:t>
            </a:r>
            <a:r>
              <a:rPr lang="zh-CN" altLang="en-US" sz="2400" smtClean="0"/>
              <a:t>个数，与</a:t>
            </a:r>
            <a:r>
              <a:rPr lang="en-US" altLang="zh-CN" sz="2400" smtClean="0"/>
              <a:t>S2</a:t>
            </a:r>
            <a:r>
              <a:rPr lang="zh-CN" altLang="en-US" sz="2400" smtClean="0"/>
              <a:t>中的前</a:t>
            </a:r>
            <a:r>
              <a:rPr lang="en-US" altLang="zh-CN" sz="2400" smtClean="0"/>
              <a:t>j</a:t>
            </a:r>
            <a:r>
              <a:rPr lang="zh-CN" altLang="en-US" sz="2400" smtClean="0"/>
              <a:t>个数匹配（</a:t>
            </a:r>
            <a:r>
              <a:rPr lang="en-US" altLang="zh-CN" sz="2400" smtClean="0"/>
              <a:t>j</a:t>
            </a:r>
            <a:r>
              <a:rPr lang="zh-CN" altLang="en-US" sz="2400" smtClean="0"/>
              <a:t>个数选</a:t>
            </a:r>
            <a:r>
              <a:rPr lang="en-US" altLang="zh-CN" sz="2400" smtClean="0"/>
              <a:t>i</a:t>
            </a:r>
            <a:r>
              <a:rPr lang="zh-CN" altLang="en-US" sz="2400" smtClean="0"/>
              <a:t>个数出来）</a:t>
            </a:r>
            <a:endParaRPr lang="en-US" altLang="zh-CN" sz="2400" smtClean="0"/>
          </a:p>
          <a:p>
            <a:r>
              <a:rPr lang="zh-CN" altLang="en-US" sz="2400" smtClean="0"/>
              <a:t>那么显然有</a:t>
            </a:r>
            <a:endParaRPr lang="en-US" altLang="zh-CN" sz="2400" smtClean="0"/>
          </a:p>
          <a:p>
            <a:r>
              <a:rPr lang="en-US" altLang="zh-CN" sz="2400" smtClean="0"/>
              <a:t>f[i][j] = inf, j &lt; i</a:t>
            </a:r>
          </a:p>
          <a:p>
            <a:r>
              <a:rPr lang="en-US" altLang="zh-CN" sz="2400" smtClean="0"/>
              <a:t>f[0][0] = 0</a:t>
            </a:r>
          </a:p>
          <a:p>
            <a:r>
              <a:rPr lang="en-US" altLang="zh-CN" sz="2400" smtClean="0"/>
              <a:t>f[i][j] = min{f[i-1][j-1]+|a[i]-b[j]|,f[i][j-1]},j&gt;=i</a:t>
            </a:r>
          </a:p>
        </p:txBody>
      </p:sp>
    </p:spTree>
    <p:extLst>
      <p:ext uri="{BB962C8B-B14F-4D97-AF65-F5344CB8AC3E}">
        <p14:creationId xmlns:p14="http://schemas.microsoft.com/office/powerpoint/2010/main" val="6431426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Soj 1828 Minimal</a:t>
            </a:r>
            <a:endParaRPr lang="zh-CN" altLang="en-US" smtClean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smtClean="0"/>
              <a:t>代码：</a:t>
            </a:r>
            <a:endParaRPr lang="en-US" altLang="zh-CN" sz="2400" smtClean="0"/>
          </a:p>
          <a:p>
            <a:endParaRPr lang="en-US" altLang="zh-CN" sz="2400" smtClean="0"/>
          </a:p>
        </p:txBody>
      </p:sp>
      <p:pic>
        <p:nvPicPr>
          <p:cNvPr id="21508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681" y="1452563"/>
            <a:ext cx="5243513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60693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Soj</a:t>
            </a:r>
            <a:r>
              <a:rPr lang="en-US" altLang="zh-CN" dirty="0" smtClean="0"/>
              <a:t> </a:t>
            </a:r>
            <a:r>
              <a:rPr lang="en-US" altLang="zh-CN" dirty="0"/>
              <a:t>1527 Tiling a Grid With Dominoes </a:t>
            </a:r>
            <a:endParaRPr lang="zh-CN" altLang="en-US" dirty="0" smtClean="0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题意：</a:t>
            </a:r>
            <a:endParaRPr lang="en-US" altLang="zh-CN" sz="2400" dirty="0" smtClean="0"/>
          </a:p>
          <a:p>
            <a:r>
              <a:rPr lang="zh-CN" altLang="en-US" sz="2400" dirty="0" smtClean="0"/>
              <a:t>题目类似前面的</a:t>
            </a:r>
            <a:r>
              <a:rPr lang="en-US" altLang="zh-CN" sz="2400" dirty="0" smtClean="0"/>
              <a:t>1121</a:t>
            </a:r>
            <a:r>
              <a:rPr lang="zh-CN" altLang="en-US" sz="2400" dirty="0" smtClean="0"/>
              <a:t>，现在用骨牌填充</a:t>
            </a:r>
            <a:r>
              <a:rPr lang="en-US" altLang="zh-CN" sz="2400" dirty="0" smtClean="0"/>
              <a:t>4*n</a:t>
            </a:r>
            <a:r>
              <a:rPr lang="zh-CN" altLang="en-US" sz="2400" dirty="0" smtClean="0"/>
              <a:t>的矩形，问有多少方案</a:t>
            </a:r>
            <a:endParaRPr lang="en-US" altLang="zh-CN" sz="2400" dirty="0" smtClean="0"/>
          </a:p>
          <a:p>
            <a:r>
              <a:rPr lang="zh-CN" altLang="en-US" sz="2400" dirty="0" smtClean="0"/>
              <a:t>限制：</a:t>
            </a:r>
            <a:endParaRPr lang="en-US" altLang="zh-CN" sz="2400" dirty="0" smtClean="0"/>
          </a:p>
          <a:p>
            <a:r>
              <a:rPr lang="zh-CN" altLang="en-US" sz="2400" dirty="0" smtClean="0"/>
              <a:t>最终答案在</a:t>
            </a:r>
            <a:r>
              <a:rPr lang="en-US" altLang="zh-CN" sz="2400" dirty="0" smtClean="0"/>
              <a:t>32</a:t>
            </a:r>
            <a:r>
              <a:rPr lang="zh-CN" altLang="en-US" sz="2400" dirty="0" smtClean="0"/>
              <a:t>位整数范围内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6610278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Soj</a:t>
            </a:r>
            <a:r>
              <a:rPr lang="en-US" altLang="zh-CN" dirty="0" smtClean="0"/>
              <a:t> </a:t>
            </a:r>
            <a:r>
              <a:rPr lang="en-US" altLang="zh-CN" dirty="0"/>
              <a:t>1527 Tiling a Grid With Dominoes </a:t>
            </a:r>
            <a:endParaRPr lang="zh-CN" altLang="en-US" dirty="0" smtClean="0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解法一：</a:t>
            </a:r>
            <a:endParaRPr lang="en-US" altLang="zh-CN" sz="2400" dirty="0" smtClean="0"/>
          </a:p>
          <a:p>
            <a:r>
              <a:rPr lang="zh-CN" altLang="en-US" sz="2400" dirty="0" smtClean="0"/>
              <a:t>继续用之前的方法，分析出所有基本构成</a:t>
            </a:r>
            <a:endParaRPr lang="en-US" altLang="zh-CN" sz="24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862" y="3236981"/>
            <a:ext cx="5304950" cy="231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284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Soj</a:t>
            </a:r>
            <a:r>
              <a:rPr lang="en-US" altLang="zh-CN" dirty="0" smtClean="0"/>
              <a:t> </a:t>
            </a:r>
            <a:r>
              <a:rPr lang="en-US" altLang="zh-CN" dirty="0"/>
              <a:t>1527 Tiling a Grid With Dominoes </a:t>
            </a:r>
            <a:endParaRPr lang="zh-CN" altLang="en-US" dirty="0" smtClean="0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解法一：</a:t>
            </a:r>
            <a:endParaRPr lang="en-US" altLang="zh-CN" sz="2400" dirty="0" smtClean="0"/>
          </a:p>
          <a:p>
            <a:r>
              <a:rPr lang="zh-CN" altLang="en-US" sz="2400" dirty="0" smtClean="0"/>
              <a:t>其实我们发现只有轮廓才是我们关注的</a:t>
            </a:r>
            <a:endParaRPr lang="en-US" altLang="zh-CN" sz="2400" dirty="0" smtClean="0"/>
          </a:p>
          <a:p>
            <a:r>
              <a:rPr lang="zh-CN" altLang="en-US" sz="2400" dirty="0" smtClean="0"/>
              <a:t>对于宽为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的矩形，要完全填满其实只有以下几种情况</a:t>
            </a:r>
            <a:endParaRPr lang="en-US" altLang="zh-CN" sz="2400" dirty="0" smtClean="0"/>
          </a:p>
          <a:p>
            <a:r>
              <a:rPr lang="en-US" altLang="zh-CN" sz="2400" dirty="0" smtClean="0"/>
              <a:t>f[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][j]</a:t>
            </a:r>
            <a:r>
              <a:rPr lang="zh-CN" altLang="en-US" sz="2400" dirty="0" smtClean="0"/>
              <a:t>表示前</a:t>
            </a:r>
            <a:r>
              <a:rPr lang="en-US" altLang="zh-CN" sz="2400" dirty="0" smtClean="0"/>
              <a:t>4*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列已经完全填满，并且第</a:t>
            </a:r>
            <a:r>
              <a:rPr lang="en-US" altLang="zh-CN" sz="2400" dirty="0" smtClean="0"/>
              <a:t>(i+1)</a:t>
            </a:r>
            <a:r>
              <a:rPr lang="zh-CN" altLang="en-US" sz="2400" dirty="0" smtClean="0"/>
              <a:t>列情况为第</a:t>
            </a:r>
            <a:r>
              <a:rPr lang="en-US" altLang="zh-CN" sz="2400" dirty="0" smtClean="0"/>
              <a:t>j</a:t>
            </a:r>
            <a:r>
              <a:rPr lang="zh-CN" altLang="en-US" sz="2400" dirty="0" smtClean="0"/>
              <a:t>种的方案数</a:t>
            </a:r>
            <a:endParaRPr lang="en-US" altLang="zh-CN" sz="2400" dirty="0" smtClean="0"/>
          </a:p>
          <a:p>
            <a:r>
              <a:rPr lang="en-US" altLang="zh-CN" sz="2400" dirty="0" smtClean="0"/>
              <a:t>j=0:0000</a:t>
            </a:r>
          </a:p>
          <a:p>
            <a:r>
              <a:rPr lang="en-US" altLang="zh-CN" sz="2400" dirty="0" smtClean="0"/>
              <a:t>j=1:1100</a:t>
            </a:r>
            <a:endParaRPr lang="en-US" altLang="zh-CN" sz="2400" dirty="0"/>
          </a:p>
          <a:p>
            <a:r>
              <a:rPr lang="en-US" altLang="zh-CN" sz="2400" dirty="0" smtClean="0"/>
              <a:t>j=2:0011</a:t>
            </a:r>
          </a:p>
          <a:p>
            <a:r>
              <a:rPr lang="en-US" altLang="zh-CN" sz="2400" dirty="0" smtClean="0"/>
              <a:t>j=3:1001</a:t>
            </a:r>
          </a:p>
          <a:p>
            <a:r>
              <a:rPr lang="en-US" altLang="zh-CN" sz="2400" dirty="0" smtClean="0"/>
              <a:t>j=4:0110</a:t>
            </a:r>
            <a:endParaRPr lang="en-US" altLang="zh-CN" sz="2400" dirty="0"/>
          </a:p>
          <a:p>
            <a:endParaRPr lang="en-US" altLang="zh-CN" sz="24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400" y="3689826"/>
            <a:ext cx="5304950" cy="231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342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Soj</a:t>
            </a:r>
            <a:r>
              <a:rPr lang="en-US" altLang="zh-CN" dirty="0" smtClean="0"/>
              <a:t> </a:t>
            </a:r>
            <a:r>
              <a:rPr lang="en-US" altLang="zh-CN" dirty="0"/>
              <a:t>1527 Tiling a Grid With Dominoes </a:t>
            </a:r>
            <a:endParaRPr lang="zh-CN" altLang="en-US" dirty="0" smtClean="0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 dirty="0" smtClean="0"/>
              <a:t>解法一：</a:t>
            </a:r>
            <a:endParaRPr lang="en-US" altLang="zh-CN" sz="2400" dirty="0" smtClean="0"/>
          </a:p>
          <a:p>
            <a:r>
              <a:rPr lang="en-US" altLang="zh-CN" sz="2000" dirty="0"/>
              <a:t>j=0:0000</a:t>
            </a:r>
          </a:p>
          <a:p>
            <a:r>
              <a:rPr lang="en-US" altLang="zh-CN" sz="2000" dirty="0" smtClean="0"/>
              <a:t>j=1:1100</a:t>
            </a:r>
            <a:endParaRPr lang="en-US" altLang="zh-CN" sz="2000" dirty="0"/>
          </a:p>
          <a:p>
            <a:r>
              <a:rPr lang="en-US" altLang="zh-CN" sz="2000" dirty="0" smtClean="0"/>
              <a:t>j=2:0011</a:t>
            </a:r>
            <a:endParaRPr lang="en-US" altLang="zh-CN" sz="2000" dirty="0"/>
          </a:p>
          <a:p>
            <a:r>
              <a:rPr lang="en-US" altLang="zh-CN" sz="2000" dirty="0" smtClean="0"/>
              <a:t>j=3:1001</a:t>
            </a:r>
          </a:p>
          <a:p>
            <a:r>
              <a:rPr lang="en-US" altLang="zh-CN" sz="2000" dirty="0" smtClean="0"/>
              <a:t>j=4:0110</a:t>
            </a:r>
            <a:endParaRPr lang="en-US" altLang="zh-CN" sz="2000" dirty="0"/>
          </a:p>
          <a:p>
            <a:r>
              <a:rPr lang="zh-CN" altLang="en-US" sz="2400" dirty="0" smtClean="0"/>
              <a:t>转移</a:t>
            </a:r>
            <a:r>
              <a:rPr lang="en-US" altLang="zh-CN" sz="2400" dirty="0" smtClean="0">
                <a:sym typeface="Wingdings" panose="05000000000000000000" pitchFamily="2" charset="2"/>
              </a:rPr>
              <a:t>:</a:t>
            </a:r>
          </a:p>
          <a:p>
            <a:r>
              <a:rPr lang="en-US" altLang="zh-CN" sz="2000" dirty="0" smtClean="0">
                <a:sym typeface="Wingdings" panose="05000000000000000000" pitchFamily="2" charset="2"/>
              </a:rPr>
              <a:t>f[</a:t>
            </a:r>
            <a:r>
              <a:rPr lang="en-US" altLang="zh-CN" sz="2000" dirty="0" err="1" smtClean="0">
                <a:sym typeface="Wingdings" panose="05000000000000000000" pitchFamily="2" charset="2"/>
              </a:rPr>
              <a:t>i</a:t>
            </a:r>
            <a:r>
              <a:rPr lang="en-US" altLang="zh-CN" sz="2000" dirty="0" smtClean="0">
                <a:sym typeface="Wingdings" panose="05000000000000000000" pitchFamily="2" charset="2"/>
              </a:rPr>
              <a:t>][0] = f[i-1][0] + f[i-1][1] + f[i-1][2] + f[i-1][3] + f[i-2][0]</a:t>
            </a:r>
          </a:p>
          <a:p>
            <a:r>
              <a:rPr lang="en-US" altLang="zh-CN" sz="2000" dirty="0" smtClean="0"/>
              <a:t>f[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][1] = f[i-1][0] + f[i-1][2]</a:t>
            </a:r>
          </a:p>
          <a:p>
            <a:r>
              <a:rPr lang="en-US" altLang="zh-CN" sz="2000" dirty="0" smtClean="0"/>
              <a:t>f[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][2] = f[i-1][0] + f[i-1][1]</a:t>
            </a:r>
          </a:p>
          <a:p>
            <a:r>
              <a:rPr lang="en-US" altLang="zh-CN" sz="2000" dirty="0" smtClean="0"/>
              <a:t>f[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][3] = f[i-1][0] + f[i-1][4]</a:t>
            </a:r>
          </a:p>
          <a:p>
            <a:r>
              <a:rPr lang="en-US" altLang="zh-CN" sz="2000" dirty="0" smtClean="0"/>
              <a:t>f[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][4] = f[i-1][3]</a:t>
            </a:r>
          </a:p>
        </p:txBody>
      </p:sp>
    </p:spTree>
    <p:extLst>
      <p:ext uri="{BB962C8B-B14F-4D97-AF65-F5344CB8AC3E}">
        <p14:creationId xmlns:p14="http://schemas.microsoft.com/office/powerpoint/2010/main" val="25800846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Soj</a:t>
            </a:r>
            <a:r>
              <a:rPr lang="en-US" altLang="zh-CN" dirty="0" smtClean="0"/>
              <a:t> </a:t>
            </a:r>
            <a:r>
              <a:rPr lang="en-US" altLang="zh-CN" dirty="0"/>
              <a:t>1527 Tiling a Grid With Dominoes </a:t>
            </a:r>
            <a:endParaRPr lang="zh-CN" altLang="en-US" dirty="0" smtClean="0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代码：</a:t>
            </a:r>
            <a:endParaRPr lang="en-US" altLang="zh-CN" sz="2400" dirty="0" smtClean="0"/>
          </a:p>
          <a:p>
            <a:endParaRPr lang="en-US" altLang="zh-CN" sz="24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773" y="2415676"/>
            <a:ext cx="5812269" cy="296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830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soj 1176 Two Ends</a:t>
            </a:r>
            <a:endParaRPr lang="zh-CN" altLang="en-US" smtClean="0"/>
          </a:p>
        </p:txBody>
      </p:sp>
      <p:sp>
        <p:nvSpPr>
          <p:cNvPr id="30723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 smtClean="0"/>
              <a:t>分析：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1</a:t>
            </a:r>
            <a:r>
              <a:rPr lang="zh-CN" altLang="en-US" dirty="0" smtClean="0"/>
              <a:t>：后手的策略是固定的</a:t>
            </a:r>
            <a:endParaRPr lang="en-US" altLang="zh-CN" dirty="0"/>
          </a:p>
          <a:p>
            <a:pPr eaLnBrk="1" hangingPunct="1"/>
            <a:r>
              <a:rPr lang="en-US" altLang="zh-CN" dirty="0" smtClean="0"/>
              <a:t>2</a:t>
            </a:r>
            <a:r>
              <a:rPr lang="zh-CN" altLang="en-US" dirty="0" smtClean="0"/>
              <a:t>：前面的步骤对后续的最优操作没有影响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3</a:t>
            </a:r>
            <a:r>
              <a:rPr lang="zh-CN" altLang="en-US" dirty="0" smtClean="0"/>
              <a:t>：序列的最优值可以由子序列的最优值得到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348203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Soj</a:t>
            </a:r>
            <a:r>
              <a:rPr lang="en-US" altLang="zh-CN" dirty="0" smtClean="0"/>
              <a:t> </a:t>
            </a:r>
            <a:r>
              <a:rPr lang="en-US" altLang="zh-CN" dirty="0"/>
              <a:t>1527 Tiling a Grid With Dominoes </a:t>
            </a:r>
            <a:endParaRPr lang="zh-CN" altLang="en-US" dirty="0" smtClean="0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解法二：</a:t>
            </a:r>
            <a:endParaRPr lang="en-US" altLang="zh-CN" sz="2400" dirty="0" smtClean="0"/>
          </a:p>
          <a:p>
            <a:r>
              <a:rPr lang="zh-CN" altLang="en-US" sz="2400" dirty="0"/>
              <a:t>状态</a:t>
            </a:r>
            <a:r>
              <a:rPr lang="zh-CN" altLang="en-US" sz="2400" dirty="0" smtClean="0"/>
              <a:t>压缩</a:t>
            </a:r>
            <a:r>
              <a:rPr lang="en-US" altLang="zh-CN" sz="2400" dirty="0" err="1" smtClean="0"/>
              <a:t>dp</a:t>
            </a:r>
            <a:endParaRPr lang="en-US" altLang="zh-CN" sz="2400" dirty="0" smtClean="0"/>
          </a:p>
          <a:p>
            <a:r>
              <a:rPr lang="zh-CN" altLang="en-US" sz="2400" dirty="0" smtClean="0"/>
              <a:t>这里直接用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位</a:t>
            </a:r>
            <a:r>
              <a:rPr lang="en-US" altLang="zh-CN" sz="2400" dirty="0" smtClean="0"/>
              <a:t>0/1</a:t>
            </a:r>
            <a:r>
              <a:rPr lang="zh-CN" altLang="en-US" sz="2400" dirty="0" smtClean="0"/>
              <a:t>表示轮廓，总共</a:t>
            </a:r>
            <a:r>
              <a:rPr lang="en-US" altLang="zh-CN" sz="2400" dirty="0" smtClean="0"/>
              <a:t>2^4</a:t>
            </a:r>
            <a:r>
              <a:rPr lang="zh-CN" altLang="en-US" sz="2400" dirty="0" smtClean="0"/>
              <a:t>种状态</a:t>
            </a:r>
            <a:endParaRPr lang="en-US" altLang="zh-CN" sz="2400" dirty="0" smtClean="0"/>
          </a:p>
          <a:p>
            <a:r>
              <a:rPr lang="zh-CN" altLang="en-US" sz="2400" dirty="0" smtClean="0"/>
              <a:t>如</a:t>
            </a:r>
            <a:r>
              <a:rPr lang="en-US" altLang="zh-CN" sz="2400" dirty="0" smtClean="0"/>
              <a:t>0101</a:t>
            </a:r>
            <a:r>
              <a:rPr lang="zh-CN" altLang="en-US" sz="2400" dirty="0" smtClean="0"/>
              <a:t>虽然在合法解不可能出现但仍然表示出来，就是这么暴力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这种方法较难，建议课下学习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8049872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Soj</a:t>
            </a:r>
            <a:r>
              <a:rPr lang="en-US" altLang="zh-CN" dirty="0" smtClean="0"/>
              <a:t> 1148 </a:t>
            </a:r>
            <a:r>
              <a:rPr lang="zh-CN" altLang="en-US" dirty="0" smtClean="0"/>
              <a:t>过河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题意：</a:t>
            </a:r>
            <a:endParaRPr lang="en-US" altLang="zh-CN" sz="2400" dirty="0" smtClean="0"/>
          </a:p>
          <a:p>
            <a:r>
              <a:rPr lang="zh-CN" altLang="en-US" sz="2400" dirty="0"/>
              <a:t>桥的起点为</a:t>
            </a:r>
            <a:r>
              <a:rPr lang="en-US" altLang="zh-CN" sz="2400" dirty="0"/>
              <a:t>0</a:t>
            </a:r>
            <a:r>
              <a:rPr lang="zh-CN" altLang="en-US" sz="2400" dirty="0"/>
              <a:t>，终点为</a:t>
            </a:r>
            <a:r>
              <a:rPr lang="en-US" altLang="zh-CN" sz="2400" dirty="0"/>
              <a:t>L</a:t>
            </a:r>
            <a:r>
              <a:rPr lang="zh-CN" altLang="en-US" sz="2400" dirty="0"/>
              <a:t>，其中地有</a:t>
            </a:r>
            <a:r>
              <a:rPr lang="en-US" altLang="zh-CN" sz="2400" dirty="0"/>
              <a:t>M</a:t>
            </a:r>
            <a:r>
              <a:rPr lang="zh-CN" altLang="en-US" sz="2400" dirty="0"/>
              <a:t>个石子</a:t>
            </a:r>
          </a:p>
          <a:p>
            <a:r>
              <a:rPr lang="zh-CN" altLang="en-US" sz="2400" dirty="0"/>
              <a:t>青蛙每次跳的范围为</a:t>
            </a:r>
            <a:r>
              <a:rPr lang="en-US" altLang="zh-CN" sz="2400" dirty="0"/>
              <a:t>[S,T]</a:t>
            </a:r>
            <a:r>
              <a:rPr lang="zh-CN" altLang="en-US" sz="2400" dirty="0"/>
              <a:t>，问要跳过桥最小踩到石子次数</a:t>
            </a:r>
            <a:endParaRPr lang="en-US" altLang="zh-CN" sz="2400" dirty="0" smtClean="0"/>
          </a:p>
          <a:p>
            <a:r>
              <a:rPr lang="zh-CN" altLang="en-US" sz="2400" dirty="0" smtClean="0"/>
              <a:t>限制：</a:t>
            </a:r>
            <a:endParaRPr lang="en-US" altLang="zh-CN" sz="2400" dirty="0" smtClean="0"/>
          </a:p>
          <a:p>
            <a:r>
              <a:rPr lang="en-US" altLang="zh-CN" sz="2400" dirty="0" smtClean="0"/>
              <a:t>1&lt;=L&lt;=10^9</a:t>
            </a:r>
          </a:p>
          <a:p>
            <a:r>
              <a:rPr lang="en-US" altLang="zh-CN" sz="2400" dirty="0" smtClean="0"/>
              <a:t>1&lt;=S&lt;=T&lt;=10</a:t>
            </a:r>
          </a:p>
          <a:p>
            <a:r>
              <a:rPr lang="en-US" altLang="zh-CN" sz="2400" dirty="0" smtClean="0"/>
              <a:t>1&lt;=M&lt;=100</a:t>
            </a:r>
          </a:p>
        </p:txBody>
      </p:sp>
    </p:spTree>
    <p:extLst>
      <p:ext uri="{BB962C8B-B14F-4D97-AF65-F5344CB8AC3E}">
        <p14:creationId xmlns:p14="http://schemas.microsoft.com/office/powerpoint/2010/main" val="26805513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Soj</a:t>
            </a:r>
            <a:r>
              <a:rPr lang="en-US" altLang="zh-CN" dirty="0" smtClean="0"/>
              <a:t> 1148 </a:t>
            </a:r>
            <a:r>
              <a:rPr lang="zh-CN" altLang="en-US" dirty="0" smtClean="0"/>
              <a:t>过河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分析：</a:t>
            </a:r>
            <a:endParaRPr lang="en-US" altLang="zh-CN" sz="2400" dirty="0" smtClean="0"/>
          </a:p>
          <a:p>
            <a:r>
              <a:rPr lang="zh-CN" altLang="en-US" sz="2400" dirty="0" smtClean="0"/>
              <a:t>如果</a:t>
            </a:r>
            <a:r>
              <a:rPr lang="en-US" altLang="zh-CN" sz="2400" dirty="0" smtClean="0"/>
              <a:t>L</a:t>
            </a:r>
            <a:r>
              <a:rPr lang="zh-CN" altLang="en-US" sz="2400" dirty="0" smtClean="0"/>
              <a:t>不是那么大，那么直接动态规划大家都知道怎么做</a:t>
            </a:r>
            <a:endParaRPr lang="en-US" altLang="zh-CN" sz="2400" dirty="0" smtClean="0"/>
          </a:p>
          <a:p>
            <a:r>
              <a:rPr lang="zh-CN" altLang="en-US" sz="2400" dirty="0" smtClean="0"/>
              <a:t>注意到</a:t>
            </a:r>
            <a:r>
              <a:rPr lang="en-US" altLang="zh-CN" sz="2400" dirty="0" smtClean="0"/>
              <a:t>S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T</a:t>
            </a:r>
            <a:r>
              <a:rPr lang="zh-CN" altLang="en-US" sz="2400" dirty="0" smtClean="0"/>
              <a:t>不大于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，我们就从这个入手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0798166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Soj</a:t>
            </a:r>
            <a:r>
              <a:rPr lang="en-US" altLang="zh-CN" dirty="0" smtClean="0"/>
              <a:t> 1148 </a:t>
            </a:r>
            <a:r>
              <a:rPr lang="zh-CN" altLang="en-US" dirty="0" smtClean="0"/>
              <a:t>过河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分析：</a:t>
            </a:r>
            <a:endParaRPr lang="en-US" altLang="zh-CN" sz="2400" dirty="0" smtClean="0"/>
          </a:p>
          <a:p>
            <a:r>
              <a:rPr lang="zh-CN" altLang="en-US" sz="2400" dirty="0" smtClean="0"/>
              <a:t>考虑从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出发，那么如果能够到达编号为</a:t>
            </a:r>
            <a:r>
              <a:rPr lang="en-US" altLang="zh-CN" sz="2400" dirty="0" smtClean="0"/>
              <a:t>n</a:t>
            </a:r>
          </a:p>
          <a:p>
            <a:r>
              <a:rPr lang="zh-CN" altLang="en-US" sz="2400" dirty="0" smtClean="0"/>
              <a:t>我们可以用一个动态规划来“打表”</a:t>
            </a:r>
            <a:endParaRPr lang="en-US" altLang="zh-CN" sz="2400" dirty="0" smtClean="0"/>
          </a:p>
          <a:p>
            <a:r>
              <a:rPr lang="zh-CN" altLang="en-US" sz="2400" dirty="0" smtClean="0"/>
              <a:t>观察规律可以发现如果</a:t>
            </a:r>
            <a:r>
              <a:rPr lang="en-US" altLang="zh-CN" sz="2400" dirty="0" smtClean="0"/>
              <a:t>s&lt;t</a:t>
            </a:r>
            <a:r>
              <a:rPr lang="zh-CN" altLang="en-US" sz="2400" dirty="0" smtClean="0"/>
              <a:t>，当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比较大时，总是可达的（大约为</a:t>
            </a:r>
            <a:r>
              <a:rPr lang="en-US" altLang="zh-CN" sz="2400" dirty="0" smtClean="0"/>
              <a:t>90</a:t>
            </a:r>
            <a:r>
              <a:rPr lang="zh-CN" altLang="en-US" sz="2400" dirty="0" smtClean="0"/>
              <a:t>，不妨设更大，</a:t>
            </a:r>
            <a:r>
              <a:rPr lang="en-US" altLang="zh-CN" sz="2400" dirty="0" smtClean="0"/>
              <a:t>100</a:t>
            </a:r>
            <a:r>
              <a:rPr lang="zh-CN" altLang="en-US" sz="2400" dirty="0"/>
              <a:t>。这里其实是一个初等数论问题，有兴趣的可以课后</a:t>
            </a:r>
            <a:r>
              <a:rPr lang="zh-CN" altLang="en-US" sz="2400" dirty="0" smtClean="0"/>
              <a:t>证明，利用互质的性质）</a:t>
            </a:r>
            <a:endParaRPr lang="en-US" altLang="zh-CN" sz="2400" dirty="0" smtClean="0"/>
          </a:p>
          <a:p>
            <a:r>
              <a:rPr lang="zh-CN" altLang="en-US" sz="2400" dirty="0" smtClean="0"/>
              <a:t>那么我们可以减少格子数，也就是只两个相邻石子之间只保留最多</a:t>
            </a:r>
            <a:r>
              <a:rPr lang="en-US" altLang="zh-CN" sz="2400" dirty="0" smtClean="0"/>
              <a:t>100</a:t>
            </a:r>
            <a:r>
              <a:rPr lang="zh-CN" altLang="en-US" sz="2400" dirty="0" smtClean="0"/>
              <a:t>个格子</a:t>
            </a:r>
            <a:endParaRPr lang="en-US" altLang="zh-CN" sz="2400" dirty="0" smtClean="0"/>
          </a:p>
          <a:p>
            <a:r>
              <a:rPr lang="zh-CN" altLang="en-US" sz="2400" dirty="0" smtClean="0"/>
              <a:t>这个时候我们可以发现，这时总格子数大约在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万左右，再应用动态规划足以解决问题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7414884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Soj</a:t>
            </a:r>
            <a:r>
              <a:rPr lang="en-US" altLang="zh-CN" dirty="0" smtClean="0"/>
              <a:t> 1148 </a:t>
            </a:r>
            <a:r>
              <a:rPr lang="zh-CN" altLang="en-US" dirty="0" smtClean="0"/>
              <a:t>过河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代码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r>
              <a:rPr lang="zh-CN" altLang="en-US" sz="2400" dirty="0" smtClean="0"/>
              <a:t>特判情况</a:t>
            </a:r>
            <a:endParaRPr lang="en-US" altLang="zh-CN" sz="24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367" y="3021602"/>
            <a:ext cx="2357438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281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Soj</a:t>
            </a:r>
            <a:r>
              <a:rPr lang="en-US" altLang="zh-CN" dirty="0" smtClean="0"/>
              <a:t> 1148 </a:t>
            </a:r>
            <a:r>
              <a:rPr lang="zh-CN" altLang="en-US" dirty="0" smtClean="0"/>
              <a:t>过河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代码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r>
              <a:rPr lang="zh-CN" altLang="en-US" sz="2400" dirty="0" smtClean="0"/>
              <a:t>预处理格子</a:t>
            </a:r>
            <a:endParaRPr lang="en-US" altLang="zh-CN" sz="24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809" y="2914241"/>
            <a:ext cx="3860153" cy="255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711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Soj</a:t>
            </a:r>
            <a:r>
              <a:rPr lang="en-US" altLang="zh-CN" dirty="0" smtClean="0"/>
              <a:t> 1148 </a:t>
            </a:r>
            <a:r>
              <a:rPr lang="zh-CN" altLang="en-US" dirty="0" smtClean="0"/>
              <a:t>过河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代码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r>
              <a:rPr lang="zh-CN" altLang="en-US" sz="2400" dirty="0" smtClean="0"/>
              <a:t>动态规划</a:t>
            </a:r>
            <a:endParaRPr lang="en-US" altLang="zh-CN" sz="24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503" y="2870428"/>
            <a:ext cx="3378994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012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Soj</a:t>
            </a:r>
            <a:r>
              <a:rPr lang="en-US" altLang="zh-CN" dirty="0" smtClean="0"/>
              <a:t> 1163 Tour</a:t>
            </a:r>
            <a:endParaRPr lang="zh-CN" altLang="en-US" dirty="0" smtClean="0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题意：</a:t>
            </a:r>
            <a:endParaRPr lang="en-US" altLang="zh-CN" sz="2400" dirty="0" smtClean="0"/>
          </a:p>
          <a:p>
            <a:r>
              <a:rPr lang="zh-CN" altLang="en-US" sz="2400" dirty="0" smtClean="0"/>
              <a:t>旅行商问题的变种</a:t>
            </a:r>
            <a:endParaRPr lang="en-US" altLang="zh-CN" sz="2400" dirty="0" smtClean="0"/>
          </a:p>
          <a:p>
            <a:r>
              <a:rPr lang="zh-CN" altLang="en-US" sz="2400" dirty="0" smtClean="0"/>
              <a:t>一个想走一个环路，经过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个地点，并且先从左往右走，再从右往左走</a:t>
            </a:r>
            <a:endParaRPr lang="en-US" altLang="zh-CN" sz="2400" dirty="0" smtClean="0"/>
          </a:p>
          <a:p>
            <a:r>
              <a:rPr lang="zh-CN" altLang="en-US" sz="2400" dirty="0" smtClean="0"/>
              <a:t>求最短路程</a:t>
            </a:r>
            <a:endParaRPr lang="en-US" altLang="zh-CN" sz="2400" dirty="0"/>
          </a:p>
          <a:p>
            <a:r>
              <a:rPr lang="zh-CN" altLang="en-US" sz="2400" dirty="0" smtClean="0"/>
              <a:t>限制：</a:t>
            </a:r>
            <a:endParaRPr lang="en-US" altLang="zh-CN" sz="2400" dirty="0" smtClean="0"/>
          </a:p>
          <a:p>
            <a:r>
              <a:rPr lang="en-US" altLang="zh-CN" sz="2400" dirty="0" smtClean="0"/>
              <a:t>N</a:t>
            </a:r>
            <a:r>
              <a:rPr lang="zh-CN" altLang="en-US" sz="2400" dirty="0" smtClean="0"/>
              <a:t>题目没给出，但是可以认为</a:t>
            </a:r>
            <a:r>
              <a:rPr lang="en-US" altLang="zh-CN" sz="2400" dirty="0" smtClean="0"/>
              <a:t>1&lt;=N&lt;=50</a:t>
            </a:r>
          </a:p>
          <a:p>
            <a:r>
              <a:rPr lang="zh-CN" altLang="en-US" sz="2400" dirty="0" smtClean="0"/>
              <a:t>坐标的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值均不相同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1820294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Soj</a:t>
            </a:r>
            <a:r>
              <a:rPr lang="en-US" altLang="zh-CN" dirty="0" smtClean="0"/>
              <a:t> 1163 Tour</a:t>
            </a:r>
            <a:endParaRPr lang="zh-CN" altLang="en-US" dirty="0" smtClean="0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分析：</a:t>
            </a:r>
            <a:endParaRPr lang="en-US" altLang="zh-CN" sz="2400" dirty="0" smtClean="0"/>
          </a:p>
          <a:p>
            <a:r>
              <a:rPr lang="zh-CN" altLang="en-US" sz="2400" dirty="0"/>
              <a:t>注意</a:t>
            </a:r>
            <a:r>
              <a:rPr lang="zh-CN" altLang="en-US" sz="2400" dirty="0" smtClean="0"/>
              <a:t>到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坐标各不相同，这其实可以把原来的环路，当作两条从左到右的路径组成，同样从最左端走到最右端</a:t>
            </a:r>
            <a:endParaRPr lang="en-US" altLang="zh-CN" sz="2400" dirty="0" smtClean="0"/>
          </a:p>
          <a:p>
            <a:r>
              <a:rPr lang="zh-CN" altLang="en-US" sz="2400" dirty="0" smtClean="0"/>
              <a:t>那么我们可以使用</a:t>
            </a:r>
            <a:r>
              <a:rPr lang="en-US" altLang="zh-CN" sz="2400" dirty="0" smtClean="0"/>
              <a:t>f[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][j]</a:t>
            </a:r>
            <a:r>
              <a:rPr lang="zh-CN" altLang="en-US" sz="2400" dirty="0" smtClean="0"/>
              <a:t>表示两条路径一条从最左端走到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，并且另一条从最左端走到</a:t>
            </a:r>
            <a:r>
              <a:rPr lang="en-US" altLang="zh-CN" sz="2400" dirty="0" smtClean="0"/>
              <a:t>j</a:t>
            </a:r>
            <a:r>
              <a:rPr lang="zh-CN" altLang="en-US" sz="2400" dirty="0" smtClean="0"/>
              <a:t>的最短路程，并且不妨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&lt;j</a:t>
            </a:r>
          </a:p>
        </p:txBody>
      </p:sp>
    </p:spTree>
    <p:extLst>
      <p:ext uri="{BB962C8B-B14F-4D97-AF65-F5344CB8AC3E}">
        <p14:creationId xmlns:p14="http://schemas.microsoft.com/office/powerpoint/2010/main" val="25365369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Soj</a:t>
            </a:r>
            <a:r>
              <a:rPr lang="en-US" altLang="zh-CN" dirty="0" smtClean="0"/>
              <a:t> 1163 Tour</a:t>
            </a:r>
            <a:endParaRPr lang="zh-CN" altLang="en-US" dirty="0" smtClean="0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代码：</a:t>
            </a:r>
            <a:endParaRPr lang="en-US" altLang="zh-CN" sz="24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617" y="1996994"/>
            <a:ext cx="5993441" cy="40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202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soj 1176 Two Ends</a:t>
            </a:r>
            <a:endParaRPr lang="zh-CN" altLang="en-US" smtClean="0"/>
          </a:p>
        </p:txBody>
      </p:sp>
      <p:sp>
        <p:nvSpPr>
          <p:cNvPr id="31747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解法</a:t>
            </a:r>
            <a:r>
              <a:rPr lang="en-US" altLang="zh-CN" smtClean="0"/>
              <a:t>1</a:t>
            </a:r>
            <a:r>
              <a:rPr lang="zh-CN" altLang="en-US" smtClean="0"/>
              <a:t>：搜索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例子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[3 2 10 4]</a:t>
            </a:r>
          </a:p>
          <a:p>
            <a:pPr eaLnBrk="1" hangingPunct="1"/>
            <a:endParaRPr lang="en-US" altLang="zh-CN" smtClean="0"/>
          </a:p>
        </p:txBody>
      </p:sp>
      <p:pic>
        <p:nvPicPr>
          <p:cNvPr id="31748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297269"/>
            <a:ext cx="5803106" cy="405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35083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Soj</a:t>
            </a:r>
            <a:r>
              <a:rPr lang="en-US" altLang="zh-CN" dirty="0" smtClean="0"/>
              <a:t> 1345 </a:t>
            </a:r>
            <a:r>
              <a:rPr lang="zh-CN" altLang="en-US" dirty="0" smtClean="0"/>
              <a:t>能量项链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题意：</a:t>
            </a:r>
            <a:endParaRPr lang="en-US" altLang="zh-CN" sz="2400" dirty="0" smtClean="0"/>
          </a:p>
          <a:p>
            <a:r>
              <a:rPr lang="zh-CN" altLang="en-US" sz="2400" dirty="0"/>
              <a:t>给出一串项链，每次可以选相邻两个珠子进行聚合，释放出一定的能</a:t>
            </a:r>
          </a:p>
          <a:p>
            <a:r>
              <a:rPr lang="zh-CN" altLang="en-US" sz="2400" dirty="0"/>
              <a:t>量，并产生一个新珠子</a:t>
            </a:r>
          </a:p>
          <a:p>
            <a:r>
              <a:rPr lang="zh-CN" altLang="en-US" sz="2400" dirty="0"/>
              <a:t>项链是头尾相接的</a:t>
            </a:r>
          </a:p>
          <a:p>
            <a:r>
              <a:rPr lang="zh-CN" altLang="en-US" sz="2400" dirty="0"/>
              <a:t>求释放的能量的总和的最大值</a:t>
            </a:r>
            <a:endParaRPr lang="en-US" altLang="zh-CN" sz="2400" dirty="0"/>
          </a:p>
          <a:p>
            <a:r>
              <a:rPr lang="zh-CN" altLang="en-US" sz="2400" dirty="0" smtClean="0"/>
              <a:t>限制：</a:t>
            </a:r>
            <a:endParaRPr lang="en-US" altLang="zh-CN" sz="2400" dirty="0" smtClean="0"/>
          </a:p>
          <a:p>
            <a:r>
              <a:rPr lang="zh-CN" altLang="en-US" sz="2400" dirty="0"/>
              <a:t>项链长度不超过</a:t>
            </a:r>
            <a:r>
              <a:rPr lang="en-US" altLang="zh-CN" sz="2400" dirty="0" smtClean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11424319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Soj</a:t>
            </a:r>
            <a:r>
              <a:rPr lang="en-US" altLang="zh-CN" dirty="0" smtClean="0"/>
              <a:t> 1345 </a:t>
            </a:r>
            <a:r>
              <a:rPr lang="zh-CN" altLang="en-US" dirty="0" smtClean="0"/>
              <a:t>能量项链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题意：</a:t>
            </a:r>
            <a:endParaRPr lang="en-US" altLang="zh-CN" sz="24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205" y="2441944"/>
            <a:ext cx="7536582" cy="254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0711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Soj</a:t>
            </a:r>
            <a:r>
              <a:rPr lang="en-US" altLang="zh-CN" dirty="0" smtClean="0"/>
              <a:t> 1345 </a:t>
            </a:r>
            <a:r>
              <a:rPr lang="zh-CN" altLang="en-US" dirty="0" smtClean="0"/>
              <a:t>能量项链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解法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r>
              <a:rPr lang="zh-CN" altLang="en-US" sz="2400" dirty="0" smtClean="0"/>
              <a:t>同样动态规划</a:t>
            </a:r>
            <a:endParaRPr lang="en-US" altLang="zh-CN" sz="2400" dirty="0" smtClean="0"/>
          </a:p>
          <a:p>
            <a:r>
              <a:rPr lang="en-US" altLang="zh-CN" sz="2400" dirty="0" smtClean="0"/>
              <a:t>f[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][j]</a:t>
            </a:r>
            <a:r>
              <a:rPr lang="zh-CN" altLang="en-US" sz="2400" dirty="0" smtClean="0"/>
              <a:t>表示合并</a:t>
            </a:r>
            <a:r>
              <a:rPr lang="en-US" altLang="zh-CN" sz="2400" dirty="0" err="1" smtClean="0"/>
              <a:t>i~j</a:t>
            </a:r>
            <a:r>
              <a:rPr lang="zh-CN" altLang="en-US" sz="2400" dirty="0" smtClean="0"/>
              <a:t>这段数字能够获得的最大能量</a:t>
            </a:r>
            <a:endParaRPr lang="en-US" altLang="zh-CN" sz="2400" dirty="0" smtClean="0"/>
          </a:p>
          <a:p>
            <a:r>
              <a:rPr lang="zh-CN" altLang="en-US" sz="2400" dirty="0" smtClean="0"/>
              <a:t>转移时，枚举</a:t>
            </a:r>
            <a:r>
              <a:rPr lang="en-US" altLang="zh-CN" sz="2400" dirty="0" err="1" smtClean="0"/>
              <a:t>i~k</a:t>
            </a:r>
            <a:r>
              <a:rPr lang="zh-CN" altLang="en-US" sz="2400" dirty="0" smtClean="0"/>
              <a:t>与</a:t>
            </a:r>
            <a:r>
              <a:rPr lang="en-US" altLang="zh-CN" sz="2400" dirty="0" smtClean="0"/>
              <a:t>k+1~j</a:t>
            </a:r>
            <a:r>
              <a:rPr lang="zh-CN" altLang="en-US" sz="2400" dirty="0" smtClean="0"/>
              <a:t>这两段合并，获得的能量就为</a:t>
            </a:r>
            <a:r>
              <a:rPr lang="en-US" altLang="zh-CN" sz="2400" dirty="0" smtClean="0"/>
              <a:t>w[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]*w[k+1]*w[j+1]</a:t>
            </a:r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注意到这是个环，所以应用破环为链的方法，扩展两倍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40963046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Soj</a:t>
            </a:r>
            <a:r>
              <a:rPr lang="en-US" altLang="zh-CN" dirty="0" smtClean="0"/>
              <a:t> 1345 </a:t>
            </a:r>
            <a:r>
              <a:rPr lang="zh-CN" altLang="en-US" dirty="0" smtClean="0"/>
              <a:t>能量项链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代码：</a:t>
            </a:r>
            <a:endParaRPr lang="en-US" altLang="zh-CN" sz="2400" dirty="0" smtClean="0"/>
          </a:p>
          <a:p>
            <a:r>
              <a:rPr lang="zh-CN" altLang="en-US" sz="2400" dirty="0" smtClean="0"/>
              <a:t>也可以写成记忆化搜索</a:t>
            </a:r>
            <a:endParaRPr lang="en-US" altLang="zh-CN" sz="2400" dirty="0" smtClean="0"/>
          </a:p>
          <a:p>
            <a:endParaRPr lang="en-US" altLang="zh-CN" sz="24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1844824"/>
            <a:ext cx="4939534" cy="458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911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soj</a:t>
            </a:r>
            <a:r>
              <a:rPr lang="en-US" altLang="zh-CN" dirty="0"/>
              <a:t> 13062 </a:t>
            </a:r>
            <a:r>
              <a:rPr lang="en-US" altLang="zh-CN" dirty="0" err="1"/>
              <a:t>SubDiagonal</a:t>
            </a:r>
            <a:r>
              <a:rPr lang="en-US" altLang="zh-CN" dirty="0"/>
              <a:t> Paths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题意：给出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，在</a:t>
            </a:r>
            <a:r>
              <a:rPr lang="en-US" altLang="zh-CN" dirty="0" smtClean="0"/>
              <a:t>n*n</a:t>
            </a:r>
            <a:r>
              <a:rPr lang="zh-CN" altLang="en-US" dirty="0" smtClean="0"/>
              <a:t>的格子中，一开始你位于</a:t>
            </a:r>
            <a:r>
              <a:rPr lang="en-US" altLang="zh-CN" dirty="0" smtClean="0"/>
              <a:t>(0,0)</a:t>
            </a:r>
            <a:r>
              <a:rPr lang="zh-CN" altLang="en-US" dirty="0" smtClean="0"/>
              <a:t>，然后你每次可以从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  <a:r>
              <a:rPr lang="zh-CN" altLang="en-US" dirty="0" smtClean="0"/>
              <a:t>走到</a:t>
            </a:r>
            <a:r>
              <a:rPr lang="en-US" altLang="zh-CN" dirty="0" smtClean="0"/>
              <a:t>(x+1,y)</a:t>
            </a:r>
            <a:r>
              <a:rPr lang="zh-CN" altLang="en-US" dirty="0" smtClean="0"/>
              <a:t>，或者</a:t>
            </a:r>
            <a:r>
              <a:rPr lang="en-US" altLang="zh-CN" dirty="0" smtClean="0"/>
              <a:t>(x,y+1)</a:t>
            </a:r>
            <a:r>
              <a:rPr lang="zh-CN" altLang="en-US" dirty="0" smtClean="0"/>
              <a:t>，全程需满足</a:t>
            </a:r>
            <a:r>
              <a:rPr lang="en-US" altLang="zh-CN" dirty="0" smtClean="0"/>
              <a:t>x&gt;=y</a:t>
            </a:r>
            <a:r>
              <a:rPr lang="zh-CN" altLang="en-US" dirty="0" smtClean="0"/>
              <a:t>，问这样走到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n,n</a:t>
            </a:r>
            <a:r>
              <a:rPr lang="en-US" altLang="zh-CN" dirty="0" smtClean="0"/>
              <a:t>)</a:t>
            </a:r>
            <a:r>
              <a:rPr lang="zh-CN" altLang="en-US" dirty="0" smtClean="0"/>
              <a:t>处有几种走法。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717032"/>
            <a:ext cx="4923298" cy="263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79911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soj</a:t>
            </a:r>
            <a:r>
              <a:rPr lang="en-US" altLang="zh-CN" dirty="0"/>
              <a:t> 13062 </a:t>
            </a:r>
            <a:r>
              <a:rPr lang="en-US" altLang="zh-CN" dirty="0" err="1"/>
              <a:t>SubDiagonal</a:t>
            </a:r>
            <a:r>
              <a:rPr lang="en-US" altLang="zh-CN" dirty="0"/>
              <a:t> Paths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分析：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：方向较少，为</a:t>
            </a:r>
            <a:r>
              <a:rPr lang="en-US" altLang="zh-CN" dirty="0" smtClean="0"/>
              <a:t>x+</a:t>
            </a:r>
            <a:r>
              <a:rPr lang="zh-CN" altLang="en-US" dirty="0" smtClean="0"/>
              <a:t>或</a:t>
            </a:r>
            <a:r>
              <a:rPr lang="en-US" altLang="zh-CN" dirty="0" smtClean="0"/>
              <a:t>y+</a:t>
            </a:r>
            <a:r>
              <a:rPr lang="zh-CN" altLang="en-US" dirty="0" smtClean="0"/>
              <a:t>，且无回头路。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：走到某个格子，一定会走到左边或者下边的格子，此时方法总数一定为那两个格子的和</a:t>
            </a:r>
            <a:endParaRPr lang="en-US" altLang="zh-CN" dirty="0" smtClean="0"/>
          </a:p>
          <a:p>
            <a:r>
              <a:rPr lang="zh-CN" altLang="en-US" dirty="0" smtClean="0"/>
              <a:t>有了 </a:t>
            </a:r>
            <a:r>
              <a:rPr lang="en-US" altLang="zh-CN" dirty="0" smtClean="0"/>
              <a:t>1,2 </a:t>
            </a:r>
            <a:r>
              <a:rPr lang="zh-CN" altLang="en-US" dirty="0" smtClean="0"/>
              <a:t>就可以很清楚的知道转移方向。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84875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soj</a:t>
            </a:r>
            <a:r>
              <a:rPr lang="en-US" altLang="zh-CN" dirty="0"/>
              <a:t> 13062 </a:t>
            </a:r>
            <a:r>
              <a:rPr lang="en-US" altLang="zh-CN" dirty="0" err="1"/>
              <a:t>SubDiagonal</a:t>
            </a:r>
            <a:r>
              <a:rPr lang="en-US" altLang="zh-CN" dirty="0"/>
              <a:t> Paths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题解：设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表示从</a:t>
            </a:r>
            <a:r>
              <a:rPr lang="en-US" altLang="zh-CN" dirty="0"/>
              <a:t>(0,0)</a:t>
            </a:r>
            <a:r>
              <a:rPr lang="zh-CN" altLang="en-US" dirty="0"/>
              <a:t>走到</a:t>
            </a:r>
            <a:r>
              <a:rPr lang="en-US" altLang="zh-CN" dirty="0"/>
              <a:t>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的走法，那么就有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 =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][j-1] + </a:t>
            </a:r>
            <a:r>
              <a:rPr lang="en-US" altLang="zh-CN" dirty="0" err="1"/>
              <a:t>dp</a:t>
            </a:r>
            <a:r>
              <a:rPr lang="en-US" altLang="zh-CN" dirty="0"/>
              <a:t>[i-1][j]</a:t>
            </a:r>
            <a:r>
              <a:rPr lang="zh-CN" altLang="en-US" dirty="0"/>
              <a:t>，并且注意边界条件为</a:t>
            </a:r>
            <a:r>
              <a:rPr lang="en-US" altLang="zh-CN" dirty="0" err="1"/>
              <a:t>dp</a:t>
            </a:r>
            <a:r>
              <a:rPr lang="en-US" altLang="zh-CN" dirty="0"/>
              <a:t>[0][j]=1,dp[</a:t>
            </a:r>
            <a:r>
              <a:rPr lang="en-US" altLang="zh-CN" dirty="0" err="1"/>
              <a:t>i</a:t>
            </a:r>
            <a:r>
              <a:rPr lang="en-US" altLang="zh-CN" dirty="0"/>
              <a:t>][j]=0(</a:t>
            </a:r>
            <a:r>
              <a:rPr lang="en-US" altLang="zh-CN" dirty="0" err="1"/>
              <a:t>i</a:t>
            </a:r>
            <a:r>
              <a:rPr lang="en-US" altLang="zh-CN" dirty="0"/>
              <a:t>&gt;j)</a:t>
            </a:r>
          </a:p>
          <a:p>
            <a:r>
              <a:rPr lang="zh-CN" altLang="en-US" dirty="0"/>
              <a:t>所求答案即为卡特兰数</a:t>
            </a:r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396370"/>
            <a:ext cx="3441576" cy="2921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5246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soj 1176 Two Ends</a:t>
            </a:r>
            <a:endParaRPr lang="zh-CN" altLang="en-US" smtClean="0"/>
          </a:p>
        </p:txBody>
      </p:sp>
      <p:sp>
        <p:nvSpPr>
          <p:cNvPr id="32771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解法</a:t>
            </a:r>
            <a:r>
              <a:rPr lang="en-US" altLang="zh-CN" smtClean="0"/>
              <a:t>2</a:t>
            </a:r>
            <a:r>
              <a:rPr lang="zh-CN" altLang="en-US" smtClean="0"/>
              <a:t>：记忆化搜索，动态规划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核心：对于已经计算过的状态不再计算，记忆化下来。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本质：动态规划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231159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soj 1176 Two Ends</a:t>
            </a:r>
            <a:endParaRPr lang="zh-CN" altLang="en-US" smtClean="0"/>
          </a:p>
        </p:txBody>
      </p:sp>
      <p:sp>
        <p:nvSpPr>
          <p:cNvPr id="33795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解法</a:t>
            </a:r>
            <a:r>
              <a:rPr lang="en-US" altLang="zh-CN" smtClean="0"/>
              <a:t>2</a:t>
            </a:r>
            <a:r>
              <a:rPr lang="zh-CN" altLang="en-US" smtClean="0"/>
              <a:t>：记忆化搜索，动态规划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参考代码：</a:t>
            </a:r>
            <a:endParaRPr lang="en-US" altLang="zh-CN" smtClean="0"/>
          </a:p>
          <a:p>
            <a:pPr eaLnBrk="1" hangingPunct="1"/>
            <a:endParaRPr lang="en-US" altLang="zh-CN" smtClean="0"/>
          </a:p>
        </p:txBody>
      </p:sp>
      <p:pic>
        <p:nvPicPr>
          <p:cNvPr id="33796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2" y="2836863"/>
            <a:ext cx="6368654" cy="371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0753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Soj 1011 Lenny's Lucky Lotto</a:t>
            </a:r>
            <a:endParaRPr lang="zh-CN" altLang="en-US" smtClean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题意：</a:t>
            </a:r>
            <a:endParaRPr lang="en-US" altLang="zh-CN" smtClean="0"/>
          </a:p>
          <a:p>
            <a:r>
              <a:rPr lang="zh-CN" altLang="en-US" smtClean="0"/>
              <a:t>给出</a:t>
            </a:r>
            <a:r>
              <a:rPr lang="en-US" altLang="zh-CN" smtClean="0"/>
              <a:t>N</a:t>
            </a:r>
            <a:r>
              <a:rPr lang="zh-CN" altLang="en-US" smtClean="0"/>
              <a:t>，</a:t>
            </a:r>
            <a:r>
              <a:rPr lang="en-US" altLang="zh-CN" smtClean="0"/>
              <a:t>M</a:t>
            </a:r>
            <a:r>
              <a:rPr lang="zh-CN" altLang="en-US" smtClean="0"/>
              <a:t>，问有多少个长度为</a:t>
            </a:r>
            <a:r>
              <a:rPr lang="en-US" altLang="zh-CN" smtClean="0"/>
              <a:t>N</a:t>
            </a:r>
            <a:r>
              <a:rPr lang="zh-CN" altLang="en-US" smtClean="0"/>
              <a:t>的整数序列，满足所有数都在</a:t>
            </a:r>
            <a:r>
              <a:rPr lang="en-US" altLang="zh-CN" smtClean="0"/>
              <a:t>[1,M]</a:t>
            </a:r>
            <a:r>
              <a:rPr lang="zh-CN" altLang="en-US" smtClean="0"/>
              <a:t>内，并且每一个数至少是前一个数的两倍</a:t>
            </a:r>
            <a:endParaRPr lang="en-US" altLang="zh-CN" smtClean="0"/>
          </a:p>
          <a:p>
            <a:r>
              <a:rPr lang="zh-CN" altLang="en-US" smtClean="0"/>
              <a:t>限制：</a:t>
            </a:r>
            <a:endParaRPr lang="en-US" altLang="zh-CN" smtClean="0"/>
          </a:p>
          <a:p>
            <a:r>
              <a:rPr lang="en-US" altLang="zh-CN" smtClean="0"/>
              <a:t>1&lt;=N&lt;=10</a:t>
            </a:r>
          </a:p>
          <a:p>
            <a:r>
              <a:rPr lang="en-US" altLang="zh-CN" smtClean="0"/>
              <a:t>1&lt;=M&lt;=2000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00967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Soj 1011 Lenny's Lucky Lotto</a:t>
            </a:r>
            <a:endParaRPr lang="zh-CN" altLang="en-US" smtClean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  <a:r>
              <a:rPr lang="zh-CN" altLang="en-US" dirty="0" smtClean="0"/>
              <a:t>：某个位置上的数的范围只与其前一 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个数有关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13949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Soj 1011 Lenny's Lucky Lotto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0">
            <a:blip r:embed="rId2"/>
            <a:stretch>
              <a:fillRect l="-1043" t="-2941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10779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1970</Words>
  <Application>Microsoft Office PowerPoint</Application>
  <PresentationFormat>全屏显示(4:3)</PresentationFormat>
  <Paragraphs>221</Paragraphs>
  <Slides>46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47" baseType="lpstr">
      <vt:lpstr>Office 主题</vt:lpstr>
      <vt:lpstr>算法分析与设计 第二章</vt:lpstr>
      <vt:lpstr>soj 1176 Two Ends</vt:lpstr>
      <vt:lpstr>soj 1176 Two Ends</vt:lpstr>
      <vt:lpstr>soj 1176 Two Ends</vt:lpstr>
      <vt:lpstr>soj 1176 Two Ends</vt:lpstr>
      <vt:lpstr>soj 1176 Two Ends</vt:lpstr>
      <vt:lpstr>Soj 1011 Lenny's Lucky Lotto</vt:lpstr>
      <vt:lpstr>Soj 1011 Lenny's Lucky Lotto</vt:lpstr>
      <vt:lpstr>Soj 1011 Lenny's Lucky Lotto</vt:lpstr>
      <vt:lpstr>Soj 1011 Lenny's Lucky Lotto</vt:lpstr>
      <vt:lpstr>Soj 1011 Lenny's Lucky Lotto</vt:lpstr>
      <vt:lpstr>Soj 1121 Tri Tiling</vt:lpstr>
      <vt:lpstr>Soj 1121 Tri Tiling</vt:lpstr>
      <vt:lpstr>Soj 1121 Tri Tiling</vt:lpstr>
      <vt:lpstr>Soj 1121 Tri Tiling</vt:lpstr>
      <vt:lpstr>Soj 1121 Tri Tiling</vt:lpstr>
      <vt:lpstr>Soj 1121 Tri Tiling</vt:lpstr>
      <vt:lpstr>Soj 1264 Atomic Car Race</vt:lpstr>
      <vt:lpstr>Soj 1264 Atomic Car Race</vt:lpstr>
      <vt:lpstr>Soj 1264 Atomic Car Race</vt:lpstr>
      <vt:lpstr>Soj 1828 Minimal</vt:lpstr>
      <vt:lpstr>Soj 1828 Minimal</vt:lpstr>
      <vt:lpstr>Soj 1828 Minimal</vt:lpstr>
      <vt:lpstr>Soj 1828 Minimal</vt:lpstr>
      <vt:lpstr>Soj 1527 Tiling a Grid With Dominoes </vt:lpstr>
      <vt:lpstr>Soj 1527 Tiling a Grid With Dominoes </vt:lpstr>
      <vt:lpstr>Soj 1527 Tiling a Grid With Dominoes </vt:lpstr>
      <vt:lpstr>Soj 1527 Tiling a Grid With Dominoes </vt:lpstr>
      <vt:lpstr>Soj 1527 Tiling a Grid With Dominoes </vt:lpstr>
      <vt:lpstr>Soj 1527 Tiling a Grid With Dominoes </vt:lpstr>
      <vt:lpstr>Soj 1148 过河</vt:lpstr>
      <vt:lpstr>Soj 1148 过河</vt:lpstr>
      <vt:lpstr>Soj 1148 过河</vt:lpstr>
      <vt:lpstr>Soj 1148 过河</vt:lpstr>
      <vt:lpstr>Soj 1148 过河</vt:lpstr>
      <vt:lpstr>Soj 1148 过河</vt:lpstr>
      <vt:lpstr>Soj 1163 Tour</vt:lpstr>
      <vt:lpstr>Soj 1163 Tour</vt:lpstr>
      <vt:lpstr>Soj 1163 Tour</vt:lpstr>
      <vt:lpstr>Soj 1345 能量项链</vt:lpstr>
      <vt:lpstr>Soj 1345 能量项链</vt:lpstr>
      <vt:lpstr>Soj 1345 能量项链</vt:lpstr>
      <vt:lpstr>Soj 1345 能量项链</vt:lpstr>
      <vt:lpstr>soj 13062 SubDiagonal Paths</vt:lpstr>
      <vt:lpstr>soj 13062 SubDiagonal Paths</vt:lpstr>
      <vt:lpstr>soj 13062 SubDiagonal Paths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soj 1176 Two Ends</dc:title>
  <dc:creator>hp</dc:creator>
  <cp:lastModifiedBy>hp</cp:lastModifiedBy>
  <cp:revision>59</cp:revision>
  <dcterms:created xsi:type="dcterms:W3CDTF">2017-03-08T17:02:35Z</dcterms:created>
  <dcterms:modified xsi:type="dcterms:W3CDTF">2019-03-22T07:18:08Z</dcterms:modified>
</cp:coreProperties>
</file>