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embeddedFontLst>
    <p:embeddedFont>
      <p:font typeface="Roboto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75" y="24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e04e36864_1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e04e36864_1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There is noticeable difference in distribution for total charges for churned vs current customers</a:t>
            </a:r>
            <a:endParaRPr/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Churned customers were “charged more”</a:t>
            </a:r>
            <a:endParaRPr/>
          </a:p>
          <a:p>
            <a: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e04e36864_1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e04e36864_1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Correlation heat map of the relevant features</a:t>
            </a:r>
            <a:endParaRPr/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Don’t want to add all the features so we dropped day, evening, night mins/charges/calls</a:t>
            </a:r>
            <a:endParaRPr/>
          </a:p>
          <a:p>
            <a: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We see that the highest correlation lies in customer service calls, Int’l plan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01f1627f7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01f1627f7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01f1627f7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01f1627f7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01f1627f7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01f1627f7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01f1627f7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01f1627f7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More detailed view of classification report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01f1627f7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01f1627f7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01f1627f7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01f1627f7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Learning curve refers to : “</a:t>
            </a:r>
            <a:r>
              <a:rPr lang="en">
                <a:solidFill>
                  <a:srgbClr val="1D1F22"/>
                </a:solidFill>
                <a:highlight>
                  <a:srgbClr val="FFFFFF"/>
                </a:highlight>
              </a:rPr>
              <a:t>A learning curve shows the validation and training score of an estimator for varying numbers of training samples. It is a tool to find out how much we benefit from adding more training data and whether the estimator suffers more from a variance error or a bias error. If both the validation score and the training score converge to a value that is too low with increasing size of the training set, we will not benefit much from more training data. In the following plot you can see an example: naive Bayes roughly converges to a low score.”</a:t>
            </a:r>
            <a:endParaRPr>
              <a:solidFill>
                <a:srgbClr val="1D1F22"/>
              </a:solidFill>
              <a:highlight>
                <a:srgbClr val="FFFFFF"/>
              </a:highlight>
            </a:endParaRPr>
          </a:p>
          <a:p>
            <a:pPr marL="457200" lvl="0" indent="-298450">
              <a:spcBef>
                <a:spcPts val="0"/>
              </a:spcBef>
              <a:spcAft>
                <a:spcPts val="0"/>
              </a:spcAft>
              <a:buClr>
                <a:srgbClr val="1D1F22"/>
              </a:buClr>
              <a:buSzPts val="1100"/>
              <a:buChar char="-"/>
            </a:pPr>
            <a:r>
              <a:rPr lang="en">
                <a:solidFill>
                  <a:srgbClr val="1D1F22"/>
                </a:solidFill>
                <a:highlight>
                  <a:srgbClr val="FFFFFF"/>
                </a:highlight>
              </a:rPr>
              <a:t>We see that random forest performed best in learning curve</a:t>
            </a:r>
            <a:endParaRPr>
              <a:solidFill>
                <a:srgbClr val="1D1F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01f1627f7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01f1627f7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01f1627f7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01f1627f7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01f1627f7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01f1627f7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Personal experience: from a customer POV, some factors include:</a:t>
            </a:r>
            <a:endParaRPr/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Overcharges/ expensive data plans</a:t>
            </a:r>
            <a:endParaRPr/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Also bad customer service experience</a:t>
            </a:r>
            <a:endParaRPr/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Better plan elsewhere from competitive companies</a:t>
            </a:r>
            <a:endParaRPr/>
          </a:p>
          <a:p>
            <a: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01f1627f7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01f1627f7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01f1627f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01f1627f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e04e3686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e04e3686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Current data set is representative of current customers</a:t>
            </a:r>
            <a:endParaRPr/>
          </a:p>
          <a:p>
            <a: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Very few churned customers; yet we are interested to determine what features affect their decision to leave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e04e36864_1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e04e36864_1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Day, evening and night minutes are pretty much all between 100-300</a:t>
            </a:r>
            <a:endParaRPr/>
          </a:p>
          <a:p>
            <a: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01f1627f7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01f1627f7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Total Charges: around 60</a:t>
            </a:r>
            <a:endParaRPr/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Total Minutes: around 500-700</a:t>
            </a:r>
            <a:endParaRPr/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Total Calls: Around 300 calls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01f1627f7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01f1627f7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For churned customers, we notice that customer service calls at 4 or 5 times are higher than current customers</a:t>
            </a:r>
            <a:endParaRPr/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Both data sets have a lot of one customer service call</a:t>
            </a:r>
            <a:endParaRPr/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2 customer service call group is similar in both datasets</a:t>
            </a:r>
            <a:endParaRPr/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01f1627f7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01f1627f7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People with international plan churned more, even though both data sets mostly don’t have international plan</a:t>
            </a:r>
            <a:endParaRPr/>
          </a:p>
          <a:p>
            <a: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Logically speaking, people with international plan are likely to move back to their home country, change plan, etc...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460950" y="20074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Customer Churn Analysis</a:t>
            </a:r>
            <a:endParaRPr sz="4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6" name="Google Shape;86;p13"/>
          <p:cNvSpPr txBox="1"/>
          <p:nvPr/>
        </p:nvSpPr>
        <p:spPr>
          <a:xfrm>
            <a:off x="528425" y="2571750"/>
            <a:ext cx="7210200" cy="10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 Dogs: Inseo Baek, Stephanie Law, Jenny Kim</a:t>
            </a:r>
            <a:endParaRPr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6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Charges Churned vs Current</a:t>
            </a:r>
            <a:endParaRPr/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8613" y="1065725"/>
            <a:ext cx="5346779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9594" y="0"/>
            <a:ext cx="606291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Modelling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Models Code</a:t>
            </a:r>
            <a:endParaRPr/>
          </a:p>
        </p:txBody>
      </p:sp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00525"/>
            <a:ext cx="5835404" cy="382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7099" y="1302825"/>
            <a:ext cx="2883349" cy="361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>
            <a:spLocks noGrp="1"/>
          </p:cNvSpPr>
          <p:nvPr>
            <p:ph type="title"/>
          </p:nvPr>
        </p:nvSpPr>
        <p:spPr>
          <a:xfrm>
            <a:off x="277125" y="17895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 Report</a:t>
            </a:r>
            <a:endParaRPr/>
          </a:p>
        </p:txBody>
      </p:sp>
      <p:sp>
        <p:nvSpPr>
          <p:cNvPr id="166" name="Google Shape;166;p2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Naive Bayes 88%</a:t>
            </a:r>
            <a:endParaRPr sz="3000" b="1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 b="1"/>
              <a:t>Decision Tree 95%</a:t>
            </a:r>
            <a:endParaRPr sz="3000" b="1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 b="1"/>
              <a:t>Random Forest 96%</a:t>
            </a:r>
            <a:endParaRPr sz="3000"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0500" y="152400"/>
            <a:ext cx="556286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8"/>
          <p:cNvPicPr preferRelativeResize="0"/>
          <p:nvPr/>
        </p:nvPicPr>
        <p:blipFill rotWithShape="1">
          <a:blip r:embed="rId3">
            <a:alphaModFix/>
          </a:blip>
          <a:srcRect l="50816"/>
          <a:stretch/>
        </p:blipFill>
        <p:spPr>
          <a:xfrm>
            <a:off x="4571999" y="1201375"/>
            <a:ext cx="4347351" cy="274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500" y="390525"/>
            <a:ext cx="3238500" cy="436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2625" y="1548025"/>
            <a:ext cx="2924549" cy="20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3036" y="1564538"/>
            <a:ext cx="2955786" cy="2014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615" y="1624213"/>
            <a:ext cx="3008848" cy="201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Strategy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Recommendations</a:t>
            </a:r>
            <a:endParaRPr/>
          </a:p>
        </p:txBody>
      </p:sp>
      <p:sp>
        <p:nvSpPr>
          <p:cNvPr id="195" name="Google Shape;195;p31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83271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000000"/>
                </a:solidFill>
              </a:rPr>
              <a:t>Provide better customer service by expanding CS platforms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</a:rPr>
              <a:t>Provide phone plan deals and incentives for those who have relatively high charges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</a:rPr>
              <a:t>Provide more international plan options</a:t>
            </a:r>
            <a:endParaRPr sz="2400">
              <a:solidFill>
                <a:srgbClr val="000000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customers leave?</a:t>
            </a:r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8550" y="1203575"/>
            <a:ext cx="5146899" cy="320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Summary of Dataset</a:t>
            </a:r>
            <a:endParaRPr/>
          </a:p>
        </p:txBody>
      </p:sp>
      <p:sp>
        <p:nvSpPr>
          <p:cNvPr id="103" name="Google Shape;103;p16"/>
          <p:cNvSpPr txBox="1"/>
          <p:nvPr/>
        </p:nvSpPr>
        <p:spPr>
          <a:xfrm>
            <a:off x="441200" y="1265575"/>
            <a:ext cx="8391000" cy="28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3333 customer data in total, with no empty values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Customers spend about 100-120 mins on average during day, evening and night calls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International calls are the most expensive, than day &gt; evening &gt; night in the following order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Average of 1.5 customer service calls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Churned vs Current Customers</a:t>
            </a:r>
            <a:endParaRPr/>
          </a:p>
        </p:txBody>
      </p:sp>
      <p:pic>
        <p:nvPicPr>
          <p:cNvPr id="109" name="Google Shape;109;p17"/>
          <p:cNvPicPr preferRelativeResize="0"/>
          <p:nvPr/>
        </p:nvPicPr>
        <p:blipFill rotWithShape="1">
          <a:blip r:embed="rId3">
            <a:alphaModFix/>
          </a:blip>
          <a:srcRect t="23913"/>
          <a:stretch/>
        </p:blipFill>
        <p:spPr>
          <a:xfrm>
            <a:off x="1631550" y="1161500"/>
            <a:ext cx="5880899" cy="363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Usage by Minutes</a:t>
            </a:r>
            <a:endParaRPr/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7863" y="1017800"/>
            <a:ext cx="5508274" cy="3823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Charges, Minutes, and Calls</a:t>
            </a:r>
            <a:endParaRPr/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7825" y="1547275"/>
            <a:ext cx="2904297" cy="204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5175" y="1541588"/>
            <a:ext cx="2949076" cy="2060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6099" y="1547287"/>
            <a:ext cx="2949075" cy="204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Service Calls Churned vs Current</a:t>
            </a: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 rotWithShape="1">
          <a:blip r:embed="rId3">
            <a:alphaModFix/>
          </a:blip>
          <a:srcRect t="49026"/>
          <a:stretch/>
        </p:blipFill>
        <p:spPr>
          <a:xfrm>
            <a:off x="104200" y="1393313"/>
            <a:ext cx="4544550" cy="319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/>
          <p:cNvPicPr preferRelativeResize="0"/>
          <p:nvPr/>
        </p:nvPicPr>
        <p:blipFill rotWithShape="1">
          <a:blip r:embed="rId4">
            <a:alphaModFix/>
          </a:blip>
          <a:srcRect b="48885"/>
          <a:stretch/>
        </p:blipFill>
        <p:spPr>
          <a:xfrm>
            <a:off x="4527025" y="1494275"/>
            <a:ext cx="4544550" cy="3201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Int’l Plan Churned vs Current</a:t>
            </a: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 rotWithShape="1">
          <a:blip r:embed="rId3">
            <a:alphaModFix/>
          </a:blip>
          <a:srcRect b="50707"/>
          <a:stretch/>
        </p:blipFill>
        <p:spPr>
          <a:xfrm>
            <a:off x="0" y="1439475"/>
            <a:ext cx="4439384" cy="30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1"/>
          <p:cNvPicPr preferRelativeResize="0"/>
          <p:nvPr/>
        </p:nvPicPr>
        <p:blipFill rotWithShape="1">
          <a:blip r:embed="rId3">
            <a:alphaModFix/>
          </a:blip>
          <a:srcRect t="48683"/>
          <a:stretch/>
        </p:blipFill>
        <p:spPr>
          <a:xfrm>
            <a:off x="4365610" y="1263100"/>
            <a:ext cx="4542015" cy="3276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503</Words>
  <Application>Microsoft Office PowerPoint</Application>
  <PresentationFormat>On-screen Show (16:9)</PresentationFormat>
  <Paragraphs>49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Roboto</vt:lpstr>
      <vt:lpstr>Arial</vt:lpstr>
      <vt:lpstr>Geometric</vt:lpstr>
      <vt:lpstr>Customer Churn Analysis </vt:lpstr>
      <vt:lpstr>Why do customers leave?</vt:lpstr>
      <vt:lpstr>Data Analysis</vt:lpstr>
      <vt:lpstr>Quick Summary of Dataset</vt:lpstr>
      <vt:lpstr>Churned vs Current Customers</vt:lpstr>
      <vt:lpstr>Customer Usage by Minutes</vt:lpstr>
      <vt:lpstr>Total Charges, Minutes, and Calls</vt:lpstr>
      <vt:lpstr>Customer Service Calls Churned vs Current</vt:lpstr>
      <vt:lpstr>Int’l Plan Churned vs Current</vt:lpstr>
      <vt:lpstr>Total Charges Churned vs Current</vt:lpstr>
      <vt:lpstr>PowerPoint Presentation</vt:lpstr>
      <vt:lpstr>Predictive Modelling</vt:lpstr>
      <vt:lpstr>Classification Models Code</vt:lpstr>
      <vt:lpstr>Model Evaluation Report</vt:lpstr>
      <vt:lpstr>PowerPoint Presentation</vt:lpstr>
      <vt:lpstr>PowerPoint Presentation</vt:lpstr>
      <vt:lpstr>PowerPoint Presentation</vt:lpstr>
      <vt:lpstr>Business Strategy</vt:lpstr>
      <vt:lpstr>Business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Churn Analysis </dc:title>
  <dc:creator>Steph Law</dc:creator>
  <cp:lastModifiedBy>Tommy Lo</cp:lastModifiedBy>
  <cp:revision>1</cp:revision>
  <dcterms:modified xsi:type="dcterms:W3CDTF">2018-08-09T22:06:19Z</dcterms:modified>
</cp:coreProperties>
</file>