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94\Downloads\jenny%20j%20epa%20n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994\Downloads\jenny%20j%20epa%20n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[jenny j epa nm.xlsx]Sheet1!PivotTable1</c:name>
    <c:fmtId val="2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ta-IN"/>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BD7-4B63-9E1A-70EEBBCABDC4}"/>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3BD7-4B63-9E1A-70EEBBCABDC4}"/>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3BD7-4B63-9E1A-70EEBBCABDC4}"/>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4"/>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3BD7-4B63-9E1A-70EEBBCABDC4}"/>
            </c:ext>
          </c:extLst>
        </c:ser>
        <c:dLbls>
          <c:showLegendKey val="0"/>
          <c:showVal val="0"/>
          <c:showCatName val="0"/>
          <c:showSerName val="0"/>
          <c:showPercent val="0"/>
          <c:showBubbleSize val="0"/>
        </c:dLbls>
        <c:gapWidth val="100"/>
        <c:overlap val="-24"/>
        <c:axId val="1086208127"/>
        <c:axId val="1086208607"/>
      </c:barChart>
      <c:catAx>
        <c:axId val="108620812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ta-IN"/>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ta-IN"/>
          </a:p>
        </c:txPr>
        <c:crossAx val="1086208607"/>
        <c:crosses val="autoZero"/>
        <c:auto val="1"/>
        <c:lblAlgn val="ctr"/>
        <c:lblOffset val="100"/>
        <c:noMultiLvlLbl val="0"/>
      </c:catAx>
      <c:valAx>
        <c:axId val="108620860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No.</a:t>
                </a:r>
                <a:r>
                  <a:rPr lang="en-IN" baseline="0"/>
                  <a:t> of employees</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ta-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ta-IN"/>
          </a:p>
        </c:txPr>
        <c:crossAx val="10862081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ta-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ta-I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[jenny j epa nm.xlsx]Sheet1!PivotTable1</c:name>
    <c:fmtId val="2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ta-IN"/>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ta-IN"/>
            </a:p>
          </c:txPr>
          <c:showLegendKey val="0"/>
          <c:showVal val="0"/>
          <c:showCatName val="0"/>
          <c:showSerName val="0"/>
          <c:showPercent val="0"/>
          <c:showBubbleSize val="0"/>
          <c:extLst>
            <c:ext xmlns:c15="http://schemas.microsoft.com/office/drawing/2012/chart" uri="{CE6537A1-D6FC-4f65-9D91-7224C49458BB}"/>
          </c:extLst>
        </c:dLbl>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605D-461B-A392-EC876A4A045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605D-461B-A392-EC876A4A045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605D-461B-A392-EC876A4A045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605D-461B-A392-EC876A4A045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605D-461B-A392-EC876A4A045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605D-461B-A392-EC876A4A045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605D-461B-A392-EC876A4A045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605D-461B-A392-EC876A4A045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605D-461B-A392-EC876A4A045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3-605D-461B-A392-EC876A4A045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605D-461B-A392-EC876A4A0453}"/>
            </c:ext>
          </c:extLst>
        </c:ser>
        <c:ser>
          <c:idx val="1"/>
          <c:order val="1"/>
          <c:tx>
            <c:strRef>
              <c:f>Sheet1!$C$3:$C$4</c:f>
              <c:strCache>
                <c:ptCount val="1"/>
                <c:pt idx="0">
                  <c:v>LOW</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6-605D-461B-A392-EC876A4A045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8-605D-461B-A392-EC876A4A045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A-605D-461B-A392-EC876A4A045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C-605D-461B-A392-EC876A4A045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E-605D-461B-A392-EC876A4A045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0-605D-461B-A392-EC876A4A045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2-605D-461B-A392-EC876A4A045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4-605D-461B-A392-EC876A4A045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6-605D-461B-A392-EC876A4A045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8-605D-461B-A392-EC876A4A045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605D-461B-A392-EC876A4A0453}"/>
            </c:ext>
          </c:extLst>
        </c:ser>
        <c:ser>
          <c:idx val="2"/>
          <c:order val="2"/>
          <c:tx>
            <c:strRef>
              <c:f>Sheet1!$D$3:$D$4</c:f>
              <c:strCache>
                <c:ptCount val="1"/>
                <c:pt idx="0">
                  <c:v>MED</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B-605D-461B-A392-EC876A4A045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D-605D-461B-A392-EC876A4A045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F-605D-461B-A392-EC876A4A045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1-605D-461B-A392-EC876A4A045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3-605D-461B-A392-EC876A4A045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5-605D-461B-A392-EC876A4A045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7-605D-461B-A392-EC876A4A045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9-605D-461B-A392-EC876A4A045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B-605D-461B-A392-EC876A4A045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D-605D-461B-A392-EC876A4A045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605D-461B-A392-EC876A4A0453}"/>
            </c:ext>
          </c:extLst>
        </c:ser>
        <c:ser>
          <c:idx val="3"/>
          <c:order val="3"/>
          <c:tx>
            <c:strRef>
              <c:f>Sheet1!$E$3:$E$4</c:f>
              <c:strCache>
                <c:ptCount val="1"/>
                <c:pt idx="0">
                  <c:v>VERY HIGH</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0-605D-461B-A392-EC876A4A045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2-605D-461B-A392-EC876A4A045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4-605D-461B-A392-EC876A4A045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6-605D-461B-A392-EC876A4A045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8-605D-461B-A392-EC876A4A045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A-605D-461B-A392-EC876A4A045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C-605D-461B-A392-EC876A4A045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E-605D-461B-A392-EC876A4A045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50-605D-461B-A392-EC876A4A045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52-605D-461B-A392-EC876A4A045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605D-461B-A392-EC876A4A045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ta-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ta-I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thank-you-card-greeting-watercolor-2698364/" TargetMode="External"/><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09600" y="2774900"/>
            <a:ext cx="9372600" cy="2308324"/>
          </a:xfrm>
          <a:prstGeom prst="rect">
            <a:avLst/>
          </a:prstGeom>
          <a:ln/>
          <a:scene3d>
            <a:camera prst="orthographicFront"/>
            <a:lightRig rig="threePt" dir="t"/>
          </a:scene3d>
          <a:sp3d>
            <a:bevelT prst="convex"/>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r>
              <a:rPr 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JENNY. J</a:t>
            </a:r>
          </a:p>
          <a:p>
            <a:r>
              <a:rPr lang="en-US" sz="2400" b="1" dirty="0">
                <a:latin typeface="Times New Roman" panose="02020603050405020304" pitchFamily="18" charset="0"/>
                <a:cs typeface="Times New Roman" panose="02020603050405020304" pitchFamily="18" charset="0"/>
              </a:rPr>
              <a:t>REGISTER NO</a:t>
            </a:r>
            <a:r>
              <a:rPr lang="zh-CN" altLang="en-US"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2213391036293   </a:t>
            </a:r>
          </a:p>
          <a:p>
            <a:r>
              <a:rPr lang="en-US" altLang="zh-CN" sz="2400" b="1" dirty="0">
                <a:latin typeface="Times New Roman" panose="02020603050405020304" pitchFamily="18" charset="0"/>
                <a:cs typeface="Times New Roman" panose="02020603050405020304" pitchFamily="18" charset="0"/>
              </a:rPr>
              <a:t>UMIS NO: </a:t>
            </a:r>
            <a:r>
              <a:rPr lang="en-US" altLang="zh-CN" sz="2400" dirty="0">
                <a:latin typeface="Times New Roman" panose="02020603050405020304" pitchFamily="18" charset="0"/>
                <a:cs typeface="Times New Roman" panose="02020603050405020304" pitchFamily="18" charset="0"/>
              </a:rPr>
              <a:t>3EE0DB336E20FD7A69A465608C7803B0  </a:t>
            </a:r>
          </a:p>
          <a:p>
            <a:r>
              <a:rPr lang="en-US" sz="2400" b="1" dirty="0">
                <a:latin typeface="Times New Roman" panose="02020603050405020304" pitchFamily="18" charset="0"/>
                <a:cs typeface="Times New Roman" panose="02020603050405020304" pitchFamily="18" charset="0"/>
              </a:rPr>
              <a:t>DEPARTMENT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COMMERCE </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COLLEGE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QUEEN MARY’S COLLEGE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Title 9">
            <a:extLst>
              <a:ext uri="{FF2B5EF4-FFF2-40B4-BE49-F238E27FC236}">
                <a16:creationId xmlns:a16="http://schemas.microsoft.com/office/drawing/2014/main" id="{27036A10-D0FE-D89E-02FF-067E6170184C}"/>
              </a:ext>
            </a:extLst>
          </p:cNvPr>
          <p:cNvSpPr>
            <a:spLocks noGrp="1"/>
          </p:cNvSpPr>
          <p:nvPr>
            <p:ph type="ctrTitle"/>
          </p:nvPr>
        </p:nvSpPr>
        <p:spPr>
          <a:xfrm>
            <a:off x="2278318" y="260836"/>
            <a:ext cx="5800851" cy="492443"/>
          </a:xfrm>
        </p:spPr>
        <p:style>
          <a:lnRef idx="2">
            <a:schemeClr val="dk1"/>
          </a:lnRef>
          <a:fillRef idx="1">
            <a:schemeClr val="lt1"/>
          </a:fillRef>
          <a:effectRef idx="0">
            <a:schemeClr val="dk1"/>
          </a:effectRef>
          <a:fontRef idx="minor">
            <a:schemeClr val="dk1"/>
          </a:fontRef>
        </p:style>
        <p:txBody>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rPr>
              <a:t>EMPLOYEE DATA ANALYSIS</a:t>
            </a:r>
            <a:endParaRPr lang="ta-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95E27FEC-2755-50C2-EC8A-BF3C5D6FA428}"/>
              </a:ext>
            </a:extLst>
          </p:cNvPr>
          <p:cNvSpPr txBox="1"/>
          <p:nvPr/>
        </p:nvSpPr>
        <p:spPr>
          <a:xfrm>
            <a:off x="1033826" y="1604212"/>
            <a:ext cx="6898104" cy="4524315"/>
          </a:xfrm>
          <a:prstGeom prst="rect">
            <a:avLst/>
          </a:prstGeom>
          <a:noFill/>
        </p:spPr>
        <p:txBody>
          <a:bodyPr wrap="square">
            <a:spAutoFit/>
          </a:bodyPr>
          <a:lstStyle/>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Predictive Performance Modeling</a:t>
            </a:r>
            <a:r>
              <a:rPr lang="en-US" sz="2400">
                <a:latin typeface="Times New Roman" panose="02020603050405020304" pitchFamily="18" charset="0"/>
                <a:cs typeface="Times New Roman" panose="02020603050405020304" pitchFamily="18" charset="0"/>
              </a:rPr>
              <a:t>: Predicts employee performance ratings.</a:t>
            </a:r>
          </a:p>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Clustering Analysis:</a:t>
            </a:r>
            <a:r>
              <a:rPr lang="en-US" sz="2400">
                <a:latin typeface="Times New Roman" panose="02020603050405020304" pitchFamily="18" charset="0"/>
                <a:cs typeface="Times New Roman" panose="02020603050405020304" pitchFamily="18" charset="0"/>
              </a:rPr>
              <a:t> Identifies patterns and groups employees.</a:t>
            </a:r>
          </a:p>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Regression Analysis</a:t>
            </a:r>
            <a:r>
              <a:rPr lang="en-US" sz="2400">
                <a:latin typeface="Times New Roman" panose="02020603050405020304" pitchFamily="18" charset="0"/>
                <a:cs typeface="Times New Roman" panose="02020603050405020304" pitchFamily="18" charset="0"/>
              </a:rPr>
              <a:t>: Quantifies key drivers of performance.</a:t>
            </a:r>
          </a:p>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Survival Analysis:</a:t>
            </a:r>
            <a:r>
              <a:rPr lang="en-US" sz="2400">
                <a:latin typeface="Times New Roman" panose="02020603050405020304" pitchFamily="18" charset="0"/>
                <a:cs typeface="Times New Roman" panose="02020603050405020304" pitchFamily="18" charset="0"/>
              </a:rPr>
              <a:t> Predicts employee turnover risk. </a:t>
            </a:r>
          </a:p>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Neural Networks:</a:t>
            </a:r>
            <a:r>
              <a:rPr lang="en-US" sz="2400">
                <a:latin typeface="Times New Roman" panose="02020603050405020304" pitchFamily="18" charset="0"/>
                <a:cs typeface="Times New Roman" panose="02020603050405020304" pitchFamily="18" charset="0"/>
              </a:rPr>
              <a:t> Identifies complex relationships between variables.</a:t>
            </a:r>
          </a:p>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Decision Trees</a:t>
            </a:r>
            <a:r>
              <a:rPr lang="en-US" sz="2400">
                <a:latin typeface="Times New Roman" panose="02020603050405020304" pitchFamily="18" charset="0"/>
                <a:cs typeface="Times New Roman" panose="02020603050405020304" pitchFamily="18" charset="0"/>
              </a:rPr>
              <a:t>: Classifies employees based on </a:t>
            </a:r>
            <a:r>
              <a:rPr lang="en-US" altLang="zh-CN" sz="2400">
                <a:latin typeface="Times New Roman" panose="02020603050405020304" pitchFamily="18" charset="0"/>
                <a:cs typeface="Times New Roman" panose="02020603050405020304" pitchFamily="18" charset="0"/>
              </a:rPr>
              <a:t>performance characteristics.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197668" cy="752129"/>
          </a:xfrm>
          <a:prstGeom prst="rect">
            <a:avLst/>
          </a:prstGeom>
        </p:spPr>
        <p:txBody>
          <a:bodyPr vert="horz" wrap="square" lIns="0" tIns="13335" rIns="0" bIns="0" rtlCol="0">
            <a:spAutoFit/>
          </a:bodyPr>
          <a:lstStyle/>
          <a:p>
            <a:pPr marL="12700">
              <a:lnSpc>
                <a:spcPct val="100000"/>
              </a:lnSpc>
              <a:spcBef>
                <a:spcPts val="105"/>
              </a:spcBef>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669AA03-170E-88E4-286D-C9A5EE33C805}"/>
              </a:ext>
            </a:extLst>
          </p:cNvPr>
          <p:cNvGraphicFramePr>
            <a:graphicFrameLocks/>
          </p:cNvGraphicFramePr>
          <p:nvPr>
            <p:extLst>
              <p:ext uri="{D42A27DB-BD31-4B8C-83A1-F6EECF244321}">
                <p14:modId xmlns:p14="http://schemas.microsoft.com/office/powerpoint/2010/main" val="545061733"/>
              </p:ext>
            </p:extLst>
          </p:nvPr>
        </p:nvGraphicFramePr>
        <p:xfrm>
          <a:off x="546612" y="1301135"/>
          <a:ext cx="8610600" cy="491674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graphicFrame>
        <p:nvGraphicFramePr>
          <p:cNvPr id="4" name="Chart 3">
            <a:extLst>
              <a:ext uri="{FF2B5EF4-FFF2-40B4-BE49-F238E27FC236}">
                <a16:creationId xmlns:a16="http://schemas.microsoft.com/office/drawing/2014/main" id="{2669AA03-170E-88E4-286D-C9A5EE33C805}"/>
              </a:ext>
            </a:extLst>
          </p:cNvPr>
          <p:cNvGraphicFramePr>
            <a:graphicFrameLocks/>
          </p:cNvGraphicFramePr>
          <p:nvPr>
            <p:extLst>
              <p:ext uri="{D42A27DB-BD31-4B8C-83A1-F6EECF244321}">
                <p14:modId xmlns:p14="http://schemas.microsoft.com/office/powerpoint/2010/main" val="724189492"/>
              </p:ext>
            </p:extLst>
          </p:nvPr>
        </p:nvGraphicFramePr>
        <p:xfrm>
          <a:off x="914401" y="1676400"/>
          <a:ext cx="7696199" cy="4267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FDB2-197D-0915-425E-758A8CED51E9}"/>
              </a:ext>
            </a:extLst>
          </p:cNvPr>
          <p:cNvSpPr>
            <a:spLocks noGrp="1"/>
          </p:cNvSpPr>
          <p:nvPr>
            <p:ph type="title"/>
          </p:nvPr>
        </p:nvSpPr>
        <p:spPr/>
        <p:txBody>
          <a:bodyPr/>
          <a:lstStyle/>
          <a:p>
            <a:r>
              <a:rPr lang="en-US" dirty="0">
                <a:latin typeface="Times New Roman" panose="02020603050405020304" pitchFamily="18" charset="0"/>
              </a:rPr>
              <a:t>CONCLUSION:</a:t>
            </a:r>
            <a:endParaRPr lang="ta-IN" dirty="0">
              <a:latin typeface="Times New Roman" panose="02020603050405020304" pitchFamily="18" charset="0"/>
            </a:endParaRPr>
          </a:p>
        </p:txBody>
      </p:sp>
      <p:sp>
        <p:nvSpPr>
          <p:cNvPr id="4" name="TextBox 3">
            <a:extLst>
              <a:ext uri="{FF2B5EF4-FFF2-40B4-BE49-F238E27FC236}">
                <a16:creationId xmlns:a16="http://schemas.microsoft.com/office/drawing/2014/main" id="{C5BD606E-9608-0E9C-D2E1-8DFE9C4FE9B3}"/>
              </a:ext>
            </a:extLst>
          </p:cNvPr>
          <p:cNvSpPr txBox="1"/>
          <p:nvPr/>
        </p:nvSpPr>
        <p:spPr>
          <a:xfrm>
            <a:off x="1600200" y="1676400"/>
            <a:ext cx="7086600" cy="310854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 this analysis, we can understood the number of average level performance of employee are more. So we can motivate and to  give them more training, task to improve their self etc. </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ta-IN" dirty="0">
              <a:latin typeface="Times New Roman" panose="02020603050405020304" pitchFamily="18" charset="0"/>
            </a:endParaRPr>
          </a:p>
        </p:txBody>
      </p:sp>
    </p:spTree>
    <p:extLst>
      <p:ext uri="{BB962C8B-B14F-4D97-AF65-F5344CB8AC3E}">
        <p14:creationId xmlns:p14="http://schemas.microsoft.com/office/powerpoint/2010/main" val="2693066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AAF119-9437-D1EC-17E6-5D0A4453989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58" y="7374"/>
            <a:ext cx="12194458" cy="6850626"/>
          </a:xfrm>
          <a:prstGeom prst="rect">
            <a:avLst/>
          </a:prstGeom>
        </p:spPr>
      </p:pic>
    </p:spTree>
    <p:extLst>
      <p:ext uri="{BB962C8B-B14F-4D97-AF65-F5344CB8AC3E}">
        <p14:creationId xmlns:p14="http://schemas.microsoft.com/office/powerpoint/2010/main" val="393003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ADLaM Display" panose="02000000000000000000" pitchFamily="2" charset="0"/>
                <a:ea typeface="ADLaM Display" panose="02000000000000000000" pitchFamily="2" charset="0"/>
                <a:cs typeface="Times New Roman" panose="02020603050405020304" pitchFamily="18" charset="0"/>
              </a:rPr>
              <a:t>Dataset Description</a:t>
            </a:r>
            <a:endPar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endParaRP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Results and </a:t>
            </a:r>
            <a:r>
              <a:rPr lang="en-US" sz="2800" dirty="0">
                <a:solidFill>
                  <a:srgbClr val="0D0D0D"/>
                </a:solidFill>
                <a:latin typeface="ADLaM Display" panose="02000000000000000000" pitchFamily="2" charset="0"/>
                <a:ea typeface="ADLaM Display" panose="02000000000000000000" pitchFamily="2" charset="0"/>
                <a:cs typeface="Times New Roman" panose="02020603050405020304" pitchFamily="18" charset="0"/>
              </a:rPr>
              <a:t>Discussion</a:t>
            </a:r>
            <a:endPar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endParaRP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D2254AA-9D59-1A4C-7086-8C22BC1778DE}"/>
              </a:ext>
            </a:extLst>
          </p:cNvPr>
          <p:cNvSpPr txBox="1"/>
          <p:nvPr/>
        </p:nvSpPr>
        <p:spPr>
          <a:xfrm>
            <a:off x="834072" y="1536174"/>
            <a:ext cx="5419725" cy="378565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Inaccurate or incomplete employee performance evaluations can lead to poor decision-making, decreased productivity, and increased turnover.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Curr-</a:t>
            </a:r>
            <a:r>
              <a:rPr lang="en-US" sz="2400" dirty="0" err="1">
                <a:latin typeface="Times New Roman" panose="02020603050405020304" pitchFamily="18" charset="0"/>
                <a:cs typeface="Times New Roman" panose="02020603050405020304" pitchFamily="18" charset="0"/>
              </a:rPr>
              <a:t>ent</a:t>
            </a:r>
            <a:r>
              <a:rPr lang="en-US" sz="2400" dirty="0">
                <a:latin typeface="Times New Roman" panose="02020603050405020304" pitchFamily="18" charset="0"/>
                <a:cs typeface="Times New Roman" panose="02020603050405020304" pitchFamily="18" charset="0"/>
              </a:rPr>
              <a:t> evaluation methods may not fully capture an employee's contributions or growth potential.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can we develop a more comprehensive and data-driven approach to employee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00118" y="4575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34856" y="1506826"/>
            <a:ext cx="6353119" cy="489364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This project aims to design and implement a robust employee performance analysis system, leveraging data analytics and machine learning to provide actionable insights on employee strengths, weaknesses, and development opportunities. </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system will enable data-driven decision-making, fair evaluations, and targeted talent development initiatives.</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By improving performance evaluation accuracy and efficiency, the organization can enhance employee engagement, retention, and overall success.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37488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8ED743F-FD58-EE5B-8090-7CCF7673BD22}"/>
              </a:ext>
            </a:extLst>
          </p:cNvPr>
          <p:cNvSpPr txBox="1"/>
          <p:nvPr/>
        </p:nvSpPr>
        <p:spPr>
          <a:xfrm>
            <a:off x="1559036" y="1536174"/>
            <a:ext cx="6158998" cy="4154984"/>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the employee performance analysis system are HR professionals, managers, and team leaders who will utilize the insights and data to inform performance evaluations, talent development, and strategic workforce planning decisions.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Additionally, employees themselves will also benefit from the system, gaining a clearer understanding of their strengths, weaknesses, and opportunities for growth and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5997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4726" y="430096"/>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79269D8-143C-E2ED-599B-B6487203C29B}"/>
              </a:ext>
            </a:extLst>
          </p:cNvPr>
          <p:cNvSpPr txBox="1"/>
          <p:nvPr/>
        </p:nvSpPr>
        <p:spPr>
          <a:xfrm>
            <a:off x="3438525" y="1285124"/>
            <a:ext cx="5314950" cy="54476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buFont typeface="Arial" panose="020B0604020202020204" pitchFamily="34" charset="0"/>
              <a:buChar char="•"/>
            </a:pPr>
            <a:r>
              <a:rPr lang="en-US" sz="2000" u="sng" dirty="0">
                <a:solidFill>
                  <a:srgbClr val="FF0000"/>
                </a:solidFill>
                <a:latin typeface="Times New Roman" panose="02020603050405020304" pitchFamily="18" charset="0"/>
                <a:cs typeface="Times New Roman" panose="02020603050405020304" pitchFamily="18" charset="0"/>
              </a:rPr>
              <a:t>Conditional formatting</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Highlighting        the missing value.</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 </a:t>
            </a:r>
            <a:r>
              <a:rPr lang="en-US" sz="2000" u="sng" dirty="0">
                <a:solidFill>
                  <a:srgbClr val="FF0000"/>
                </a:solidFill>
                <a:latin typeface="Times New Roman" panose="02020603050405020304" pitchFamily="18" charset="0"/>
                <a:cs typeface="Times New Roman" panose="02020603050405020304" pitchFamily="18" charset="0"/>
              </a:rPr>
              <a:t>Filter</a:t>
            </a:r>
            <a:r>
              <a:rPr lang="en-US" sz="2000" dirty="0">
                <a:latin typeface="Times New Roman" panose="02020603050405020304" pitchFamily="18" charset="0"/>
                <a:cs typeface="Times New Roman" panose="02020603050405020304" pitchFamily="18" charset="0"/>
              </a:rPr>
              <a:t> - Remove the blank value.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u="sng" dirty="0">
                <a:solidFill>
                  <a:srgbClr val="FF0000"/>
                </a:solidFill>
                <a:latin typeface="Times New Roman" panose="02020603050405020304" pitchFamily="18" charset="0"/>
                <a:cs typeface="Times New Roman" panose="02020603050405020304" pitchFamily="18" charset="0"/>
              </a:rPr>
              <a:t>Formula</a:t>
            </a:r>
            <a:r>
              <a:rPr lang="en-US" sz="2000" dirty="0">
                <a:latin typeface="Times New Roman" panose="02020603050405020304" pitchFamily="18" charset="0"/>
                <a:cs typeface="Times New Roman" panose="02020603050405020304" pitchFamily="18" charset="0"/>
              </a:rPr>
              <a:t> - To identify the performance level of an employee.</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u="sng" dirty="0">
                <a:solidFill>
                  <a:srgbClr val="FF0000"/>
                </a:solidFill>
                <a:latin typeface="Times New Roman" panose="02020603050405020304" pitchFamily="18" charset="0"/>
                <a:cs typeface="Times New Roman" panose="02020603050405020304" pitchFamily="18" charset="0"/>
              </a:rPr>
              <a:t>Pivot Table</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To consulate the</a:t>
            </a:r>
            <a:r>
              <a:rPr lang="zh-C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summary of the performance of an employee.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u="sng" dirty="0">
                <a:solidFill>
                  <a:srgbClr val="FF0000"/>
                </a:solidFill>
                <a:latin typeface="Times New Roman" panose="02020603050405020304" pitchFamily="18" charset="0"/>
                <a:cs typeface="Times New Roman" panose="02020603050405020304" pitchFamily="18" charset="0"/>
              </a:rPr>
              <a:t>Graph</a:t>
            </a:r>
            <a:r>
              <a:rPr lang="en-US" sz="2000" dirty="0">
                <a:latin typeface="Times New Roman" panose="02020603050405020304" pitchFamily="18" charset="0"/>
                <a:cs typeface="Times New Roman" panose="02020603050405020304" pitchFamily="18" charset="0"/>
              </a:rPr>
              <a:t> - To show data visualization.</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u="sng" dirty="0">
                <a:solidFill>
                  <a:srgbClr val="FF0000"/>
                </a:solidFill>
                <a:latin typeface="Times New Roman" panose="02020603050405020304" pitchFamily="18" charset="0"/>
                <a:cs typeface="Times New Roman" panose="02020603050405020304" pitchFamily="18" charset="0"/>
              </a:rPr>
              <a:t>Pie chart </a:t>
            </a:r>
            <a:r>
              <a:rPr lang="en-US" sz="2000" dirty="0">
                <a:solidFill>
                  <a:schemeClr val="tx1"/>
                </a:solidFill>
                <a:latin typeface="Times New Roman" panose="02020603050405020304" pitchFamily="18" charset="0"/>
                <a:cs typeface="Times New Roman" panose="02020603050405020304" pitchFamily="18" charset="0"/>
              </a:rPr>
              <a:t>– To show only the highly performance employee</a:t>
            </a:r>
            <a:endParaRPr lang="en-US" sz="2000" u="sng"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accent4">
                  <a:lumMod val="60000"/>
                  <a:lumOff val="4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51B0400-473E-EFDF-7263-192E1A432063}"/>
              </a:ext>
            </a:extLst>
          </p:cNvPr>
          <p:cNvSpPr txBox="1"/>
          <p:nvPr/>
        </p:nvSpPr>
        <p:spPr>
          <a:xfrm>
            <a:off x="1925053" y="1143634"/>
            <a:ext cx="6505963" cy="526297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400" b="1">
                <a:latin typeface="Times New Roman" panose="02020603050405020304" pitchFamily="18" charset="0"/>
                <a:cs typeface="Times New Roman" panose="02020603050405020304" pitchFamily="18" charset="0"/>
              </a:rPr>
              <a:t>Employee demographic data (employee ID, name, department, job title, tenure)</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Performance evaluation data (ratings, feedback, goals, and objectives)</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Attendance and leave data (absenteeism, tardiness, vacation time)</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Training and development data (courses completed, certifications earned)</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Job performance metrics (sales numbers, project completion rates, quality scores)</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360-degree feedback data (peer, manager, and self-assessment ratings)</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Exit interview data (reasons for leaving, satisfaction levels)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lang="en-US" sz="3600" spc="20" dirty="0">
                <a:latin typeface="Times New Roman" panose="02020603050405020304" pitchFamily="18" charset="0"/>
                <a:cs typeface="Times New Roman" panose="02020603050405020304" pitchFamily="18" charset="0"/>
              </a:rPr>
              <a:t>"</a:t>
            </a:r>
            <a:r>
              <a:rPr sz="3600" spc="10" dirty="0">
                <a:latin typeface="Times New Roman" panose="02020603050405020304" pitchFamily="18" charset="0"/>
                <a:cs typeface="Times New Roman" panose="02020603050405020304" pitchFamily="18" charset="0"/>
              </a:rPr>
              <a:t>WOW</a:t>
            </a:r>
            <a:r>
              <a:rPr lang="en-US" sz="3600" spc="10" dirty="0">
                <a:latin typeface="Times New Roman" panose="02020603050405020304" pitchFamily="18" charset="0"/>
                <a:cs typeface="Times New Roman" panose="02020603050405020304" pitchFamily="18" charset="0"/>
              </a:rPr>
              <a:t>"</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6791325" cy="138499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Performance level = IFS(Z8&gt;=5,”VERY HIGH”,Z8&gt;=4,”HIGH”,Z8&gt;=3,”MEDIUM”,TRUE&lt;“LOW”)</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271</TotalTime>
  <Words>571</Words>
  <Application>Microsoft Office PowerPoint</Application>
  <PresentationFormat>Widescreen</PresentationFormat>
  <Paragraphs>74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ADLaM Display</vt:lpstr>
      <vt:lpstr>Arial</vt:lpstr>
      <vt:lpstr>Calibri</vt:lpstr>
      <vt:lpstr>Times New Roman</vt:lpstr>
      <vt:lpstr>Trebuchet MS</vt:lpstr>
      <vt:lpstr>Office Theme</vt:lpstr>
      <vt:lpstr>EMPLOYEE DATA ANALYSIS</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Jenny James</cp:lastModifiedBy>
  <cp:revision>20</cp:revision>
  <dcterms:created xsi:type="dcterms:W3CDTF">2024-03-29T15:07:22Z</dcterms:created>
  <dcterms:modified xsi:type="dcterms:W3CDTF">2024-09-08T16:50:21Z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