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58" r:id="rId6"/>
    <p:sldId id="286" r:id="rId7"/>
    <p:sldId id="282" r:id="rId8"/>
    <p:sldId id="301" r:id="rId9"/>
    <p:sldId id="285" r:id="rId10"/>
    <p:sldId id="287" r:id="rId11"/>
    <p:sldId id="278" r:id="rId12"/>
    <p:sldId id="288" r:id="rId13"/>
    <p:sldId id="289" r:id="rId14"/>
    <p:sldId id="290" r:id="rId15"/>
    <p:sldId id="291" r:id="rId16"/>
    <p:sldId id="292" r:id="rId17"/>
    <p:sldId id="293" r:id="rId18"/>
    <p:sldId id="294" r:id="rId19"/>
    <p:sldId id="295" r:id="rId20"/>
    <p:sldId id="296" r:id="rId21"/>
    <p:sldId id="297" r:id="rId22"/>
    <p:sldId id="298" r:id="rId23"/>
    <p:sldId id="30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0631" autoAdjust="0"/>
  </p:normalViewPr>
  <p:slideViewPr>
    <p:cSldViewPr snapToGrid="0">
      <p:cViewPr varScale="1">
        <p:scale>
          <a:sx n="88" d="100"/>
          <a:sy n="88" d="100"/>
        </p:scale>
        <p:origin x="932" y="60"/>
      </p:cViewPr>
      <p:guideLst/>
    </p:cSldViewPr>
  </p:slideViewPr>
  <p:outlineViewPr>
    <p:cViewPr>
      <p:scale>
        <a:sx n="33" d="100"/>
        <a:sy n="33" d="100"/>
      </p:scale>
      <p:origin x="0" y="-288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6B3DD-B4E9-5993-CDEF-C585A7C922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1645E1-6EDB-14E1-00B1-633F36B68E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A924C-E371-FE0B-F325-59F6AAC55A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4F2748-0D58-0B2E-5630-F864DFE25889}"/>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3236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76FC1-F903-6E42-220A-EFF1AE971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261482-0FE0-1A03-78F1-A2CF1AFEB0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A84B5-6C4C-7943-D05D-16E7387DB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C293E-FC56-33E7-DFEE-58D764FC6508}"/>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4049477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805F-D7BC-3AA1-224F-B13239E52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17460-B73F-32FE-EB32-D229C13B1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6E4B81-5316-1900-AAAC-7B37FDE87C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A00984-A2C1-4922-51CC-EC702A75B205}"/>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721578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EDDAD-64DC-F80D-8BFE-F86CCE1B44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3EA470-980C-2363-04AC-CC5DAC1E43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328262-FC71-785B-3595-6ECB1636CF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2D3D8D-1F35-D3C4-C0F0-80E5258D4D95}"/>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281392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8EA56-3368-AA19-D2B6-ED7A858115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626F13-6301-1895-6BCF-D1CD673FE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6226F-6F02-58F9-BE2D-647A32B3C3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F0A39E-36A3-715C-EA78-E095DD39F97B}"/>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6320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E7FC6-D99E-1868-1E67-5DE59C574E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1BB15-8AB8-19D3-DC78-065B6B387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10B93-EE10-A8F0-0793-4396D580E5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62C8BE-F40A-C3DE-9F91-C38F8F010247}"/>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317102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0CD3D-A29A-310B-0EA9-70473C6ECC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2B04B9-035D-9D77-4CFA-EAFD8CDCEF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E7E42-653B-8F82-7F06-F11D81337E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BE0224-A7DE-261A-F3C1-235867A47450}"/>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386765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C259-FFB7-8C8F-CCC3-4BBA5F442F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70D44E-0CC2-BDBA-195E-6D8315A21B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3E8E40-D514-F4CD-3CF8-4433735419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0F7E1F-23D8-424F-C372-7D4E1E525D3C}"/>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1743174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C7EF2-37AD-AF45-F7C9-916A784160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4705C8-72E9-9BD1-CC03-14844E9F0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06D494-4B0B-8D94-BB85-CA02F82AFB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9B9451-9321-D7C2-32A9-7CC83708573A}"/>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08893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42742-3743-8E07-B34D-7E5A9BC2EE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EA593F-669B-BE6A-49AC-3E6001FFBB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9FFCC8-B1C4-90A3-9BAE-33B856854B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0498F1-140C-1903-7549-0B61C2A02EFE}"/>
              </a:ext>
            </a:extLst>
          </p:cNvPr>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71040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FD27A-AD9D-3A18-865E-06DE326A1E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152946-3056-E07C-19F5-84D93C0291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FC0076-BE8D-05BA-43FE-E1A33D64E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7D3E84-9C5C-B8C5-9CE7-B3A57CFBB3DE}"/>
              </a:ext>
            </a:extLst>
          </p:cNvPr>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928844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D2ACF-ACEE-1721-7DC7-CEDA453D7B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C956E-296F-A48A-4C13-25FFB2F05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C64FB-FD91-63F9-1D38-6B5072DD4A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915D4F-293F-0D50-5DD4-F6ADB32C29F3}"/>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026093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16A64-CE64-C019-1A2B-DDF44F0DA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6B83BC-0B44-CED7-BAD2-BBE6F3DEBB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867970-B5E4-A236-340A-130FAAFA6A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3A5426-3CDA-5ABA-D188-F35BEAF836CA}"/>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7786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11884-7DE4-2FBF-CE2A-B1F69846A0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672088-FAF4-9334-727F-8A966707C1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B2B28-5546-1036-C3F2-FF89BEAF56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3AA6F1-AC90-87B6-44CB-BA16E1CB71DC}"/>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499119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19BB5-4EF2-1A06-B25B-A53B5D50FA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A7DFD-0E62-4EC3-0D04-165A1B390B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759A65-687F-CE75-5E27-52E5ABEFF4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B7BD3B-3180-2993-36B9-4D3C7494F86E}"/>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798010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nelgiriyewithana/new-york-housing-market/data"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812971" y="4238172"/>
            <a:ext cx="5842000" cy="1856590"/>
          </a:xfrm>
        </p:spPr>
        <p:txBody>
          <a:bodyPr anchor="ctr"/>
          <a:lstStyle/>
          <a:p>
            <a:r>
              <a:rPr lang="en-US" dirty="0"/>
              <a:t>Data 602 final project:</a:t>
            </a:r>
            <a:br>
              <a:rPr lang="en-US" dirty="0"/>
            </a:br>
            <a:r>
              <a:rPr lang="en-US" dirty="0"/>
              <a:t>New York house price</a:t>
            </a:r>
            <a:br>
              <a:rPr lang="en-US" dirty="0"/>
            </a:br>
            <a:r>
              <a:rPr lang="en-US" dirty="0"/>
              <a:t>		</a:t>
            </a:r>
            <a:r>
              <a:rPr lang="en-US" sz="2000" dirty="0"/>
              <a:t>Jiaxin </a:t>
            </a:r>
            <a:r>
              <a:rPr lang="en-US" sz="2000" dirty="0" err="1"/>
              <a:t>ZHeng</a:t>
            </a:r>
            <a:endParaRPr lang="en-US" sz="20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876C6-E003-9CF0-FD96-7F57BBAB90DF}"/>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7B9AB85-0BA0-1459-173D-54666889D80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2" name="Picture 1">
            <a:extLst>
              <a:ext uri="{FF2B5EF4-FFF2-40B4-BE49-F238E27FC236}">
                <a16:creationId xmlns:a16="http://schemas.microsoft.com/office/drawing/2014/main" id="{124F1B34-F30E-EC3E-9A71-212CC38A5440}"/>
              </a:ext>
            </a:extLst>
          </p:cNvPr>
          <p:cNvPicPr>
            <a:picLocks noChangeAspect="1"/>
          </p:cNvPicPr>
          <p:nvPr/>
        </p:nvPicPr>
        <p:blipFill>
          <a:blip r:embed="rId3"/>
          <a:srcRect r="1691"/>
          <a:stretch/>
        </p:blipFill>
        <p:spPr>
          <a:xfrm>
            <a:off x="0" y="0"/>
            <a:ext cx="12058447" cy="2546340"/>
          </a:xfrm>
          <a:prstGeom prst="rect">
            <a:avLst/>
          </a:prstGeom>
        </p:spPr>
      </p:pic>
      <p:pic>
        <p:nvPicPr>
          <p:cNvPr id="4" name="Picture 3">
            <a:extLst>
              <a:ext uri="{FF2B5EF4-FFF2-40B4-BE49-F238E27FC236}">
                <a16:creationId xmlns:a16="http://schemas.microsoft.com/office/drawing/2014/main" id="{EF9969BB-F42F-A180-C3CE-2EDCFF48A47E}"/>
              </a:ext>
            </a:extLst>
          </p:cNvPr>
          <p:cNvPicPr>
            <a:picLocks noChangeAspect="1"/>
          </p:cNvPicPr>
          <p:nvPr/>
        </p:nvPicPr>
        <p:blipFill>
          <a:blip r:embed="rId4"/>
          <a:srcRect l="620"/>
          <a:stretch/>
        </p:blipFill>
        <p:spPr>
          <a:xfrm>
            <a:off x="94343" y="2690242"/>
            <a:ext cx="8925051" cy="4167757"/>
          </a:xfrm>
          <a:prstGeom prst="rect">
            <a:avLst/>
          </a:prstGeom>
        </p:spPr>
      </p:pic>
    </p:spTree>
    <p:extLst>
      <p:ext uri="{BB962C8B-B14F-4D97-AF65-F5344CB8AC3E}">
        <p14:creationId xmlns:p14="http://schemas.microsoft.com/office/powerpoint/2010/main" val="53697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15A98-E52B-521D-7845-EAA75F9A126C}"/>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FBBEAAB-EAA1-9712-B6B5-ACAC114E848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pic>
        <p:nvPicPr>
          <p:cNvPr id="4" name="Picture 3">
            <a:extLst>
              <a:ext uri="{FF2B5EF4-FFF2-40B4-BE49-F238E27FC236}">
                <a16:creationId xmlns:a16="http://schemas.microsoft.com/office/drawing/2014/main" id="{7E2B29A4-9F4B-6D4C-2B4F-7AEB6F470247}"/>
              </a:ext>
            </a:extLst>
          </p:cNvPr>
          <p:cNvPicPr>
            <a:picLocks noChangeAspect="1"/>
          </p:cNvPicPr>
          <p:nvPr/>
        </p:nvPicPr>
        <p:blipFill>
          <a:blip r:embed="rId3"/>
          <a:stretch>
            <a:fillRect/>
          </a:stretch>
        </p:blipFill>
        <p:spPr>
          <a:xfrm>
            <a:off x="979714" y="540795"/>
            <a:ext cx="9267371" cy="5776410"/>
          </a:xfrm>
          <a:prstGeom prst="rect">
            <a:avLst/>
          </a:prstGeom>
        </p:spPr>
      </p:pic>
    </p:spTree>
    <p:extLst>
      <p:ext uri="{BB962C8B-B14F-4D97-AF65-F5344CB8AC3E}">
        <p14:creationId xmlns:p14="http://schemas.microsoft.com/office/powerpoint/2010/main" val="267272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921F4-7EDF-1711-1884-EC578F2360F8}"/>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ECAE512-7A9A-0DC3-5E6E-4D3508FD166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pic>
        <p:nvPicPr>
          <p:cNvPr id="7" name="Picture 6">
            <a:extLst>
              <a:ext uri="{FF2B5EF4-FFF2-40B4-BE49-F238E27FC236}">
                <a16:creationId xmlns:a16="http://schemas.microsoft.com/office/drawing/2014/main" id="{7634564C-2E78-BD4C-0D43-6A67BCDA790B}"/>
              </a:ext>
            </a:extLst>
          </p:cNvPr>
          <p:cNvPicPr>
            <a:picLocks noChangeAspect="1"/>
          </p:cNvPicPr>
          <p:nvPr/>
        </p:nvPicPr>
        <p:blipFill>
          <a:blip r:embed="rId3"/>
          <a:srcRect r="20270" b="85823"/>
          <a:stretch/>
        </p:blipFill>
        <p:spPr>
          <a:xfrm>
            <a:off x="3866286" y="319089"/>
            <a:ext cx="4878571" cy="1218964"/>
          </a:xfrm>
          <a:prstGeom prst="rect">
            <a:avLst/>
          </a:prstGeom>
        </p:spPr>
      </p:pic>
      <p:pic>
        <p:nvPicPr>
          <p:cNvPr id="9" name="Picture 8">
            <a:extLst>
              <a:ext uri="{FF2B5EF4-FFF2-40B4-BE49-F238E27FC236}">
                <a16:creationId xmlns:a16="http://schemas.microsoft.com/office/drawing/2014/main" id="{CFB4F91F-F51D-3D63-A259-1EEC6DB656FC}"/>
              </a:ext>
            </a:extLst>
          </p:cNvPr>
          <p:cNvPicPr>
            <a:picLocks noChangeAspect="1"/>
          </p:cNvPicPr>
          <p:nvPr/>
        </p:nvPicPr>
        <p:blipFill>
          <a:blip r:embed="rId3"/>
          <a:srcRect t="48042" r="14814"/>
          <a:stretch/>
        </p:blipFill>
        <p:spPr>
          <a:xfrm>
            <a:off x="3866286" y="2133599"/>
            <a:ext cx="5139828" cy="4405312"/>
          </a:xfrm>
          <a:prstGeom prst="rect">
            <a:avLst/>
          </a:prstGeom>
        </p:spPr>
      </p:pic>
    </p:spTree>
    <p:extLst>
      <p:ext uri="{BB962C8B-B14F-4D97-AF65-F5344CB8AC3E}">
        <p14:creationId xmlns:p14="http://schemas.microsoft.com/office/powerpoint/2010/main" val="242154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1B70C-EF08-8DDD-7922-8B5453604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B74E4-8055-02FA-3637-CEF7DE572B72}"/>
              </a:ext>
            </a:extLst>
          </p:cNvPr>
          <p:cNvSpPr>
            <a:spLocks noGrp="1"/>
          </p:cNvSpPr>
          <p:nvPr>
            <p:ph type="ctrTitle"/>
          </p:nvPr>
        </p:nvSpPr>
        <p:spPr>
          <a:xfrm>
            <a:off x="6991349" y="487018"/>
            <a:ext cx="4598307" cy="3377354"/>
          </a:xfrm>
        </p:spPr>
        <p:txBody>
          <a:bodyPr/>
          <a:lstStyle/>
          <a:p>
            <a:pPr algn="l"/>
            <a:r>
              <a:rPr lang="en-US" b="0" i="0" dirty="0">
                <a:solidFill>
                  <a:srgbClr val="1F1F1F"/>
                </a:solidFill>
                <a:effectLst/>
                <a:latin typeface="Roboto" panose="02000000000000000000" pitchFamily="2" charset="0"/>
              </a:rPr>
              <a:t>III. EDA</a:t>
            </a:r>
          </a:p>
        </p:txBody>
      </p:sp>
    </p:spTree>
    <p:extLst>
      <p:ext uri="{BB962C8B-B14F-4D97-AF65-F5344CB8AC3E}">
        <p14:creationId xmlns:p14="http://schemas.microsoft.com/office/powerpoint/2010/main" val="134353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488CA-B56F-CFF0-9780-54F87970B531}"/>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8F9F0F64-8E3E-B8E9-B519-1C04F403284B}"/>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14</a:t>
            </a:fld>
            <a:endParaRPr lang="en-US" dirty="0"/>
          </a:p>
        </p:txBody>
      </p:sp>
      <p:pic>
        <p:nvPicPr>
          <p:cNvPr id="11" name="Picture 10">
            <a:extLst>
              <a:ext uri="{FF2B5EF4-FFF2-40B4-BE49-F238E27FC236}">
                <a16:creationId xmlns:a16="http://schemas.microsoft.com/office/drawing/2014/main" id="{86BB1097-A129-386B-99AF-39E490C02C9B}"/>
              </a:ext>
            </a:extLst>
          </p:cNvPr>
          <p:cNvPicPr>
            <a:picLocks noChangeAspect="1"/>
          </p:cNvPicPr>
          <p:nvPr/>
        </p:nvPicPr>
        <p:blipFill>
          <a:blip r:embed="rId3"/>
          <a:stretch>
            <a:fillRect/>
          </a:stretch>
        </p:blipFill>
        <p:spPr>
          <a:xfrm>
            <a:off x="420914" y="1160878"/>
            <a:ext cx="10760802" cy="5131065"/>
          </a:xfrm>
          <a:prstGeom prst="rect">
            <a:avLst/>
          </a:prstGeom>
        </p:spPr>
      </p:pic>
    </p:spTree>
    <p:extLst>
      <p:ext uri="{BB962C8B-B14F-4D97-AF65-F5344CB8AC3E}">
        <p14:creationId xmlns:p14="http://schemas.microsoft.com/office/powerpoint/2010/main" val="86772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8C065-E158-2B4D-0BFA-382EC2E1CBBD}"/>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5A9C79EC-31F0-54C1-568B-AFB96CA8FB03}"/>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15</a:t>
            </a:fld>
            <a:endParaRPr lang="en-US" dirty="0"/>
          </a:p>
        </p:txBody>
      </p:sp>
      <p:pic>
        <p:nvPicPr>
          <p:cNvPr id="3" name="Picture 2">
            <a:extLst>
              <a:ext uri="{FF2B5EF4-FFF2-40B4-BE49-F238E27FC236}">
                <a16:creationId xmlns:a16="http://schemas.microsoft.com/office/drawing/2014/main" id="{A0AE77E6-EFAA-1EAF-4C11-494184025D28}"/>
              </a:ext>
            </a:extLst>
          </p:cNvPr>
          <p:cNvPicPr>
            <a:picLocks noChangeAspect="1"/>
          </p:cNvPicPr>
          <p:nvPr/>
        </p:nvPicPr>
        <p:blipFill>
          <a:blip r:embed="rId3"/>
          <a:stretch>
            <a:fillRect/>
          </a:stretch>
        </p:blipFill>
        <p:spPr>
          <a:xfrm>
            <a:off x="558801" y="1155552"/>
            <a:ext cx="10588172" cy="5067785"/>
          </a:xfrm>
          <a:prstGeom prst="rect">
            <a:avLst/>
          </a:prstGeom>
        </p:spPr>
      </p:pic>
    </p:spTree>
    <p:extLst>
      <p:ext uri="{BB962C8B-B14F-4D97-AF65-F5344CB8AC3E}">
        <p14:creationId xmlns:p14="http://schemas.microsoft.com/office/powerpoint/2010/main" val="130322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65E57-7F00-FCF4-24B6-78A625460583}"/>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1A2E4092-8E5A-4499-248F-EACFC41FE360}"/>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16</a:t>
            </a:fld>
            <a:endParaRPr lang="en-US" dirty="0"/>
          </a:p>
        </p:txBody>
      </p:sp>
      <p:pic>
        <p:nvPicPr>
          <p:cNvPr id="4" name="Picture 3">
            <a:extLst>
              <a:ext uri="{FF2B5EF4-FFF2-40B4-BE49-F238E27FC236}">
                <a16:creationId xmlns:a16="http://schemas.microsoft.com/office/drawing/2014/main" id="{B547F1A9-2100-30C1-7BE1-8B1CDE59CC7E}"/>
              </a:ext>
            </a:extLst>
          </p:cNvPr>
          <p:cNvPicPr>
            <a:picLocks noChangeAspect="1"/>
          </p:cNvPicPr>
          <p:nvPr/>
        </p:nvPicPr>
        <p:blipFill>
          <a:blip r:embed="rId3"/>
          <a:stretch>
            <a:fillRect/>
          </a:stretch>
        </p:blipFill>
        <p:spPr>
          <a:xfrm>
            <a:off x="1353612" y="884492"/>
            <a:ext cx="8545131" cy="5836982"/>
          </a:xfrm>
          <a:prstGeom prst="rect">
            <a:avLst/>
          </a:prstGeom>
        </p:spPr>
      </p:pic>
    </p:spTree>
    <p:extLst>
      <p:ext uri="{BB962C8B-B14F-4D97-AF65-F5344CB8AC3E}">
        <p14:creationId xmlns:p14="http://schemas.microsoft.com/office/powerpoint/2010/main" val="327038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B5CBD-F814-5481-B72B-DE4368521830}"/>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7D46E827-1950-7D3F-9EEC-2C7C158857B5}"/>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17</a:t>
            </a:fld>
            <a:endParaRPr lang="en-US" dirty="0"/>
          </a:p>
        </p:txBody>
      </p:sp>
      <p:pic>
        <p:nvPicPr>
          <p:cNvPr id="3" name="Picture 2">
            <a:extLst>
              <a:ext uri="{FF2B5EF4-FFF2-40B4-BE49-F238E27FC236}">
                <a16:creationId xmlns:a16="http://schemas.microsoft.com/office/drawing/2014/main" id="{42B903A1-2730-8648-5F4C-42D7A34CBFA5}"/>
              </a:ext>
            </a:extLst>
          </p:cNvPr>
          <p:cNvPicPr>
            <a:picLocks noChangeAspect="1"/>
          </p:cNvPicPr>
          <p:nvPr/>
        </p:nvPicPr>
        <p:blipFill>
          <a:blip r:embed="rId3"/>
          <a:srcRect l="2556" r="5008" b="2261"/>
          <a:stretch/>
        </p:blipFill>
        <p:spPr>
          <a:xfrm>
            <a:off x="1248229" y="942708"/>
            <a:ext cx="8889999" cy="5778766"/>
          </a:xfrm>
          <a:prstGeom prst="rect">
            <a:avLst/>
          </a:prstGeom>
        </p:spPr>
      </p:pic>
    </p:spTree>
    <p:extLst>
      <p:ext uri="{BB962C8B-B14F-4D97-AF65-F5344CB8AC3E}">
        <p14:creationId xmlns:p14="http://schemas.microsoft.com/office/powerpoint/2010/main" val="227575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C073-B706-6EBC-851D-923D7FC2B32E}"/>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B05C2F5A-870D-BB55-16E9-8C494065B553}"/>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18</a:t>
            </a:fld>
            <a:endParaRPr lang="en-US" dirty="0"/>
          </a:p>
        </p:txBody>
      </p:sp>
      <p:pic>
        <p:nvPicPr>
          <p:cNvPr id="4" name="Picture 3">
            <a:extLst>
              <a:ext uri="{FF2B5EF4-FFF2-40B4-BE49-F238E27FC236}">
                <a16:creationId xmlns:a16="http://schemas.microsoft.com/office/drawing/2014/main" id="{D3ABF4DD-909F-9050-6E21-739482E2EB68}"/>
              </a:ext>
            </a:extLst>
          </p:cNvPr>
          <p:cNvPicPr>
            <a:picLocks noChangeAspect="1"/>
          </p:cNvPicPr>
          <p:nvPr/>
        </p:nvPicPr>
        <p:blipFill>
          <a:blip r:embed="rId3"/>
          <a:stretch>
            <a:fillRect/>
          </a:stretch>
        </p:blipFill>
        <p:spPr>
          <a:xfrm>
            <a:off x="565128" y="980000"/>
            <a:ext cx="9544072" cy="5552787"/>
          </a:xfrm>
          <a:prstGeom prst="rect">
            <a:avLst/>
          </a:prstGeom>
        </p:spPr>
      </p:pic>
    </p:spTree>
    <p:extLst>
      <p:ext uri="{BB962C8B-B14F-4D97-AF65-F5344CB8AC3E}">
        <p14:creationId xmlns:p14="http://schemas.microsoft.com/office/powerpoint/2010/main" val="143366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7641F-8706-9D31-7530-BB6815E5F7E0}"/>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20927141-D356-256C-8AD3-5BD3FADAF710}"/>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19</a:t>
            </a:fld>
            <a:endParaRPr lang="en-US" dirty="0"/>
          </a:p>
        </p:txBody>
      </p:sp>
      <p:pic>
        <p:nvPicPr>
          <p:cNvPr id="3" name="Picture 2">
            <a:extLst>
              <a:ext uri="{FF2B5EF4-FFF2-40B4-BE49-F238E27FC236}">
                <a16:creationId xmlns:a16="http://schemas.microsoft.com/office/drawing/2014/main" id="{58FD3159-10BB-D000-51B5-E3FE6489DF3C}"/>
              </a:ext>
            </a:extLst>
          </p:cNvPr>
          <p:cNvPicPr>
            <a:picLocks noChangeAspect="1"/>
          </p:cNvPicPr>
          <p:nvPr/>
        </p:nvPicPr>
        <p:blipFill>
          <a:blip r:embed="rId3"/>
          <a:stretch>
            <a:fillRect/>
          </a:stretch>
        </p:blipFill>
        <p:spPr>
          <a:xfrm>
            <a:off x="404881" y="995183"/>
            <a:ext cx="9842205" cy="5862817"/>
          </a:xfrm>
          <a:prstGeom prst="rect">
            <a:avLst/>
          </a:prstGeom>
        </p:spPr>
      </p:pic>
    </p:spTree>
    <p:extLst>
      <p:ext uri="{BB962C8B-B14F-4D97-AF65-F5344CB8AC3E}">
        <p14:creationId xmlns:p14="http://schemas.microsoft.com/office/powerpoint/2010/main" val="95041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About THE DATA: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2832179"/>
          </a:xfrm>
        </p:spPr>
        <p:txBody>
          <a:bodyPr>
            <a:normAutofit/>
          </a:bodyPr>
          <a:lstStyle/>
          <a:p>
            <a:pPr algn="l">
              <a:spcAft>
                <a:spcPts val="450"/>
              </a:spcAft>
            </a:pPr>
            <a:r>
              <a:rPr lang="en-US" b="0" i="0" dirty="0">
                <a:solidFill>
                  <a:srgbClr val="1F1F1F"/>
                </a:solidFill>
                <a:effectLst/>
                <a:latin typeface="Roboto" panose="02000000000000000000" pitchFamily="2" charset="0"/>
              </a:rPr>
              <a:t>This data is about the prices of New York houses, it includes information and valuable such as house type, prices, number of bedrooms, bathrooms, and property square footage, addresses, state, and geographical coordinates</a:t>
            </a:r>
          </a:p>
          <a:p>
            <a:pPr algn="l">
              <a:spcAft>
                <a:spcPts val="450"/>
              </a:spcAft>
            </a:pPr>
            <a:endParaRPr lang="en-US" b="0" dirty="0">
              <a:solidFill>
                <a:srgbClr val="1F1F1F"/>
              </a:solidFill>
              <a:latin typeface="Roboto" panose="02000000000000000000" pitchFamily="2" charset="0"/>
            </a:endParaRPr>
          </a:p>
          <a:p>
            <a:pPr>
              <a:spcAft>
                <a:spcPts val="450"/>
              </a:spcAft>
            </a:pPr>
            <a:r>
              <a:rPr lang="en-US" b="0" i="0" dirty="0">
                <a:solidFill>
                  <a:srgbClr val="1F1F1F"/>
                </a:solidFill>
                <a:effectLst/>
                <a:latin typeface="Roboto" panose="02000000000000000000" pitchFamily="2" charset="0"/>
              </a:rPr>
              <a:t>Kaggle: </a:t>
            </a:r>
            <a:r>
              <a:rPr lang="en-US" b="0" i="0" dirty="0">
                <a:solidFill>
                  <a:srgbClr val="1F1F1F"/>
                </a:solidFill>
                <a:effectLst/>
                <a:latin typeface="Roboto" panose="02000000000000000000" pitchFamily="2" charset="0"/>
                <a:hlinkClick r:id="rId3"/>
              </a:rPr>
              <a:t>https://www.kaggle.com/datasets/nelgiriyewithana/new-york-housing-market/data</a:t>
            </a:r>
            <a:endParaRPr lang="en-US" b="0" i="0" dirty="0">
              <a:solidFill>
                <a:srgbClr val="1F1F1F"/>
              </a:solidFill>
              <a:effectLst/>
              <a:latin typeface="Roboto" panose="02000000000000000000" pitchFamily="2" charset="0"/>
            </a:endParaRPr>
          </a:p>
          <a:p>
            <a:pPr algn="l">
              <a:spcAft>
                <a:spcPts val="450"/>
              </a:spcAft>
            </a:pPr>
            <a:endParaRPr lang="en-US" b="0" i="0" dirty="0">
              <a:solidFill>
                <a:srgbClr val="1F1F1F"/>
              </a:solidFill>
              <a:effectLst/>
              <a:latin typeface="Roboto" panose="02000000000000000000" pitchFamily="2"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B4FE7-B6B0-49E6-F787-84C569B9C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7678CB-C413-FECD-5B25-288274DAA5F8}"/>
              </a:ext>
            </a:extLst>
          </p:cNvPr>
          <p:cNvSpPr>
            <a:spLocks noGrp="1"/>
          </p:cNvSpPr>
          <p:nvPr>
            <p:ph type="title"/>
          </p:nvPr>
        </p:nvSpPr>
        <p:spPr>
          <a:xfrm>
            <a:off x="1322317" y="1451429"/>
            <a:ext cx="8003111" cy="938108"/>
          </a:xfrm>
        </p:spPr>
        <p:txBody>
          <a:bodyPr/>
          <a:lstStyle/>
          <a:p>
            <a:pPr algn="l"/>
            <a:r>
              <a:rPr lang="en-US" b="0" i="0" dirty="0">
                <a:solidFill>
                  <a:srgbClr val="1F1F1F"/>
                </a:solidFill>
                <a:effectLst/>
                <a:latin typeface="Tenorite (Headings)"/>
              </a:rPr>
              <a:t>Summary:</a:t>
            </a:r>
          </a:p>
        </p:txBody>
      </p:sp>
      <p:sp>
        <p:nvSpPr>
          <p:cNvPr id="3" name="Text Placeholder 2">
            <a:extLst>
              <a:ext uri="{FF2B5EF4-FFF2-40B4-BE49-F238E27FC236}">
                <a16:creationId xmlns:a16="http://schemas.microsoft.com/office/drawing/2014/main" id="{24B6DF29-1C70-99C1-093E-BF015B8738F3}"/>
              </a:ext>
            </a:extLst>
          </p:cNvPr>
          <p:cNvSpPr>
            <a:spLocks noGrp="1"/>
          </p:cNvSpPr>
          <p:nvPr>
            <p:ph sz="half" idx="2"/>
          </p:nvPr>
        </p:nvSpPr>
        <p:spPr>
          <a:xfrm>
            <a:off x="1322388" y="2763078"/>
            <a:ext cx="7288212" cy="2832179"/>
          </a:xfrm>
        </p:spPr>
        <p:txBody>
          <a:bodyPr>
            <a:normAutofit lnSpcReduction="10000"/>
          </a:bodyPr>
          <a:lstStyle/>
          <a:p>
            <a:pPr>
              <a:spcAft>
                <a:spcPts val="450"/>
              </a:spcAft>
            </a:pPr>
            <a:r>
              <a:rPr lang="en-US" b="0" dirty="0">
                <a:solidFill>
                  <a:srgbClr val="000000"/>
                </a:solidFill>
                <a:effectLst/>
                <a:latin typeface="Roboto" panose="02000000000000000000" pitchFamily="2" charset="0"/>
                <a:ea typeface="Roboto" panose="02000000000000000000" pitchFamily="2" charset="0"/>
                <a:cs typeface="Roboto" panose="02000000000000000000" pitchFamily="2" charset="0"/>
              </a:rPr>
              <a:t>The dataset provides insights into New York housing trends, highlighting that the Queens area has the most houses for sale, second Brooklyn and </a:t>
            </a:r>
            <a:r>
              <a:rPr lang="en-US" b="0" dirty="0">
                <a:solidFill>
                  <a:srgbClr val="000000"/>
                </a:solidFill>
                <a:latin typeface="Roboto" panose="02000000000000000000" pitchFamily="2" charset="0"/>
                <a:ea typeface="Roboto" panose="02000000000000000000" pitchFamily="2" charset="0"/>
                <a:cs typeface="Roboto" panose="02000000000000000000" pitchFamily="2" charset="0"/>
              </a:rPr>
              <a:t>third </a:t>
            </a:r>
            <a:r>
              <a:rPr lang="en-US" b="0" dirty="0">
                <a:solidFill>
                  <a:srgbClr val="000000"/>
                </a:solidFill>
                <a:effectLst/>
                <a:latin typeface="Roboto" panose="02000000000000000000" pitchFamily="2" charset="0"/>
                <a:ea typeface="Roboto" panose="02000000000000000000" pitchFamily="2" charset="0"/>
                <a:cs typeface="Roboto" panose="02000000000000000000" pitchFamily="2" charset="0"/>
              </a:rPr>
              <a:t>Staten Island. </a:t>
            </a:r>
          </a:p>
          <a:p>
            <a:pPr>
              <a:spcAft>
                <a:spcPts val="450"/>
              </a:spcAft>
            </a:pPr>
            <a:r>
              <a:rPr lang="en-US" b="0" dirty="0">
                <a:solidFill>
                  <a:srgbClr val="000000"/>
                </a:solidFill>
                <a:effectLst/>
                <a:latin typeface="Roboto" panose="02000000000000000000" pitchFamily="2" charset="0"/>
                <a:ea typeface="Roboto" panose="02000000000000000000" pitchFamily="2" charset="0"/>
                <a:cs typeface="Roboto" panose="02000000000000000000" pitchFamily="2" charset="0"/>
              </a:rPr>
              <a:t>Queens offers affordable prices, and New York (including Manhattan) has the highest prices but limited availability. </a:t>
            </a:r>
          </a:p>
          <a:p>
            <a:pPr>
              <a:spcAft>
                <a:spcPts val="450"/>
              </a:spcAft>
            </a:pPr>
            <a:r>
              <a:rPr lang="en-US" b="0" dirty="0">
                <a:solidFill>
                  <a:srgbClr val="000000"/>
                </a:solidFill>
                <a:latin typeface="Roboto" panose="02000000000000000000" pitchFamily="2" charset="0"/>
                <a:ea typeface="Roboto" panose="02000000000000000000" pitchFamily="2" charset="0"/>
                <a:cs typeface="Roboto" panose="02000000000000000000" pitchFamily="2" charset="0"/>
              </a:rPr>
              <a:t>S</a:t>
            </a:r>
            <a:r>
              <a:rPr lang="en-US" b="0" dirty="0">
                <a:solidFill>
                  <a:srgbClr val="000000"/>
                </a:solidFill>
                <a:effectLst/>
                <a:latin typeface="Roboto" panose="02000000000000000000" pitchFamily="2" charset="0"/>
                <a:ea typeface="Roboto" panose="02000000000000000000" pitchFamily="2" charset="0"/>
                <a:cs typeface="Roboto" panose="02000000000000000000" pitchFamily="2" charset="0"/>
              </a:rPr>
              <a:t>quare footage is the key factors influencing house prices </a:t>
            </a:r>
          </a:p>
          <a:p>
            <a:pPr>
              <a:spcAft>
                <a:spcPts val="450"/>
              </a:spcAft>
            </a:pPr>
            <a:r>
              <a:rPr lang="en-US" b="0" dirty="0">
                <a:solidFill>
                  <a:srgbClr val="000000"/>
                </a:solidFill>
                <a:effectLst/>
                <a:latin typeface="Roboto" panose="02000000000000000000" pitchFamily="2" charset="0"/>
                <a:ea typeface="Roboto" panose="02000000000000000000" pitchFamily="2" charset="0"/>
                <a:cs typeface="Roboto" panose="02000000000000000000" pitchFamily="2" charset="0"/>
              </a:rPr>
              <a:t>Those with 11 bedrooms and 10 bathrooms</a:t>
            </a:r>
            <a:r>
              <a:rPr lang="en-US" b="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en-US" b="0" dirty="0">
                <a:solidFill>
                  <a:srgbClr val="000000"/>
                </a:solidFill>
                <a:effectLst/>
                <a:latin typeface="Roboto" panose="02000000000000000000" pitchFamily="2" charset="0"/>
                <a:ea typeface="Roboto" panose="02000000000000000000" pitchFamily="2" charset="0"/>
                <a:cs typeface="Roboto" panose="02000000000000000000" pitchFamily="2" charset="0"/>
              </a:rPr>
              <a:t>significantly higher prices in house too</a:t>
            </a:r>
          </a:p>
          <a:p>
            <a:pPr algn="l">
              <a:spcAft>
                <a:spcPts val="450"/>
              </a:spcAft>
            </a:pPr>
            <a:endParaRPr lang="en-US" b="0" i="0" dirty="0">
              <a:solidFill>
                <a:srgbClr val="1F1F1F"/>
              </a:solidFill>
              <a:effectLst/>
              <a:latin typeface="Roboto" panose="02000000000000000000" pitchFamily="2" charset="0"/>
            </a:endParaRPr>
          </a:p>
        </p:txBody>
      </p:sp>
      <p:sp>
        <p:nvSpPr>
          <p:cNvPr id="14" name="Slide Number Placeholder 5">
            <a:extLst>
              <a:ext uri="{FF2B5EF4-FFF2-40B4-BE49-F238E27FC236}">
                <a16:creationId xmlns:a16="http://schemas.microsoft.com/office/drawing/2014/main" id="{734F56FF-48B4-37A1-723E-89BCCFAEFAE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895959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913086" y="2232593"/>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516B1-8CAE-A4CA-E17B-DD32E2744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44367-2480-1E98-2510-D79CA6ABF472}"/>
              </a:ext>
            </a:extLst>
          </p:cNvPr>
          <p:cNvSpPr>
            <a:spLocks noGrp="1"/>
          </p:cNvSpPr>
          <p:nvPr>
            <p:ph type="title"/>
          </p:nvPr>
        </p:nvSpPr>
        <p:spPr>
          <a:xfrm>
            <a:off x="1322317" y="1451429"/>
            <a:ext cx="8003111" cy="938108"/>
          </a:xfrm>
        </p:spPr>
        <p:txBody>
          <a:bodyPr/>
          <a:lstStyle/>
          <a:p>
            <a:pPr algn="l"/>
            <a:r>
              <a:rPr lang="en-US" b="0" i="0" dirty="0">
                <a:solidFill>
                  <a:srgbClr val="1F1F1F"/>
                </a:solidFill>
                <a:effectLst/>
                <a:latin typeface="Tenorite (Headings)"/>
              </a:rPr>
              <a:t>why is this relevant to my industry?</a:t>
            </a:r>
          </a:p>
        </p:txBody>
      </p:sp>
      <p:sp>
        <p:nvSpPr>
          <p:cNvPr id="3" name="Text Placeholder 2">
            <a:extLst>
              <a:ext uri="{FF2B5EF4-FFF2-40B4-BE49-F238E27FC236}">
                <a16:creationId xmlns:a16="http://schemas.microsoft.com/office/drawing/2014/main" id="{E0F1493B-EC88-BB31-DA14-0CE51E39201B}"/>
              </a:ext>
            </a:extLst>
          </p:cNvPr>
          <p:cNvSpPr>
            <a:spLocks noGrp="1"/>
          </p:cNvSpPr>
          <p:nvPr>
            <p:ph sz="half" idx="2"/>
          </p:nvPr>
        </p:nvSpPr>
        <p:spPr>
          <a:xfrm>
            <a:off x="1322388" y="2763078"/>
            <a:ext cx="7603898" cy="2832179"/>
          </a:xfrm>
        </p:spPr>
        <p:txBody>
          <a:bodyPr>
            <a:normAutofit/>
          </a:bodyPr>
          <a:lstStyle/>
          <a:p>
            <a:pPr algn="l">
              <a:spcAft>
                <a:spcPts val="450"/>
              </a:spcAft>
            </a:pPr>
            <a:r>
              <a:rPr lang="en-US" b="0" i="0" dirty="0">
                <a:solidFill>
                  <a:srgbClr val="1F1F1F"/>
                </a:solidFill>
                <a:effectLst/>
                <a:latin typeface="Roboto" panose="02000000000000000000" pitchFamily="2" charset="0"/>
              </a:rPr>
              <a:t>This is relevant to me because I work as an interior designer in an architectural firm. I understand how everyone wants to design their own dream house. On other hand, I also understand the real estate market is important, and understanding housing price trends, and location is essential for buyers. In this project allows to make informed decisions to solve real-world problems.</a:t>
            </a:r>
          </a:p>
          <a:p>
            <a:pPr algn="l">
              <a:spcAft>
                <a:spcPts val="450"/>
              </a:spcAft>
            </a:pPr>
            <a:endParaRPr lang="en-US" b="0" i="0" dirty="0">
              <a:solidFill>
                <a:srgbClr val="1F1F1F"/>
              </a:solidFill>
              <a:effectLst/>
              <a:latin typeface="Roboto" panose="02000000000000000000" pitchFamily="2" charset="0"/>
            </a:endParaRPr>
          </a:p>
        </p:txBody>
      </p:sp>
      <p:sp>
        <p:nvSpPr>
          <p:cNvPr id="14" name="Slide Number Placeholder 5">
            <a:extLst>
              <a:ext uri="{FF2B5EF4-FFF2-40B4-BE49-F238E27FC236}">
                <a16:creationId xmlns:a16="http://schemas.microsoft.com/office/drawing/2014/main" id="{A7833318-5AB0-75BD-CF93-F9A89A997E3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50023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pPr algn="l"/>
            <a:r>
              <a:rPr lang="en-US" b="0" i="0" dirty="0">
                <a:solidFill>
                  <a:srgbClr val="1F1F1F"/>
                </a:solidFill>
                <a:effectLst/>
                <a:latin typeface="Roboto" panose="02000000000000000000" pitchFamily="2" charset="0"/>
              </a:rPr>
              <a:t>Research Questions:</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19" y="2960877"/>
            <a:ext cx="3383281" cy="2467466"/>
          </a:xfrm>
        </p:spPr>
        <p:txBody>
          <a:bodyPr>
            <a:normAutofit/>
          </a:bodyPr>
          <a:lstStyle/>
          <a:p>
            <a:pPr algn="l">
              <a:buFont typeface="+mj-lt"/>
              <a:buAutoNum type="arabicPeriod"/>
            </a:pPr>
            <a:r>
              <a:rPr lang="en-US" b="0" i="0" dirty="0">
                <a:solidFill>
                  <a:srgbClr val="1F1F1F"/>
                </a:solidFill>
                <a:effectLst/>
                <a:latin typeface="Roboto" panose="02000000000000000000" pitchFamily="2" charset="0"/>
              </a:rPr>
              <a:t>How do housing prices vary across different neighborhoods or locations?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p:sp>
        <p:nvSpPr>
          <p:cNvPr id="8" name="Text Placeholder 7">
            <a:extLst>
              <a:ext uri="{FF2B5EF4-FFF2-40B4-BE49-F238E27FC236}">
                <a16:creationId xmlns:a16="http://schemas.microsoft.com/office/drawing/2014/main" id="{3DF6F84F-6F08-5DB9-4E94-8507169CC43B}"/>
              </a:ext>
            </a:extLst>
          </p:cNvPr>
          <p:cNvSpPr>
            <a:spLocks noGrp="1"/>
          </p:cNvSpPr>
          <p:nvPr>
            <p:ph type="body" idx="10"/>
          </p:nvPr>
        </p:nvSpPr>
        <p:spPr>
          <a:xfrm>
            <a:off x="5734595" y="2960877"/>
            <a:ext cx="3518262" cy="3178666"/>
          </a:xfrm>
        </p:spPr>
        <p:txBody>
          <a:bodyPr/>
          <a:lstStyle/>
          <a:p>
            <a:r>
              <a:rPr lang="en-US" b="0" i="0" dirty="0">
                <a:solidFill>
                  <a:srgbClr val="1F1F1F"/>
                </a:solidFill>
                <a:effectLst/>
                <a:latin typeface="Roboto" panose="02000000000000000000" pitchFamily="2" charset="0"/>
              </a:rPr>
              <a:t>2. What factors influence housing prices the most?</a:t>
            </a:r>
          </a:p>
          <a:p>
            <a:endParaRPr lang="en-US" dirty="0"/>
          </a:p>
        </p:txBody>
      </p:sp>
    </p:spTree>
    <p:extLst>
      <p:ext uri="{BB962C8B-B14F-4D97-AF65-F5344CB8AC3E}">
        <p14:creationId xmlns:p14="http://schemas.microsoft.com/office/powerpoint/2010/main" val="6369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67EBD-9507-5263-E9B1-CEA9B753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492CA3-ED1A-9403-A4FC-29452B9D58AE}"/>
              </a:ext>
            </a:extLst>
          </p:cNvPr>
          <p:cNvSpPr>
            <a:spLocks noGrp="1"/>
          </p:cNvSpPr>
          <p:nvPr>
            <p:ph type="ctrTitle"/>
          </p:nvPr>
        </p:nvSpPr>
        <p:spPr>
          <a:xfrm>
            <a:off x="6991349" y="487018"/>
            <a:ext cx="4598307" cy="3377354"/>
          </a:xfrm>
        </p:spPr>
        <p:txBody>
          <a:bodyPr/>
          <a:lstStyle/>
          <a:p>
            <a:pPr algn="l"/>
            <a:r>
              <a:rPr lang="en-US" b="0" i="0" dirty="0">
                <a:solidFill>
                  <a:srgbClr val="1F1F1F"/>
                </a:solidFill>
                <a:effectLst/>
                <a:latin typeface="Roboto" panose="02000000000000000000" pitchFamily="2" charset="0"/>
              </a:rPr>
              <a:t>I. View the data</a:t>
            </a:r>
          </a:p>
        </p:txBody>
      </p:sp>
    </p:spTree>
    <p:extLst>
      <p:ext uri="{BB962C8B-B14F-4D97-AF65-F5344CB8AC3E}">
        <p14:creationId xmlns:p14="http://schemas.microsoft.com/office/powerpoint/2010/main" val="14957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8352C73E-CF21-8FC7-1219-1CE86E6C2A9E}"/>
              </a:ext>
            </a:extLst>
          </p:cNvPr>
          <p:cNvPicPr>
            <a:picLocks noChangeAspect="1"/>
          </p:cNvPicPr>
          <p:nvPr/>
        </p:nvPicPr>
        <p:blipFill>
          <a:blip r:embed="rId3"/>
          <a:srcRect/>
          <a:stretch/>
        </p:blipFill>
        <p:spPr>
          <a:xfrm>
            <a:off x="0" y="1004740"/>
            <a:ext cx="12192000" cy="5153320"/>
          </a:xfrm>
          <a:prstGeom prst="rect">
            <a:avLst/>
          </a:prstGeom>
        </p:spPr>
      </p:pic>
    </p:spTree>
    <p:extLst>
      <p:ext uri="{BB962C8B-B14F-4D97-AF65-F5344CB8AC3E}">
        <p14:creationId xmlns:p14="http://schemas.microsoft.com/office/powerpoint/2010/main" val="279182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6EA41-9AD3-AA49-64F0-D288DFEA25AA}"/>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722CE99-EA0B-C9E7-2AFD-7FB3C9765C1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pic>
        <p:nvPicPr>
          <p:cNvPr id="3" name="Picture 2">
            <a:extLst>
              <a:ext uri="{FF2B5EF4-FFF2-40B4-BE49-F238E27FC236}">
                <a16:creationId xmlns:a16="http://schemas.microsoft.com/office/drawing/2014/main" id="{D4498324-0B35-BF50-C234-8FF1545BC270}"/>
              </a:ext>
            </a:extLst>
          </p:cNvPr>
          <p:cNvPicPr>
            <a:picLocks noChangeAspect="1"/>
          </p:cNvPicPr>
          <p:nvPr/>
        </p:nvPicPr>
        <p:blipFill>
          <a:blip r:embed="rId3"/>
          <a:srcRect r="11591"/>
          <a:stretch/>
        </p:blipFill>
        <p:spPr>
          <a:xfrm>
            <a:off x="254000" y="1440090"/>
            <a:ext cx="6262914" cy="4383247"/>
          </a:xfrm>
          <a:prstGeom prst="rect">
            <a:avLst/>
          </a:prstGeom>
        </p:spPr>
      </p:pic>
      <p:pic>
        <p:nvPicPr>
          <p:cNvPr id="6" name="Picture 5">
            <a:extLst>
              <a:ext uri="{FF2B5EF4-FFF2-40B4-BE49-F238E27FC236}">
                <a16:creationId xmlns:a16="http://schemas.microsoft.com/office/drawing/2014/main" id="{1D0E131C-D5DB-C798-413B-A32FE4CE4A79}"/>
              </a:ext>
            </a:extLst>
          </p:cNvPr>
          <p:cNvPicPr>
            <a:picLocks noChangeAspect="1"/>
          </p:cNvPicPr>
          <p:nvPr/>
        </p:nvPicPr>
        <p:blipFill>
          <a:blip r:embed="rId4"/>
          <a:stretch>
            <a:fillRect/>
          </a:stretch>
        </p:blipFill>
        <p:spPr>
          <a:xfrm>
            <a:off x="7085481" y="1440090"/>
            <a:ext cx="4569490" cy="4780389"/>
          </a:xfrm>
          <a:prstGeom prst="rect">
            <a:avLst/>
          </a:prstGeom>
        </p:spPr>
      </p:pic>
    </p:spTree>
    <p:extLst>
      <p:ext uri="{BB962C8B-B14F-4D97-AF65-F5344CB8AC3E}">
        <p14:creationId xmlns:p14="http://schemas.microsoft.com/office/powerpoint/2010/main" val="166088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49" y="487018"/>
            <a:ext cx="4598307" cy="3377354"/>
          </a:xfrm>
        </p:spPr>
        <p:txBody>
          <a:bodyPr/>
          <a:lstStyle/>
          <a:p>
            <a:pPr algn="l"/>
            <a:r>
              <a:rPr lang="en-US" b="0" i="0" dirty="0">
                <a:solidFill>
                  <a:srgbClr val="1F1F1F"/>
                </a:solidFill>
                <a:effectLst/>
                <a:latin typeface="Roboto" panose="02000000000000000000" pitchFamily="2" charset="0"/>
              </a:rPr>
              <a:t>II. Tidy the data</a:t>
            </a:r>
          </a:p>
        </p:txBody>
      </p:sp>
    </p:spTree>
    <p:extLst>
      <p:ext uri="{BB962C8B-B14F-4D97-AF65-F5344CB8AC3E}">
        <p14:creationId xmlns:p14="http://schemas.microsoft.com/office/powerpoint/2010/main" val="60879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11225-7C27-454A-5C67-120B27A83476}"/>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EAB181-A68E-B15F-24A9-F3AFD5D9A60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3" name="Picture 2">
            <a:extLst>
              <a:ext uri="{FF2B5EF4-FFF2-40B4-BE49-F238E27FC236}">
                <a16:creationId xmlns:a16="http://schemas.microsoft.com/office/drawing/2014/main" id="{0B8C648D-B181-A037-5234-42C26C51F517}"/>
              </a:ext>
            </a:extLst>
          </p:cNvPr>
          <p:cNvPicPr>
            <a:picLocks noChangeAspect="1"/>
          </p:cNvPicPr>
          <p:nvPr/>
        </p:nvPicPr>
        <p:blipFill>
          <a:blip r:embed="rId3"/>
          <a:stretch>
            <a:fillRect/>
          </a:stretch>
        </p:blipFill>
        <p:spPr>
          <a:xfrm>
            <a:off x="3358491" y="485320"/>
            <a:ext cx="2606880" cy="5804234"/>
          </a:xfrm>
          <a:prstGeom prst="rect">
            <a:avLst/>
          </a:prstGeom>
        </p:spPr>
      </p:pic>
    </p:spTree>
    <p:extLst>
      <p:ext uri="{BB962C8B-B14F-4D97-AF65-F5344CB8AC3E}">
        <p14:creationId xmlns:p14="http://schemas.microsoft.com/office/powerpoint/2010/main" val="281142712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71545CD553624DB227E32E846DE2F8" ma:contentTypeVersion="5" ma:contentTypeDescription="Create a new document." ma:contentTypeScope="" ma:versionID="7c65fcb00e601fe13e2ef4623cc519e4">
  <xsd:schema xmlns:xsd="http://www.w3.org/2001/XMLSchema" xmlns:xs="http://www.w3.org/2001/XMLSchema" xmlns:p="http://schemas.microsoft.com/office/2006/metadata/properties" xmlns:ns3="db910825-fabd-4078-ac14-5a7bfd3205ff" targetNamespace="http://schemas.microsoft.com/office/2006/metadata/properties" ma:root="true" ma:fieldsID="a9b471c075d65eedfc8d4f2a57fcebea" ns3:_="">
    <xsd:import namespace="db910825-fabd-4078-ac14-5a7bfd3205f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10825-fabd-4078-ac14-5a7bfd3205f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7B84977F-4CDD-4F44-92A2-6EDE54AA4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910825-fabd-4078-ac14-5a7bfd3205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purl.org/dc/elements/1.1/"/>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db910825-fabd-4078-ac14-5a7bfd3205ff"/>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{35A9661D-C7C6-49BC-834A-4AE1CE72CE3B}tf67328976_win32</Template>
  <TotalTime>93</TotalTime>
  <Words>304</Words>
  <Application>Microsoft Office PowerPoint</Application>
  <PresentationFormat>Widescreen</PresentationFormat>
  <Paragraphs>57</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Tenorite (Headings)</vt:lpstr>
      <vt:lpstr>Arial</vt:lpstr>
      <vt:lpstr>Calibri</vt:lpstr>
      <vt:lpstr>Roboto</vt:lpstr>
      <vt:lpstr>Tenorite</vt:lpstr>
      <vt:lpstr>Custom</vt:lpstr>
      <vt:lpstr>Data 602 final project: New York house price   Jiaxin ZHeng</vt:lpstr>
      <vt:lpstr>About THE DATA:</vt:lpstr>
      <vt:lpstr>why is this relevant to my industry?</vt:lpstr>
      <vt:lpstr>Research Questions:</vt:lpstr>
      <vt:lpstr>I. View the data</vt:lpstr>
      <vt:lpstr>PowerPoint Presentation</vt:lpstr>
      <vt:lpstr>PowerPoint Presentation</vt:lpstr>
      <vt:lpstr>II. Tidy the data</vt:lpstr>
      <vt:lpstr>PowerPoint Presentation</vt:lpstr>
      <vt:lpstr>PowerPoint Presentation</vt:lpstr>
      <vt:lpstr>PowerPoint Presentation</vt:lpstr>
      <vt:lpstr>PowerPoint Presentation</vt:lpstr>
      <vt:lpstr>III. EDA</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 final project: New York house data   Jiaxin ZHeng</dc:title>
  <dc:creator>Jiaxin Zheng</dc:creator>
  <cp:lastModifiedBy>Jiaxin Zheng</cp:lastModifiedBy>
  <cp:revision>5</cp:revision>
  <dcterms:created xsi:type="dcterms:W3CDTF">2024-12-13T18:51:12Z</dcterms:created>
  <dcterms:modified xsi:type="dcterms:W3CDTF">2024-12-13T20:29:39Z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0x0101006371545CD553624DB227E32E846DE2F8</vt:lpwstr>
  </property>
  <property fmtid="{D5CDD505-2E9C-101B-9397-08002B2CF9AE}" pid="3" name="MediaServiceImageTags">
    <vt:lpwstr/>
  </property>
</Properties>
</file>