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8" r:id="rId6"/>
    <p:sldId id="282" r:id="rId7"/>
    <p:sldId id="278" r:id="rId8"/>
    <p:sldId id="286" r:id="rId9"/>
    <p:sldId id="287" r:id="rId10"/>
    <p:sldId id="289" r:id="rId11"/>
    <p:sldId id="290" r:id="rId12"/>
    <p:sldId id="288" r:id="rId13"/>
    <p:sldId id="292" r:id="rId14"/>
    <p:sldId id="291" r:id="rId15"/>
    <p:sldId id="293" r:id="rId16"/>
    <p:sldId id="294" r:id="rId17"/>
    <p:sldId id="295" r:id="rId18"/>
    <p:sldId id="296" r:id="rId19"/>
    <p:sldId id="297" r:id="rId20"/>
    <p:sldId id="299" r:id="rId21"/>
    <p:sldId id="284" r:id="rId22"/>
    <p:sldId id="29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0631" autoAdjust="0"/>
  </p:normalViewPr>
  <p:slideViewPr>
    <p:cSldViewPr snapToGrid="0">
      <p:cViewPr varScale="1">
        <p:scale>
          <a:sx n="77" d="100"/>
          <a:sy n="77" d="100"/>
        </p:scale>
        <p:origin x="1408" y="1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12/17/24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12/17/24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D49A3-AECA-211B-B140-62037DC7B4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6150E-63D0-2D60-0A66-391996095A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22471-3639-149F-0098-71AFA33BAC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F0CE98-27D6-4536-96A1-86F295EF9BA4}"/>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7026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82C73-9949-8328-BD8A-0C4D5F02AD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2D810-5A94-4C04-4453-8B082BD15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F613A7-DA91-D1FF-FE39-68207FE42F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D70D98-45DC-D63C-B8FA-E39C20F0BF25}"/>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286614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8EE2B-8EAF-BBB0-9BE0-F74E126845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7D5DB-E2F2-3A7A-D931-C770C55484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30F0AF-43A2-2BDF-9910-0148A5B6E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5C5872-3F00-8635-5842-A19B95EAE117}"/>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6182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CFEB3-CDC6-0C94-5E71-A7F95C6406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F0595B-9510-A6F2-D9AF-E08D20AEE3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5AEB1E-401D-040C-C484-8EDD5D31B1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A91E23-4DB6-BD77-994D-687027EE9F87}"/>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84132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A50A6-5D90-8B07-AA1C-CA2FD80F5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2C8D4F-65E3-11AC-DEC7-8BE2529A19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52E76-985A-045A-D628-1AC52521FC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B10D7D-322C-779D-7BA3-827C067E1A0F}"/>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9244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01324-5D67-ABD9-380E-33E1586BE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3A9A38-B381-5F00-F4A2-8A688C7A44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DF8F1-B238-F63D-4893-32723BB5CA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EE4A0A-470F-5742-C7AD-A5576057F09D}"/>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759953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4597D-425D-29D9-6F90-0F2ED7B4F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5517FC-84B8-4D0C-90A4-8E608E8836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ECDBA-F138-677E-3187-F6723F542E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60B63D-E971-8E06-01C9-7A5F425AA286}"/>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462888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57424-27A3-D804-B6B4-0934F51E8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DF335-2E30-F2D4-A7C0-7A4AF1347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98C75A-E445-7FCB-8D7F-0457C45BB4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62D572-ADB7-560D-FC29-F376A699D574}"/>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017312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77BE2-F6E8-1FF6-A8EA-5E51CDADBB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0C206F-D5C3-DCE6-7775-94618AF313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8C0EC-271F-F425-8ADD-3F72FD5084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EEADF8-E8A7-392B-8327-F21B7EFF43F6}"/>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99182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analysis, these datasets will highlight the influence of climate change on Hurricanes or floods.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C8F0E-6DC7-0952-A79D-F4B0FA1FC9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CC49AD-360B-FE89-FDF6-A8402C7D64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FFC526-7975-11E4-B1DE-CAD31428A5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83765B-721C-3495-828C-76C55D7CEC03}"/>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10835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7061-692B-01CB-4B0F-4EC82F4A95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B76D1-83D5-C150-8D74-73B80B2C16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42099-CAC2-B231-6990-DE20C4A7B8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5BDCFC-2DE4-580A-EC10-102F5A98B8FE}"/>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501951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A7F4F-5F7F-4F00-3D80-349ECD428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040D99-360E-D2E1-7D33-0D66525CB2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B07AF-7157-BFC6-AF22-AB5537B90E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1F8951-BC2E-7806-1F8A-D862D30DD523}"/>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875585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262E9-69D5-301F-F6F0-C1E397676C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7457BE-B7CA-F0B6-A283-28CBD9A2A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07A1D8-2AA5-84A0-ED22-AA7085A1CB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1B9FF8-AF75-1795-6BB4-26F9B498481D}"/>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8314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4445C-3AD0-6F4A-5DCE-12F020550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1C598-E11B-2A2B-9C50-B10010A6E2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2503F-4EEE-04E2-219B-200B8F058A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BB16EF-77FA-919F-011C-298B4A7A2213}"/>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65608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6000" y="3344304"/>
            <a:ext cx="6049689" cy="3200400"/>
          </a:xfrm>
        </p:spPr>
        <p:txBody>
          <a:bodyPr anchor="ctr"/>
          <a:lstStyle/>
          <a:p>
            <a:pPr algn="ctr"/>
            <a:r>
              <a:rPr lang="en-US" dirty="0"/>
              <a:t>Data 607 Final project</a:t>
            </a:r>
            <a:br>
              <a:rPr lang="en-US" dirty="0"/>
            </a:br>
            <a:r>
              <a:rPr lang="en-US" sz="2800" dirty="0"/>
              <a:t>Jiaxin Zheng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35D56-7C5D-F1B0-3F7B-63C2A792783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8CA2F27C-8442-A3E6-2495-14FC07C21535}"/>
              </a:ext>
            </a:extLst>
          </p:cNvPr>
          <p:cNvSpPr>
            <a:spLocks noGrp="1"/>
          </p:cNvSpPr>
          <p:nvPr>
            <p:ph sz="half" idx="16"/>
          </p:nvPr>
        </p:nvSpPr>
        <p:spPr>
          <a:xfrm>
            <a:off x="576788" y="1105744"/>
            <a:ext cx="10838698" cy="476314"/>
          </a:xfrm>
        </p:spPr>
        <p:txBody>
          <a:bodyPr>
            <a:normAutofit/>
          </a:bodyPr>
          <a:lstStyle/>
          <a:p>
            <a:r>
              <a:rPr lang="en-US" dirty="0"/>
              <a:t>Get Url_2 temperature data for New York.</a:t>
            </a:r>
          </a:p>
        </p:txBody>
      </p:sp>
      <p:sp>
        <p:nvSpPr>
          <p:cNvPr id="5" name="Slide Number Placeholder 4">
            <a:extLst>
              <a:ext uri="{FF2B5EF4-FFF2-40B4-BE49-F238E27FC236}">
                <a16:creationId xmlns:a16="http://schemas.microsoft.com/office/drawing/2014/main" id="{E39D8D05-77AD-8BC1-0AE1-91F802E7FBC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3" name="Picture 2">
            <a:extLst>
              <a:ext uri="{FF2B5EF4-FFF2-40B4-BE49-F238E27FC236}">
                <a16:creationId xmlns:a16="http://schemas.microsoft.com/office/drawing/2014/main" id="{3AD87721-9637-97B8-E1D9-5B124AC7D4CB}"/>
              </a:ext>
            </a:extLst>
          </p:cNvPr>
          <p:cNvPicPr>
            <a:picLocks noChangeAspect="1"/>
          </p:cNvPicPr>
          <p:nvPr/>
        </p:nvPicPr>
        <p:blipFill>
          <a:blip r:embed="rId3"/>
          <a:srcRect r="30238"/>
          <a:stretch/>
        </p:blipFill>
        <p:spPr>
          <a:xfrm>
            <a:off x="653143" y="1680029"/>
            <a:ext cx="6078014" cy="3748313"/>
          </a:xfrm>
          <a:prstGeom prst="rect">
            <a:avLst/>
          </a:prstGeom>
        </p:spPr>
      </p:pic>
      <p:pic>
        <p:nvPicPr>
          <p:cNvPr id="7" name="Picture 6">
            <a:extLst>
              <a:ext uri="{FF2B5EF4-FFF2-40B4-BE49-F238E27FC236}">
                <a16:creationId xmlns:a16="http://schemas.microsoft.com/office/drawing/2014/main" id="{4FCC05E8-2800-E1B6-612D-FDA0D5135979}"/>
              </a:ext>
            </a:extLst>
          </p:cNvPr>
          <p:cNvPicPr>
            <a:picLocks noChangeAspect="1"/>
          </p:cNvPicPr>
          <p:nvPr/>
        </p:nvPicPr>
        <p:blipFill>
          <a:blip r:embed="rId4"/>
          <a:stretch>
            <a:fillRect/>
          </a:stretch>
        </p:blipFill>
        <p:spPr>
          <a:xfrm>
            <a:off x="6998381" y="2396217"/>
            <a:ext cx="4540476" cy="2475268"/>
          </a:xfrm>
          <a:prstGeom prst="rect">
            <a:avLst/>
          </a:prstGeom>
        </p:spPr>
      </p:pic>
    </p:spTree>
    <p:extLst>
      <p:ext uri="{BB962C8B-B14F-4D97-AF65-F5344CB8AC3E}">
        <p14:creationId xmlns:p14="http://schemas.microsoft.com/office/powerpoint/2010/main" val="248116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81FEC-1A91-B07F-AF07-6EE325F16D6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DC4E0A-940D-450B-C8C2-9BF8A016792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pic>
        <p:nvPicPr>
          <p:cNvPr id="11" name="Picture 10">
            <a:extLst>
              <a:ext uri="{FF2B5EF4-FFF2-40B4-BE49-F238E27FC236}">
                <a16:creationId xmlns:a16="http://schemas.microsoft.com/office/drawing/2014/main" id="{34F91197-30D6-BA47-2404-9B41D1FA2488}"/>
              </a:ext>
            </a:extLst>
          </p:cNvPr>
          <p:cNvPicPr>
            <a:picLocks noChangeAspect="1"/>
          </p:cNvPicPr>
          <p:nvPr/>
        </p:nvPicPr>
        <p:blipFill>
          <a:blip r:embed="rId3"/>
          <a:srcRect r="25634" b="47196"/>
          <a:stretch/>
        </p:blipFill>
        <p:spPr>
          <a:xfrm>
            <a:off x="469568" y="979714"/>
            <a:ext cx="5016832" cy="2789937"/>
          </a:xfrm>
          <a:prstGeom prst="rect">
            <a:avLst/>
          </a:prstGeom>
        </p:spPr>
      </p:pic>
      <p:pic>
        <p:nvPicPr>
          <p:cNvPr id="16" name="Picture 15">
            <a:extLst>
              <a:ext uri="{FF2B5EF4-FFF2-40B4-BE49-F238E27FC236}">
                <a16:creationId xmlns:a16="http://schemas.microsoft.com/office/drawing/2014/main" id="{6F4056A8-6E79-2136-C69A-3F55E4813B07}"/>
              </a:ext>
            </a:extLst>
          </p:cNvPr>
          <p:cNvPicPr>
            <a:picLocks noChangeAspect="1"/>
          </p:cNvPicPr>
          <p:nvPr/>
        </p:nvPicPr>
        <p:blipFill>
          <a:blip r:embed="rId3"/>
          <a:srcRect l="-912" t="69418" r="8313" b="6984"/>
          <a:stretch/>
        </p:blipFill>
        <p:spPr>
          <a:xfrm>
            <a:off x="382483" y="4143829"/>
            <a:ext cx="8108375" cy="1618342"/>
          </a:xfrm>
          <a:prstGeom prst="rect">
            <a:avLst/>
          </a:prstGeom>
        </p:spPr>
      </p:pic>
    </p:spTree>
    <p:extLst>
      <p:ext uri="{BB962C8B-B14F-4D97-AF65-F5344CB8AC3E}">
        <p14:creationId xmlns:p14="http://schemas.microsoft.com/office/powerpoint/2010/main" val="153799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D432E-0814-434B-36C1-994EBADCF5A9}"/>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37FEC3F4-8D51-B9EA-D0A2-9EB3BD550E69}"/>
              </a:ext>
            </a:extLst>
          </p:cNvPr>
          <p:cNvSpPr>
            <a:spLocks noGrp="1"/>
          </p:cNvSpPr>
          <p:nvPr>
            <p:ph sz="half" idx="16"/>
          </p:nvPr>
        </p:nvSpPr>
        <p:spPr>
          <a:xfrm>
            <a:off x="1614400" y="423573"/>
            <a:ext cx="6456961" cy="476314"/>
          </a:xfrm>
        </p:spPr>
        <p:txBody>
          <a:bodyPr>
            <a:normAutofit/>
          </a:bodyPr>
          <a:lstStyle/>
          <a:p>
            <a:r>
              <a:rPr lang="pt-BR" dirty="0"/>
              <a:t>Merge NOAA and NASA datasets as final dataset</a:t>
            </a:r>
            <a:endParaRPr lang="en-US" dirty="0"/>
          </a:p>
        </p:txBody>
      </p:sp>
      <p:sp>
        <p:nvSpPr>
          <p:cNvPr id="5" name="Slide Number Placeholder 4">
            <a:extLst>
              <a:ext uri="{FF2B5EF4-FFF2-40B4-BE49-F238E27FC236}">
                <a16:creationId xmlns:a16="http://schemas.microsoft.com/office/drawing/2014/main" id="{C46DACCB-E66A-C36C-E85E-2B15BBF83C4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pic>
        <p:nvPicPr>
          <p:cNvPr id="4" name="Picture 3">
            <a:extLst>
              <a:ext uri="{FF2B5EF4-FFF2-40B4-BE49-F238E27FC236}">
                <a16:creationId xmlns:a16="http://schemas.microsoft.com/office/drawing/2014/main" id="{C5BB2120-F48B-7395-F9C5-D3F8D10BB58F}"/>
              </a:ext>
            </a:extLst>
          </p:cNvPr>
          <p:cNvPicPr>
            <a:picLocks noChangeAspect="1"/>
          </p:cNvPicPr>
          <p:nvPr/>
        </p:nvPicPr>
        <p:blipFill>
          <a:blip r:embed="rId3"/>
          <a:stretch>
            <a:fillRect/>
          </a:stretch>
        </p:blipFill>
        <p:spPr>
          <a:xfrm>
            <a:off x="1752444" y="758953"/>
            <a:ext cx="6810511" cy="2670047"/>
          </a:xfrm>
          <a:prstGeom prst="rect">
            <a:avLst/>
          </a:prstGeom>
        </p:spPr>
      </p:pic>
      <p:pic>
        <p:nvPicPr>
          <p:cNvPr id="9" name="Picture 8">
            <a:extLst>
              <a:ext uri="{FF2B5EF4-FFF2-40B4-BE49-F238E27FC236}">
                <a16:creationId xmlns:a16="http://schemas.microsoft.com/office/drawing/2014/main" id="{9ACB2919-A849-AEBE-A2F5-A96ACF87DF94}"/>
              </a:ext>
            </a:extLst>
          </p:cNvPr>
          <p:cNvPicPr>
            <a:picLocks noChangeAspect="1"/>
          </p:cNvPicPr>
          <p:nvPr/>
        </p:nvPicPr>
        <p:blipFill>
          <a:blip r:embed="rId4"/>
          <a:srcRect b="63831"/>
          <a:stretch/>
        </p:blipFill>
        <p:spPr>
          <a:xfrm>
            <a:off x="1752444" y="3554227"/>
            <a:ext cx="6809059" cy="696078"/>
          </a:xfrm>
          <a:prstGeom prst="rect">
            <a:avLst/>
          </a:prstGeom>
        </p:spPr>
      </p:pic>
      <p:pic>
        <p:nvPicPr>
          <p:cNvPr id="11" name="Picture 10">
            <a:extLst>
              <a:ext uri="{FF2B5EF4-FFF2-40B4-BE49-F238E27FC236}">
                <a16:creationId xmlns:a16="http://schemas.microsoft.com/office/drawing/2014/main" id="{24E4E6BF-FB86-81BC-79F1-C63E09B35D3E}"/>
              </a:ext>
            </a:extLst>
          </p:cNvPr>
          <p:cNvPicPr>
            <a:picLocks noChangeAspect="1"/>
          </p:cNvPicPr>
          <p:nvPr/>
        </p:nvPicPr>
        <p:blipFill>
          <a:blip r:embed="rId5"/>
          <a:stretch>
            <a:fillRect/>
          </a:stretch>
        </p:blipFill>
        <p:spPr>
          <a:xfrm>
            <a:off x="1752446" y="4517993"/>
            <a:ext cx="6809058" cy="1809290"/>
          </a:xfrm>
          <a:prstGeom prst="rect">
            <a:avLst/>
          </a:prstGeom>
        </p:spPr>
      </p:pic>
    </p:spTree>
    <p:extLst>
      <p:ext uri="{BB962C8B-B14F-4D97-AF65-F5344CB8AC3E}">
        <p14:creationId xmlns:p14="http://schemas.microsoft.com/office/powerpoint/2010/main" val="191018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E989-2937-452D-CB2D-317E36A15B4A}"/>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098FD09-6307-F094-7C48-994C2F51A1B3}"/>
              </a:ext>
            </a:extLst>
          </p:cNvPr>
          <p:cNvSpPr>
            <a:spLocks noGrp="1"/>
          </p:cNvSpPr>
          <p:nvPr>
            <p:ph sz="half" idx="16"/>
          </p:nvPr>
        </p:nvSpPr>
        <p:spPr>
          <a:xfrm>
            <a:off x="1614400" y="641287"/>
            <a:ext cx="6456961" cy="476314"/>
          </a:xfrm>
        </p:spPr>
        <p:txBody>
          <a:bodyPr>
            <a:normAutofit fontScale="92500" lnSpcReduction="20000"/>
          </a:bodyPr>
          <a:lstStyle/>
          <a:p>
            <a:r>
              <a:rPr lang="en-US" dirty="0"/>
              <a:t>In this data, we see the </a:t>
            </a:r>
            <a:r>
              <a:rPr lang="en-US" dirty="0" err="1"/>
              <a:t>avg_temperature</a:t>
            </a:r>
            <a:r>
              <a:rPr lang="en-US" dirty="0"/>
              <a:t> and </a:t>
            </a:r>
            <a:r>
              <a:rPr lang="en-US" dirty="0" err="1"/>
              <a:t>total_events</a:t>
            </a:r>
            <a:r>
              <a:rPr lang="en-US" dirty="0"/>
              <a:t> happened in state Florida and New York</a:t>
            </a:r>
          </a:p>
        </p:txBody>
      </p:sp>
      <p:sp>
        <p:nvSpPr>
          <p:cNvPr id="5" name="Slide Number Placeholder 4">
            <a:extLst>
              <a:ext uri="{FF2B5EF4-FFF2-40B4-BE49-F238E27FC236}">
                <a16:creationId xmlns:a16="http://schemas.microsoft.com/office/drawing/2014/main" id="{FBBBE002-7F82-64B1-2E39-DE53735A986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pic>
        <p:nvPicPr>
          <p:cNvPr id="3" name="Picture 2">
            <a:extLst>
              <a:ext uri="{FF2B5EF4-FFF2-40B4-BE49-F238E27FC236}">
                <a16:creationId xmlns:a16="http://schemas.microsoft.com/office/drawing/2014/main" id="{471656D8-2058-2126-3F44-5A2B8BF73AF4}"/>
              </a:ext>
            </a:extLst>
          </p:cNvPr>
          <p:cNvPicPr>
            <a:picLocks noChangeAspect="1"/>
          </p:cNvPicPr>
          <p:nvPr/>
        </p:nvPicPr>
        <p:blipFill>
          <a:blip r:embed="rId3"/>
          <a:stretch>
            <a:fillRect/>
          </a:stretch>
        </p:blipFill>
        <p:spPr>
          <a:xfrm>
            <a:off x="1614400" y="1388148"/>
            <a:ext cx="8480286" cy="4252458"/>
          </a:xfrm>
          <a:prstGeom prst="rect">
            <a:avLst/>
          </a:prstGeom>
        </p:spPr>
      </p:pic>
    </p:spTree>
    <p:extLst>
      <p:ext uri="{BB962C8B-B14F-4D97-AF65-F5344CB8AC3E}">
        <p14:creationId xmlns:p14="http://schemas.microsoft.com/office/powerpoint/2010/main" val="1737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46107-4887-0807-8915-A8C0B318927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499DFD1-2F48-D50B-8491-C2102CB82BD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pic>
        <p:nvPicPr>
          <p:cNvPr id="12" name="Picture 11">
            <a:extLst>
              <a:ext uri="{FF2B5EF4-FFF2-40B4-BE49-F238E27FC236}">
                <a16:creationId xmlns:a16="http://schemas.microsoft.com/office/drawing/2014/main" id="{A288296E-9D0F-620B-2BDF-61BD8B2BE42F}"/>
              </a:ext>
            </a:extLst>
          </p:cNvPr>
          <p:cNvPicPr>
            <a:picLocks noChangeAspect="1"/>
          </p:cNvPicPr>
          <p:nvPr/>
        </p:nvPicPr>
        <p:blipFill>
          <a:blip r:embed="rId3"/>
          <a:srcRect r="6654"/>
          <a:stretch/>
        </p:blipFill>
        <p:spPr>
          <a:xfrm>
            <a:off x="124378" y="1400272"/>
            <a:ext cx="5951687" cy="4543327"/>
          </a:xfrm>
          <a:prstGeom prst="rect">
            <a:avLst/>
          </a:prstGeom>
        </p:spPr>
      </p:pic>
      <p:pic>
        <p:nvPicPr>
          <p:cNvPr id="14" name="Picture 13">
            <a:extLst>
              <a:ext uri="{FF2B5EF4-FFF2-40B4-BE49-F238E27FC236}">
                <a16:creationId xmlns:a16="http://schemas.microsoft.com/office/drawing/2014/main" id="{20AD9254-761C-E2C9-10B0-05F58D9A0F61}"/>
              </a:ext>
            </a:extLst>
          </p:cNvPr>
          <p:cNvPicPr>
            <a:picLocks noChangeAspect="1"/>
          </p:cNvPicPr>
          <p:nvPr/>
        </p:nvPicPr>
        <p:blipFill>
          <a:blip r:embed="rId4"/>
          <a:stretch>
            <a:fillRect/>
          </a:stretch>
        </p:blipFill>
        <p:spPr>
          <a:xfrm>
            <a:off x="6146165" y="1342215"/>
            <a:ext cx="5921457" cy="4390927"/>
          </a:xfrm>
          <a:prstGeom prst="rect">
            <a:avLst/>
          </a:prstGeom>
        </p:spPr>
      </p:pic>
    </p:spTree>
    <p:extLst>
      <p:ext uri="{BB962C8B-B14F-4D97-AF65-F5344CB8AC3E}">
        <p14:creationId xmlns:p14="http://schemas.microsoft.com/office/powerpoint/2010/main" val="123336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DA361-9BA3-110A-C755-3E2ABEBD774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7DE8F2-60E8-4614-102E-F80807198F3A}"/>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pic>
        <p:nvPicPr>
          <p:cNvPr id="3" name="Picture 2">
            <a:extLst>
              <a:ext uri="{FF2B5EF4-FFF2-40B4-BE49-F238E27FC236}">
                <a16:creationId xmlns:a16="http://schemas.microsoft.com/office/drawing/2014/main" id="{476ACBE9-8A9C-4B4D-4016-C83061259605}"/>
              </a:ext>
            </a:extLst>
          </p:cNvPr>
          <p:cNvPicPr>
            <a:picLocks noChangeAspect="1"/>
          </p:cNvPicPr>
          <p:nvPr/>
        </p:nvPicPr>
        <p:blipFill>
          <a:blip r:embed="rId3"/>
          <a:stretch>
            <a:fillRect/>
          </a:stretch>
        </p:blipFill>
        <p:spPr>
          <a:xfrm>
            <a:off x="732971" y="2323712"/>
            <a:ext cx="10443029" cy="3310734"/>
          </a:xfrm>
          <a:prstGeom prst="rect">
            <a:avLst/>
          </a:prstGeom>
        </p:spPr>
      </p:pic>
      <p:sp>
        <p:nvSpPr>
          <p:cNvPr id="4" name="Text Placeholder 5">
            <a:extLst>
              <a:ext uri="{FF2B5EF4-FFF2-40B4-BE49-F238E27FC236}">
                <a16:creationId xmlns:a16="http://schemas.microsoft.com/office/drawing/2014/main" id="{636BA35B-EA74-3843-B0F4-FA0C32B5F67B}"/>
              </a:ext>
            </a:extLst>
          </p:cNvPr>
          <p:cNvSpPr>
            <a:spLocks noGrp="1"/>
          </p:cNvSpPr>
          <p:nvPr>
            <p:ph sz="half" idx="16"/>
          </p:nvPr>
        </p:nvSpPr>
        <p:spPr>
          <a:xfrm>
            <a:off x="811750" y="953624"/>
            <a:ext cx="9561600" cy="1296370"/>
          </a:xfrm>
        </p:spPr>
        <p:txBody>
          <a:bodyPr>
            <a:normAutofit/>
          </a:bodyPr>
          <a:lstStyle/>
          <a:p>
            <a:r>
              <a:rPr lang="en-US" dirty="0"/>
              <a:t>Now, we focus on hurricanes (typhoons) and floods in the year 2023 to examine whether higher temperatures influence the frequency of these events. </a:t>
            </a:r>
          </a:p>
          <a:p>
            <a:r>
              <a:rPr lang="en-US" dirty="0"/>
              <a:t>- There is no hurricanes (typhoons) were recorded in the New York and Florida areas during this period</a:t>
            </a:r>
          </a:p>
        </p:txBody>
      </p:sp>
    </p:spTree>
    <p:extLst>
      <p:ext uri="{BB962C8B-B14F-4D97-AF65-F5344CB8AC3E}">
        <p14:creationId xmlns:p14="http://schemas.microsoft.com/office/powerpoint/2010/main" val="84634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A93F0-A1D0-AE3B-63E6-635262DB1F7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65E4C0B-821E-14E0-6301-53462A53C59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pic>
        <p:nvPicPr>
          <p:cNvPr id="6" name="Picture 5">
            <a:extLst>
              <a:ext uri="{FF2B5EF4-FFF2-40B4-BE49-F238E27FC236}">
                <a16:creationId xmlns:a16="http://schemas.microsoft.com/office/drawing/2014/main" id="{000CE4B7-E7F8-F2CB-71BA-DF9F35025195}"/>
              </a:ext>
            </a:extLst>
          </p:cNvPr>
          <p:cNvPicPr>
            <a:picLocks noChangeAspect="1"/>
          </p:cNvPicPr>
          <p:nvPr/>
        </p:nvPicPr>
        <p:blipFill>
          <a:blip r:embed="rId3"/>
          <a:stretch>
            <a:fillRect/>
          </a:stretch>
        </p:blipFill>
        <p:spPr>
          <a:xfrm>
            <a:off x="2485529" y="319314"/>
            <a:ext cx="3361003" cy="1947087"/>
          </a:xfrm>
          <a:prstGeom prst="rect">
            <a:avLst/>
          </a:prstGeom>
        </p:spPr>
      </p:pic>
      <p:pic>
        <p:nvPicPr>
          <p:cNvPr id="10" name="Picture 9">
            <a:extLst>
              <a:ext uri="{FF2B5EF4-FFF2-40B4-BE49-F238E27FC236}">
                <a16:creationId xmlns:a16="http://schemas.microsoft.com/office/drawing/2014/main" id="{462EFE5E-795C-B66A-8A9D-78FB82B466E4}"/>
              </a:ext>
            </a:extLst>
          </p:cNvPr>
          <p:cNvPicPr>
            <a:picLocks noChangeAspect="1"/>
          </p:cNvPicPr>
          <p:nvPr/>
        </p:nvPicPr>
        <p:blipFill>
          <a:blip r:embed="rId4"/>
          <a:stretch>
            <a:fillRect/>
          </a:stretch>
        </p:blipFill>
        <p:spPr>
          <a:xfrm>
            <a:off x="2485529" y="2438400"/>
            <a:ext cx="6738253" cy="4172857"/>
          </a:xfrm>
          <a:prstGeom prst="rect">
            <a:avLst/>
          </a:prstGeom>
        </p:spPr>
      </p:pic>
      <p:pic>
        <p:nvPicPr>
          <p:cNvPr id="12" name="Picture 11">
            <a:extLst>
              <a:ext uri="{FF2B5EF4-FFF2-40B4-BE49-F238E27FC236}">
                <a16:creationId xmlns:a16="http://schemas.microsoft.com/office/drawing/2014/main" id="{BF82EE50-D324-0655-F1F0-CC1536192F7F}"/>
              </a:ext>
            </a:extLst>
          </p:cNvPr>
          <p:cNvPicPr>
            <a:picLocks noChangeAspect="1"/>
          </p:cNvPicPr>
          <p:nvPr/>
        </p:nvPicPr>
        <p:blipFill>
          <a:blip r:embed="rId5"/>
          <a:stretch>
            <a:fillRect/>
          </a:stretch>
        </p:blipFill>
        <p:spPr>
          <a:xfrm>
            <a:off x="6096000" y="246743"/>
            <a:ext cx="2691901" cy="2068399"/>
          </a:xfrm>
          <a:prstGeom prst="rect">
            <a:avLst/>
          </a:prstGeom>
        </p:spPr>
      </p:pic>
    </p:spTree>
    <p:extLst>
      <p:ext uri="{BB962C8B-B14F-4D97-AF65-F5344CB8AC3E}">
        <p14:creationId xmlns:p14="http://schemas.microsoft.com/office/powerpoint/2010/main" val="322491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AE9C4-C856-FA6F-7C5A-D4FD662BCA1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DEE4D7-2E64-87C0-1253-D9F24013264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pic>
        <p:nvPicPr>
          <p:cNvPr id="3" name="Picture 2">
            <a:extLst>
              <a:ext uri="{FF2B5EF4-FFF2-40B4-BE49-F238E27FC236}">
                <a16:creationId xmlns:a16="http://schemas.microsoft.com/office/drawing/2014/main" id="{8B64C90D-5464-34A4-CADA-EB4435E4DD1E}"/>
              </a:ext>
            </a:extLst>
          </p:cNvPr>
          <p:cNvPicPr>
            <a:picLocks noChangeAspect="1"/>
          </p:cNvPicPr>
          <p:nvPr/>
        </p:nvPicPr>
        <p:blipFill>
          <a:blip r:embed="rId3"/>
          <a:stretch>
            <a:fillRect/>
          </a:stretch>
        </p:blipFill>
        <p:spPr>
          <a:xfrm>
            <a:off x="1816176" y="1526081"/>
            <a:ext cx="7505797" cy="4755667"/>
          </a:xfrm>
          <a:prstGeom prst="rect">
            <a:avLst/>
          </a:prstGeom>
        </p:spPr>
      </p:pic>
      <p:sp>
        <p:nvSpPr>
          <p:cNvPr id="4" name="Text Placeholder 5">
            <a:extLst>
              <a:ext uri="{FF2B5EF4-FFF2-40B4-BE49-F238E27FC236}">
                <a16:creationId xmlns:a16="http://schemas.microsoft.com/office/drawing/2014/main" id="{9B435862-2C25-0849-96AD-8AE6D5B48E38}"/>
              </a:ext>
            </a:extLst>
          </p:cNvPr>
          <p:cNvSpPr>
            <a:spLocks noGrp="1"/>
          </p:cNvSpPr>
          <p:nvPr>
            <p:ph sz="half" idx="16"/>
          </p:nvPr>
        </p:nvSpPr>
        <p:spPr>
          <a:xfrm>
            <a:off x="1744466" y="576252"/>
            <a:ext cx="6456106" cy="706023"/>
          </a:xfrm>
        </p:spPr>
        <p:txBody>
          <a:bodyPr>
            <a:normAutofit/>
          </a:bodyPr>
          <a:lstStyle/>
          <a:p>
            <a:r>
              <a:rPr lang="en-US" dirty="0"/>
              <a:t>Use </a:t>
            </a:r>
            <a:r>
              <a:rPr lang="en-US" dirty="0" err="1"/>
              <a:t>cor.test</a:t>
            </a:r>
            <a:r>
              <a:rPr lang="en-US" dirty="0"/>
              <a:t> function to assess the relationship between two variables, and test the significance</a:t>
            </a:r>
          </a:p>
        </p:txBody>
      </p:sp>
    </p:spTree>
    <p:extLst>
      <p:ext uri="{BB962C8B-B14F-4D97-AF65-F5344CB8AC3E}">
        <p14:creationId xmlns:p14="http://schemas.microsoft.com/office/powerpoint/2010/main" val="390915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96256" y="2789041"/>
            <a:ext cx="8378372" cy="2557205"/>
          </a:xfrm>
        </p:spPr>
        <p:txBody>
          <a:bodyPr>
            <a:noAutofit/>
          </a:bodyPr>
          <a:lstStyle/>
          <a:p>
            <a:pPr marL="0" indent="0">
              <a:buNone/>
            </a:pPr>
            <a:r>
              <a:rPr lang="en-US" dirty="0"/>
              <a:t>The analysis supports that higher temperatures do not result in more frequent natural disaster. Florida has warmer climate with higher average temperatures compared to New York, but in year 2023, New York experienced more floods(11,808 events) than Florida (7,152 events). Temperature may be one influencing factor, but flood frequency appears to be determined by a combination of climatic and environmental factors.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5" name="Title 4">
            <a:extLst>
              <a:ext uri="{FF2B5EF4-FFF2-40B4-BE49-F238E27FC236}">
                <a16:creationId xmlns:a16="http://schemas.microsoft.com/office/drawing/2014/main" id="{1014C9B5-D330-B728-F080-80C0D26CFA58}"/>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403577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93031-D8C1-90B0-3490-96315048C7D5}"/>
            </a:ext>
          </a:extLst>
        </p:cNvPr>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77CB15CD-1CDD-E363-AC10-EE2BEFCD1E93}"/>
              </a:ext>
            </a:extLst>
          </p:cNvPr>
          <p:cNvSpPr>
            <a:spLocks noGrp="1"/>
          </p:cNvSpPr>
          <p:nvPr>
            <p:ph sz="half" idx="2"/>
          </p:nvPr>
        </p:nvSpPr>
        <p:spPr>
          <a:xfrm>
            <a:off x="896256" y="2789041"/>
            <a:ext cx="8378372" cy="1899073"/>
          </a:xfrm>
        </p:spPr>
        <p:txBody>
          <a:bodyPr>
            <a:noAutofit/>
          </a:bodyPr>
          <a:lstStyle/>
          <a:p>
            <a:pPr marL="0" indent="0">
              <a:buNone/>
            </a:pPr>
            <a:r>
              <a:rPr lang="en-US" dirty="0"/>
              <a:t>This project was particularly challenging for me because it required merging two separate NOAA CSV files and merging them with the NASA API dataset. Additionally, creating a map plot to visualize the data was a new and complex task that pushed me to learn and apply new skills.</a:t>
            </a:r>
          </a:p>
        </p:txBody>
      </p:sp>
      <p:sp>
        <p:nvSpPr>
          <p:cNvPr id="9" name="Slide Number Placeholder 8">
            <a:extLst>
              <a:ext uri="{FF2B5EF4-FFF2-40B4-BE49-F238E27FC236}">
                <a16:creationId xmlns:a16="http://schemas.microsoft.com/office/drawing/2014/main" id="{C93E0C80-7CE8-7BDA-6EF9-72D24C5DBB19}"/>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5" name="Title 4">
            <a:extLst>
              <a:ext uri="{FF2B5EF4-FFF2-40B4-BE49-F238E27FC236}">
                <a16:creationId xmlns:a16="http://schemas.microsoft.com/office/drawing/2014/main" id="{9D5ACD52-A7E5-2B15-8520-E9DCAECEBC69}"/>
              </a:ext>
            </a:extLst>
          </p:cNvPr>
          <p:cNvSpPr>
            <a:spLocks noGrp="1"/>
          </p:cNvSpPr>
          <p:nvPr>
            <p:ph type="title"/>
          </p:nvPr>
        </p:nvSpPr>
        <p:spPr/>
        <p:txBody>
          <a:bodyPr/>
          <a:lstStyle/>
          <a:p>
            <a:r>
              <a:rPr lang="en-US" dirty="0"/>
              <a:t>Challenges:</a:t>
            </a:r>
          </a:p>
        </p:txBody>
      </p:sp>
    </p:spTree>
    <p:extLst>
      <p:ext uri="{BB962C8B-B14F-4D97-AF65-F5344CB8AC3E}">
        <p14:creationId xmlns:p14="http://schemas.microsoft.com/office/powerpoint/2010/main" val="243579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Research question: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8315098" cy="952579"/>
          </a:xfrm>
        </p:spPr>
        <p:txBody>
          <a:bodyPr>
            <a:normAutofit/>
          </a:bodyPr>
          <a:lstStyle/>
          <a:p>
            <a:r>
              <a:rPr lang="en-US" sz="2000" dirty="0"/>
              <a:t>Do higher temperatures result in more severe hurricanes or floods?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556703" y="3028725"/>
            <a:ext cx="5884027" cy="1204912"/>
          </a:xfrm>
        </p:spPr>
        <p:txBody>
          <a:bodyPr/>
          <a:lstStyle/>
          <a:p>
            <a:r>
              <a:rPr lang="en-US" dirty="0"/>
              <a:t>Thank you</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About datasets:</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19" y="2960877"/>
            <a:ext cx="3760652" cy="363982"/>
          </a:xfrm>
        </p:spPr>
        <p:txBody>
          <a:bodyPr>
            <a:noAutofit/>
          </a:bodyPr>
          <a:lstStyle/>
          <a:p>
            <a:r>
              <a:rPr lang="en-US" dirty="0"/>
              <a:t>NOAA Storm Events Dataset 2023</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050822"/>
          </a:xfrm>
        </p:spPr>
        <p:txBody>
          <a:bodyPr>
            <a:normAutofit/>
          </a:bodyPr>
          <a:lstStyle/>
          <a:p>
            <a:pPr marL="0" indent="0">
              <a:buNone/>
            </a:pPr>
            <a:r>
              <a:rPr lang="en-US" dirty="0"/>
              <a:t>It will provide detailed information about the natural disasters, including date, event type and location. </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6373224" y="2960877"/>
            <a:ext cx="5516880" cy="351284"/>
          </a:xfrm>
        </p:spPr>
        <p:txBody>
          <a:bodyPr/>
          <a:lstStyle/>
          <a:p>
            <a:r>
              <a:rPr lang="en-US" dirty="0"/>
              <a:t>NASA Power API 2023</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6373224" y="3324859"/>
            <a:ext cx="3111862" cy="3031489"/>
          </a:xfrm>
        </p:spPr>
        <p:txBody>
          <a:bodyPr>
            <a:normAutofit/>
          </a:bodyPr>
          <a:lstStyle/>
          <a:p>
            <a:r>
              <a:rPr lang="en-US" dirty="0"/>
              <a:t>It will supply climate temperature and precipitation to the locations and time periods of the disasters. (only can get one location at a time, So I will compare Temperature vs. Locations (Florida and New York))</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NOAA Storm Events Dataset</a:t>
            </a: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7FA6A-86CC-9A39-858F-10887E51C0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C551EAC5-C8AD-15C2-DA8E-C3ECB645B40F}"/>
              </a:ext>
            </a:extLst>
          </p:cNvPr>
          <p:cNvSpPr>
            <a:spLocks noGrp="1"/>
          </p:cNvSpPr>
          <p:nvPr>
            <p:ph sz="half" idx="16"/>
          </p:nvPr>
        </p:nvSpPr>
        <p:spPr>
          <a:xfrm>
            <a:off x="576788" y="1105744"/>
            <a:ext cx="9227457" cy="476314"/>
          </a:xfrm>
        </p:spPr>
        <p:txBody>
          <a:bodyPr>
            <a:normAutofit/>
          </a:bodyPr>
          <a:lstStyle/>
          <a:p>
            <a:r>
              <a:rPr lang="en-US" dirty="0"/>
              <a:t>1. read the two </a:t>
            </a:r>
            <a:r>
              <a:rPr lang="en-US" dirty="0" err="1"/>
              <a:t>cvs</a:t>
            </a:r>
            <a:r>
              <a:rPr lang="en-US" dirty="0"/>
              <a:t> files from NOAA Storm Events Dataset</a:t>
            </a:r>
          </a:p>
        </p:txBody>
      </p:sp>
      <p:sp>
        <p:nvSpPr>
          <p:cNvPr id="5" name="Slide Number Placeholder 4">
            <a:extLst>
              <a:ext uri="{FF2B5EF4-FFF2-40B4-BE49-F238E27FC236}">
                <a16:creationId xmlns:a16="http://schemas.microsoft.com/office/drawing/2014/main" id="{6C2D6751-8B78-E8CA-8FA5-88E14B99A2B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Picture 10">
            <a:extLst>
              <a:ext uri="{FF2B5EF4-FFF2-40B4-BE49-F238E27FC236}">
                <a16:creationId xmlns:a16="http://schemas.microsoft.com/office/drawing/2014/main" id="{A97639AA-FD09-0C77-CC96-871855D27355}"/>
              </a:ext>
            </a:extLst>
          </p:cNvPr>
          <p:cNvPicPr>
            <a:picLocks noChangeAspect="1"/>
          </p:cNvPicPr>
          <p:nvPr/>
        </p:nvPicPr>
        <p:blipFill>
          <a:blip r:embed="rId3"/>
          <a:stretch>
            <a:fillRect/>
          </a:stretch>
        </p:blipFill>
        <p:spPr>
          <a:xfrm>
            <a:off x="576788" y="1737691"/>
            <a:ext cx="10784114" cy="3685272"/>
          </a:xfrm>
          <a:prstGeom prst="rect">
            <a:avLst/>
          </a:prstGeom>
        </p:spPr>
      </p:pic>
    </p:spTree>
    <p:extLst>
      <p:ext uri="{BB962C8B-B14F-4D97-AF65-F5344CB8AC3E}">
        <p14:creationId xmlns:p14="http://schemas.microsoft.com/office/powerpoint/2010/main" val="280595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C8BD5-DAFE-4E6A-B456-CC1DF69BFEC0}"/>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D563C643-49B9-F980-6C49-B7CDE7A3091B}"/>
              </a:ext>
            </a:extLst>
          </p:cNvPr>
          <p:cNvSpPr>
            <a:spLocks noGrp="1"/>
          </p:cNvSpPr>
          <p:nvPr>
            <p:ph sz="half" idx="16"/>
          </p:nvPr>
        </p:nvSpPr>
        <p:spPr>
          <a:xfrm>
            <a:off x="576788" y="1105744"/>
            <a:ext cx="9227457" cy="476314"/>
          </a:xfrm>
        </p:spPr>
        <p:txBody>
          <a:bodyPr>
            <a:normAutofit fontScale="92500"/>
          </a:bodyPr>
          <a:lstStyle/>
          <a:p>
            <a:r>
              <a:rPr lang="en-US" dirty="0"/>
              <a:t>2. NOAA's detail CSV file with date, event type, source, state, begin latitude and longitude.</a:t>
            </a:r>
          </a:p>
        </p:txBody>
      </p:sp>
      <p:sp>
        <p:nvSpPr>
          <p:cNvPr id="5" name="Slide Number Placeholder 4">
            <a:extLst>
              <a:ext uri="{FF2B5EF4-FFF2-40B4-BE49-F238E27FC236}">
                <a16:creationId xmlns:a16="http://schemas.microsoft.com/office/drawing/2014/main" id="{A9DEBA8E-8BB7-EE6D-0341-5ADD46C4398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3" name="Picture 2">
            <a:extLst>
              <a:ext uri="{FF2B5EF4-FFF2-40B4-BE49-F238E27FC236}">
                <a16:creationId xmlns:a16="http://schemas.microsoft.com/office/drawing/2014/main" id="{48E03A1D-9982-5501-05BE-725E26FBEA65}"/>
              </a:ext>
            </a:extLst>
          </p:cNvPr>
          <p:cNvPicPr>
            <a:picLocks noChangeAspect="1"/>
          </p:cNvPicPr>
          <p:nvPr/>
        </p:nvPicPr>
        <p:blipFill>
          <a:blip r:embed="rId3"/>
          <a:srcRect t="653"/>
          <a:stretch/>
        </p:blipFill>
        <p:spPr>
          <a:xfrm>
            <a:off x="676650" y="1886857"/>
            <a:ext cx="10998355" cy="3582059"/>
          </a:xfrm>
          <a:prstGeom prst="rect">
            <a:avLst/>
          </a:prstGeom>
        </p:spPr>
      </p:pic>
    </p:spTree>
    <p:extLst>
      <p:ext uri="{BB962C8B-B14F-4D97-AF65-F5344CB8AC3E}">
        <p14:creationId xmlns:p14="http://schemas.microsoft.com/office/powerpoint/2010/main" val="408060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C4B25-C5F1-9661-E595-4E83B9D4D8D1}"/>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B0ADDC20-0E83-2562-4694-D25C0BB5BD89}"/>
              </a:ext>
            </a:extLst>
          </p:cNvPr>
          <p:cNvSpPr>
            <a:spLocks noGrp="1"/>
          </p:cNvSpPr>
          <p:nvPr>
            <p:ph sz="half" idx="16"/>
          </p:nvPr>
        </p:nvSpPr>
        <p:spPr>
          <a:xfrm>
            <a:off x="642102" y="793687"/>
            <a:ext cx="9227457" cy="476314"/>
          </a:xfrm>
        </p:spPr>
        <p:txBody>
          <a:bodyPr>
            <a:normAutofit/>
          </a:bodyPr>
          <a:lstStyle/>
          <a:p>
            <a:r>
              <a:rPr lang="en-US" dirty="0"/>
              <a:t>Merge the two CSV files</a:t>
            </a:r>
          </a:p>
        </p:txBody>
      </p:sp>
      <p:sp>
        <p:nvSpPr>
          <p:cNvPr id="5" name="Slide Number Placeholder 4">
            <a:extLst>
              <a:ext uri="{FF2B5EF4-FFF2-40B4-BE49-F238E27FC236}">
                <a16:creationId xmlns:a16="http://schemas.microsoft.com/office/drawing/2014/main" id="{9F79C7CD-D72D-644D-A9C2-3063064536D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4" name="Picture 3">
            <a:extLst>
              <a:ext uri="{FF2B5EF4-FFF2-40B4-BE49-F238E27FC236}">
                <a16:creationId xmlns:a16="http://schemas.microsoft.com/office/drawing/2014/main" id="{BCE2AE83-9292-D127-77AD-CC3B856C493C}"/>
              </a:ext>
            </a:extLst>
          </p:cNvPr>
          <p:cNvPicPr>
            <a:picLocks noChangeAspect="1"/>
          </p:cNvPicPr>
          <p:nvPr/>
        </p:nvPicPr>
        <p:blipFill>
          <a:blip r:embed="rId3"/>
          <a:stretch>
            <a:fillRect/>
          </a:stretch>
        </p:blipFill>
        <p:spPr>
          <a:xfrm>
            <a:off x="707417" y="1097158"/>
            <a:ext cx="6854217" cy="2212852"/>
          </a:xfrm>
          <a:prstGeom prst="rect">
            <a:avLst/>
          </a:prstGeom>
        </p:spPr>
      </p:pic>
      <p:pic>
        <p:nvPicPr>
          <p:cNvPr id="3" name="Picture 2">
            <a:extLst>
              <a:ext uri="{FF2B5EF4-FFF2-40B4-BE49-F238E27FC236}">
                <a16:creationId xmlns:a16="http://schemas.microsoft.com/office/drawing/2014/main" id="{9893D44C-226F-E73C-1834-6913D2FCC22A}"/>
              </a:ext>
            </a:extLst>
          </p:cNvPr>
          <p:cNvPicPr>
            <a:picLocks noChangeAspect="1"/>
          </p:cNvPicPr>
          <p:nvPr/>
        </p:nvPicPr>
        <p:blipFill>
          <a:blip r:embed="rId4"/>
          <a:stretch>
            <a:fillRect/>
          </a:stretch>
        </p:blipFill>
        <p:spPr>
          <a:xfrm>
            <a:off x="707417" y="3429000"/>
            <a:ext cx="6854217" cy="3019645"/>
          </a:xfrm>
          <a:prstGeom prst="rect">
            <a:avLst/>
          </a:prstGeom>
        </p:spPr>
      </p:pic>
    </p:spTree>
    <p:extLst>
      <p:ext uri="{BB962C8B-B14F-4D97-AF65-F5344CB8AC3E}">
        <p14:creationId xmlns:p14="http://schemas.microsoft.com/office/powerpoint/2010/main" val="306745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83EF0-1A95-FE58-5E4F-0D650C996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10DC2-ABAB-9836-F0E6-293105549035}"/>
              </a:ext>
            </a:extLst>
          </p:cNvPr>
          <p:cNvSpPr>
            <a:spLocks noGrp="1"/>
          </p:cNvSpPr>
          <p:nvPr>
            <p:ph type="ctrTitle"/>
          </p:nvPr>
        </p:nvSpPr>
        <p:spPr>
          <a:xfrm>
            <a:off x="6991350" y="487018"/>
            <a:ext cx="4179570" cy="3377354"/>
          </a:xfrm>
        </p:spPr>
        <p:txBody>
          <a:bodyPr/>
          <a:lstStyle/>
          <a:p>
            <a:r>
              <a:rPr lang="en-US" dirty="0"/>
              <a:t>NASA Power API</a:t>
            </a:r>
          </a:p>
        </p:txBody>
      </p:sp>
    </p:spTree>
    <p:extLst>
      <p:ext uri="{BB962C8B-B14F-4D97-AF65-F5344CB8AC3E}">
        <p14:creationId xmlns:p14="http://schemas.microsoft.com/office/powerpoint/2010/main" val="195404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A39EE-4134-39E0-0ED6-5BF3CDD43523}"/>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94954AF1-E4A5-2E1A-C5B3-26ACEB9B79FB}"/>
              </a:ext>
            </a:extLst>
          </p:cNvPr>
          <p:cNvSpPr>
            <a:spLocks noGrp="1"/>
          </p:cNvSpPr>
          <p:nvPr>
            <p:ph sz="half" idx="16"/>
          </p:nvPr>
        </p:nvSpPr>
        <p:spPr>
          <a:xfrm>
            <a:off x="576788" y="1105744"/>
            <a:ext cx="10838698" cy="476314"/>
          </a:xfrm>
        </p:spPr>
        <p:txBody>
          <a:bodyPr>
            <a:normAutofit/>
          </a:bodyPr>
          <a:lstStyle/>
          <a:p>
            <a:r>
              <a:rPr lang="en-US" dirty="0"/>
              <a:t>Pull out the data from NASA Power API (Only can pull out one location at a time). (This is for Florida)</a:t>
            </a:r>
          </a:p>
        </p:txBody>
      </p:sp>
      <p:sp>
        <p:nvSpPr>
          <p:cNvPr id="5" name="Slide Number Placeholder 4">
            <a:extLst>
              <a:ext uri="{FF2B5EF4-FFF2-40B4-BE49-F238E27FC236}">
                <a16:creationId xmlns:a16="http://schemas.microsoft.com/office/drawing/2014/main" id="{674DFE33-CFDD-3E59-6158-C6235633E52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8" name="Picture 7">
            <a:extLst>
              <a:ext uri="{FF2B5EF4-FFF2-40B4-BE49-F238E27FC236}">
                <a16:creationId xmlns:a16="http://schemas.microsoft.com/office/drawing/2014/main" id="{1A61B0CA-4713-2779-8FB4-2F2E2956B509}"/>
              </a:ext>
            </a:extLst>
          </p:cNvPr>
          <p:cNvPicPr>
            <a:picLocks noChangeAspect="1"/>
          </p:cNvPicPr>
          <p:nvPr/>
        </p:nvPicPr>
        <p:blipFill>
          <a:blip r:embed="rId3"/>
          <a:srcRect r="30878"/>
          <a:stretch/>
        </p:blipFill>
        <p:spPr>
          <a:xfrm>
            <a:off x="653143" y="1676401"/>
            <a:ext cx="6016171" cy="3730170"/>
          </a:xfrm>
          <a:prstGeom prst="rect">
            <a:avLst/>
          </a:prstGeom>
        </p:spPr>
      </p:pic>
      <p:pic>
        <p:nvPicPr>
          <p:cNvPr id="10" name="Picture 9">
            <a:extLst>
              <a:ext uri="{FF2B5EF4-FFF2-40B4-BE49-F238E27FC236}">
                <a16:creationId xmlns:a16="http://schemas.microsoft.com/office/drawing/2014/main" id="{A5A5BA60-7EEA-0612-09E6-F4F51674643D}"/>
              </a:ext>
            </a:extLst>
          </p:cNvPr>
          <p:cNvPicPr>
            <a:picLocks noChangeAspect="1"/>
          </p:cNvPicPr>
          <p:nvPr/>
        </p:nvPicPr>
        <p:blipFill>
          <a:blip r:embed="rId4"/>
          <a:srcRect l="7693" t="6850" r="7789" b="11344"/>
          <a:stretch/>
        </p:blipFill>
        <p:spPr>
          <a:xfrm>
            <a:off x="6869492" y="2413898"/>
            <a:ext cx="4855028" cy="2255175"/>
          </a:xfrm>
          <a:prstGeom prst="rect">
            <a:avLst/>
          </a:prstGeom>
        </p:spPr>
      </p:pic>
    </p:spTree>
    <p:extLst>
      <p:ext uri="{BB962C8B-B14F-4D97-AF65-F5344CB8AC3E}">
        <p14:creationId xmlns:p14="http://schemas.microsoft.com/office/powerpoint/2010/main" val="304816218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{D61E7364-8080-439A-85DA-7270C440BBF4}tf67328976_win32</Template>
  <TotalTime>69</TotalTime>
  <Words>447</Words>
  <Application>Microsoft Macintosh PowerPoint</Application>
  <PresentationFormat>Widescreen</PresentationFormat>
  <Paragraphs>63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Custom</vt:lpstr>
      <vt:lpstr>Data 607 Final project Jiaxin Zheng</vt:lpstr>
      <vt:lpstr>Research question:</vt:lpstr>
      <vt:lpstr>About datasets:</vt:lpstr>
      <vt:lpstr>NOAA Storm Events Dataset</vt:lpstr>
      <vt:lpstr>PowerPoint Presentation</vt:lpstr>
      <vt:lpstr>PowerPoint Presentation</vt:lpstr>
      <vt:lpstr>PowerPoint Presentation</vt:lpstr>
      <vt:lpstr>NASA Power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607 Final project Jiaxin Zheng</dc:title>
  <dc:creator>Jiaxin Zheng</dc:creator>
  <cp:lastModifiedBy>Jiaxin Zheng</cp:lastModifiedBy>
  <cp:revision>3</cp:revision>
  <dcterms:created xsi:type="dcterms:W3CDTF">2024-12-18T02:31:10Z</dcterms:created>
  <dcterms:modified xsi:type="dcterms:W3CDTF">2024-12-18T04:40:45Z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