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28"/>
    <p:restoredTop sz="97030"/>
  </p:normalViewPr>
  <p:slideViewPr>
    <p:cSldViewPr snapToGrid="0">
      <p:cViewPr varScale="1">
        <p:scale>
          <a:sx n="88" d="100"/>
          <a:sy n="88" d="100"/>
        </p:scale>
        <p:origin x="176" y="9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910DF-B555-4D30-B35E-2297D59E32D0}" type="datetime1">
              <a:rPr lang="en-US" smtClean="0"/>
              <a:t>5/16/23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692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47DD-81F8-4128-9E50-04A9F2D3D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564D1-2B83-4C0F-ACBA-E91472C50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A1D7D-D2EC-4ADB-9C65-191DEC82D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1D79F-E600-4AC1-A639-0B9FB8286C38}" type="datetime1">
              <a:rPr lang="en-US" smtClean="0"/>
              <a:t>5/16/23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CB571-86F9-474A-826A-75CC21C88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84F5F-50E6-4BB9-B848-EE2302C02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5422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3F08DF-1C0D-4F53-A3AB-95D7B55FA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D3BBD-C494-4E94-B189-319802A93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C0BD9-4BED-43D3-852F-B74B949A2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F5D60-A842-4D08-9D7D-A7A57AB501A2}" type="datetime1">
              <a:rPr lang="en-US" smtClean="0"/>
              <a:t>5/16/23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811DC-C725-4462-B622-DB96A898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42D06-438F-4150-9238-E2FAEE5E2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721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685800" indent="-228600">
              <a:buFont typeface="Courier New" panose="02070309020205020404" pitchFamily="49" charset="0"/>
              <a:buChar char="o"/>
              <a:defRPr/>
            </a:lvl2pPr>
            <a:lvl4pPr marL="1600200" indent="-228600">
              <a:buFont typeface="Courier New" panose="02070309020205020404" pitchFamily="49" charset="0"/>
              <a:buChar char="o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2F1F9-9322-493A-A9EE-BB75692CE5F5}" type="datetime1">
              <a:rPr lang="en-US" smtClean="0"/>
              <a:t>5/16/23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198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F376C-8A2F-4BE5-9669-4A6DA21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8DE51-4D5E-4D23-8181-86A5B05D5351}" type="datetime1">
              <a:rPr lang="en-US" smtClean="0"/>
              <a:t>5/16/23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229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69E6-1094-437B-AA7E-0E21B7136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BC963-4591-4BE3-AE63-4999A13C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99FCA-87F3-427A-B1A2-15346103C68A}" type="datetime1">
              <a:rPr lang="en-US" smtClean="0"/>
              <a:t>5/16/23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999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DF709-7E2D-49E6-A629-D8E3363D194F}" type="datetime1">
              <a:rPr lang="en-US" smtClean="0"/>
              <a:t>5/16/23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13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0A921-9375-4BAA-A7C2-7975528669FA}" type="datetime1">
              <a:rPr lang="en-US" smtClean="0"/>
              <a:t>5/16/23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495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25425-F285-48AE-A409-A618E3EEA628}" type="datetime1">
              <a:rPr lang="en-US" smtClean="0"/>
              <a:t>5/16/23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99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3DB2-BD72-4F5E-9CA2-197343A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01536-2B0A-42A2-827E-2EB2C324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6A94D-7D6A-4378-93F6-A3A33186E34B}" type="datetime1">
              <a:rPr lang="en-US" smtClean="0"/>
              <a:t>5/16/23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044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384F3-CDE0-4329-B76D-45AAC94B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9D7EB-40DA-460F-A48A-3E6D5E56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FC0F9-687B-4417-9D77-CE2D7AD8C321}" type="datetime1">
              <a:rPr lang="en-US" smtClean="0"/>
              <a:t>5/16/23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251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D91916A1-FEE7-41E7-BEE3-2B4941A6F3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75990" y="62886"/>
            <a:ext cx="11708355" cy="6301715"/>
            <a:chOff x="175990" y="62886"/>
            <a:chExt cx="11708355" cy="6301715"/>
          </a:xfrm>
        </p:grpSpPr>
        <p:sp useBgFill="1">
          <p:nvSpPr>
            <p:cNvPr id="18" name="Graphic 10">
              <a:extLst>
                <a:ext uri="{FF2B5EF4-FFF2-40B4-BE49-F238E27FC236}">
                  <a16:creationId xmlns:a16="http://schemas.microsoft.com/office/drawing/2014/main" id="{EAFF5F08-677C-4873-9274-02B6FE751044}"/>
                </a:ext>
              </a:extLst>
            </p:cNvPr>
            <p:cNvSpPr/>
            <p:nvPr/>
          </p:nvSpPr>
          <p:spPr>
            <a:xfrm rot="2700000">
              <a:off x="175990" y="525742"/>
              <a:ext cx="1066799" cy="1066799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19" name="Graphic 10">
              <a:extLst>
                <a:ext uri="{FF2B5EF4-FFF2-40B4-BE49-F238E27FC236}">
                  <a16:creationId xmlns:a16="http://schemas.microsoft.com/office/drawing/2014/main" id="{16514C65-F179-4953-B660-5FC657697957}"/>
                </a:ext>
              </a:extLst>
            </p:cNvPr>
            <p:cNvSpPr/>
            <p:nvPr/>
          </p:nvSpPr>
          <p:spPr>
            <a:xfrm rot="2700000">
              <a:off x="8482021" y="62886"/>
              <a:ext cx="2322574" cy="2322574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20" name="Graphic 10">
              <a:extLst>
                <a:ext uri="{FF2B5EF4-FFF2-40B4-BE49-F238E27FC236}">
                  <a16:creationId xmlns:a16="http://schemas.microsoft.com/office/drawing/2014/main" id="{DF5DA89C-9FED-4AE0-8C36-20612E77FAC0}"/>
                </a:ext>
              </a:extLst>
            </p:cNvPr>
            <p:cNvSpPr/>
            <p:nvPr/>
          </p:nvSpPr>
          <p:spPr>
            <a:xfrm rot="2700000">
              <a:off x="10578627" y="5015941"/>
              <a:ext cx="925287" cy="925287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21" name="Oval 20">
              <a:extLst>
                <a:ext uri="{FF2B5EF4-FFF2-40B4-BE49-F238E27FC236}">
                  <a16:creationId xmlns:a16="http://schemas.microsoft.com/office/drawing/2014/main" id="{FB98224C-F1DB-4F10-9B7F-93B86BA13F40}"/>
                </a:ext>
              </a:extLst>
            </p:cNvPr>
            <p:cNvSpPr/>
            <p:nvPr/>
          </p:nvSpPr>
          <p:spPr>
            <a:xfrm rot="10800000">
              <a:off x="11622685" y="6102941"/>
              <a:ext cx="261660" cy="261660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22" name="Oval 21">
              <a:extLst>
                <a:ext uri="{FF2B5EF4-FFF2-40B4-BE49-F238E27FC236}">
                  <a16:creationId xmlns:a16="http://schemas.microsoft.com/office/drawing/2014/main" id="{9AE1FC9E-06C9-4A12-8BE7-766C3DA8B9AC}"/>
                </a:ext>
              </a:extLst>
            </p:cNvPr>
            <p:cNvSpPr/>
            <p:nvPr/>
          </p:nvSpPr>
          <p:spPr>
            <a:xfrm rot="10800000">
              <a:off x="11352354" y="406586"/>
              <a:ext cx="474023" cy="474023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23" name="Oval 22">
              <a:extLst>
                <a:ext uri="{FF2B5EF4-FFF2-40B4-BE49-F238E27FC236}">
                  <a16:creationId xmlns:a16="http://schemas.microsoft.com/office/drawing/2014/main" id="{29954B75-D8C7-439C-A014-E644E3E2C0A5}"/>
                </a:ext>
              </a:extLst>
            </p:cNvPr>
            <p:cNvSpPr/>
            <p:nvPr/>
          </p:nvSpPr>
          <p:spPr>
            <a:xfrm rot="10800000">
              <a:off x="1678231" y="427615"/>
              <a:ext cx="334385" cy="334385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008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15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2DFD30-2122-4F4A-97B4-D0A849E36C5F}" type="datetime1">
              <a:rPr lang="en-US" smtClean="0"/>
              <a:t>5/16/23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008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008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15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5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Segoe UI" panose="020B0502040204020203" pitchFamily="34" charset="0"/>
        <a:buChar char="+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Courier New" panose="02070309020205020404" pitchFamily="49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Segoe UI" panose="020B0502040204020203" pitchFamily="34" charset="0"/>
        <a:buChar char="+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Courier New" panose="02070309020205020404" pitchFamily="49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Segoe UI" panose="020B0502040204020203" pitchFamily="34" charset="0"/>
        <a:buChar char="+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91916A1-FEE7-41E7-BEE3-2B4941A6F3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5990" y="62886"/>
            <a:ext cx="11708355" cy="6301715"/>
            <a:chOff x="175990" y="62886"/>
            <a:chExt cx="11708355" cy="6301715"/>
          </a:xfrm>
        </p:grpSpPr>
        <p:sp useBgFill="1">
          <p:nvSpPr>
            <p:cNvPr id="8" name="Graphic 10">
              <a:extLst>
                <a:ext uri="{FF2B5EF4-FFF2-40B4-BE49-F238E27FC236}">
                  <a16:creationId xmlns:a16="http://schemas.microsoft.com/office/drawing/2014/main" id="{EAFF5F08-677C-4873-9274-02B6FE7510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75990" y="525742"/>
              <a:ext cx="1066799" cy="1066799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9" name="Graphic 10">
              <a:extLst>
                <a:ext uri="{FF2B5EF4-FFF2-40B4-BE49-F238E27FC236}">
                  <a16:creationId xmlns:a16="http://schemas.microsoft.com/office/drawing/2014/main" id="{16514C65-F179-4953-B660-5FC657697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8482021" y="62886"/>
              <a:ext cx="2322574" cy="2322574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10" name="Graphic 10">
              <a:extLst>
                <a:ext uri="{FF2B5EF4-FFF2-40B4-BE49-F238E27FC236}">
                  <a16:creationId xmlns:a16="http://schemas.microsoft.com/office/drawing/2014/main" id="{DF5DA89C-9FED-4AE0-8C36-20612E77FA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0578627" y="5015941"/>
              <a:ext cx="925287" cy="925287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11" name="Oval 10">
              <a:extLst>
                <a:ext uri="{FF2B5EF4-FFF2-40B4-BE49-F238E27FC236}">
                  <a16:creationId xmlns:a16="http://schemas.microsoft.com/office/drawing/2014/main" id="{FB98224C-F1DB-4F10-9B7F-93B86BA13F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1622685" y="6102941"/>
              <a:ext cx="261660" cy="261660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12" name="Oval 11">
              <a:extLst>
                <a:ext uri="{FF2B5EF4-FFF2-40B4-BE49-F238E27FC236}">
                  <a16:creationId xmlns:a16="http://schemas.microsoft.com/office/drawing/2014/main" id="{9AE1FC9E-06C9-4A12-8BE7-766C3DA8B9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1352354" y="406586"/>
              <a:ext cx="474023" cy="474023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13" name="Oval 12">
              <a:extLst>
                <a:ext uri="{FF2B5EF4-FFF2-40B4-BE49-F238E27FC236}">
                  <a16:creationId xmlns:a16="http://schemas.microsoft.com/office/drawing/2014/main" id="{29954B75-D8C7-439C-A014-E644E3E2C0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678231" y="427615"/>
              <a:ext cx="334385" cy="334385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</p:grp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E1EF4E8-5513-4BF5-BC41-04645281C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1" descr="Abstract design of flower petals in pastel">
            <a:extLst>
              <a:ext uri="{FF2B5EF4-FFF2-40B4-BE49-F238E27FC236}">
                <a16:creationId xmlns:a16="http://schemas.microsoft.com/office/drawing/2014/main" id="{B0D5B012-F7FA-14E5-8F4F-BCD3BC49E6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122"/>
          <a:stretch/>
        </p:blipFill>
        <p:spPr>
          <a:xfrm>
            <a:off x="44972" y="10"/>
            <a:ext cx="12191980" cy="685799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6C73D61-A17E-2E46-1C55-2EA0E40585C9}"/>
              </a:ext>
            </a:extLst>
          </p:cNvPr>
          <p:cNvSpPr txBox="1"/>
          <p:nvPr/>
        </p:nvSpPr>
        <p:spPr>
          <a:xfrm>
            <a:off x="3740727" y="221920"/>
            <a:ext cx="4705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4 </a:t>
            </a:r>
            <a:r>
              <a:rPr lang="en-US" b="1" dirty="0"/>
              <a:t>S</a:t>
            </a:r>
            <a:r>
              <a:rPr lang="en-US" b="1"/>
              <a:t>tages </a:t>
            </a:r>
            <a:r>
              <a:rPr lang="en-US" b="1" dirty="0"/>
              <a:t>of Alak Game Implementation: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EBB5DF-F94F-E0CC-CDD4-7F3473A70F6D}"/>
              </a:ext>
            </a:extLst>
          </p:cNvPr>
          <p:cNvSpPr txBox="1"/>
          <p:nvPr/>
        </p:nvSpPr>
        <p:spPr>
          <a:xfrm>
            <a:off x="6241216" y="3766601"/>
            <a:ext cx="4800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Prediction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61479CC-E803-6651-1374-05DA179A3A69}"/>
              </a:ext>
            </a:extLst>
          </p:cNvPr>
          <p:cNvSpPr txBox="1"/>
          <p:nvPr/>
        </p:nvSpPr>
        <p:spPr>
          <a:xfrm>
            <a:off x="190336" y="3777205"/>
            <a:ext cx="4800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Modeling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C4DB92A-BB2A-DC34-709B-8839344EF202}"/>
              </a:ext>
            </a:extLst>
          </p:cNvPr>
          <p:cNvSpPr txBox="1"/>
          <p:nvPr/>
        </p:nvSpPr>
        <p:spPr>
          <a:xfrm>
            <a:off x="6177911" y="978368"/>
            <a:ext cx="4800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Training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B64285A-FA54-4441-1EB7-089DEAF81C89}"/>
              </a:ext>
            </a:extLst>
          </p:cNvPr>
          <p:cNvSpPr txBox="1"/>
          <p:nvPr/>
        </p:nvSpPr>
        <p:spPr>
          <a:xfrm>
            <a:off x="206754" y="987475"/>
            <a:ext cx="4800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Simulation 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2AB69B7-ED98-533E-20DB-B2D2E628A6CB}"/>
              </a:ext>
            </a:extLst>
          </p:cNvPr>
          <p:cNvSpPr/>
          <p:nvPr/>
        </p:nvSpPr>
        <p:spPr>
          <a:xfrm>
            <a:off x="190336" y="928853"/>
            <a:ext cx="5677509" cy="25001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D0B019A-7ABF-D0D1-ADDC-6A681C19385A}"/>
              </a:ext>
            </a:extLst>
          </p:cNvPr>
          <p:cNvSpPr/>
          <p:nvPr/>
        </p:nvSpPr>
        <p:spPr>
          <a:xfrm>
            <a:off x="193191" y="3713926"/>
            <a:ext cx="5677509" cy="25001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289FB78-D2AB-6009-2BA8-9C3EEF96A3D5}"/>
              </a:ext>
            </a:extLst>
          </p:cNvPr>
          <p:cNvSpPr/>
          <p:nvPr/>
        </p:nvSpPr>
        <p:spPr>
          <a:xfrm>
            <a:off x="6192595" y="3713926"/>
            <a:ext cx="5677509" cy="25001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64C55D5-FB99-D9A8-497F-3E9F49E8DC27}"/>
              </a:ext>
            </a:extLst>
          </p:cNvPr>
          <p:cNvSpPr/>
          <p:nvPr/>
        </p:nvSpPr>
        <p:spPr>
          <a:xfrm>
            <a:off x="6177911" y="928853"/>
            <a:ext cx="5677509" cy="25001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69C79E6-A062-8E74-4C5C-98D915B66BF8}"/>
              </a:ext>
            </a:extLst>
          </p:cNvPr>
          <p:cNvSpPr txBox="1"/>
          <p:nvPr/>
        </p:nvSpPr>
        <p:spPr>
          <a:xfrm>
            <a:off x="202202" y="1440354"/>
            <a:ext cx="5639129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b="1" i="0" u="none" strike="noStrike" dirty="0">
                <a:solidFill>
                  <a:srgbClr val="1F2328"/>
                </a:solidFill>
                <a:effectLst/>
                <a:latin typeface="-apple-system"/>
              </a:rPr>
              <a:t>game = Alak(my_board, model, type, user_first=False, interactive=False, random=False, random_start=True, training=True)</a:t>
            </a:r>
            <a:br>
              <a:rPr lang="en-US" sz="1400" b="1" i="0" u="none" strike="noStrike" dirty="0">
                <a:solidFill>
                  <a:srgbClr val="1F2328"/>
                </a:solidFill>
                <a:effectLst/>
                <a:latin typeface="-apple-system"/>
              </a:rPr>
            </a:br>
            <a:endParaRPr lang="en-US" sz="1100" b="1" i="0" u="none" strike="noStrike" dirty="0">
              <a:solidFill>
                <a:srgbClr val="1F2328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100" b="1" i="0" u="none" strike="noStrike" dirty="0">
                <a:solidFill>
                  <a:srgbClr val="1F2328"/>
                </a:solidFill>
                <a:effectLst/>
                <a:latin typeface="-apple-system"/>
              </a:rPr>
              <a:t>board: </a:t>
            </a:r>
            <a:r>
              <a:rPr lang="en-US" sz="1100" b="0" i="0" u="none" strike="noStrike" dirty="0">
                <a:solidFill>
                  <a:srgbClr val="1F2328"/>
                </a:solidFill>
                <a:effectLst/>
                <a:latin typeface="-apple-system"/>
              </a:rPr>
              <a:t>initial board to start the game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100" b="1" i="0" u="none" strike="noStrike" dirty="0">
                <a:solidFill>
                  <a:srgbClr val="1F2328"/>
                </a:solidFill>
                <a:effectLst/>
                <a:latin typeface="-apple-system"/>
              </a:rPr>
              <a:t>model: </a:t>
            </a:r>
            <a:r>
              <a:rPr lang="en-US" sz="1100" b="0" i="0" u="none" strike="noStrike" dirty="0">
                <a:solidFill>
                  <a:srgbClr val="1F2328"/>
                </a:solidFill>
                <a:effectLst/>
                <a:latin typeface="-apple-system"/>
              </a:rPr>
              <a:t>loaded trained model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100" b="1" i="0" u="none" strike="noStrike" dirty="0">
                <a:solidFill>
                  <a:srgbClr val="1F2328"/>
                </a:solidFill>
                <a:effectLst/>
                <a:latin typeface="-apple-system"/>
              </a:rPr>
              <a:t>type: </a:t>
            </a:r>
            <a:r>
              <a:rPr lang="en-US" sz="1100" b="0" i="0" u="none" strike="noStrike" dirty="0">
                <a:solidFill>
                  <a:srgbClr val="1F2328"/>
                </a:solidFill>
                <a:effectLst/>
                <a:latin typeface="-apple-system"/>
              </a:rPr>
              <a:t>model type, either '</a:t>
            </a:r>
            <a:r>
              <a:rPr lang="en-US" sz="1100" b="0" i="0" u="none" strike="noStrike" dirty="0" err="1">
                <a:solidFill>
                  <a:srgbClr val="1F2328"/>
                </a:solidFill>
                <a:effectLst/>
                <a:latin typeface="-apple-system"/>
              </a:rPr>
              <a:t>sk</a:t>
            </a:r>
            <a:r>
              <a:rPr lang="en-US" sz="1100" b="0" i="0" u="none" strike="noStrike" dirty="0">
                <a:solidFill>
                  <a:srgbClr val="1F2328"/>
                </a:solidFill>
                <a:effectLst/>
                <a:latin typeface="-apple-system"/>
              </a:rPr>
              <a:t>' as Sklearn model or '</a:t>
            </a:r>
            <a:r>
              <a:rPr lang="en-US" sz="1100" b="0" i="0" u="none" strike="noStrike" dirty="0" err="1">
                <a:solidFill>
                  <a:srgbClr val="1F2328"/>
                </a:solidFill>
                <a:effectLst/>
                <a:latin typeface="-apple-system"/>
              </a:rPr>
              <a:t>tf</a:t>
            </a:r>
            <a:r>
              <a:rPr lang="en-US" sz="1100" b="0" i="0" u="none" strike="noStrike" dirty="0">
                <a:solidFill>
                  <a:srgbClr val="1F2328"/>
                </a:solidFill>
                <a:effectLst/>
                <a:latin typeface="-apple-system"/>
              </a:rPr>
              <a:t>' as TensorFlow model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100" b="1" i="0" u="none" strike="noStrike" dirty="0">
                <a:solidFill>
                  <a:srgbClr val="1F2328"/>
                </a:solidFill>
                <a:effectLst/>
                <a:latin typeface="-apple-system"/>
              </a:rPr>
              <a:t>user_first: </a:t>
            </a:r>
            <a:r>
              <a:rPr lang="en-US" sz="1100" b="0" i="0" u="none" strike="noStrike" dirty="0">
                <a:solidFill>
                  <a:srgbClr val="1F2328"/>
                </a:solidFill>
                <a:effectLst/>
                <a:latin typeface="-apple-system"/>
              </a:rPr>
              <a:t>if True, user will be assigned to 'x' and always goes first; otherwise, user is 'o'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100" b="1" i="0" u="none" strike="noStrike" dirty="0">
                <a:solidFill>
                  <a:srgbClr val="1F2328"/>
                </a:solidFill>
                <a:effectLst/>
                <a:latin typeface="-apple-system"/>
              </a:rPr>
              <a:t>interactive: </a:t>
            </a:r>
            <a:r>
              <a:rPr lang="en-US" sz="1100" b="0" i="0" u="none" strike="noStrike" dirty="0">
                <a:solidFill>
                  <a:srgbClr val="1F2328"/>
                </a:solidFill>
                <a:effectLst/>
                <a:latin typeface="-apple-system"/>
              </a:rPr>
              <a:t>if True, human play with computer; else computer play with computer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100" b="1" dirty="0">
                <a:solidFill>
                  <a:srgbClr val="1F2328"/>
                </a:solidFill>
                <a:latin typeface="-apple-system"/>
              </a:rPr>
              <a:t>r</a:t>
            </a:r>
            <a:r>
              <a:rPr lang="en-US" sz="1100" b="1" i="0" u="none" strike="noStrike" dirty="0">
                <a:solidFill>
                  <a:srgbClr val="1F2328"/>
                </a:solidFill>
                <a:effectLst/>
                <a:latin typeface="-apple-system"/>
              </a:rPr>
              <a:t>andom: </a:t>
            </a:r>
            <a:r>
              <a:rPr lang="en-US" sz="1100" b="0" i="0" u="none" strike="noStrike" dirty="0">
                <a:solidFill>
                  <a:srgbClr val="1F2328"/>
                </a:solidFill>
                <a:effectLst/>
                <a:latin typeface="-apple-system"/>
              </a:rPr>
              <a:t>if True, computer play random moves; else computer play moves generated by model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100" b="1" i="0" u="none" strike="noStrike" dirty="0">
                <a:solidFill>
                  <a:srgbClr val="1F2328"/>
                </a:solidFill>
                <a:effectLst/>
                <a:latin typeface="-apple-system"/>
              </a:rPr>
              <a:t>random_start: </a:t>
            </a:r>
            <a:r>
              <a:rPr lang="en-US" sz="1100" b="0" i="0" u="none" strike="noStrike" dirty="0">
                <a:solidFill>
                  <a:srgbClr val="1F2328"/>
                </a:solidFill>
                <a:effectLst/>
                <a:latin typeface="-apple-system"/>
              </a:rPr>
              <a:t>if True, randomly select the first player (x); else depends on user_first value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100" b="1" i="0" u="none" strike="noStrike" dirty="0">
                <a:solidFill>
                  <a:srgbClr val="1F2328"/>
                </a:solidFill>
                <a:effectLst/>
                <a:latin typeface="-apple-system"/>
              </a:rPr>
              <a:t>training: </a:t>
            </a:r>
            <a:r>
              <a:rPr lang="en-US" sz="1100" b="0" i="0" u="none" strike="noStrike" dirty="0">
                <a:solidFill>
                  <a:srgbClr val="1F2328"/>
                </a:solidFill>
                <a:effectLst/>
                <a:latin typeface="-apple-system"/>
              </a:rPr>
              <a:t>if True, games play for training data; else games won't be used for training data</a:t>
            </a:r>
          </a:p>
          <a:p>
            <a:r>
              <a:rPr lang="en-US" sz="1100" dirty="0"/>
              <a:t>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800B2A2-981C-17B3-1DFC-18DF179C011C}"/>
              </a:ext>
            </a:extLst>
          </p:cNvPr>
          <p:cNvSpPr txBox="1"/>
          <p:nvPr/>
        </p:nvSpPr>
        <p:spPr>
          <a:xfrm>
            <a:off x="6197100" y="1401492"/>
            <a:ext cx="5639129" cy="1954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Convert each round into embedded data for modeling: </a:t>
            </a:r>
          </a:p>
          <a:p>
            <a:endParaRPr lang="en-US" sz="1100" dirty="0"/>
          </a:p>
          <a:p>
            <a:r>
              <a:rPr lang="en-US" sz="1100" b="1" dirty="0"/>
              <a:t> 1). attributes: </a:t>
            </a:r>
          </a:p>
          <a:p>
            <a:r>
              <a:rPr lang="en-US" sz="1100" dirty="0"/>
              <a:t>   save each round of the board and concatenate both user and computer's side of the board after their move, then use embedding to convert the boards only contains 1, 0, -1: 1(user's piece), 0(empty), -1(opponent's piece)</a:t>
            </a:r>
          </a:p>
          <a:p>
            <a:endParaRPr lang="en-US" sz="1100" dirty="0"/>
          </a:p>
          <a:p>
            <a:r>
              <a:rPr lang="en-US" sz="1100" b="1" dirty="0"/>
              <a:t>   2). target: </a:t>
            </a:r>
          </a:p>
          <a:p>
            <a:r>
              <a:rPr lang="en-US" sz="1100" dirty="0"/>
              <a:t>   a list of 1 or -1, if user won the whole game, for each round of the game, the corresponding labels these rounds will be 1, otherwise -1 (this way is to optimize the final win or lose, rather than amount of kills in each round)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D78FA82-B3E9-FBE2-C6F2-41AECCE5756A}"/>
              </a:ext>
            </a:extLst>
          </p:cNvPr>
          <p:cNvSpPr txBox="1"/>
          <p:nvPr/>
        </p:nvSpPr>
        <p:spPr>
          <a:xfrm>
            <a:off x="209525" y="4184891"/>
            <a:ext cx="5639129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n-US" sz="1200" dirty="0"/>
              <a:t>train vs. test : 44k vs. 22k (2:1)</a:t>
            </a:r>
            <a:br>
              <a:rPr lang="en-US" sz="1200" dirty="0"/>
            </a:br>
            <a:endParaRPr lang="en-US" sz="1200" dirty="0"/>
          </a:p>
          <a:p>
            <a:pPr marL="228600" indent="-228600">
              <a:buAutoNum type="arabicPeriod"/>
            </a:pPr>
            <a:r>
              <a:rPr lang="en-US" sz="1200" dirty="0"/>
              <a:t>Models: can choose user either TensorFlow or Sklearn MLPclassifier </a:t>
            </a:r>
          </a:p>
          <a:p>
            <a:r>
              <a:rPr lang="en-US" sz="1200" dirty="0"/>
              <a:t>	(TensorFlow performs the best for me)</a:t>
            </a:r>
            <a:br>
              <a:rPr lang="en-US" sz="1200" dirty="0"/>
            </a:br>
            <a:endParaRPr lang="en-US" sz="1200" dirty="0"/>
          </a:p>
          <a:p>
            <a:r>
              <a:rPr lang="en-US" sz="1200" dirty="0"/>
              <a:t>3. Metric: </a:t>
            </a:r>
            <a:r>
              <a:rPr lang="en-US" sz="1200" b="1" dirty="0">
                <a:solidFill>
                  <a:schemeClr val="bg1"/>
                </a:solidFill>
              </a:rPr>
              <a:t>tf.keras.metrics.BinaryAccuracy(</a:t>
            </a:r>
            <a:r>
              <a:rPr lang="en-US" sz="1200" b="1" dirty="0">
                <a:solidFill>
                  <a:schemeClr val="bg1"/>
                </a:solidFill>
                <a:effectLst/>
              </a:rPr>
              <a:t>name</a:t>
            </a:r>
            <a:r>
              <a:rPr lang="en-US" sz="1200" b="1" dirty="0">
                <a:solidFill>
                  <a:schemeClr val="bg1"/>
                </a:solidFill>
              </a:rPr>
              <a:t>=</a:t>
            </a:r>
            <a:r>
              <a:rPr lang="en-US" sz="1200" b="1" dirty="0">
                <a:solidFill>
                  <a:schemeClr val="bg1"/>
                </a:solidFill>
                <a:effectLst/>
              </a:rPr>
              <a:t>'accuracy’</a:t>
            </a:r>
            <a:r>
              <a:rPr lang="en-US" sz="1200" b="1" dirty="0">
                <a:solidFill>
                  <a:schemeClr val="bg1"/>
                </a:solidFill>
              </a:rPr>
              <a:t>)</a:t>
            </a:r>
            <a:br>
              <a:rPr lang="en-US" sz="1200" b="1" dirty="0">
                <a:solidFill>
                  <a:schemeClr val="bg1"/>
                </a:solidFill>
              </a:rPr>
            </a:br>
            <a:endParaRPr lang="en-US" sz="1200" b="1" dirty="0">
              <a:solidFill>
                <a:schemeClr val="bg1"/>
              </a:solidFill>
            </a:endParaRPr>
          </a:p>
          <a:p>
            <a:r>
              <a:rPr lang="en-US" sz="1200" dirty="0"/>
              <a:t>4. Save model</a:t>
            </a:r>
          </a:p>
          <a:p>
            <a:pPr marL="228600" indent="-228600">
              <a:buAutoNum type="arabicPeriod"/>
            </a:pPr>
            <a:endParaRPr lang="en-US" sz="1100" dirty="0">
              <a:solidFill>
                <a:srgbClr val="FFFF00"/>
              </a:solidFill>
            </a:endParaRPr>
          </a:p>
          <a:p>
            <a:endParaRPr lang="en-US" sz="11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70713CB-251C-D3E1-5EAD-F47AF85148C6}"/>
              </a:ext>
            </a:extLst>
          </p:cNvPr>
          <p:cNvSpPr txBox="1"/>
          <p:nvPr/>
        </p:nvSpPr>
        <p:spPr>
          <a:xfrm>
            <a:off x="6216291" y="4135343"/>
            <a:ext cx="5639129" cy="2292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1. load model</a:t>
            </a:r>
            <a:br>
              <a:rPr lang="en-US" sz="1200" dirty="0"/>
            </a:br>
            <a:endParaRPr lang="en-US" sz="1200" dirty="0"/>
          </a:p>
          <a:p>
            <a:r>
              <a:rPr lang="en-US" sz="1200" dirty="0"/>
              <a:t>2. generate all successor boards after the move</a:t>
            </a:r>
            <a:br>
              <a:rPr lang="en-US" sz="1200" dirty="0"/>
            </a:br>
            <a:endParaRPr lang="en-US" sz="1200" dirty="0"/>
          </a:p>
          <a:p>
            <a:r>
              <a:rPr lang="en-US" sz="1200" dirty="0"/>
              <a:t>3. feed the successor boards in to trained model, and model outputs a list of  probabilities of winning corresponding to each successor board.</a:t>
            </a:r>
            <a:br>
              <a:rPr lang="en-US" sz="1200" dirty="0"/>
            </a:br>
            <a:endParaRPr lang="en-US" sz="1200" dirty="0"/>
          </a:p>
          <a:p>
            <a:r>
              <a:rPr lang="en-US" sz="1200" dirty="0"/>
              <a:t>4. check if the highest probability suggests a suicide move. If so, I checked the next highest probability move; repeat until a non-suicide move is selected. (this helped 10% increase on winning when play with random games  )</a:t>
            </a:r>
          </a:p>
          <a:p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405617804"/>
      </p:ext>
    </p:extLst>
  </p:cSld>
  <p:clrMapOvr>
    <a:masterClrMapping/>
  </p:clrMapOvr>
</p:sld>
</file>

<file path=ppt/theme/theme1.xml><?xml version="1.0" encoding="utf-8"?>
<a:theme xmlns:a="http://schemas.openxmlformats.org/drawingml/2006/main" name="MinimalXOVTI">
  <a:themeElements>
    <a:clrScheme name="AnalogousFromRegularSeedLeftStep">
      <a:dk1>
        <a:srgbClr val="000000"/>
      </a:dk1>
      <a:lt1>
        <a:srgbClr val="FFFFFF"/>
      </a:lt1>
      <a:dk2>
        <a:srgbClr val="2E1B30"/>
      </a:dk2>
      <a:lt2>
        <a:srgbClr val="F0F3F2"/>
      </a:lt2>
      <a:accent1>
        <a:srgbClr val="E7295E"/>
      </a:accent1>
      <a:accent2>
        <a:srgbClr val="D5179B"/>
      </a:accent2>
      <a:accent3>
        <a:srgbClr val="D129E7"/>
      </a:accent3>
      <a:accent4>
        <a:srgbClr val="7117D5"/>
      </a:accent4>
      <a:accent5>
        <a:srgbClr val="372DE7"/>
      </a:accent5>
      <a:accent6>
        <a:srgbClr val="175CD5"/>
      </a:accent6>
      <a:hlink>
        <a:srgbClr val="349C7F"/>
      </a:hlink>
      <a:folHlink>
        <a:srgbClr val="7F7F7F"/>
      </a:folHlink>
    </a:clrScheme>
    <a:fontScheme name="Custom 40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XOVTI" id="{DC540DBD-7FF5-4942-921A-CFF95ECB90AA}" vid="{E72E4198-D957-48FD-B88D-6DAFC89EAFA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445</Words>
  <Application>Microsoft Macintosh PowerPoint</Application>
  <PresentationFormat>Widescreen</PresentationFormat>
  <Paragraphs>31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-apple-system</vt:lpstr>
      <vt:lpstr>Arial</vt:lpstr>
      <vt:lpstr>Courier New</vt:lpstr>
      <vt:lpstr>Open sans</vt:lpstr>
      <vt:lpstr>Segoe UI</vt:lpstr>
      <vt:lpstr>MinimalXOVTI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Jenny Tang</dc:creator>
  <cp:lastModifiedBy>Jenny Tang</cp:lastModifiedBy>
  <cp:revision>1</cp:revision>
  <dcterms:created xsi:type="dcterms:W3CDTF">2023-05-16T23:21:17Z</dcterms:created>
  <dcterms:modified xsi:type="dcterms:W3CDTF">2023-05-17T00:25:18Z</dcterms:modified>
</cp:coreProperties>
</file>