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6"/>
    <p:restoredTop sz="97030"/>
  </p:normalViewPr>
  <p:slideViewPr>
    <p:cSldViewPr snapToGrid="0">
      <p:cViewPr varScale="1">
        <p:scale>
          <a:sx n="107" d="100"/>
          <a:sy n="107" d="100"/>
        </p:scale>
        <p:origin x="1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5/16/23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9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5/16/23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2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5/16/23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2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5/16/23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9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5/16/23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2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5/16/23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9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5/16/23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5/16/23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9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5/16/23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5/16/23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4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5/16/23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5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5/16/23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1" descr="Abstract design of flower petals in pastel">
            <a:extLst>
              <a:ext uri="{FF2B5EF4-FFF2-40B4-BE49-F238E27FC236}">
                <a16:creationId xmlns:a16="http://schemas.microsoft.com/office/drawing/2014/main" id="{B0D5B012-F7FA-14E5-8F4F-BCD3BC49E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22"/>
          <a:stretch/>
        </p:blipFill>
        <p:spPr>
          <a:xfrm>
            <a:off x="-2696" y="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C73D61-A17E-2E46-1C55-2EA0E40585C9}"/>
              </a:ext>
            </a:extLst>
          </p:cNvPr>
          <p:cNvSpPr txBox="1"/>
          <p:nvPr/>
        </p:nvSpPr>
        <p:spPr>
          <a:xfrm>
            <a:off x="3740727" y="221920"/>
            <a:ext cx="470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4 </a:t>
            </a:r>
            <a:r>
              <a:rPr lang="en-US" b="1" dirty="0"/>
              <a:t>S</a:t>
            </a:r>
            <a:r>
              <a:rPr lang="en-US" b="1"/>
              <a:t>tages </a:t>
            </a:r>
            <a:r>
              <a:rPr lang="en-US" b="1" dirty="0"/>
              <a:t>of Alak Game Implementation: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BB5DF-F94F-E0CC-CDD4-7F3473A70F6D}"/>
              </a:ext>
            </a:extLst>
          </p:cNvPr>
          <p:cNvSpPr txBox="1"/>
          <p:nvPr/>
        </p:nvSpPr>
        <p:spPr>
          <a:xfrm>
            <a:off x="6241216" y="3916691"/>
            <a:ext cx="480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479CC-E803-6651-1374-05DA179A3A69}"/>
              </a:ext>
            </a:extLst>
          </p:cNvPr>
          <p:cNvSpPr txBox="1"/>
          <p:nvPr/>
        </p:nvSpPr>
        <p:spPr>
          <a:xfrm>
            <a:off x="206754" y="3916691"/>
            <a:ext cx="480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DB92A-BB2A-DC34-709B-8839344EF202}"/>
              </a:ext>
            </a:extLst>
          </p:cNvPr>
          <p:cNvSpPr txBox="1"/>
          <p:nvPr/>
        </p:nvSpPr>
        <p:spPr>
          <a:xfrm>
            <a:off x="6177911" y="978368"/>
            <a:ext cx="480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64285A-FA54-4441-1EB7-089DEAF81C89}"/>
              </a:ext>
            </a:extLst>
          </p:cNvPr>
          <p:cNvSpPr txBox="1"/>
          <p:nvPr/>
        </p:nvSpPr>
        <p:spPr>
          <a:xfrm>
            <a:off x="206754" y="987475"/>
            <a:ext cx="480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B69B7-ED98-533E-20DB-B2D2E628A6CB}"/>
              </a:ext>
            </a:extLst>
          </p:cNvPr>
          <p:cNvSpPr/>
          <p:nvPr/>
        </p:nvSpPr>
        <p:spPr>
          <a:xfrm>
            <a:off x="190336" y="928853"/>
            <a:ext cx="5677509" cy="2871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0B019A-7ABF-D0D1-ADDC-6A681C19385A}"/>
              </a:ext>
            </a:extLst>
          </p:cNvPr>
          <p:cNvSpPr/>
          <p:nvPr/>
        </p:nvSpPr>
        <p:spPr>
          <a:xfrm>
            <a:off x="182241" y="3858721"/>
            <a:ext cx="5677509" cy="272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89FB78-D2AB-6009-2BA8-9C3EEF96A3D5}"/>
              </a:ext>
            </a:extLst>
          </p:cNvPr>
          <p:cNvSpPr/>
          <p:nvPr/>
        </p:nvSpPr>
        <p:spPr>
          <a:xfrm>
            <a:off x="6177910" y="3848343"/>
            <a:ext cx="5677509" cy="272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4C55D5-FB99-D9A8-497F-3E9F49E8DC27}"/>
              </a:ext>
            </a:extLst>
          </p:cNvPr>
          <p:cNvSpPr/>
          <p:nvPr/>
        </p:nvSpPr>
        <p:spPr>
          <a:xfrm>
            <a:off x="6177911" y="928853"/>
            <a:ext cx="5677509" cy="2871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9C79E6-A062-8E74-4C5C-98D915B66BF8}"/>
              </a:ext>
            </a:extLst>
          </p:cNvPr>
          <p:cNvSpPr txBox="1"/>
          <p:nvPr/>
        </p:nvSpPr>
        <p:spPr>
          <a:xfrm>
            <a:off x="205982" y="1368701"/>
            <a:ext cx="563457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game = Alak(my_board, model, type, user_first=False, interactive=False, random=False, random_start=True, training=True)</a:t>
            </a:r>
            <a:br>
              <a:rPr lang="en-US" sz="1400" b="1" i="0" u="none" strike="noStrike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sz="1100" b="1" i="0" u="none" strike="noStrike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board: </a:t>
            </a:r>
            <a:r>
              <a:rPr lang="en-US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initial board to start the game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model: </a:t>
            </a:r>
            <a:r>
              <a:rPr lang="en-US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loaded trained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type: </a:t>
            </a:r>
            <a:r>
              <a:rPr lang="en-US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model type, either '</a:t>
            </a:r>
            <a:r>
              <a:rPr lang="en-US" sz="1100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sk</a:t>
            </a:r>
            <a:r>
              <a:rPr lang="en-US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' as Sklearn model or '</a:t>
            </a:r>
            <a:r>
              <a:rPr lang="en-US" sz="1100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tf</a:t>
            </a:r>
            <a:r>
              <a:rPr lang="en-US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' as TensorFlow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user_first: </a:t>
            </a:r>
            <a:r>
              <a:rPr lang="en-US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if True, user will be assigned to 'x' and always goes first; otherwise, user is 'o'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interactive: </a:t>
            </a:r>
            <a:r>
              <a:rPr lang="en-US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if True, human play with computer; else computer play with computer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1F2328"/>
                </a:solidFill>
                <a:latin typeface="-apple-system"/>
              </a:rPr>
              <a:t>r</a:t>
            </a:r>
            <a:r>
              <a:rPr lang="en-US" sz="1100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andom: </a:t>
            </a:r>
            <a:r>
              <a:rPr lang="en-US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if True, computer play random moves; else computer play moves generated by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random_start: </a:t>
            </a:r>
            <a:r>
              <a:rPr lang="en-US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if True, randomly select the first player (x); else depends on user_first value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training: </a:t>
            </a:r>
            <a:r>
              <a:rPr lang="en-US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if True, games play for training data; else games won't be used for training data</a:t>
            </a:r>
          </a:p>
          <a:p>
            <a:r>
              <a:rPr lang="en-US" sz="11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00B2A2-981C-17B3-1DFC-18DF179C011C}"/>
              </a:ext>
            </a:extLst>
          </p:cNvPr>
          <p:cNvSpPr txBox="1"/>
          <p:nvPr/>
        </p:nvSpPr>
        <p:spPr>
          <a:xfrm>
            <a:off x="6158722" y="1279626"/>
            <a:ext cx="5677508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Convert each round into embedded data for modeling: </a:t>
            </a:r>
          </a:p>
          <a:p>
            <a:r>
              <a:rPr lang="en-US" sz="1100" b="1" dirty="0"/>
              <a:t> 1). attributes: </a:t>
            </a:r>
          </a:p>
          <a:p>
            <a:r>
              <a:rPr lang="en-US" sz="1100" dirty="0"/>
              <a:t>save each round of the board and concatenate both user and computer's side of the board after their move, then use embedding to convert the boards only contains 1, 0, -1: 1(user's piece), 0(empty), -1(opponent's piece)</a:t>
            </a:r>
            <a:br>
              <a:rPr lang="en-US" sz="1100" dirty="0"/>
            </a:br>
            <a:endParaRPr lang="en-US" sz="800" dirty="0"/>
          </a:p>
          <a:p>
            <a:r>
              <a:rPr lang="en-US" sz="1100" dirty="0" err="1"/>
              <a:t>Ie</a:t>
            </a:r>
            <a:r>
              <a:rPr lang="en-US" sz="1100" dirty="0"/>
              <a:t>. user is ‘x’:              </a:t>
            </a:r>
            <a:r>
              <a:rPr lang="en-US" sz="1100" dirty="0">
                <a:solidFill>
                  <a:srgbClr val="FFC000"/>
                </a:solidFill>
                <a:effectLst/>
              </a:rPr>
              <a:t>‘</a:t>
            </a:r>
            <a:r>
              <a:rPr lang="en-US" sz="1100" dirty="0" err="1">
                <a:solidFill>
                  <a:srgbClr val="FFC000"/>
                </a:solidFill>
                <a:effectLst/>
              </a:rPr>
              <a:t>xoxxx</a:t>
            </a:r>
            <a:r>
              <a:rPr lang="en-US" sz="1100" dirty="0">
                <a:solidFill>
                  <a:srgbClr val="FFC000"/>
                </a:solidFill>
                <a:effectLst/>
              </a:rPr>
              <a:t>____</a:t>
            </a:r>
            <a:r>
              <a:rPr lang="en-US" sz="1100" dirty="0" err="1">
                <a:solidFill>
                  <a:srgbClr val="FFC000"/>
                </a:solidFill>
                <a:effectLst/>
              </a:rPr>
              <a:t>ooo_o</a:t>
            </a:r>
            <a:r>
              <a:rPr lang="en-US" sz="1100" dirty="0">
                <a:solidFill>
                  <a:srgbClr val="FFC000"/>
                </a:solidFill>
                <a:effectLst/>
              </a:rPr>
              <a:t>’         </a:t>
            </a:r>
            <a:r>
              <a:rPr lang="en-US" sz="1100" dirty="0"/>
              <a:t>+</a:t>
            </a:r>
            <a:r>
              <a:rPr lang="en-US" sz="1100" dirty="0">
                <a:solidFill>
                  <a:srgbClr val="6A8759"/>
                </a:solidFill>
              </a:rPr>
              <a:t> </a:t>
            </a:r>
            <a:r>
              <a:rPr lang="en-US" sz="1100" dirty="0">
                <a:solidFill>
                  <a:srgbClr val="6A8759"/>
                </a:solidFill>
                <a:effectLst/>
              </a:rPr>
              <a:t>         ‘x_xxx_o__</a:t>
            </a:r>
            <a:r>
              <a:rPr lang="en-US" sz="1100" dirty="0">
                <a:solidFill>
                  <a:srgbClr val="6A8759"/>
                </a:solidFill>
              </a:rPr>
              <a:t>_</a:t>
            </a:r>
            <a:r>
              <a:rPr lang="en-US" sz="1100" dirty="0" err="1">
                <a:solidFill>
                  <a:srgbClr val="6A8759"/>
                </a:solidFill>
                <a:effectLst/>
              </a:rPr>
              <a:t>oooo</a:t>
            </a:r>
            <a:r>
              <a:rPr lang="en-US" sz="1100" dirty="0">
                <a:solidFill>
                  <a:srgbClr val="6A8759"/>
                </a:solidFill>
                <a:effectLst/>
              </a:rPr>
              <a:t>’</a:t>
            </a:r>
            <a:r>
              <a:rPr lang="en-US" sz="1100" dirty="0"/>
              <a:t>    </a:t>
            </a:r>
            <a:endParaRPr lang="en-US" sz="1100" dirty="0">
              <a:effectLst/>
            </a:endParaRPr>
          </a:p>
          <a:p>
            <a:r>
              <a:rPr lang="en-US" sz="1100" dirty="0">
                <a:solidFill>
                  <a:srgbClr val="6A8759"/>
                </a:solidFill>
              </a:rPr>
              <a:t>                 </a:t>
            </a:r>
            <a:r>
              <a:rPr lang="en-US" sz="1100" dirty="0"/>
              <a:t>=&gt;    </a:t>
            </a:r>
            <a:r>
              <a:rPr lang="en-US" sz="1100" dirty="0">
                <a:effectLst/>
              </a:rPr>
              <a:t>[</a:t>
            </a:r>
            <a:r>
              <a:rPr lang="en-US" sz="1100" dirty="0">
                <a:solidFill>
                  <a:srgbClr val="FFC000"/>
                </a:solidFill>
                <a:effectLst/>
              </a:rPr>
              <a:t>1,-1,1,1,1,0,0,0,0,-1,-1,-1,0,-1</a:t>
            </a:r>
            <a:r>
              <a:rPr lang="en-US" sz="1100" dirty="0">
                <a:solidFill>
                  <a:srgbClr val="6A8759"/>
                </a:solidFill>
                <a:effectLst/>
              </a:rPr>
              <a:t>,1,0,1,1,1,0,-1,0,0,0,-1,-1,-1,-1</a:t>
            </a:r>
            <a:r>
              <a:rPr lang="en-US" sz="1100" dirty="0">
                <a:effectLst/>
              </a:rPr>
              <a:t>]</a:t>
            </a:r>
            <a:endParaRPr lang="en-US" sz="1100" dirty="0"/>
          </a:p>
          <a:p>
            <a:endParaRPr lang="en-US" sz="800" dirty="0"/>
          </a:p>
          <a:p>
            <a:r>
              <a:rPr lang="en-US" sz="1100" b="1" dirty="0"/>
              <a:t>2). target: </a:t>
            </a:r>
          </a:p>
          <a:p>
            <a:r>
              <a:rPr lang="en-US" sz="1100" dirty="0"/>
              <a:t>a list of 1 or -1, if user won the whole game, for each round of the game, the corresponding labels these rounds will be 1, otherwise -1 (this way is to optimize the final win or lose, rather than amount of kills in each round)</a:t>
            </a:r>
            <a:br>
              <a:rPr lang="en-US" sz="1100" dirty="0"/>
            </a:br>
            <a:endParaRPr lang="en-US" sz="800" dirty="0"/>
          </a:p>
          <a:p>
            <a:r>
              <a:rPr lang="en-US" sz="1100" dirty="0" err="1"/>
              <a:t>Ie</a:t>
            </a:r>
            <a:r>
              <a:rPr lang="en-US" sz="1100" dirty="0"/>
              <a:t>. user is ‘x’ and wins:  [1,1,1,1,1,1,1,1,1,1,1,1,1,1,1,1,1,1,1,1,1,1,1,1,1,1]</a:t>
            </a:r>
          </a:p>
          <a:p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78FA82-B3E9-FBE2-C6F2-41AECCE5756A}"/>
              </a:ext>
            </a:extLst>
          </p:cNvPr>
          <p:cNvSpPr txBox="1"/>
          <p:nvPr/>
        </p:nvSpPr>
        <p:spPr>
          <a:xfrm>
            <a:off x="201430" y="4264814"/>
            <a:ext cx="5639129" cy="276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/>
              <a:t>train vs. test : 44k vs. 22k (2:1)</a:t>
            </a:r>
          </a:p>
          <a:p>
            <a:pPr marL="228600" indent="-228600">
              <a:buAutoNum type="arabicPeriod"/>
            </a:pPr>
            <a:r>
              <a:rPr lang="en-US" sz="1000" dirty="0"/>
              <a:t>Models: can choose user either TensorFlow or Sklearn MLPclassifier </a:t>
            </a:r>
          </a:p>
          <a:p>
            <a:r>
              <a:rPr lang="en-US" sz="1000" dirty="0"/>
              <a:t>TensorFlow performs the best for me with this architecture:</a:t>
            </a:r>
          </a:p>
          <a:p>
            <a:r>
              <a:rPr lang="en-US" sz="800" dirty="0"/>
              <a:t>model = </a:t>
            </a:r>
            <a:r>
              <a:rPr lang="en-US" sz="800" dirty="0" err="1"/>
              <a:t>tf.keras.Sequential</a:t>
            </a:r>
            <a:r>
              <a:rPr lang="en-US" sz="800" dirty="0"/>
              <a:t>([</a:t>
            </a:r>
            <a:br>
              <a:rPr lang="en-US" sz="800" dirty="0"/>
            </a:br>
            <a:r>
              <a:rPr lang="en-US" sz="800" dirty="0"/>
              <a:t>    </a:t>
            </a:r>
            <a:r>
              <a:rPr lang="en-US" sz="800" dirty="0" err="1"/>
              <a:t>tf.keras.layers.Dense</a:t>
            </a:r>
            <a:r>
              <a:rPr lang="en-US" sz="800" dirty="0"/>
              <a:t>(</a:t>
            </a:r>
            <a:r>
              <a:rPr lang="en-US" sz="800" dirty="0">
                <a:solidFill>
                  <a:srgbClr val="FFFF00"/>
                </a:solidFill>
                <a:effectLst/>
              </a:rPr>
              <a:t>128</a:t>
            </a:r>
            <a:r>
              <a:rPr lang="en-US" sz="800" dirty="0">
                <a:solidFill>
                  <a:srgbClr val="CC7832"/>
                </a:solidFill>
                <a:effectLst/>
              </a:rPr>
              <a:t>, </a:t>
            </a:r>
            <a:r>
              <a:rPr lang="en-US" sz="800" dirty="0">
                <a:solidFill>
                  <a:srgbClr val="AA4926"/>
                </a:solidFill>
                <a:effectLst/>
              </a:rPr>
              <a:t>activation</a:t>
            </a:r>
            <a:r>
              <a:rPr lang="en-US" sz="800" dirty="0"/>
              <a:t>=</a:t>
            </a:r>
            <a:r>
              <a:rPr lang="en-US" sz="800" dirty="0">
                <a:solidFill>
                  <a:schemeClr val="bg1"/>
                </a:solidFill>
                <a:effectLst/>
              </a:rPr>
              <a:t>'</a:t>
            </a:r>
            <a:r>
              <a:rPr lang="en-US" sz="800" dirty="0" err="1">
                <a:solidFill>
                  <a:schemeClr val="bg1"/>
                </a:solidFill>
                <a:effectLst/>
              </a:rPr>
              <a:t>relu</a:t>
            </a:r>
            <a:r>
              <a:rPr lang="en-US" sz="800" dirty="0">
                <a:solidFill>
                  <a:srgbClr val="6A8759"/>
                </a:solidFill>
                <a:effectLst/>
              </a:rPr>
              <a:t>'</a:t>
            </a:r>
            <a:r>
              <a:rPr lang="en-US" sz="800" dirty="0"/>
              <a:t>)</a:t>
            </a:r>
            <a:r>
              <a:rPr lang="en-US" sz="800" dirty="0">
                <a:solidFill>
                  <a:srgbClr val="CC7832"/>
                </a:solidFill>
                <a:effectLst/>
              </a:rPr>
              <a:t>,</a:t>
            </a:r>
            <a:br>
              <a:rPr lang="en-US" sz="800" dirty="0">
                <a:solidFill>
                  <a:srgbClr val="CC7832"/>
                </a:solidFill>
                <a:effectLst/>
              </a:rPr>
            </a:br>
            <a:r>
              <a:rPr lang="en-US" sz="800" dirty="0">
                <a:solidFill>
                  <a:srgbClr val="CC7832"/>
                </a:solidFill>
                <a:effectLst/>
              </a:rPr>
              <a:t>    </a:t>
            </a:r>
            <a:r>
              <a:rPr lang="en-US" sz="800" dirty="0" err="1"/>
              <a:t>tf.keras.layers.Dropout</a:t>
            </a:r>
            <a:r>
              <a:rPr lang="en-US" sz="800" dirty="0"/>
              <a:t>(</a:t>
            </a:r>
            <a:r>
              <a:rPr lang="en-US" sz="800" dirty="0">
                <a:solidFill>
                  <a:srgbClr val="FFFF00"/>
                </a:solidFill>
                <a:effectLst/>
              </a:rPr>
              <a:t>0.2</a:t>
            </a:r>
            <a:r>
              <a:rPr lang="en-US" sz="800" dirty="0"/>
              <a:t>)</a:t>
            </a:r>
            <a:r>
              <a:rPr lang="en-US" sz="800" dirty="0">
                <a:solidFill>
                  <a:srgbClr val="CC7832"/>
                </a:solidFill>
                <a:effectLst/>
              </a:rPr>
              <a:t>, </a:t>
            </a:r>
            <a:br>
              <a:rPr lang="en-US" sz="800" dirty="0">
                <a:solidFill>
                  <a:srgbClr val="808080"/>
                </a:solidFill>
                <a:effectLst/>
              </a:rPr>
            </a:br>
            <a:r>
              <a:rPr lang="en-US" sz="800" dirty="0">
                <a:solidFill>
                  <a:srgbClr val="808080"/>
                </a:solidFill>
                <a:effectLst/>
              </a:rPr>
              <a:t>    </a:t>
            </a:r>
            <a:r>
              <a:rPr lang="en-US" sz="800" dirty="0" err="1"/>
              <a:t>tf.keras.layers.Dense</a:t>
            </a:r>
            <a:r>
              <a:rPr lang="en-US" sz="800" dirty="0"/>
              <a:t>(</a:t>
            </a:r>
            <a:r>
              <a:rPr lang="en-US" sz="800" dirty="0">
                <a:solidFill>
                  <a:srgbClr val="FFFF00"/>
                </a:solidFill>
                <a:effectLst/>
              </a:rPr>
              <a:t>256</a:t>
            </a:r>
            <a:r>
              <a:rPr lang="en-US" sz="800" dirty="0">
                <a:solidFill>
                  <a:srgbClr val="CC7832"/>
                </a:solidFill>
                <a:effectLst/>
              </a:rPr>
              <a:t>, </a:t>
            </a:r>
            <a:r>
              <a:rPr lang="en-US" sz="800" dirty="0">
                <a:solidFill>
                  <a:srgbClr val="AA4926"/>
                </a:solidFill>
                <a:effectLst/>
              </a:rPr>
              <a:t>activation</a:t>
            </a:r>
            <a:r>
              <a:rPr lang="en-US" sz="800" dirty="0"/>
              <a:t>=</a:t>
            </a:r>
            <a:r>
              <a:rPr lang="en-US" sz="800" dirty="0">
                <a:solidFill>
                  <a:schemeClr val="bg1"/>
                </a:solidFill>
                <a:effectLst/>
              </a:rPr>
              <a:t>'</a:t>
            </a:r>
            <a:r>
              <a:rPr lang="en-US" sz="800" dirty="0" err="1">
                <a:solidFill>
                  <a:schemeClr val="bg1"/>
                </a:solidFill>
                <a:effectLst/>
              </a:rPr>
              <a:t>relu</a:t>
            </a:r>
            <a:r>
              <a:rPr lang="en-US" sz="800" dirty="0">
                <a:solidFill>
                  <a:srgbClr val="6A8759"/>
                </a:solidFill>
                <a:effectLst/>
              </a:rPr>
              <a:t>'</a:t>
            </a:r>
            <a:r>
              <a:rPr lang="en-US" sz="800" dirty="0"/>
              <a:t>)</a:t>
            </a:r>
            <a:r>
              <a:rPr lang="en-US" sz="800" dirty="0">
                <a:solidFill>
                  <a:srgbClr val="CC7832"/>
                </a:solidFill>
                <a:effectLst/>
              </a:rPr>
              <a:t>,</a:t>
            </a:r>
            <a:br>
              <a:rPr lang="en-US" sz="800" dirty="0">
                <a:solidFill>
                  <a:srgbClr val="CC7832"/>
                </a:solidFill>
                <a:effectLst/>
              </a:rPr>
            </a:br>
            <a:r>
              <a:rPr lang="en-US" sz="800" dirty="0">
                <a:solidFill>
                  <a:srgbClr val="CC7832"/>
                </a:solidFill>
                <a:effectLst/>
              </a:rPr>
              <a:t>    </a:t>
            </a:r>
            <a:r>
              <a:rPr lang="en-US" sz="800" dirty="0" err="1"/>
              <a:t>tf.keras.layers.Dropout</a:t>
            </a:r>
            <a:r>
              <a:rPr lang="en-US" sz="800" dirty="0"/>
              <a:t>(</a:t>
            </a:r>
            <a:r>
              <a:rPr lang="en-US" sz="800" dirty="0">
                <a:solidFill>
                  <a:srgbClr val="FFFF00"/>
                </a:solidFill>
                <a:effectLst/>
              </a:rPr>
              <a:t>0.2</a:t>
            </a:r>
            <a:r>
              <a:rPr lang="en-US" sz="800" dirty="0"/>
              <a:t>)</a:t>
            </a:r>
            <a:r>
              <a:rPr lang="en-US" sz="800" dirty="0">
                <a:solidFill>
                  <a:srgbClr val="CC7832"/>
                </a:solidFill>
                <a:effectLst/>
              </a:rPr>
              <a:t>,  </a:t>
            </a:r>
            <a:br>
              <a:rPr lang="en-US" sz="800" dirty="0">
                <a:solidFill>
                  <a:srgbClr val="808080"/>
                </a:solidFill>
                <a:effectLst/>
              </a:rPr>
            </a:br>
            <a:r>
              <a:rPr lang="en-US" sz="800" dirty="0">
                <a:solidFill>
                  <a:srgbClr val="808080"/>
                </a:solidFill>
                <a:effectLst/>
              </a:rPr>
              <a:t>    </a:t>
            </a:r>
            <a:r>
              <a:rPr lang="en-US" sz="800" dirty="0" err="1"/>
              <a:t>tf.keras.layers.Dense</a:t>
            </a:r>
            <a:r>
              <a:rPr lang="en-US" sz="800" dirty="0"/>
              <a:t>(</a:t>
            </a:r>
            <a:r>
              <a:rPr lang="en-US" sz="800" dirty="0">
                <a:solidFill>
                  <a:srgbClr val="FFFF00"/>
                </a:solidFill>
                <a:effectLst/>
              </a:rPr>
              <a:t>128</a:t>
            </a:r>
            <a:r>
              <a:rPr lang="en-US" sz="800" dirty="0">
                <a:solidFill>
                  <a:srgbClr val="CC7832"/>
                </a:solidFill>
                <a:effectLst/>
              </a:rPr>
              <a:t>, </a:t>
            </a:r>
            <a:r>
              <a:rPr lang="en-US" sz="800" dirty="0">
                <a:solidFill>
                  <a:srgbClr val="AA4926"/>
                </a:solidFill>
                <a:effectLst/>
              </a:rPr>
              <a:t>activation</a:t>
            </a:r>
            <a:r>
              <a:rPr lang="en-US" sz="800" dirty="0"/>
              <a:t>=</a:t>
            </a:r>
            <a:r>
              <a:rPr lang="en-US" sz="800" dirty="0">
                <a:solidFill>
                  <a:schemeClr val="bg1"/>
                </a:solidFill>
                <a:effectLst/>
              </a:rPr>
              <a:t>'</a:t>
            </a:r>
            <a:r>
              <a:rPr lang="en-US" sz="800" dirty="0" err="1">
                <a:solidFill>
                  <a:schemeClr val="bg1"/>
                </a:solidFill>
                <a:effectLst/>
              </a:rPr>
              <a:t>relu</a:t>
            </a:r>
            <a:r>
              <a:rPr lang="en-US" sz="800" dirty="0">
                <a:solidFill>
                  <a:srgbClr val="6A8759"/>
                </a:solidFill>
                <a:effectLst/>
              </a:rPr>
              <a:t>'</a:t>
            </a:r>
            <a:r>
              <a:rPr lang="en-US" sz="800" dirty="0"/>
              <a:t>)</a:t>
            </a:r>
            <a:r>
              <a:rPr lang="en-US" sz="800" dirty="0">
                <a:solidFill>
                  <a:srgbClr val="CC7832"/>
                </a:solidFill>
                <a:effectLst/>
              </a:rPr>
              <a:t>,</a:t>
            </a:r>
            <a:br>
              <a:rPr lang="en-US" sz="800" dirty="0">
                <a:solidFill>
                  <a:srgbClr val="CC7832"/>
                </a:solidFill>
                <a:effectLst/>
              </a:rPr>
            </a:br>
            <a:r>
              <a:rPr lang="en-US" sz="800" dirty="0">
                <a:solidFill>
                  <a:srgbClr val="CC7832"/>
                </a:solidFill>
                <a:effectLst/>
              </a:rPr>
              <a:t>    </a:t>
            </a:r>
            <a:r>
              <a:rPr lang="en-US" sz="800" dirty="0" err="1"/>
              <a:t>tf.keras.layers.Dense</a:t>
            </a:r>
            <a:r>
              <a:rPr lang="en-US" sz="800" dirty="0"/>
              <a:t>(</a:t>
            </a:r>
            <a:r>
              <a:rPr lang="en-US" sz="800" dirty="0">
                <a:solidFill>
                  <a:srgbClr val="FFFF00"/>
                </a:solidFill>
                <a:effectLst/>
              </a:rPr>
              <a:t>1</a:t>
            </a:r>
            <a:r>
              <a:rPr lang="en-US" sz="800" dirty="0">
                <a:solidFill>
                  <a:srgbClr val="CC7832"/>
                </a:solidFill>
                <a:effectLst/>
              </a:rPr>
              <a:t>, </a:t>
            </a:r>
            <a:r>
              <a:rPr lang="en-US" sz="800" dirty="0">
                <a:solidFill>
                  <a:srgbClr val="AA4926"/>
                </a:solidFill>
                <a:effectLst/>
              </a:rPr>
              <a:t>activation</a:t>
            </a:r>
            <a:r>
              <a:rPr lang="en-US" sz="800" dirty="0"/>
              <a:t>=</a:t>
            </a:r>
            <a:r>
              <a:rPr lang="en-US" sz="800" dirty="0">
                <a:solidFill>
                  <a:schemeClr val="bg1"/>
                </a:solidFill>
                <a:effectLst/>
              </a:rPr>
              <a:t>'sigmoid</a:t>
            </a:r>
            <a:r>
              <a:rPr lang="en-US" sz="800" dirty="0">
                <a:solidFill>
                  <a:srgbClr val="6A8759"/>
                </a:solidFill>
                <a:effectLst/>
              </a:rPr>
              <a:t>'</a:t>
            </a:r>
            <a:r>
              <a:rPr lang="en-US" sz="800" dirty="0"/>
              <a:t>)</a:t>
            </a:r>
            <a:br>
              <a:rPr lang="en-US" sz="800" dirty="0"/>
            </a:br>
            <a:r>
              <a:rPr lang="en-US" sz="800" dirty="0"/>
              <a:t>])</a:t>
            </a:r>
            <a:br>
              <a:rPr lang="en-US" sz="800" dirty="0"/>
            </a:br>
            <a:r>
              <a:rPr lang="en-US" sz="800" dirty="0" err="1"/>
              <a:t>model.compile</a:t>
            </a:r>
            <a:r>
              <a:rPr lang="en-US" sz="800" dirty="0"/>
              <a:t>(</a:t>
            </a:r>
            <a:br>
              <a:rPr lang="en-US" sz="800" dirty="0"/>
            </a:br>
            <a:r>
              <a:rPr lang="en-US" sz="800" dirty="0"/>
              <a:t>    </a:t>
            </a:r>
            <a:r>
              <a:rPr lang="en-US" sz="800" dirty="0">
                <a:solidFill>
                  <a:srgbClr val="AA4926"/>
                </a:solidFill>
                <a:effectLst/>
              </a:rPr>
              <a:t>loss</a:t>
            </a:r>
            <a:r>
              <a:rPr lang="en-US" sz="800" dirty="0"/>
              <a:t>=</a:t>
            </a:r>
            <a:r>
              <a:rPr lang="en-US" sz="800" dirty="0" err="1"/>
              <a:t>tf.keras.losses.binary_crossentropy</a:t>
            </a:r>
            <a:r>
              <a:rPr lang="en-US" sz="800" dirty="0">
                <a:solidFill>
                  <a:srgbClr val="CC7832"/>
                </a:solidFill>
                <a:effectLst/>
              </a:rPr>
              <a:t>,</a:t>
            </a:r>
            <a:br>
              <a:rPr lang="en-US" sz="800" dirty="0">
                <a:solidFill>
                  <a:srgbClr val="CC7832"/>
                </a:solidFill>
                <a:effectLst/>
              </a:rPr>
            </a:br>
            <a:r>
              <a:rPr lang="en-US" sz="800" dirty="0">
                <a:solidFill>
                  <a:srgbClr val="CC7832"/>
                </a:solidFill>
                <a:effectLst/>
              </a:rPr>
              <a:t>    </a:t>
            </a:r>
            <a:r>
              <a:rPr lang="en-US" sz="800" dirty="0">
                <a:solidFill>
                  <a:srgbClr val="AA4926"/>
                </a:solidFill>
                <a:effectLst/>
              </a:rPr>
              <a:t>optimizer</a:t>
            </a:r>
            <a:r>
              <a:rPr lang="en-US" sz="800" dirty="0"/>
              <a:t>=</a:t>
            </a:r>
            <a:r>
              <a:rPr lang="en-US" sz="800" dirty="0" err="1"/>
              <a:t>tf.keras.optimizers.Adam</a:t>
            </a:r>
            <a:r>
              <a:rPr lang="en-US" sz="800" dirty="0"/>
              <a:t>(</a:t>
            </a:r>
            <a:r>
              <a:rPr lang="en-US" sz="800" dirty="0" err="1">
                <a:solidFill>
                  <a:srgbClr val="AA4926"/>
                </a:solidFill>
                <a:effectLst/>
              </a:rPr>
              <a:t>lr</a:t>
            </a:r>
            <a:r>
              <a:rPr lang="en-US" sz="800" dirty="0"/>
              <a:t>=</a:t>
            </a:r>
            <a:r>
              <a:rPr lang="en-US" sz="800" dirty="0">
                <a:solidFill>
                  <a:srgbClr val="6897BB"/>
                </a:solidFill>
                <a:effectLst/>
              </a:rPr>
              <a:t>.1</a:t>
            </a:r>
            <a:r>
              <a:rPr lang="en-US" sz="800" dirty="0"/>
              <a:t>)</a:t>
            </a:r>
            <a:r>
              <a:rPr lang="en-US" sz="800" dirty="0">
                <a:solidFill>
                  <a:srgbClr val="CC7832"/>
                </a:solidFill>
                <a:effectLst/>
              </a:rPr>
              <a:t>,</a:t>
            </a:r>
            <a:br>
              <a:rPr lang="en-US" sz="800" dirty="0">
                <a:solidFill>
                  <a:srgbClr val="CC7832"/>
                </a:solidFill>
                <a:effectLst/>
              </a:rPr>
            </a:br>
            <a:r>
              <a:rPr lang="en-US" sz="800" dirty="0">
                <a:solidFill>
                  <a:srgbClr val="CC7832"/>
                </a:solidFill>
                <a:effectLst/>
              </a:rPr>
              <a:t>    </a:t>
            </a:r>
            <a:r>
              <a:rPr lang="en-US" sz="800" dirty="0">
                <a:solidFill>
                  <a:srgbClr val="AA4926"/>
                </a:solidFill>
                <a:effectLst/>
              </a:rPr>
              <a:t>metrics</a:t>
            </a:r>
            <a:r>
              <a:rPr lang="en-US" sz="800" dirty="0"/>
              <a:t>=[</a:t>
            </a:r>
            <a:br>
              <a:rPr lang="en-US" sz="800" dirty="0"/>
            </a:br>
            <a:r>
              <a:rPr lang="en-US" sz="800" dirty="0"/>
              <a:t>        tf.keras.metrics.BinaryAccuracy(</a:t>
            </a:r>
            <a:r>
              <a:rPr lang="en-US" sz="800" dirty="0">
                <a:solidFill>
                  <a:srgbClr val="AA4926"/>
                </a:solidFill>
                <a:effectLst/>
              </a:rPr>
              <a:t>name</a:t>
            </a:r>
            <a:r>
              <a:rPr lang="en-US" sz="800" dirty="0"/>
              <a:t>=</a:t>
            </a:r>
            <a:r>
              <a:rPr lang="en-US" sz="800" dirty="0">
                <a:solidFill>
                  <a:schemeClr val="bg1"/>
                </a:solidFill>
                <a:effectLst/>
              </a:rPr>
              <a:t>'accuracy</a:t>
            </a:r>
            <a:r>
              <a:rPr lang="en-US" sz="800" dirty="0">
                <a:solidFill>
                  <a:srgbClr val="6A8759"/>
                </a:solidFill>
                <a:effectLst/>
              </a:rPr>
              <a:t>'</a:t>
            </a:r>
            <a:r>
              <a:rPr lang="en-US" sz="800" dirty="0"/>
              <a:t>)</a:t>
            </a:r>
            <a:br>
              <a:rPr lang="en-US" sz="800" dirty="0"/>
            </a:br>
            <a:r>
              <a:rPr lang="en-US" sz="800" dirty="0"/>
              <a:t>    ]</a:t>
            </a:r>
            <a:br>
              <a:rPr lang="en-US" sz="800" dirty="0"/>
            </a:br>
            <a:r>
              <a:rPr lang="en-US" sz="800" dirty="0"/>
              <a:t>)</a:t>
            </a:r>
          </a:p>
          <a:p>
            <a:pPr marL="228600" indent="-228600">
              <a:buAutoNum type="arabicPeriod"/>
            </a:pPr>
            <a:endParaRPr lang="en-US" sz="1100" dirty="0">
              <a:solidFill>
                <a:srgbClr val="FFFF00"/>
              </a:solidFill>
            </a:endParaRPr>
          </a:p>
          <a:p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0713CB-251C-D3E1-5EAD-F47AF85148C6}"/>
              </a:ext>
            </a:extLst>
          </p:cNvPr>
          <p:cNvSpPr txBox="1"/>
          <p:nvPr/>
        </p:nvSpPr>
        <p:spPr>
          <a:xfrm>
            <a:off x="6245216" y="4264814"/>
            <a:ext cx="563912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load model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2. generate all successor boards after the move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3. feed the successor boards in to trained model, and model outputs a list of  probabilities of winning corresponding to each successor board.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4. check if the highest probability suggests a suicide move. If so, I checked the next highest probability move; repeat until a non-suicide move is selected. (this helped 10% increase on winning when play with random games  )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0561780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640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Courier New</vt:lpstr>
      <vt:lpstr>Open sans</vt:lpstr>
      <vt:lpstr>Segoe UI</vt:lpstr>
      <vt:lpstr>MinimalXOVTI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Tang</dc:creator>
  <cp:lastModifiedBy>Jenny Tang</cp:lastModifiedBy>
  <cp:revision>2</cp:revision>
  <dcterms:created xsi:type="dcterms:W3CDTF">2023-05-16T23:21:17Z</dcterms:created>
  <dcterms:modified xsi:type="dcterms:W3CDTF">2023-05-17T00:48:24Z</dcterms:modified>
</cp:coreProperties>
</file>