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6331-D844-8463-7D85-9B872B84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7EAE7-D4BB-3DC6-1783-340607389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3FCC-7866-C0A6-E6C3-8F409751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BCC-37CF-46DD-E352-D58FD541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A6F2-7812-0503-EEFD-4A61975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3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30B4-E861-FD55-260E-AAB846D6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2A2E-B4FC-72B1-26E5-7CB5C8290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02F6-03E0-18AC-225B-16E21AC7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83C6-ACAB-F703-4A62-4657EE2F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5439-7B9C-6B96-EB65-5BFB2101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2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5DF10-EEF2-4681-1D86-CBBE25D49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06CE6-204F-6A98-8E53-B951DFC1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E6B6-A5F6-8458-3D9F-77378C66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2845-5653-B9C4-45EB-DCCD55BD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3058-99FB-5C5B-4DCB-87658BE0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F621-3478-2AD5-2494-852719EB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B0C3-F2DF-5988-1208-EE5941ED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C0B4-348E-1FFA-2DBB-6994B3AC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2F8F-9F12-734B-735E-63826CA8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77CB-1984-B123-5E6E-177CDD32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0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835B-BB6F-FEC1-4C96-D9DDF78C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6BD53-739C-436E-DD63-C6283D6D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A79C-87ED-6857-071E-95C4D03C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1DDE-62AB-A6F6-EA5A-1F479C7F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19E0-77F9-CE14-B842-A202C247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5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59CB-11B8-18E2-7063-2D0B8E28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2C2B-FA7B-F8EA-8E7D-63265137C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2ED0-8E46-B433-484C-EDCC1530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9907-33D6-B8AC-F391-C03EB86B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D5B8F-C364-BA3E-38C5-261A7B9C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01662-46D4-B89B-FA72-324AA675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9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6534-44E0-F159-6CA4-A6122F32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12601-6F45-A716-7514-2E0071D7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6096C-24B7-6615-8629-47FD66F5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C95D4-D983-DD34-4B60-BC505C18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596C5-1CA4-7BAA-E30E-C525582EF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A1E5B-6CA7-D3AF-3D0C-73195148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541C8-2CCE-5110-EDE9-5AED71F6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37E9-137B-00A6-6B50-E32DAC3B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0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6D2D-330F-05F2-60DC-B6E4B67C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25C74-90B3-B106-9B8E-EE0460E8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194A2-0E9B-078F-BDA4-2E48BD58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25E7-5AD1-90A9-1869-70314206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11099-63CB-ED5F-8767-17531C73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817C8-BFFD-800B-D66E-D6D0BFAD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5380-14D5-9F42-0443-72B2F532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6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9252-1C55-B2DE-5ED6-00FFD9D1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02F7-8F83-57DB-1979-8716AE8E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161E-3135-7ED7-63AC-EF9DB7750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1AD4-14C7-3E0B-E5E7-9D709560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CEE6-3A57-0F71-DA6E-88F8E10F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93B6-E480-D23C-D529-09AFEE5F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6EFF-ABE7-FA1F-1646-D1FCFA3B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47C10-B364-207E-1AC3-332E23899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4D10-6DA8-4DC1-F99F-6E8C6FAA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37EF-4411-6305-637D-B9A2AE98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9366-F6C0-4DFB-ED27-C8BD23C2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53AF-B6E9-8029-84B6-A0C58DC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2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48A69-80B5-FF9C-F59B-8E3A6245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8531-1FC4-2B13-0563-5B38F36D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D227-87CA-7C9A-28C1-47A9B0B3D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38B61-F8E9-4B43-A45C-75D9C8A7B73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74D0A-0F69-73CE-F394-9C33315B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ADD0B-5B13-D0A0-9058-7A03C8BC8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B6A4B-1C16-4C4C-9882-2C28D74AC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3547-ED84-EA4F-02EF-D45BB4A7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1</a:t>
            </a:r>
          </a:p>
        </p:txBody>
      </p:sp>
      <p:pic>
        <p:nvPicPr>
          <p:cNvPr id="6" name="Content Placeholder 5" descr="A close up of a number&#10;&#10;Description automatically generated">
            <a:extLst>
              <a:ext uri="{FF2B5EF4-FFF2-40B4-BE49-F238E27FC236}">
                <a16:creationId xmlns:a16="http://schemas.microsoft.com/office/drawing/2014/main" id="{9BB1CA34-C991-A51D-F5A0-19B6CAC85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05" y="2761062"/>
            <a:ext cx="3713766" cy="13263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C6E6-587A-B298-4AC4-2EC50BA9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Insights:</a:t>
            </a:r>
          </a:p>
          <a:p>
            <a:pPr algn="just"/>
            <a:r>
              <a:rPr lang="en-IN" sz="2400" dirty="0"/>
              <a:t>	Taking into account only the work orders where the order date was submitted and received, the average lead time between the request date and completion date is </a:t>
            </a:r>
            <a:r>
              <a:rPr lang="en-IN" sz="2400" b="1" dirty="0"/>
              <a:t>28.0163</a:t>
            </a:r>
          </a:p>
        </p:txBody>
      </p:sp>
    </p:spTree>
    <p:extLst>
      <p:ext uri="{BB962C8B-B14F-4D97-AF65-F5344CB8AC3E}">
        <p14:creationId xmlns:p14="http://schemas.microsoft.com/office/powerpoint/2010/main" val="20504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D9ED-CEAC-A529-1FBF-F6776B6A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2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EC2BE1-CDC6-8344-EC87-256EB8CBA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15" y="1258614"/>
            <a:ext cx="3318747" cy="43312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89F7-40E5-DE30-5F3E-4B533514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Insights:</a:t>
            </a:r>
          </a:p>
          <a:p>
            <a:pPr algn="just"/>
            <a:r>
              <a:rPr lang="en-IN" sz="2000" dirty="0"/>
              <a:t>	By filtering the data where the rush jobs equals to a ‘yes’, the district where there is a high amount of rush jobs is </a:t>
            </a:r>
            <a:r>
              <a:rPr lang="en-IN" sz="2000" b="1" dirty="0"/>
              <a:t>Northwest District.</a:t>
            </a:r>
            <a:r>
              <a:rPr lang="en-IN" sz="2000" dirty="0"/>
              <a:t> The second district of Central is not even a close second as it has only 17 rush jobs.</a:t>
            </a:r>
          </a:p>
        </p:txBody>
      </p:sp>
    </p:spTree>
    <p:extLst>
      <p:ext uri="{BB962C8B-B14F-4D97-AF65-F5344CB8AC3E}">
        <p14:creationId xmlns:p14="http://schemas.microsoft.com/office/powerpoint/2010/main" val="34887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4D71-3464-BB65-E919-7BF18592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3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A39ECE59-EBED-F0D2-5A13-172C54637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99" y="2640214"/>
            <a:ext cx="2611756" cy="3228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C4876-127F-9F5D-E414-5FADA552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Insights:</a:t>
            </a:r>
          </a:p>
          <a:p>
            <a:pPr algn="just"/>
            <a:r>
              <a:rPr lang="en-IN" sz="2000" dirty="0"/>
              <a:t>	In the first image, the average labour hours with the exception of rush jobs is calculated as </a:t>
            </a:r>
            <a:r>
              <a:rPr lang="en-IN" sz="2000" b="1" dirty="0"/>
              <a:t>0.792</a:t>
            </a:r>
            <a:r>
              <a:rPr lang="en-IN" sz="2000" dirty="0"/>
              <a:t>. The average of labour hours where there are rush jobs is </a:t>
            </a:r>
            <a:r>
              <a:rPr lang="en-IN" sz="2000" b="1" dirty="0"/>
              <a:t>0.585.</a:t>
            </a:r>
          </a:p>
          <a:p>
            <a:pPr algn="just"/>
            <a:r>
              <a:rPr lang="en-IN" sz="2000" dirty="0"/>
              <a:t>The average labours when there are rush jobs is lower compared to when there are no rush jobs.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F230662-E283-5A81-A0AF-95D637CE9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1" y="2690928"/>
            <a:ext cx="2637113" cy="31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3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A299-0A67-587E-7210-21FAF7F2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96FA1-0970-2437-D686-653800A5D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Insights:</a:t>
            </a:r>
          </a:p>
          <a:p>
            <a:pPr algn="just"/>
            <a:r>
              <a:rPr lang="en-IN" sz="2000" dirty="0"/>
              <a:t>	The distribution of payment types across services is very account dependant. </a:t>
            </a:r>
            <a:r>
              <a:rPr lang="en-IN" sz="2000" b="1" dirty="0"/>
              <a:t>Account payment is the most used </a:t>
            </a:r>
            <a:r>
              <a:rPr lang="en-IN" sz="2000" dirty="0"/>
              <a:t>payment service with a total of 441 uses whereas credit is the least used payment service with a total of 5 uses.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C01D3FD-E93C-E974-C243-F3948748D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91" y="2447998"/>
            <a:ext cx="6271595" cy="1952478"/>
          </a:xfrm>
        </p:spPr>
      </p:pic>
    </p:spTree>
    <p:extLst>
      <p:ext uri="{BB962C8B-B14F-4D97-AF65-F5344CB8AC3E}">
        <p14:creationId xmlns:p14="http://schemas.microsoft.com/office/powerpoint/2010/main" val="126513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3281-E3F5-FA14-6E95-E64FC55D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5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99D9217-FD28-2E82-AFC6-A69101744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37" y="1818993"/>
            <a:ext cx="6361357" cy="40499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B42F8-D559-B78E-36A1-86594B476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Insights:</a:t>
            </a:r>
          </a:p>
          <a:p>
            <a:pPr algn="just"/>
            <a:r>
              <a:rPr lang="en-IN" sz="2000" dirty="0"/>
              <a:t>	Yes, with the help of the Line chart we can observe that </a:t>
            </a:r>
            <a:r>
              <a:rPr lang="en-IN" sz="2000" b="1" dirty="0"/>
              <a:t>payment services with Account and C.O.D have skyrocketed after 2020.</a:t>
            </a:r>
            <a:r>
              <a:rPr lang="en-IN" sz="2000" dirty="0"/>
              <a:t> P.O has seen a slight increase in usage after 2020. Warranty and Credits are the least used payment types over time.</a:t>
            </a:r>
          </a:p>
        </p:txBody>
      </p:sp>
    </p:spTree>
    <p:extLst>
      <p:ext uri="{BB962C8B-B14F-4D97-AF65-F5344CB8AC3E}">
        <p14:creationId xmlns:p14="http://schemas.microsoft.com/office/powerpoint/2010/main" val="403073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9F8C-CD22-2210-442D-F3AAA15D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0D10-7357-B7F8-EDB0-800D44CE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Insights:</a:t>
            </a:r>
          </a:p>
          <a:p>
            <a:pPr algn="just"/>
            <a:r>
              <a:rPr lang="en-IN" sz="2000" dirty="0"/>
              <a:t>	Using the </a:t>
            </a:r>
            <a:r>
              <a:rPr lang="en-IN" sz="2000" dirty="0" err="1"/>
              <a:t>correl</a:t>
            </a:r>
            <a:r>
              <a:rPr lang="en-IN" sz="2000" dirty="0"/>
              <a:t> function in excel, there seems to be a </a:t>
            </a:r>
            <a:r>
              <a:rPr lang="en-IN" sz="2000" b="1" dirty="0"/>
              <a:t>negative relationship </a:t>
            </a:r>
            <a:r>
              <a:rPr lang="en-IN" sz="2000" dirty="0"/>
              <a:t>between Technicians and cost parts. As the number of Technicians increases the Parts Cost increases and then decreases a huge amount.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3CFE1798-6F50-C7C3-82C3-39942DBE7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9" y="2592256"/>
            <a:ext cx="5498299" cy="1663962"/>
          </a:xfrm>
        </p:spPr>
      </p:pic>
    </p:spTree>
    <p:extLst>
      <p:ext uri="{BB962C8B-B14F-4D97-AF65-F5344CB8AC3E}">
        <p14:creationId xmlns:p14="http://schemas.microsoft.com/office/powerpoint/2010/main" val="337050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9E64-0C94-BB44-B06E-A92A9C94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7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A681A4-5080-EB98-7927-94C6B52C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030" y="3107626"/>
            <a:ext cx="2219317" cy="27613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28AFC-E878-AE7C-0039-59572243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Insights:</a:t>
            </a:r>
          </a:p>
          <a:p>
            <a:pPr algn="just"/>
            <a:r>
              <a:rPr lang="en-IN" sz="2000" dirty="0"/>
              <a:t>	The most common type of service requested in each district is </a:t>
            </a:r>
            <a:r>
              <a:rPr lang="en-IN" sz="2000" b="1" dirty="0"/>
              <a:t>Assess. </a:t>
            </a:r>
          </a:p>
          <a:p>
            <a:pPr algn="just"/>
            <a:r>
              <a:rPr lang="en-IN" sz="2000" dirty="0"/>
              <a:t>The central district is the only district which demands the replace service when compared to all other districts.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BB5F3FA-9526-3C5A-DA5D-30B9050C0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46" y="1244084"/>
            <a:ext cx="1851049" cy="462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33CC-1020-39E7-80F4-6D087EDA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Task 8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34FC76-CDC9-6A5B-3E83-5227B368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83" y="2057400"/>
            <a:ext cx="5107496" cy="8775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796FB-9D32-3919-F42A-6B2A9CEF8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Insights:</a:t>
            </a:r>
          </a:p>
          <a:p>
            <a:pPr algn="just"/>
            <a:r>
              <a:rPr lang="en-IN" sz="2000" dirty="0"/>
              <a:t>	Yes, there is a difference in payment services when it comes to warranty labours. </a:t>
            </a:r>
            <a:r>
              <a:rPr lang="en-IN" sz="2000" b="1" dirty="0"/>
              <a:t>Warranty labours can only use the warranty payment service </a:t>
            </a:r>
            <a:r>
              <a:rPr lang="en-IN" sz="2000" dirty="0"/>
              <a:t>while other labours can use different payment services. </a:t>
            </a:r>
          </a:p>
          <a:p>
            <a:pPr algn="just"/>
            <a:r>
              <a:rPr lang="en-IN" sz="2000" dirty="0"/>
              <a:t>Note that the other labours cannot use the warranty payment service </a:t>
            </a:r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142EB36-B539-3291-B5DB-888DF3B64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32" y="3963194"/>
            <a:ext cx="3689998" cy="8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9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E57-A737-16C8-D9D1-DB17AA3C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9 - Dashboard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741ED2-DD3C-9122-61D3-EFAE2D84B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1" y="1502229"/>
            <a:ext cx="10515600" cy="4800599"/>
          </a:xfrm>
        </p:spPr>
      </p:pic>
    </p:spTree>
    <p:extLst>
      <p:ext uri="{BB962C8B-B14F-4D97-AF65-F5344CB8AC3E}">
        <p14:creationId xmlns:p14="http://schemas.microsoft.com/office/powerpoint/2010/main" val="380197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9 -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Jeno Allwyn</dc:creator>
  <cp:lastModifiedBy>Jeno Allwyn</cp:lastModifiedBy>
  <cp:revision>2</cp:revision>
  <dcterms:created xsi:type="dcterms:W3CDTF">2024-04-02T06:22:55Z</dcterms:created>
  <dcterms:modified xsi:type="dcterms:W3CDTF">2024-04-02T11:11:22Z</dcterms:modified>
</cp:coreProperties>
</file>