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92B2-4E93-C6CD-9718-F07297328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D70643-A2C1-35F3-E144-911D020D4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03CDE6-0E55-9F03-003F-CAF4725F856E}"/>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4FCAADEB-EA37-FB59-D73C-7230C725A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F33B1-E8D5-290C-ED59-71C183085B20}"/>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42803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A341-7F18-44E5-796D-B20C357CBD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2C9E3-00A1-21B5-5D16-65864425C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C8ACD-543F-8113-4F4B-B94AD8784596}"/>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925789A1-18D0-8E89-9E16-945F43DE4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B77D3-9785-ADA7-5965-8F4AB63182B3}"/>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26104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F03CD-D167-64F1-FB92-871BFFFD33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728567-A84C-D462-89F0-6878BE936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3D469-7DD8-7676-0CDD-D6B750D98707}"/>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E28AB92D-BDA6-140A-A7D8-0E566F414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CE62B-2B49-05D3-CEB2-B97C5FD9DAED}"/>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133026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89E-E2F4-894C-7E0B-467EEE8AE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D13D86-8A87-10CD-0E44-802C59A215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05E17-91A4-4761-C6D3-6C3831F5213E}"/>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69BE4FA3-4FF3-1873-CB33-22F415EB0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B88CF-0E3E-89AA-912C-8370AF4683F1}"/>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209835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7D8-6C6A-18E4-CAD1-BC698C4BE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025F91-A288-C8B1-7BC5-D29B656DE5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202A35-55F6-264C-499B-66280A4F4CBD}"/>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7F37C8EB-20D2-2F89-6BE7-039A8837B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AD2D6-8F9A-8141-9EDC-959D4B6287EE}"/>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306080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F33E-E83E-9FA9-6DA0-60DF26E8B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916A08-8753-0ADB-261F-13749245C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4E9747-7828-5CC1-5FC7-4583293D2B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252AE3-664A-D514-8F81-CFFB19D2696E}"/>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6" name="Footer Placeholder 5">
            <a:extLst>
              <a:ext uri="{FF2B5EF4-FFF2-40B4-BE49-F238E27FC236}">
                <a16:creationId xmlns:a16="http://schemas.microsoft.com/office/drawing/2014/main" id="{F2BDBD83-4D45-2A00-9B73-2CEF4345D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475CC-A36F-2470-5699-E1513E22BA1B}"/>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117485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856B-B71E-DE49-2E1D-5785EE3098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87636A-B753-E1CB-392B-37738ECBA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AD339-A1D1-C671-522F-EC3D31F61B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316297-55A8-55D8-7940-E5AB60E0E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43D7D-EECB-8638-31FB-96FBA2BAC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903BBE-3C45-492B-8402-ECBF0992E4C1}"/>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8" name="Footer Placeholder 7">
            <a:extLst>
              <a:ext uri="{FF2B5EF4-FFF2-40B4-BE49-F238E27FC236}">
                <a16:creationId xmlns:a16="http://schemas.microsoft.com/office/drawing/2014/main" id="{C8F3CB87-9C6E-1A7F-5696-62C6571365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299294-DCA8-C5B9-F5D3-9C1FD1A6E64E}"/>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162136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0036-B864-C4B0-F8A8-063BF91B72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9FE916-EE1E-F02F-AB09-83F25829C7AB}"/>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4" name="Footer Placeholder 3">
            <a:extLst>
              <a:ext uri="{FF2B5EF4-FFF2-40B4-BE49-F238E27FC236}">
                <a16:creationId xmlns:a16="http://schemas.microsoft.com/office/drawing/2014/main" id="{FD6D9D99-4725-0A94-101C-3022DAD59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257777-9C94-BEFE-7B64-D282253AD990}"/>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170572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66661-9466-6376-2052-1B5FCF8FE50C}"/>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3" name="Footer Placeholder 2">
            <a:extLst>
              <a:ext uri="{FF2B5EF4-FFF2-40B4-BE49-F238E27FC236}">
                <a16:creationId xmlns:a16="http://schemas.microsoft.com/office/drawing/2014/main" id="{1C000509-707A-3440-EC41-9C64C291AE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9CAACB-0F49-3BB5-7B14-B3501E8A6DDD}"/>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88648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40FE-1C16-FBDF-0D69-00ADA547F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38A9D6-3584-7C13-331E-E4D193767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B22471-1C9C-4CE7-A0AD-79CCE45CC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16338-7435-E55B-8E4A-71BBA872294A}"/>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6" name="Footer Placeholder 5">
            <a:extLst>
              <a:ext uri="{FF2B5EF4-FFF2-40B4-BE49-F238E27FC236}">
                <a16:creationId xmlns:a16="http://schemas.microsoft.com/office/drawing/2014/main" id="{518935CD-9D99-FB4D-8A64-941E63AB3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3285B-04FF-652D-2F05-F14A1985CC17}"/>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135117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6EA8-AD88-711C-93ED-56E182129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167AE2-427D-99B3-1B5A-97E30FB4F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84491B-4279-D620-F5B4-5FCC73563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D73F4-3122-FEEC-B853-1DA6F75A4361}"/>
              </a:ext>
            </a:extLst>
          </p:cNvPr>
          <p:cNvSpPr>
            <a:spLocks noGrp="1"/>
          </p:cNvSpPr>
          <p:nvPr>
            <p:ph type="dt" sz="half" idx="10"/>
          </p:nvPr>
        </p:nvSpPr>
        <p:spPr/>
        <p:txBody>
          <a:bodyPr/>
          <a:lstStyle/>
          <a:p>
            <a:fld id="{D04CA20D-ECBD-4136-B52B-11492C6D33FD}" type="datetimeFigureOut">
              <a:rPr lang="en-IN" smtClean="0"/>
              <a:t>29-03-2024</a:t>
            </a:fld>
            <a:endParaRPr lang="en-IN"/>
          </a:p>
        </p:txBody>
      </p:sp>
      <p:sp>
        <p:nvSpPr>
          <p:cNvPr id="6" name="Footer Placeholder 5">
            <a:extLst>
              <a:ext uri="{FF2B5EF4-FFF2-40B4-BE49-F238E27FC236}">
                <a16:creationId xmlns:a16="http://schemas.microsoft.com/office/drawing/2014/main" id="{4A8C8966-2FEE-6A9D-8373-D8A26AC18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C0866-1071-2720-A820-6420F1A4CA9E}"/>
              </a:ext>
            </a:extLst>
          </p:cNvPr>
          <p:cNvSpPr>
            <a:spLocks noGrp="1"/>
          </p:cNvSpPr>
          <p:nvPr>
            <p:ph type="sldNum" sz="quarter" idx="12"/>
          </p:nvPr>
        </p:nvSpPr>
        <p:spPr/>
        <p:txBody>
          <a:bodyPr/>
          <a:lstStyle/>
          <a:p>
            <a:fld id="{C1AE5263-BAE6-4118-8672-D89138069613}" type="slidenum">
              <a:rPr lang="en-IN" smtClean="0"/>
              <a:t>‹#›</a:t>
            </a:fld>
            <a:endParaRPr lang="en-IN"/>
          </a:p>
        </p:txBody>
      </p:sp>
    </p:spTree>
    <p:extLst>
      <p:ext uri="{BB962C8B-B14F-4D97-AF65-F5344CB8AC3E}">
        <p14:creationId xmlns:p14="http://schemas.microsoft.com/office/powerpoint/2010/main" val="311524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E780B-7872-CC6C-9053-BB5275F1C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DC588-39CF-DE77-BDA6-8DF31389D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7C9C2F-9A31-B650-CE5D-D6415E990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4CA20D-ECBD-4136-B52B-11492C6D33FD}" type="datetimeFigureOut">
              <a:rPr lang="en-IN" smtClean="0"/>
              <a:t>29-03-2024</a:t>
            </a:fld>
            <a:endParaRPr lang="en-IN"/>
          </a:p>
        </p:txBody>
      </p:sp>
      <p:sp>
        <p:nvSpPr>
          <p:cNvPr id="5" name="Footer Placeholder 4">
            <a:extLst>
              <a:ext uri="{FF2B5EF4-FFF2-40B4-BE49-F238E27FC236}">
                <a16:creationId xmlns:a16="http://schemas.microsoft.com/office/drawing/2014/main" id="{43F8BA26-1F10-3A64-4F94-C1B890C90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EAA0DA-CFDD-A83C-2A78-72F1D90B4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AE5263-BAE6-4118-8672-D89138069613}" type="slidenum">
              <a:rPr lang="en-IN" smtClean="0"/>
              <a:t>‹#›</a:t>
            </a:fld>
            <a:endParaRPr lang="en-IN"/>
          </a:p>
        </p:txBody>
      </p:sp>
    </p:spTree>
    <p:extLst>
      <p:ext uri="{BB962C8B-B14F-4D97-AF65-F5344CB8AC3E}">
        <p14:creationId xmlns:p14="http://schemas.microsoft.com/office/powerpoint/2010/main" val="2874047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BBAF-B07C-E3E5-8C69-6CDF89E2730B}"/>
              </a:ext>
            </a:extLst>
          </p:cNvPr>
          <p:cNvSpPr>
            <a:spLocks noGrp="1"/>
          </p:cNvSpPr>
          <p:nvPr>
            <p:ph type="ctrTitle"/>
          </p:nvPr>
        </p:nvSpPr>
        <p:spPr/>
        <p:txBody>
          <a:bodyPr/>
          <a:lstStyle/>
          <a:p>
            <a:r>
              <a:rPr lang="en-US" dirty="0"/>
              <a:t>Internal Assessment-1</a:t>
            </a:r>
            <a:endParaRPr lang="en-IN" dirty="0"/>
          </a:p>
        </p:txBody>
      </p:sp>
      <p:sp>
        <p:nvSpPr>
          <p:cNvPr id="3" name="Subtitle 2">
            <a:extLst>
              <a:ext uri="{FF2B5EF4-FFF2-40B4-BE49-F238E27FC236}">
                <a16:creationId xmlns:a16="http://schemas.microsoft.com/office/drawing/2014/main" id="{A97383DF-E027-59E7-9668-F880021C94AC}"/>
              </a:ext>
            </a:extLst>
          </p:cNvPr>
          <p:cNvSpPr>
            <a:spLocks noGrp="1"/>
          </p:cNvSpPr>
          <p:nvPr>
            <p:ph type="subTitle" idx="1"/>
          </p:nvPr>
        </p:nvSpPr>
        <p:spPr/>
        <p:txBody>
          <a:bodyPr/>
          <a:lstStyle/>
          <a:p>
            <a:r>
              <a:rPr lang="en-US" dirty="0"/>
              <a:t>Excel</a:t>
            </a:r>
            <a:endParaRPr lang="en-IN" dirty="0"/>
          </a:p>
        </p:txBody>
      </p:sp>
    </p:spTree>
    <p:extLst>
      <p:ext uri="{BB962C8B-B14F-4D97-AF65-F5344CB8AC3E}">
        <p14:creationId xmlns:p14="http://schemas.microsoft.com/office/powerpoint/2010/main" val="186659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AF79-3E0B-C15C-8ECC-769AF7B9C559}"/>
              </a:ext>
            </a:extLst>
          </p:cNvPr>
          <p:cNvSpPr>
            <a:spLocks noGrp="1"/>
          </p:cNvSpPr>
          <p:nvPr>
            <p:ph type="title"/>
          </p:nvPr>
        </p:nvSpPr>
        <p:spPr/>
        <p:txBody>
          <a:bodyPr/>
          <a:lstStyle/>
          <a:p>
            <a:r>
              <a:rPr lang="en-US" dirty="0"/>
              <a:t>Task 10</a:t>
            </a:r>
            <a:endParaRPr lang="en-IN" dirty="0"/>
          </a:p>
        </p:txBody>
      </p:sp>
      <p:pic>
        <p:nvPicPr>
          <p:cNvPr id="6" name="Content Placeholder 5" descr="A white background with numbers&#10;&#10;Description automatically generated">
            <a:extLst>
              <a:ext uri="{FF2B5EF4-FFF2-40B4-BE49-F238E27FC236}">
                <a16:creationId xmlns:a16="http://schemas.microsoft.com/office/drawing/2014/main" id="{570E4189-0F2B-69E1-4598-BC61935D9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673" y="463444"/>
            <a:ext cx="2035228" cy="5921586"/>
          </a:xfrm>
        </p:spPr>
      </p:pic>
      <p:sp>
        <p:nvSpPr>
          <p:cNvPr id="4" name="Text Placeholder 3">
            <a:extLst>
              <a:ext uri="{FF2B5EF4-FFF2-40B4-BE49-F238E27FC236}">
                <a16:creationId xmlns:a16="http://schemas.microsoft.com/office/drawing/2014/main" id="{613936FF-3727-986D-0680-54BFEE8B6AB8}"/>
              </a:ext>
            </a:extLst>
          </p:cNvPr>
          <p:cNvSpPr>
            <a:spLocks noGrp="1"/>
          </p:cNvSpPr>
          <p:nvPr>
            <p:ph type="body" sz="half" idx="2"/>
          </p:nvPr>
        </p:nvSpPr>
        <p:spPr/>
        <p:txBody>
          <a:bodyPr>
            <a:normAutofit/>
          </a:bodyPr>
          <a:lstStyle/>
          <a:p>
            <a:r>
              <a:rPr lang="en-US" sz="2000" dirty="0"/>
              <a:t>Observing the dataset, overall there has been an increase in the hires over the years. While there was a decrease after the year 2017, the hiring has picked up again after 2020</a:t>
            </a:r>
            <a:endParaRPr lang="en-IN" sz="2000" dirty="0"/>
          </a:p>
        </p:txBody>
      </p:sp>
    </p:spTree>
    <p:extLst>
      <p:ext uri="{BB962C8B-B14F-4D97-AF65-F5344CB8AC3E}">
        <p14:creationId xmlns:p14="http://schemas.microsoft.com/office/powerpoint/2010/main" val="20805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6B2B-0787-50CF-8C3A-A51BFBB736B9}"/>
              </a:ext>
            </a:extLst>
          </p:cNvPr>
          <p:cNvSpPr>
            <a:spLocks noGrp="1"/>
          </p:cNvSpPr>
          <p:nvPr>
            <p:ph type="title"/>
          </p:nvPr>
        </p:nvSpPr>
        <p:spPr/>
        <p:txBody>
          <a:bodyPr/>
          <a:lstStyle/>
          <a:p>
            <a:r>
              <a:rPr lang="en-US" dirty="0"/>
              <a:t>Task 1</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542D1EB6-E561-3E47-37A2-04A6068A8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8835" y="2680436"/>
            <a:ext cx="6340905" cy="1487602"/>
          </a:xfrm>
        </p:spPr>
      </p:pic>
      <p:sp>
        <p:nvSpPr>
          <p:cNvPr id="4" name="Text Placeholder 3">
            <a:extLst>
              <a:ext uri="{FF2B5EF4-FFF2-40B4-BE49-F238E27FC236}">
                <a16:creationId xmlns:a16="http://schemas.microsoft.com/office/drawing/2014/main" id="{EDE94600-CF5D-3453-C03D-7133F7372888}"/>
              </a:ext>
            </a:extLst>
          </p:cNvPr>
          <p:cNvSpPr>
            <a:spLocks noGrp="1"/>
          </p:cNvSpPr>
          <p:nvPr>
            <p:ph type="body" sz="half" idx="2"/>
          </p:nvPr>
        </p:nvSpPr>
        <p:spPr/>
        <p:txBody>
          <a:bodyPr>
            <a:normAutofit/>
          </a:bodyPr>
          <a:lstStyle/>
          <a:p>
            <a:r>
              <a:rPr lang="en-US" sz="2000" dirty="0"/>
              <a:t>Observing the data devised regarding the gender and ethnic diversity within the company, it is clear that Asian people are larger in number followed by Caucasian origin in both male and female while people from black origin have the least number.  </a:t>
            </a:r>
            <a:endParaRPr lang="en-IN" sz="2000" dirty="0"/>
          </a:p>
        </p:txBody>
      </p:sp>
    </p:spTree>
    <p:extLst>
      <p:ext uri="{BB962C8B-B14F-4D97-AF65-F5344CB8AC3E}">
        <p14:creationId xmlns:p14="http://schemas.microsoft.com/office/powerpoint/2010/main" val="44241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9204-A7A3-FCFC-45A6-79E955D6D329}"/>
              </a:ext>
            </a:extLst>
          </p:cNvPr>
          <p:cNvSpPr>
            <a:spLocks noGrp="1"/>
          </p:cNvSpPr>
          <p:nvPr>
            <p:ph type="title"/>
          </p:nvPr>
        </p:nvSpPr>
        <p:spPr/>
        <p:txBody>
          <a:bodyPr/>
          <a:lstStyle/>
          <a:p>
            <a:r>
              <a:rPr lang="en-US" dirty="0"/>
              <a:t>Task 3</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8D9C4FCA-F332-2836-68F8-FE45CF4B3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951" y="1620582"/>
            <a:ext cx="5526672" cy="3607310"/>
          </a:xfrm>
        </p:spPr>
      </p:pic>
      <p:sp>
        <p:nvSpPr>
          <p:cNvPr id="4" name="Text Placeholder 3">
            <a:extLst>
              <a:ext uri="{FF2B5EF4-FFF2-40B4-BE49-F238E27FC236}">
                <a16:creationId xmlns:a16="http://schemas.microsoft.com/office/drawing/2014/main" id="{CCE6DB05-7403-2E2B-64C6-495AEC132532}"/>
              </a:ext>
            </a:extLst>
          </p:cNvPr>
          <p:cNvSpPr>
            <a:spLocks noGrp="1"/>
          </p:cNvSpPr>
          <p:nvPr>
            <p:ph type="body" sz="half" idx="2"/>
          </p:nvPr>
        </p:nvSpPr>
        <p:spPr/>
        <p:txBody>
          <a:bodyPr>
            <a:normAutofit/>
          </a:bodyPr>
          <a:lstStyle/>
          <a:p>
            <a:r>
              <a:rPr lang="en-US" sz="1800" dirty="0"/>
              <a:t>Calculating the average of salaries per department, we can conclude that the Marketing department has the highest average salary of 129663.0333 whereas the IT department has the least average salary of 97790.45228. </a:t>
            </a:r>
          </a:p>
          <a:p>
            <a:r>
              <a:rPr lang="en-US" sz="1800" dirty="0"/>
              <a:t>On that note, it is worth noting that the difference between both department amounts to roughly 30000. There is a difference between the average salaries in departments but not a significant one.</a:t>
            </a:r>
            <a:endParaRPr lang="en-IN" sz="1800" dirty="0"/>
          </a:p>
        </p:txBody>
      </p:sp>
    </p:spTree>
    <p:extLst>
      <p:ext uri="{BB962C8B-B14F-4D97-AF65-F5344CB8AC3E}">
        <p14:creationId xmlns:p14="http://schemas.microsoft.com/office/powerpoint/2010/main" val="385907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EE13-45F9-0D1F-82BC-FE9DEB3F9F2C}"/>
              </a:ext>
            </a:extLst>
          </p:cNvPr>
          <p:cNvSpPr>
            <a:spLocks noGrp="1"/>
          </p:cNvSpPr>
          <p:nvPr>
            <p:ph type="title"/>
          </p:nvPr>
        </p:nvSpPr>
        <p:spPr/>
        <p:txBody>
          <a:bodyPr/>
          <a:lstStyle/>
          <a:p>
            <a:r>
              <a:rPr lang="en-US" dirty="0"/>
              <a:t>Task 4</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F6AA4C70-7477-5A21-DFB3-8AE03F9C9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3328" y="2056310"/>
            <a:ext cx="4891921" cy="2735855"/>
          </a:xfrm>
        </p:spPr>
      </p:pic>
      <p:sp>
        <p:nvSpPr>
          <p:cNvPr id="4" name="Text Placeholder 3">
            <a:extLst>
              <a:ext uri="{FF2B5EF4-FFF2-40B4-BE49-F238E27FC236}">
                <a16:creationId xmlns:a16="http://schemas.microsoft.com/office/drawing/2014/main" id="{CC5AD25B-AAEA-FC61-2F5E-5CEA213581F7}"/>
              </a:ext>
            </a:extLst>
          </p:cNvPr>
          <p:cNvSpPr>
            <a:spLocks noGrp="1"/>
          </p:cNvSpPr>
          <p:nvPr>
            <p:ph type="body" sz="half" idx="2"/>
          </p:nvPr>
        </p:nvSpPr>
        <p:spPr/>
        <p:txBody>
          <a:bodyPr>
            <a:normAutofit/>
          </a:bodyPr>
          <a:lstStyle/>
          <a:p>
            <a:r>
              <a:rPr lang="en-US" sz="1800" dirty="0"/>
              <a:t>While the company has employees only from the countries of United States, China and Brazil, the number of employees from the United States are significantly higher compared to the other two.</a:t>
            </a:r>
          </a:p>
          <a:p>
            <a:endParaRPr lang="en-US" sz="1800" dirty="0"/>
          </a:p>
          <a:p>
            <a:r>
              <a:rPr lang="en-US" sz="1800" dirty="0"/>
              <a:t>The employees who hail from the United States are 643 in number out of 1000.</a:t>
            </a:r>
            <a:endParaRPr lang="en-IN" sz="1800" dirty="0"/>
          </a:p>
        </p:txBody>
      </p:sp>
    </p:spTree>
    <p:extLst>
      <p:ext uri="{BB962C8B-B14F-4D97-AF65-F5344CB8AC3E}">
        <p14:creationId xmlns:p14="http://schemas.microsoft.com/office/powerpoint/2010/main" val="80214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01B4-173E-2FC4-3954-8ABD56E04927}"/>
              </a:ext>
            </a:extLst>
          </p:cNvPr>
          <p:cNvSpPr>
            <a:spLocks noGrp="1"/>
          </p:cNvSpPr>
          <p:nvPr>
            <p:ph type="title"/>
          </p:nvPr>
        </p:nvSpPr>
        <p:spPr/>
        <p:txBody>
          <a:bodyPr/>
          <a:lstStyle/>
          <a:p>
            <a:r>
              <a:rPr lang="en-US" dirty="0"/>
              <a:t>Task 5</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6E04D4F4-F31B-6420-02FA-A40FCCAD4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038" y="1847950"/>
            <a:ext cx="4674500" cy="3152574"/>
          </a:xfrm>
        </p:spPr>
      </p:pic>
      <p:sp>
        <p:nvSpPr>
          <p:cNvPr id="4" name="Text Placeholder 3">
            <a:extLst>
              <a:ext uri="{FF2B5EF4-FFF2-40B4-BE49-F238E27FC236}">
                <a16:creationId xmlns:a16="http://schemas.microsoft.com/office/drawing/2014/main" id="{1508B310-4325-8939-59EB-7B33CAA8F211}"/>
              </a:ext>
            </a:extLst>
          </p:cNvPr>
          <p:cNvSpPr>
            <a:spLocks noGrp="1"/>
          </p:cNvSpPr>
          <p:nvPr>
            <p:ph type="body" sz="half" idx="2"/>
          </p:nvPr>
        </p:nvSpPr>
        <p:spPr/>
        <p:txBody>
          <a:bodyPr/>
          <a:lstStyle/>
          <a:p>
            <a:r>
              <a:rPr lang="en-US" sz="2000" dirty="0"/>
              <a:t>Observing the data, the youngest employee in the company is 25 and the oldest employee is 54. By grouping them to a range of 10, the common age range of employees is observed.</a:t>
            </a:r>
          </a:p>
          <a:p>
            <a:r>
              <a:rPr lang="en-US" sz="2000" dirty="0"/>
              <a:t>The age range of 45-54 is the most common while the age range of 35-44 is the least common</a:t>
            </a:r>
            <a:r>
              <a:rPr lang="en-US" dirty="0"/>
              <a:t>. </a:t>
            </a:r>
            <a:endParaRPr lang="en-IN" dirty="0"/>
          </a:p>
        </p:txBody>
      </p:sp>
    </p:spTree>
    <p:extLst>
      <p:ext uri="{BB962C8B-B14F-4D97-AF65-F5344CB8AC3E}">
        <p14:creationId xmlns:p14="http://schemas.microsoft.com/office/powerpoint/2010/main" val="104301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E604-7EAB-FED3-FD18-B54F18465A0B}"/>
              </a:ext>
            </a:extLst>
          </p:cNvPr>
          <p:cNvSpPr>
            <a:spLocks noGrp="1"/>
          </p:cNvSpPr>
          <p:nvPr>
            <p:ph type="title"/>
          </p:nvPr>
        </p:nvSpPr>
        <p:spPr/>
        <p:txBody>
          <a:bodyPr/>
          <a:lstStyle/>
          <a:p>
            <a:r>
              <a:rPr lang="en-US" dirty="0"/>
              <a:t>Task 6</a:t>
            </a:r>
            <a:endParaRPr lang="en-IN" dirty="0"/>
          </a:p>
        </p:txBody>
      </p:sp>
      <p:pic>
        <p:nvPicPr>
          <p:cNvPr id="6" name="Content Placeholder 5" descr="A close-up of a blue sign&#10;&#10;Description automatically generated">
            <a:extLst>
              <a:ext uri="{FF2B5EF4-FFF2-40B4-BE49-F238E27FC236}">
                <a16:creationId xmlns:a16="http://schemas.microsoft.com/office/drawing/2014/main" id="{5BA5C00D-1269-8CF6-4C19-0D2BFE2B8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9234" y="2668218"/>
            <a:ext cx="5040109" cy="1512038"/>
          </a:xfrm>
        </p:spPr>
      </p:pic>
      <p:sp>
        <p:nvSpPr>
          <p:cNvPr id="4" name="Text Placeholder 3">
            <a:extLst>
              <a:ext uri="{FF2B5EF4-FFF2-40B4-BE49-F238E27FC236}">
                <a16:creationId xmlns:a16="http://schemas.microsoft.com/office/drawing/2014/main" id="{079D6450-2D5A-F3A4-0333-E95834F29E1B}"/>
              </a:ext>
            </a:extLst>
          </p:cNvPr>
          <p:cNvSpPr>
            <a:spLocks noGrp="1"/>
          </p:cNvSpPr>
          <p:nvPr>
            <p:ph type="body" sz="half" idx="2"/>
          </p:nvPr>
        </p:nvSpPr>
        <p:spPr/>
        <p:txBody>
          <a:bodyPr>
            <a:normAutofit/>
          </a:bodyPr>
          <a:lstStyle/>
          <a:p>
            <a:r>
              <a:rPr lang="en-US" sz="2000" dirty="0"/>
              <a:t>The average of bonus given to all 1000 employees working within the company amounts to 9%.</a:t>
            </a:r>
          </a:p>
          <a:p>
            <a:r>
              <a:rPr lang="en-IN" sz="2000" dirty="0"/>
              <a:t>But it is worth noting that not all employees within the company received a bonus. The average is derived from taking into account even the employees who didn’t receive a bonus.</a:t>
            </a:r>
            <a:endParaRPr lang="en-US" sz="2000" dirty="0"/>
          </a:p>
        </p:txBody>
      </p:sp>
    </p:spTree>
    <p:extLst>
      <p:ext uri="{BB962C8B-B14F-4D97-AF65-F5344CB8AC3E}">
        <p14:creationId xmlns:p14="http://schemas.microsoft.com/office/powerpoint/2010/main" val="74517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1C0-7339-C201-AB8B-66EC691FFDFB}"/>
              </a:ext>
            </a:extLst>
          </p:cNvPr>
          <p:cNvSpPr>
            <a:spLocks noGrp="1"/>
          </p:cNvSpPr>
          <p:nvPr>
            <p:ph type="title"/>
          </p:nvPr>
        </p:nvSpPr>
        <p:spPr/>
        <p:txBody>
          <a:bodyPr/>
          <a:lstStyle/>
          <a:p>
            <a:r>
              <a:rPr lang="en-US" dirty="0"/>
              <a:t>Task 7</a:t>
            </a:r>
            <a:endParaRPr lang="en-IN" dirty="0"/>
          </a:p>
        </p:txBody>
      </p:sp>
      <p:pic>
        <p:nvPicPr>
          <p:cNvPr id="6" name="Content Placeholder 5" descr="A list of jobs with black text&#10;&#10;Description automatically generated with medium confidence">
            <a:extLst>
              <a:ext uri="{FF2B5EF4-FFF2-40B4-BE49-F238E27FC236}">
                <a16:creationId xmlns:a16="http://schemas.microsoft.com/office/drawing/2014/main" id="{37A6C9B8-A45F-584C-C74A-1E2A6DB1A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7699" y="586172"/>
            <a:ext cx="4643178" cy="5676131"/>
          </a:xfrm>
        </p:spPr>
      </p:pic>
      <p:sp>
        <p:nvSpPr>
          <p:cNvPr id="4" name="Text Placeholder 3">
            <a:extLst>
              <a:ext uri="{FF2B5EF4-FFF2-40B4-BE49-F238E27FC236}">
                <a16:creationId xmlns:a16="http://schemas.microsoft.com/office/drawing/2014/main" id="{B30C5EAF-E777-989B-64CC-570544852442}"/>
              </a:ext>
            </a:extLst>
          </p:cNvPr>
          <p:cNvSpPr>
            <a:spLocks noGrp="1"/>
          </p:cNvSpPr>
          <p:nvPr>
            <p:ph type="body" sz="half" idx="2"/>
          </p:nvPr>
        </p:nvSpPr>
        <p:spPr/>
        <p:txBody>
          <a:bodyPr>
            <a:normAutofit/>
          </a:bodyPr>
          <a:lstStyle/>
          <a:p>
            <a:r>
              <a:rPr lang="en-US" sz="2000" dirty="0"/>
              <a:t>The job title that occurs the most frequently in the given dataset is Director with a total of 121 employees with that title across different departments. </a:t>
            </a:r>
            <a:endParaRPr lang="en-IN" sz="2000" dirty="0"/>
          </a:p>
        </p:txBody>
      </p:sp>
    </p:spTree>
    <p:extLst>
      <p:ext uri="{BB962C8B-B14F-4D97-AF65-F5344CB8AC3E}">
        <p14:creationId xmlns:p14="http://schemas.microsoft.com/office/powerpoint/2010/main" val="328345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4EA-5DCA-90BC-F86B-57F925EDD048}"/>
              </a:ext>
            </a:extLst>
          </p:cNvPr>
          <p:cNvSpPr>
            <a:spLocks noGrp="1"/>
          </p:cNvSpPr>
          <p:nvPr>
            <p:ph type="title"/>
          </p:nvPr>
        </p:nvSpPr>
        <p:spPr/>
        <p:txBody>
          <a:bodyPr/>
          <a:lstStyle/>
          <a:p>
            <a:r>
              <a:rPr lang="en-US" dirty="0"/>
              <a:t>Task 8</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8384D893-1ACD-CE5C-FEE7-5ACEB0EAD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4578" y="975360"/>
            <a:ext cx="6900862" cy="4893627"/>
          </a:xfrm>
        </p:spPr>
      </p:pic>
      <p:sp>
        <p:nvSpPr>
          <p:cNvPr id="4" name="Text Placeholder 3">
            <a:extLst>
              <a:ext uri="{FF2B5EF4-FFF2-40B4-BE49-F238E27FC236}">
                <a16:creationId xmlns:a16="http://schemas.microsoft.com/office/drawing/2014/main" id="{591A40CD-32E0-96F6-B106-C4E26B972CE1}"/>
              </a:ext>
            </a:extLst>
          </p:cNvPr>
          <p:cNvSpPr>
            <a:spLocks noGrp="1"/>
          </p:cNvSpPr>
          <p:nvPr>
            <p:ph type="body" sz="half" idx="2"/>
          </p:nvPr>
        </p:nvSpPr>
        <p:spPr/>
        <p:txBody>
          <a:bodyPr>
            <a:normAutofit/>
          </a:bodyPr>
          <a:lstStyle/>
          <a:p>
            <a:r>
              <a:rPr lang="en-US" sz="2000" dirty="0"/>
              <a:t>There is no data given regarding the reasons for the employees’ departure from the company in the given dataset.</a:t>
            </a:r>
            <a:endParaRPr lang="en-IN" sz="2000" dirty="0"/>
          </a:p>
        </p:txBody>
      </p:sp>
    </p:spTree>
    <p:extLst>
      <p:ext uri="{BB962C8B-B14F-4D97-AF65-F5344CB8AC3E}">
        <p14:creationId xmlns:p14="http://schemas.microsoft.com/office/powerpoint/2010/main" val="379969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BD3A-BC06-EDE1-89F4-87576DB661CC}"/>
              </a:ext>
            </a:extLst>
          </p:cNvPr>
          <p:cNvSpPr>
            <a:spLocks noGrp="1"/>
          </p:cNvSpPr>
          <p:nvPr>
            <p:ph type="title"/>
          </p:nvPr>
        </p:nvSpPr>
        <p:spPr/>
        <p:txBody>
          <a:bodyPr/>
          <a:lstStyle/>
          <a:p>
            <a:r>
              <a:rPr lang="en-US" dirty="0"/>
              <a:t>Task 9</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83185E6D-A13C-C567-49EB-56CBA3FFA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8835" y="2220209"/>
            <a:ext cx="6340905" cy="2408057"/>
          </a:xfrm>
        </p:spPr>
      </p:pic>
      <p:sp>
        <p:nvSpPr>
          <p:cNvPr id="4" name="Text Placeholder 3">
            <a:extLst>
              <a:ext uri="{FF2B5EF4-FFF2-40B4-BE49-F238E27FC236}">
                <a16:creationId xmlns:a16="http://schemas.microsoft.com/office/drawing/2014/main" id="{41D4C18A-5E40-9A59-8798-68B2313B6C95}"/>
              </a:ext>
            </a:extLst>
          </p:cNvPr>
          <p:cNvSpPr>
            <a:spLocks noGrp="1"/>
          </p:cNvSpPr>
          <p:nvPr>
            <p:ph type="body" sz="half" idx="2"/>
          </p:nvPr>
        </p:nvSpPr>
        <p:spPr/>
        <p:txBody>
          <a:bodyPr>
            <a:normAutofit/>
          </a:bodyPr>
          <a:lstStyle/>
          <a:p>
            <a:r>
              <a:rPr lang="en-US" sz="2000" dirty="0"/>
              <a:t>Yes, certain department are more varied in ethnicity compared to other departments.</a:t>
            </a:r>
          </a:p>
          <a:p>
            <a:r>
              <a:rPr lang="en-US" sz="2000" dirty="0"/>
              <a:t>IT department is the most diverse whereas Accounting department is the least diverse.</a:t>
            </a:r>
            <a:endParaRPr lang="en-IN" sz="2000" dirty="0"/>
          </a:p>
        </p:txBody>
      </p:sp>
    </p:spTree>
    <p:extLst>
      <p:ext uri="{BB962C8B-B14F-4D97-AF65-F5344CB8AC3E}">
        <p14:creationId xmlns:p14="http://schemas.microsoft.com/office/powerpoint/2010/main" val="73892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401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Internal Assessment-1</vt:lpstr>
      <vt:lpstr>Task 1</vt:lpstr>
      <vt:lpstr>Task 3</vt:lpstr>
      <vt:lpstr>Task 4</vt:lpstr>
      <vt:lpstr>Task 5</vt:lpstr>
      <vt:lpstr>Task 6</vt:lpstr>
      <vt:lpstr>Task 7</vt:lpstr>
      <vt:lpstr>Task 8</vt:lpstr>
      <vt:lpstr>Task 9</vt:lpstr>
      <vt:lpstr>Task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Assessment-1</dc:title>
  <dc:creator>Jeno Allwyn</dc:creator>
  <cp:lastModifiedBy>Jeno Allwyn</cp:lastModifiedBy>
  <cp:revision>2</cp:revision>
  <dcterms:created xsi:type="dcterms:W3CDTF">2024-03-29T05:41:20Z</dcterms:created>
  <dcterms:modified xsi:type="dcterms:W3CDTF">2024-03-29T06:11:24Z</dcterms:modified>
</cp:coreProperties>
</file>