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A0B8E0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PT" sz="1800" b="0" dirty="0">
                <a:latin typeface="Arial Nova" panose="020B0504020202020204" pitchFamily="34" charset="0"/>
              </a:rPr>
              <a:t>Utilização da Via Verde em Portugal entre 2021 e 2022*</a:t>
            </a:r>
          </a:p>
          <a:p>
            <a:pPr>
              <a:defRPr/>
            </a:pPr>
            <a:r>
              <a:rPr lang="pt-PT" sz="1200" b="1" dirty="0">
                <a:latin typeface="Arial Nova" panose="020B0504020202020204" pitchFamily="34" charset="0"/>
              </a:rPr>
              <a:t>(em milhões)</a:t>
            </a:r>
            <a:endParaRPr lang="pt-PT" b="1" dirty="0">
              <a:latin typeface="Arial Nova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Condutores em Portugal</c:v>
                </c:pt>
              </c:strCache>
            </c:strRef>
          </c:tx>
          <c:spPr>
            <a:solidFill>
              <a:schemeClr val="accent6">
                <a:tint val="77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Folha1!$A$2</c:f>
              <c:numCache>
                <c:formatCode>General</c:formatCode>
                <c:ptCount val="1"/>
              </c:numCache>
            </c:numRef>
          </c:cat>
          <c:val>
            <c:numRef>
              <c:f>Folha1!$B$2</c:f>
              <c:numCache>
                <c:formatCode>General</c:formatCode>
                <c:ptCount val="1"/>
                <c:pt idx="0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26-4DCE-BE9F-4CB2DE118FC8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Condutores a utilizar Via Verde</c:v>
                </c:pt>
              </c:strCache>
            </c:strRef>
          </c:tx>
          <c:spPr>
            <a:solidFill>
              <a:schemeClr val="accent6">
                <a:shade val="76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Folha1!$A$2</c:f>
              <c:numCache>
                <c:formatCode>General</c:formatCode>
                <c:ptCount val="1"/>
              </c:numCache>
            </c:numRef>
          </c:cat>
          <c:val>
            <c:numRef>
              <c:f>Folha1!$C$2</c:f>
              <c:numCache>
                <c:formatCode>General</c:formatCode>
                <c:ptCount val="1"/>
                <c:pt idx="0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26-4DCE-BE9F-4CB2DE118FC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446840432"/>
        <c:axId val="1623905920"/>
      </c:barChart>
      <c:catAx>
        <c:axId val="144684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23905920"/>
        <c:crosses val="autoZero"/>
        <c:auto val="1"/>
        <c:lblAlgn val="ctr"/>
        <c:lblOffset val="100"/>
        <c:noMultiLvlLbl val="0"/>
      </c:catAx>
      <c:valAx>
        <c:axId val="162390592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pt-PT"/>
          </a:p>
        </c:txPr>
        <c:crossAx val="144684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926C8-12E6-A89B-28F3-98CC87E4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10EFA1-7C72-D4DE-1D43-0EB81507E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801ADD-29F8-7082-4B73-19CA8850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828F1A-C45F-C3AB-72F5-4B2DF7C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D62CE4-54DD-3FBC-2715-8183FBF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517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B50A4-FF44-BCF1-C7D1-DC9E33CB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FE80CE6-B4F4-E811-323D-E945595C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5C33A6-6865-486B-201D-A5A836D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F9EC1C-D259-B59C-06A3-A80CF88D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0FDA4D-A31E-210B-EB50-E3C863BC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6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4A2F00-2E58-DF71-1DB3-6392ECCAB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A5C9ABE-E1EA-B368-9953-0C12DB959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1F636E-FFA2-56CB-EBC4-9CA6682C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DB8BA4-68C0-8BFB-B3C7-74C5AD36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6DE77-F1BE-02F9-6964-1EA97756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85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2E9A7-B6B3-FF51-AF39-EF6CFB93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654F84-74C4-2E76-F414-0A3C5B68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CBA428-A5C0-5AC3-D0E3-42AEEFBC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9E5AAC-09AC-4E5E-D07B-4EDEB90B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96B19-3C68-B039-0FD2-6E2CFAFA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9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00B7-15BE-6239-0CA2-7874346C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E77164-A3EE-0603-4761-ACB86A52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4070B7-D4DE-D9AF-7A69-569E33E6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757AED-CB7F-B3AD-B245-E51309B5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2C3A54-18BA-A88C-91F6-040CBB1C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57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F3A9-9D75-6E01-4D12-46E8400A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C87110-1FE5-96E2-4B2D-0AE7D38C3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25F67B-EE89-1D22-4B28-3571839A0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4F1738-2502-3D5A-56C2-D1B547A9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00525CC-0FCB-7082-DF9F-9AF52903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74496CE-87D5-224F-4910-74D71943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970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6496F-A42F-2EBA-4126-29A12F42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661688-4BF8-43D0-341E-F590DACF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2C8B3F-E44D-2AB3-ABFA-CB73969E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03406AB-9B60-F02C-3B21-85BEED51B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73205E5-C995-65C0-97DD-122AFB03B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905CFC4-5D1B-F854-4DF8-ADD4F600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EF8D364-FB09-BCEE-1AC8-948DEA72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DEBFB39-64BC-3963-ED49-11BEBCDA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706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96FAD-70C4-6C25-EA0F-C2C06678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2CA918B-06F2-1E95-EBE4-D96E661D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327516-AC77-0B94-6572-C8DF56D7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6D4678-F6D9-48F3-D33C-47C7956F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220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B2A61E8-1898-5A20-8624-F23510BC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9AFD2B7-7C1D-C61D-675E-9CE2B725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478E18-C718-9C05-A1A7-2F1A3932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034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E24C-5E97-E133-11C1-FCB20EC8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1DCEA4-2DAF-DC19-42FB-0CFA24EE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10222B-462E-5683-8231-86E5C88BF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6D224C-8A0E-1AE2-7936-A1F8043A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584E3F5-F025-A04C-624A-AB18044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842B5E-AF1D-C326-BA44-B9005D89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99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8F44B-B925-4812-4E05-E4381B9A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A97A28C-A3CF-56A0-04DB-D0C15F845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0A9607-1CB0-5B9D-1DF5-E128DFAE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322EEB-AD73-B092-DE55-D3C8CEC7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34C2769-4F3D-79E1-95EC-2E8795BB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9D8271-97B5-73BE-03B7-2396A382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151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0D87C72-EBA2-7293-3F20-8846ED6E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B67B4A-C01F-A91B-3AC1-8C59E52C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4B607B-E11A-8600-0542-236F46D0E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026C-B3C4-4DF3-9769-969F4F630D06}" type="datetimeFigureOut">
              <a:rPr lang="pt-PT" smtClean="0"/>
              <a:t>21/11/2023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1C9EF0-597B-61ED-FBB3-FE6D8CA2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539D4C-4170-E835-6A3A-6F0DBDF5E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518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6367E4B-77C5-F78A-123E-19567F5C78E9}"/>
              </a:ext>
            </a:extLst>
          </p:cNvPr>
          <p:cNvSpPr/>
          <p:nvPr/>
        </p:nvSpPr>
        <p:spPr>
          <a:xfrm>
            <a:off x="-281354" y="3516923"/>
            <a:ext cx="12898316" cy="11738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2EF7E4-A9B7-29DC-54CB-480198321AF4}"/>
              </a:ext>
            </a:extLst>
          </p:cNvPr>
          <p:cNvSpPr/>
          <p:nvPr/>
        </p:nvSpPr>
        <p:spPr>
          <a:xfrm>
            <a:off x="-281354" y="1758462"/>
            <a:ext cx="12898316" cy="1758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3A8B2A-107E-C98F-A226-223B7D5025BB}"/>
              </a:ext>
            </a:extLst>
          </p:cNvPr>
          <p:cNvSpPr txBox="1"/>
          <p:nvPr/>
        </p:nvSpPr>
        <p:spPr>
          <a:xfrm>
            <a:off x="677008" y="2290328"/>
            <a:ext cx="4969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b="1" i="0" u="none" strike="noStrike" dirty="0">
                <a:solidFill>
                  <a:srgbClr val="000000"/>
                </a:solidFill>
                <a:effectLst/>
                <a:latin typeface="Arial Nova Cond" panose="020B0506020202020204" pitchFamily="34" charset="0"/>
              </a:rPr>
              <a:t>Visão do produto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CA7FE-C09F-ECD6-B62F-C0B6B6E7D93A}"/>
              </a:ext>
            </a:extLst>
          </p:cNvPr>
          <p:cNvSpPr txBox="1"/>
          <p:nvPr/>
        </p:nvSpPr>
        <p:spPr>
          <a:xfrm>
            <a:off x="677008" y="2105662"/>
            <a:ext cx="3286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RELATÓRIO – </a:t>
            </a:r>
            <a:r>
              <a:rPr lang="pt-PT" sz="1800" b="0" i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INCEPTION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9838FE-6887-FE03-D807-9967E5D73A25}"/>
              </a:ext>
            </a:extLst>
          </p:cNvPr>
          <p:cNvSpPr txBox="1"/>
          <p:nvPr/>
        </p:nvSpPr>
        <p:spPr>
          <a:xfrm>
            <a:off x="7642429" y="3650795"/>
            <a:ext cx="3571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5400" b="1" u="none" strike="noStrike" dirty="0" err="1">
                <a:solidFill>
                  <a:srgbClr val="000000"/>
                </a:solidFill>
                <a:effectLst/>
                <a:latin typeface="Arial Nova Cond" panose="020B0506020202020204" pitchFamily="34" charset="0"/>
              </a:rPr>
              <a:t>InvisibleToll</a:t>
            </a:r>
            <a:endParaRPr lang="pt-PT" sz="5400" b="1" u="none" strike="noStrike" dirty="0">
              <a:solidFill>
                <a:srgbClr val="000000"/>
              </a:solidFill>
              <a:effectLst/>
              <a:latin typeface="Arial Nova Cond" panose="020B0506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D399A11-C0C9-3F2A-99B7-A05B215747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7760" y="1099692"/>
            <a:ext cx="2880958" cy="224138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85FBFE-2F6A-0CB4-1378-51617E62C969}"/>
              </a:ext>
            </a:extLst>
          </p:cNvPr>
          <p:cNvSpPr txBox="1"/>
          <p:nvPr/>
        </p:nvSpPr>
        <p:spPr>
          <a:xfrm>
            <a:off x="3691126" y="59243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AVEIRO, 22 DE NOVEMBRO DE 2023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51424C-48CF-C27A-4838-A0C5F8EAA17A}"/>
              </a:ext>
            </a:extLst>
          </p:cNvPr>
          <p:cNvSpPr txBox="1"/>
          <p:nvPr/>
        </p:nvSpPr>
        <p:spPr>
          <a:xfrm>
            <a:off x="7382252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UNIVERSIDADE DE AVEIRO | DETI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300BB98-892A-CAD2-0B2A-D66671074B9D}"/>
              </a:ext>
            </a:extLst>
          </p:cNvPr>
          <p:cNvSpPr txBox="1"/>
          <p:nvPr/>
        </p:nvSpPr>
        <p:spPr>
          <a:xfrm>
            <a:off x="0" y="63428"/>
            <a:ext cx="48097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LICENCIATURA EM ENGENHARIA INFORMÁTICA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B4A3200-4E68-205D-CABC-4E7133DF76D8}"/>
              </a:ext>
            </a:extLst>
          </p:cNvPr>
          <p:cNvGrpSpPr/>
          <p:nvPr/>
        </p:nvGrpSpPr>
        <p:grpSpPr>
          <a:xfrm>
            <a:off x="8428437" y="4953199"/>
            <a:ext cx="4233265" cy="1750142"/>
            <a:chOff x="-55811" y="4883750"/>
            <a:chExt cx="4233265" cy="1750142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1CF4EA5-32BC-44FC-5503-292FAD93D990}"/>
                </a:ext>
              </a:extLst>
            </p:cNvPr>
            <p:cNvGrpSpPr/>
            <p:nvPr/>
          </p:nvGrpSpPr>
          <p:grpSpPr>
            <a:xfrm>
              <a:off x="658750" y="4883750"/>
              <a:ext cx="3518704" cy="1477328"/>
              <a:chOff x="677008" y="4972119"/>
              <a:chExt cx="3518704" cy="1477328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27F8A7D-BFD7-EF84-E91D-22005A974DEB}"/>
                  </a:ext>
                </a:extLst>
              </p:cNvPr>
              <p:cNvSpPr txBox="1"/>
              <p:nvPr/>
            </p:nvSpPr>
            <p:spPr>
              <a:xfrm>
                <a:off x="677008" y="4972119"/>
                <a:ext cx="35187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>
                    <a:latin typeface="Arial Nova" panose="020B0504020202020204" pitchFamily="34" charset="0"/>
                  </a:rPr>
                  <a:t>João Pedro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Thiago Vicente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Miguel Neto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Duarte Branco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Daniel Martins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9E8CBD3-8F4D-BCAA-967B-39A5BD4EF02A}"/>
                  </a:ext>
                </a:extLst>
              </p:cNvPr>
              <p:cNvSpPr txBox="1"/>
              <p:nvPr/>
            </p:nvSpPr>
            <p:spPr>
              <a:xfrm>
                <a:off x="1246150" y="4972119"/>
                <a:ext cx="224151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(120010)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(121497)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(119302)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(119253)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(115868)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6AFBBA6-B040-4742-0930-CC9DFC3B8BB5}"/>
                </a:ext>
              </a:extLst>
            </p:cNvPr>
            <p:cNvSpPr txBox="1"/>
            <p:nvPr/>
          </p:nvSpPr>
          <p:spPr>
            <a:xfrm>
              <a:off x="-55811" y="6264560"/>
              <a:ext cx="35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b="1" dirty="0">
                  <a:latin typeface="Arial Nova" panose="020B0504020202020204" pitchFamily="34" charset="0"/>
                </a:rPr>
                <a:t>TURMA P3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17F7E0-06C3-CA15-2325-8414252434D7}"/>
              </a:ext>
            </a:extLst>
          </p:cNvPr>
          <p:cNvSpPr txBox="1"/>
          <p:nvPr/>
        </p:nvSpPr>
        <p:spPr>
          <a:xfrm>
            <a:off x="244860" y="6334009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 Nova" panose="020B0504020202020204" pitchFamily="34" charset="0"/>
              </a:rPr>
              <a:t>Professor </a:t>
            </a:r>
            <a:r>
              <a:rPr lang="pt-PT" b="1" dirty="0" err="1">
                <a:latin typeface="Arial Nova" panose="020B0504020202020204" pitchFamily="34" charset="0"/>
              </a:rPr>
              <a:t>Helder</a:t>
            </a:r>
            <a:r>
              <a:rPr lang="pt-PT" b="1" dirty="0">
                <a:latin typeface="Arial Nova" panose="020B0504020202020204" pitchFamily="34" charset="0"/>
              </a:rPr>
              <a:t> Troca Zagalo</a:t>
            </a:r>
          </a:p>
        </p:txBody>
      </p:sp>
    </p:spTree>
    <p:extLst>
      <p:ext uri="{BB962C8B-B14F-4D97-AF65-F5344CB8AC3E}">
        <p14:creationId xmlns:p14="http://schemas.microsoft.com/office/powerpoint/2010/main" val="168884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A066670-7B0F-EB79-B111-00290669250B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D38C61-46BD-BC6D-C3D5-EFDC44C7ED47}"/>
              </a:ext>
            </a:extLst>
          </p:cNvPr>
          <p:cNvSpPr txBox="1"/>
          <p:nvPr/>
        </p:nvSpPr>
        <p:spPr>
          <a:xfrm>
            <a:off x="1434259" y="1717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>
              <a:latin typeface="Arial Nova" panose="020B05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9B4653-6991-CA8C-FD3F-BFC292A413BC}"/>
              </a:ext>
            </a:extLst>
          </p:cNvPr>
          <p:cNvSpPr txBox="1"/>
          <p:nvPr/>
        </p:nvSpPr>
        <p:spPr>
          <a:xfrm>
            <a:off x="379182" y="883514"/>
            <a:ext cx="2799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O Promotor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931751-2B5F-2B5E-180E-6B1D340EAFA7}"/>
              </a:ext>
            </a:extLst>
          </p:cNvPr>
          <p:cNvSpPr txBox="1"/>
          <p:nvPr/>
        </p:nvSpPr>
        <p:spPr>
          <a:xfrm>
            <a:off x="37223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567842-706D-0093-C661-5767D674F871}"/>
              </a:ext>
            </a:extLst>
          </p:cNvPr>
          <p:cNvSpPr txBox="1"/>
          <p:nvPr/>
        </p:nvSpPr>
        <p:spPr>
          <a:xfrm>
            <a:off x="0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</p:txBody>
      </p:sp>
      <p:pic>
        <p:nvPicPr>
          <p:cNvPr id="1026" name="Picture 2" descr="Pagamentos de portagens: onde e como fazer?">
            <a:extLst>
              <a:ext uri="{FF2B5EF4-FFF2-40B4-BE49-F238E27FC236}">
                <a16:creationId xmlns:a16="http://schemas.microsoft.com/office/drawing/2014/main" id="{D7C8A427-19C3-D1C1-0B2A-AA1027ECB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06" y="2287400"/>
            <a:ext cx="5958987" cy="3796877"/>
          </a:xfrm>
          <a:prstGeom prst="rect">
            <a:avLst/>
          </a:prstGeom>
          <a:ln w="76200" cap="sq">
            <a:solidFill>
              <a:srgbClr val="B4C7E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044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E25A678-1C2F-544C-CC9F-65AE236A5896}"/>
              </a:ext>
            </a:extLst>
          </p:cNvPr>
          <p:cNvSpPr txBox="1"/>
          <p:nvPr/>
        </p:nvSpPr>
        <p:spPr>
          <a:xfrm>
            <a:off x="11870725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8269AA-3F08-3CE9-8869-CCD4C3D0392E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FB6BEE-4F00-E2B7-9151-F19979A8E91D}"/>
              </a:ext>
            </a:extLst>
          </p:cNvPr>
          <p:cNvSpPr txBox="1"/>
          <p:nvPr/>
        </p:nvSpPr>
        <p:spPr>
          <a:xfrm>
            <a:off x="379182" y="883514"/>
            <a:ext cx="3792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A Oportunidade</a:t>
            </a:r>
          </a:p>
        </p:txBody>
      </p:sp>
      <p:pic>
        <p:nvPicPr>
          <p:cNvPr id="2050" name="Picture 2" descr="Só algumas portagens vão ter preços reduzidos em 2024. Porquê?">
            <a:extLst>
              <a:ext uri="{FF2B5EF4-FFF2-40B4-BE49-F238E27FC236}">
                <a16:creationId xmlns:a16="http://schemas.microsoft.com/office/drawing/2014/main" id="{62E540DE-7364-7BA8-FE1C-4C474461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8" y="2813512"/>
            <a:ext cx="5984863" cy="3366485"/>
          </a:xfrm>
          <a:prstGeom prst="rect">
            <a:avLst/>
          </a:prstGeom>
          <a:ln w="76200" cap="sq">
            <a:solidFill>
              <a:srgbClr val="B4C7E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Ficheiro de áudio WhatsApp 2023-11-21 às 20.18.45_b8c315ec">
            <a:hlinkClick r:id="" action="ppaction://media"/>
            <a:extLst>
              <a:ext uri="{FF2B5EF4-FFF2-40B4-BE49-F238E27FC236}">
                <a16:creationId xmlns:a16="http://schemas.microsoft.com/office/drawing/2014/main" id="{5BBC622E-C1ED-B2C4-1F40-5A806F2628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52317" y="1888440"/>
            <a:ext cx="487363" cy="4873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33D7D76-0745-A7BF-94A2-C4380CBC1B92}"/>
              </a:ext>
            </a:extLst>
          </p:cNvPr>
          <p:cNvSpPr txBox="1"/>
          <p:nvPr/>
        </p:nvSpPr>
        <p:spPr>
          <a:xfrm>
            <a:off x="2871419" y="2375803"/>
            <a:ext cx="64491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latin typeface="Arial Nova" panose="020B0504020202020204" pitchFamily="34" charset="0"/>
              </a:rPr>
              <a:t>Orador: Daniel Martins</a:t>
            </a:r>
          </a:p>
        </p:txBody>
      </p:sp>
    </p:spTree>
    <p:extLst>
      <p:ext uri="{BB962C8B-B14F-4D97-AF65-F5344CB8AC3E}">
        <p14:creationId xmlns:p14="http://schemas.microsoft.com/office/powerpoint/2010/main" val="29133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6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87B1213-FC6B-B2A3-02E0-8FAA84E3EE47}"/>
              </a:ext>
            </a:extLst>
          </p:cNvPr>
          <p:cNvSpPr txBox="1"/>
          <p:nvPr/>
        </p:nvSpPr>
        <p:spPr>
          <a:xfrm>
            <a:off x="241742" y="188237"/>
            <a:ext cx="24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b="1" dirty="0">
                <a:latin typeface="Arial Nova" panose="020B0504020202020204" pitchFamily="34" charset="0"/>
              </a:rPr>
              <a:t>Estatística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FFDE35A-1D17-BCB7-893D-F0C81FEDF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6621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4B3F1E5-0128-6DB1-0258-3C69AF8B86E7}"/>
              </a:ext>
            </a:extLst>
          </p:cNvPr>
          <p:cNvSpPr txBox="1"/>
          <p:nvPr/>
        </p:nvSpPr>
        <p:spPr>
          <a:xfrm>
            <a:off x="10507749" y="6031994"/>
            <a:ext cx="167385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400" b="1" dirty="0">
                <a:latin typeface="Arial Nova" panose="020B0504020202020204" pitchFamily="34" charset="0"/>
              </a:rPr>
              <a:t>* Valor estimado.</a:t>
            </a:r>
          </a:p>
          <a:p>
            <a:r>
              <a:rPr lang="pt-PT" sz="1100" b="1" dirty="0">
                <a:latin typeface="Arial Nova" panose="020B0504020202020204" pitchFamily="34" charset="0"/>
              </a:rPr>
              <a:t>  Fontes:</a:t>
            </a:r>
          </a:p>
          <a:p>
            <a:r>
              <a:rPr lang="pt-PT" sz="1100" b="1" dirty="0">
                <a:latin typeface="Arial Nova" panose="020B0504020202020204" pitchFamily="34" charset="0"/>
              </a:rPr>
              <a:t>         Diário de Notícias</a:t>
            </a:r>
          </a:p>
          <a:p>
            <a:r>
              <a:rPr lang="pt-PT" sz="1100" b="1" dirty="0">
                <a:latin typeface="Arial Nova" panose="020B0504020202020204" pitchFamily="34" charset="0"/>
              </a:rPr>
              <a:t>         IMT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E5316AA-0EDF-7F55-7BDB-FE7F52D5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622" y="4419599"/>
            <a:ext cx="1067765" cy="103007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0E91BC-D9B7-6AC4-A76A-42CBD6FFE6B1}"/>
              </a:ext>
            </a:extLst>
          </p:cNvPr>
          <p:cNvSpPr txBox="1"/>
          <p:nvPr/>
        </p:nvSpPr>
        <p:spPr>
          <a:xfrm>
            <a:off x="37223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90508442"/>
      </p:ext>
    </p:extLst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2A80E7F-076C-0B58-C736-00C8BB58E4A1}"/>
              </a:ext>
            </a:extLst>
          </p:cNvPr>
          <p:cNvSpPr/>
          <p:nvPr/>
        </p:nvSpPr>
        <p:spPr>
          <a:xfrm>
            <a:off x="2083776" y="6035234"/>
            <a:ext cx="7280031" cy="1002323"/>
          </a:xfrm>
          <a:prstGeom prst="roundRect">
            <a:avLst>
              <a:gd name="adj" fmla="val 8772"/>
            </a:avLst>
          </a:prstGeom>
          <a:gradFill flip="none" rotWithShape="1">
            <a:gsLst>
              <a:gs pos="0">
                <a:srgbClr val="A0B8E0"/>
              </a:gs>
              <a:gs pos="100000">
                <a:srgbClr val="B4C7E7"/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0DD6B2-BFA3-6DB0-D220-293FEF6EB4AF}"/>
              </a:ext>
            </a:extLst>
          </p:cNvPr>
          <p:cNvSpPr txBox="1"/>
          <p:nvPr/>
        </p:nvSpPr>
        <p:spPr>
          <a:xfrm>
            <a:off x="379182" y="2479403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Falar do 2.3 2.4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472BD6-B4F9-B95A-2DA5-6A60E6EE1013}"/>
              </a:ext>
            </a:extLst>
          </p:cNvPr>
          <p:cNvSpPr txBox="1"/>
          <p:nvPr/>
        </p:nvSpPr>
        <p:spPr>
          <a:xfrm>
            <a:off x="11870725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5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2998CF6-232F-637C-92D2-A6496D32DC48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98F758-BDBD-C619-6A2D-DCC8C53C243C}"/>
              </a:ext>
            </a:extLst>
          </p:cNvPr>
          <p:cNvSpPr txBox="1"/>
          <p:nvPr/>
        </p:nvSpPr>
        <p:spPr>
          <a:xfrm>
            <a:off x="379182" y="883514"/>
            <a:ext cx="4074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Geração de valor</a:t>
            </a:r>
          </a:p>
        </p:txBody>
      </p:sp>
      <p:pic>
        <p:nvPicPr>
          <p:cNvPr id="1028" name="Picture 4" descr="Financial chart up. Infographic diagram of making money with gold coins.  Graph investment, growth gold business market. 18741683 PNG">
            <a:extLst>
              <a:ext uri="{FF2B5EF4-FFF2-40B4-BE49-F238E27FC236}">
                <a16:creationId xmlns:a16="http://schemas.microsoft.com/office/drawing/2014/main" id="{A2A084D4-65DA-566C-F475-387FAC1EE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8" t="14230" b="23206"/>
          <a:stretch/>
        </p:blipFill>
        <p:spPr bwMode="auto">
          <a:xfrm>
            <a:off x="2079381" y="2219358"/>
            <a:ext cx="8176845" cy="382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887D43-ACAD-34A3-281D-BEEB4D117EEE}"/>
              </a:ext>
            </a:extLst>
          </p:cNvPr>
          <p:cNvSpPr txBox="1"/>
          <p:nvPr/>
        </p:nvSpPr>
        <p:spPr>
          <a:xfrm>
            <a:off x="112044" y="1885837"/>
            <a:ext cx="6055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Titulo grande – principais funcionalidades do sistema proposto</a:t>
            </a:r>
          </a:p>
          <a:p>
            <a:r>
              <a:rPr lang="pt-PT" dirty="0"/>
              <a:t>3.1 3.2 3.3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5140AC-32DD-0766-963E-DAB245C8DC01}"/>
              </a:ext>
            </a:extLst>
          </p:cNvPr>
          <p:cNvSpPr txBox="1"/>
          <p:nvPr/>
        </p:nvSpPr>
        <p:spPr>
          <a:xfrm>
            <a:off x="37223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6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7244CC1-798D-16AA-FA5B-945B16CCAE29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A317A1-D33A-20CB-35E2-2EE8B88CABA2}"/>
              </a:ext>
            </a:extLst>
          </p:cNvPr>
          <p:cNvSpPr txBox="1"/>
          <p:nvPr/>
        </p:nvSpPr>
        <p:spPr>
          <a:xfrm>
            <a:off x="379182" y="883514"/>
            <a:ext cx="6301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Principais funcionalidades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0E7D09-17F5-7CF6-66BD-FE92F93D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081" y="2460984"/>
            <a:ext cx="6557837" cy="41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856D2965-4301-7A84-5051-AE8480B1E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3993" y="1885837"/>
            <a:ext cx="1024217" cy="1030313"/>
          </a:xfrm>
          <a:prstGeom prst="rect">
            <a:avLst/>
          </a:prstGeom>
        </p:spPr>
      </p:pic>
      <p:pic>
        <p:nvPicPr>
          <p:cNvPr id="2052" name="Picture 4" descr="Apple Logo PNG Transparent &amp; SVG Vector - Freebie Supply">
            <a:extLst>
              <a:ext uri="{FF2B5EF4-FFF2-40B4-BE49-F238E27FC236}">
                <a16:creationId xmlns:a16="http://schemas.microsoft.com/office/drawing/2014/main" id="{81A2E9D9-0471-93D1-9782-DEB4A5E1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925">
            <a:off x="5853190" y="1974427"/>
            <a:ext cx="2910498" cy="29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F1E31C6-6C77-932D-DCAD-CB13C6290DF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075869">
            <a:off x="3448301" y="2359897"/>
            <a:ext cx="2654230" cy="29727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15140AC-32DD-0766-963E-DAB245C8DC01}"/>
              </a:ext>
            </a:extLst>
          </p:cNvPr>
          <p:cNvSpPr txBox="1"/>
          <p:nvPr/>
        </p:nvSpPr>
        <p:spPr>
          <a:xfrm>
            <a:off x="37223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6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7244CC1-798D-16AA-FA5B-945B16CCAE29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A317A1-D33A-20CB-35E2-2EE8B88CABA2}"/>
              </a:ext>
            </a:extLst>
          </p:cNvPr>
          <p:cNvSpPr txBox="1"/>
          <p:nvPr/>
        </p:nvSpPr>
        <p:spPr>
          <a:xfrm>
            <a:off x="379182" y="883514"/>
            <a:ext cx="5484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Ambiente de Utilização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B085A2-9651-405A-D066-03EC051894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2803" y="2919047"/>
            <a:ext cx="3726394" cy="37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5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D7E52A-145B-7E44-F2B9-F176D71AA14D}"/>
              </a:ext>
            </a:extLst>
          </p:cNvPr>
          <p:cNvSpPr txBox="1"/>
          <p:nvPr/>
        </p:nvSpPr>
        <p:spPr>
          <a:xfrm>
            <a:off x="11870725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7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9EE5E5-28E2-54B1-5C77-BCF5C7E0DD60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08721B-2D7F-1E62-C432-130A0DE1E575}"/>
              </a:ext>
            </a:extLst>
          </p:cNvPr>
          <p:cNvSpPr txBox="1"/>
          <p:nvPr/>
        </p:nvSpPr>
        <p:spPr>
          <a:xfrm>
            <a:off x="379182" y="883514"/>
            <a:ext cx="4737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Limites e exclusões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E58007-DBE8-D511-13E8-3CDC37424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4138" y="2085935"/>
            <a:ext cx="4583724" cy="45837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66E04D-0926-16F9-C3BE-BE79BC214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2348">
            <a:off x="7584547" y="1913007"/>
            <a:ext cx="1024217" cy="10303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03BC01-B084-0165-C363-5ECD908D0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2348">
            <a:off x="8262093" y="3015122"/>
            <a:ext cx="1024217" cy="10303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1ED2A9-D127-ECF6-9151-D4B56E8B5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2348">
            <a:off x="8271103" y="4541729"/>
            <a:ext cx="1024217" cy="103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A554A7-0C80-02C7-0126-9A13AAEAD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2348">
            <a:off x="3107653" y="2778599"/>
            <a:ext cx="1024217" cy="10303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305D7F8-638D-A5FE-2B84-C791917A8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2348">
            <a:off x="2896682" y="4172528"/>
            <a:ext cx="1024217" cy="10303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F867746-447D-EE30-FF92-08EBECDF9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2348">
            <a:off x="3327358" y="5475414"/>
            <a:ext cx="1024217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6367E4B-77C5-F78A-123E-19567F5C78E9}"/>
              </a:ext>
            </a:extLst>
          </p:cNvPr>
          <p:cNvSpPr/>
          <p:nvPr/>
        </p:nvSpPr>
        <p:spPr>
          <a:xfrm>
            <a:off x="-281354" y="3516923"/>
            <a:ext cx="12898316" cy="11738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2EF7E4-A9B7-29DC-54CB-480198321AF4}"/>
              </a:ext>
            </a:extLst>
          </p:cNvPr>
          <p:cNvSpPr/>
          <p:nvPr/>
        </p:nvSpPr>
        <p:spPr>
          <a:xfrm>
            <a:off x="-281354" y="1758462"/>
            <a:ext cx="12898316" cy="1758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3A8B2A-107E-C98F-A226-223B7D5025BB}"/>
              </a:ext>
            </a:extLst>
          </p:cNvPr>
          <p:cNvSpPr txBox="1"/>
          <p:nvPr/>
        </p:nvSpPr>
        <p:spPr>
          <a:xfrm>
            <a:off x="677008" y="2290328"/>
            <a:ext cx="4969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b="1" i="0" u="none" strike="noStrike" dirty="0">
                <a:solidFill>
                  <a:srgbClr val="000000"/>
                </a:solidFill>
                <a:effectLst/>
                <a:latin typeface="Arial Nova Cond" panose="020B0506020202020204" pitchFamily="34" charset="0"/>
              </a:rPr>
              <a:t>Visão do produto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CA7FE-C09F-ECD6-B62F-C0B6B6E7D93A}"/>
              </a:ext>
            </a:extLst>
          </p:cNvPr>
          <p:cNvSpPr txBox="1"/>
          <p:nvPr/>
        </p:nvSpPr>
        <p:spPr>
          <a:xfrm>
            <a:off x="677008" y="2105662"/>
            <a:ext cx="3286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RELATÓRIO – </a:t>
            </a:r>
            <a:r>
              <a:rPr lang="pt-PT" sz="1800" b="0" i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INCEPTION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9838FE-6887-FE03-D807-9967E5D73A25}"/>
              </a:ext>
            </a:extLst>
          </p:cNvPr>
          <p:cNvSpPr txBox="1"/>
          <p:nvPr/>
        </p:nvSpPr>
        <p:spPr>
          <a:xfrm>
            <a:off x="7642429" y="3650795"/>
            <a:ext cx="3571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5400" b="1" u="none" strike="noStrike" dirty="0" err="1">
                <a:solidFill>
                  <a:srgbClr val="000000"/>
                </a:solidFill>
                <a:effectLst/>
                <a:latin typeface="Arial Nova Cond" panose="020B0506020202020204" pitchFamily="34" charset="0"/>
              </a:rPr>
              <a:t>InvisibleToll</a:t>
            </a:r>
            <a:endParaRPr lang="pt-PT" sz="5400" b="1" u="none" strike="noStrike" dirty="0">
              <a:solidFill>
                <a:srgbClr val="000000"/>
              </a:solidFill>
              <a:effectLst/>
              <a:latin typeface="Arial Nova Cond" panose="020B0506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D399A11-C0C9-3F2A-99B7-A05B215747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7760" y="1099692"/>
            <a:ext cx="2880958" cy="224138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85FBFE-2F6A-0CB4-1378-51617E62C969}"/>
              </a:ext>
            </a:extLst>
          </p:cNvPr>
          <p:cNvSpPr txBox="1"/>
          <p:nvPr/>
        </p:nvSpPr>
        <p:spPr>
          <a:xfrm>
            <a:off x="3691126" y="59243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AVEIRO, 22 DE NOVEMBRO DE 2023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51424C-48CF-C27A-4838-A0C5F8EAA17A}"/>
              </a:ext>
            </a:extLst>
          </p:cNvPr>
          <p:cNvSpPr txBox="1"/>
          <p:nvPr/>
        </p:nvSpPr>
        <p:spPr>
          <a:xfrm>
            <a:off x="7382252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UNIVERSIDADE DE AVEIRO | DETI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300BB98-892A-CAD2-0B2A-D66671074B9D}"/>
              </a:ext>
            </a:extLst>
          </p:cNvPr>
          <p:cNvSpPr txBox="1"/>
          <p:nvPr/>
        </p:nvSpPr>
        <p:spPr>
          <a:xfrm>
            <a:off x="0" y="63428"/>
            <a:ext cx="48097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LICENCIATURA EM ENGENHARIA INFORMÁTICA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B4A3200-4E68-205D-CABC-4E7133DF76D8}"/>
              </a:ext>
            </a:extLst>
          </p:cNvPr>
          <p:cNvGrpSpPr/>
          <p:nvPr/>
        </p:nvGrpSpPr>
        <p:grpSpPr>
          <a:xfrm>
            <a:off x="8428437" y="4953199"/>
            <a:ext cx="4233265" cy="1750142"/>
            <a:chOff x="-55811" y="4883750"/>
            <a:chExt cx="4233265" cy="1750142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1CF4EA5-32BC-44FC-5503-292FAD93D990}"/>
                </a:ext>
              </a:extLst>
            </p:cNvPr>
            <p:cNvGrpSpPr/>
            <p:nvPr/>
          </p:nvGrpSpPr>
          <p:grpSpPr>
            <a:xfrm>
              <a:off x="658750" y="4883750"/>
              <a:ext cx="3518704" cy="1477328"/>
              <a:chOff x="677008" y="4972119"/>
              <a:chExt cx="3518704" cy="1477328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27F8A7D-BFD7-EF84-E91D-22005A974DEB}"/>
                  </a:ext>
                </a:extLst>
              </p:cNvPr>
              <p:cNvSpPr txBox="1"/>
              <p:nvPr/>
            </p:nvSpPr>
            <p:spPr>
              <a:xfrm>
                <a:off x="677008" y="4972119"/>
                <a:ext cx="35187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>
                    <a:latin typeface="Arial Nova" panose="020B0504020202020204" pitchFamily="34" charset="0"/>
                  </a:rPr>
                  <a:t>João Pedro</a:t>
                </a:r>
              </a:p>
              <a:p>
                <a:r>
                  <a:rPr lang="pt-PT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</a:rPr>
                  <a:t>Thiago Vicente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Miguel Neto</a:t>
                </a:r>
              </a:p>
              <a:p>
                <a:r>
                  <a:rPr lang="pt-PT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</a:rPr>
                  <a:t>Duarte Branco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Daniel Martins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9E8CBD3-8F4D-BCAA-967B-39A5BD4EF02A}"/>
                  </a:ext>
                </a:extLst>
              </p:cNvPr>
              <p:cNvSpPr txBox="1"/>
              <p:nvPr/>
            </p:nvSpPr>
            <p:spPr>
              <a:xfrm>
                <a:off x="1246150" y="4972119"/>
                <a:ext cx="224151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(120010)</a:t>
                </a:r>
              </a:p>
              <a:p>
                <a:pPr algn="r"/>
                <a:r>
                  <a:rPr lang="pt-PT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</a:rPr>
                  <a:t>(121497)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(119302)</a:t>
                </a:r>
              </a:p>
              <a:p>
                <a:pPr algn="r"/>
                <a:r>
                  <a:rPr lang="pt-PT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</a:rPr>
                  <a:t>(119253)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(115868)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6AFBBA6-B040-4742-0930-CC9DFC3B8BB5}"/>
                </a:ext>
              </a:extLst>
            </p:cNvPr>
            <p:cNvSpPr txBox="1"/>
            <p:nvPr/>
          </p:nvSpPr>
          <p:spPr>
            <a:xfrm>
              <a:off x="-55811" y="6264560"/>
              <a:ext cx="35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b="1" dirty="0">
                  <a:latin typeface="Arial Nova" panose="020B0504020202020204" pitchFamily="34" charset="0"/>
                </a:rPr>
                <a:t>TURMA P3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BFEF39-E362-70E9-7F98-9625EC636776}"/>
              </a:ext>
            </a:extLst>
          </p:cNvPr>
          <p:cNvSpPr txBox="1"/>
          <p:nvPr/>
        </p:nvSpPr>
        <p:spPr>
          <a:xfrm>
            <a:off x="244860" y="6334009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 Nova" panose="020B0504020202020204" pitchFamily="34" charset="0"/>
              </a:rPr>
              <a:t>Professor </a:t>
            </a:r>
            <a:r>
              <a:rPr lang="pt-PT" b="1" dirty="0" err="1">
                <a:latin typeface="Arial Nova" panose="020B0504020202020204" pitchFamily="34" charset="0"/>
              </a:rPr>
              <a:t>Helder</a:t>
            </a:r>
            <a:r>
              <a:rPr lang="pt-PT" b="1" dirty="0">
                <a:latin typeface="Arial Nova" panose="020B0504020202020204" pitchFamily="34" charset="0"/>
              </a:rPr>
              <a:t> Troca Zagalo</a:t>
            </a:r>
          </a:p>
        </p:txBody>
      </p:sp>
    </p:spTree>
    <p:extLst>
      <p:ext uri="{BB962C8B-B14F-4D97-AF65-F5344CB8AC3E}">
        <p14:creationId xmlns:p14="http://schemas.microsoft.com/office/powerpoint/2010/main" val="2780029500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199</Words>
  <Application>Microsoft Office PowerPoint</Application>
  <PresentationFormat>Ecrã Panorâmico</PresentationFormat>
  <Paragraphs>63</Paragraphs>
  <Slides>9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Arial Nova Cond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</dc:creator>
  <cp:lastModifiedBy>Miguel</cp:lastModifiedBy>
  <cp:revision>3</cp:revision>
  <dcterms:created xsi:type="dcterms:W3CDTF">2023-11-21T00:47:25Z</dcterms:created>
  <dcterms:modified xsi:type="dcterms:W3CDTF">2023-11-22T00:03:07Z</dcterms:modified>
</cp:coreProperties>
</file>