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36"/>
    <a:srgbClr val="C8BFA0"/>
    <a:srgbClr val="A89A69"/>
    <a:srgbClr val="E0DBC6"/>
    <a:srgbClr val="ECE9DC"/>
    <a:srgbClr val="F3F1E9"/>
    <a:srgbClr val="FFA285"/>
    <a:srgbClr val="CC6600"/>
    <a:srgbClr val="B4C7E7"/>
    <a:srgbClr val="A0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926C8-12E6-A89B-28F3-98CC87E4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0EFA1-7C72-D4DE-1D43-0EB81507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01ADD-29F8-7082-4B73-19CA885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828F1A-C45F-C3AB-72F5-4B2DF7C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D62CE4-54DD-3FBC-2715-8183FBF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517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50A4-FF44-BCF1-C7D1-DC9E33CB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E80CE6-B4F4-E811-323D-E945595C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5C33A6-6865-486B-201D-A5A836D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F9EC1C-D259-B59C-06A3-A80CF88D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0FDA4D-A31E-210B-EB50-E3C863B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6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A2F00-2E58-DF71-1DB3-6392ECCAB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A5C9ABE-E1EA-B368-9953-0C12DB95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1F636E-FFA2-56CB-EBC4-9CA6682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B8BA4-68C0-8BFB-B3C7-74C5AD3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6DE77-F1BE-02F9-6964-1EA9775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5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E9A7-B6B3-FF51-AF39-EF6CFB9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654F84-74C4-2E76-F414-0A3C5B68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CBA428-A5C0-5AC3-D0E3-42AEEFBC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9E5AAC-09AC-4E5E-D07B-4EDEB90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96B19-3C68-B039-0FD2-6E2CFAFA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9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00B7-15BE-6239-0CA2-7874346C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E77164-A3EE-0603-4761-ACB86A52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4070B7-D4DE-D9AF-7A69-569E33E6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757AED-CB7F-B3AD-B245-E51309B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2C3A54-18BA-A88C-91F6-040CBB1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7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F3A9-9D75-6E01-4D12-46E8400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C87110-1FE5-96E2-4B2D-0AE7D38C3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25F67B-EE89-1D22-4B28-3571839A0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4F1738-2502-3D5A-56C2-D1B547A9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0525CC-0FCB-7082-DF9F-9AF52903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4496CE-87D5-224F-4910-74D71943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6496F-A42F-2EBA-4126-29A12F42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661688-4BF8-43D0-341E-F590DACF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C8B3F-E44D-2AB3-ABFA-CB73969E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03406AB-9B60-F02C-3B21-85BEED51B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73205E5-C995-65C0-97DD-122AFB03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05CFC4-5D1B-F854-4DF8-ADD4F600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EF8D364-FB09-BCEE-1AC8-948DEA72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DEBFB39-64BC-3963-ED49-11BEBCDA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70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6FAD-70C4-6C25-EA0F-C2C06678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CA918B-06F2-1E95-EBE4-D96E661D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327516-AC77-0B94-6572-C8DF56D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6D4678-F6D9-48F3-D33C-47C7956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220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B2A61E8-1898-5A20-8624-F23510B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AFD2B7-7C1D-C61D-675E-9CE2B725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478E18-C718-9C05-A1A7-2F1A393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03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E24C-5E97-E133-11C1-FCB20EC8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1DCEA4-2DAF-DC19-42FB-0CFA24EE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10222B-462E-5683-8231-86E5C88B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6D224C-8A0E-1AE2-7936-A1F8043A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84E3F5-F025-A04C-624A-AB1804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842B5E-AF1D-C326-BA44-B9005D8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99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F44B-B925-4812-4E05-E4381B9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A97A28C-A3CF-56A0-04DB-D0C15F84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0A9607-1CB0-5B9D-1DF5-E128DFAE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322EEB-AD73-B092-DE55-D3C8CEC7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4C2769-4F3D-79E1-95EC-2E8795BB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9D8271-97B5-73BE-03B7-2396A382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15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D87C72-EBA2-7293-3F20-8846ED6E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67B4A-C01F-A91B-3AC1-8C59E52C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4B607B-E11A-8600-0542-236F46D0E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026C-B3C4-4DF3-9769-969F4F630D06}" type="datetimeFigureOut">
              <a:rPr lang="pt-PT" smtClean="0"/>
              <a:t>05/12/2023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1C9EF0-597B-61ED-FBB3-FE6D8CA2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539D4C-4170-E835-6A3A-6F0DBDF5E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91AE-3439-4238-AB98-BD58C88B29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51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ownloads/registoMatricula.html" TargetMode="External"/><Relationship Id="rId2" Type="http://schemas.openxmlformats.org/officeDocument/2006/relationships/hyperlink" Target="https://www.figma.com/proto/lAfAy4dvZKPuSNPY1RGXyh/mas?type=design&amp;node-id=0-1&amp;scaling=scale-down&amp;page-id=0%3A1&amp;starting-point-node-id=8%3A28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rgbClr val="A89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Incremento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429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ELABORATION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6 DE DEZEMBRO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F7E0-06C3-CA15-2325-8414252434D7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Hélder Troca Zagalo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59B3C3-EDDF-6798-4BED-F2D44455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7" b="37847"/>
          <a:stretch/>
        </p:blipFill>
        <p:spPr>
          <a:xfrm>
            <a:off x="7532482" y="1817779"/>
            <a:ext cx="3558460" cy="1904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F78A88-1002-842E-D7F4-905A53B7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6" b="23886"/>
          <a:stretch/>
        </p:blipFill>
        <p:spPr>
          <a:xfrm>
            <a:off x="6261683" y="3772770"/>
            <a:ext cx="6109164" cy="1069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8412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531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As prioridades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E11D98-F463-553B-446F-78432DE3FEFA}"/>
              </a:ext>
            </a:extLst>
          </p:cNvPr>
          <p:cNvSpPr txBox="1"/>
          <p:nvPr/>
        </p:nvSpPr>
        <p:spPr>
          <a:xfrm>
            <a:off x="502851" y="2078537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100" dirty="0">
                <a:latin typeface="Arial Nova" panose="020B0504020202020204" pitchFamily="34" charset="0"/>
              </a:rPr>
              <a:t>5.1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8B94D1-62E0-8542-9594-D8ACD3BA6450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2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3F8C0B7-BC16-955E-63B2-E78F9E282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97752"/>
              </p:ext>
            </p:extLst>
          </p:nvPr>
        </p:nvGraphicFramePr>
        <p:xfrm>
          <a:off x="1423728" y="2423396"/>
          <a:ext cx="948815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56">
                  <a:extLst>
                    <a:ext uri="{9D8B030D-6E8A-4147-A177-3AD203B41FA5}">
                      <a16:colId xmlns:a16="http://schemas.microsoft.com/office/drawing/2014/main" val="1032396759"/>
                    </a:ext>
                  </a:extLst>
                </a:gridCol>
                <a:gridCol w="4746985">
                  <a:extLst>
                    <a:ext uri="{9D8B030D-6E8A-4147-A177-3AD203B41FA5}">
                      <a16:colId xmlns:a16="http://schemas.microsoft.com/office/drawing/2014/main" val="1121722731"/>
                    </a:ext>
                  </a:extLst>
                </a:gridCol>
                <a:gridCol w="4081410">
                  <a:extLst>
                    <a:ext uri="{9D8B030D-6E8A-4147-A177-3AD203B41FA5}">
                      <a16:colId xmlns:a16="http://schemas.microsoft.com/office/drawing/2014/main" val="1097774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i="1" u="none" dirty="0" err="1">
                          <a:solidFill>
                            <a:schemeClr val="tx1"/>
                          </a:solidFill>
                        </a:rPr>
                        <a:t>Epic</a:t>
                      </a:r>
                      <a:endParaRPr lang="pt-PT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Casos de utilização em foco</a:t>
                      </a:r>
                    </a:p>
                  </a:txBody>
                  <a:tcPr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B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0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cria uma conta na plataforma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UC1.1 - Criar uma conta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2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regista uma ou mais matrículas dos seus veículos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UC1.2 - Registo de matrícula(s)</a:t>
                      </a:r>
                      <a:endParaRPr lang="pt-PT" sz="1400" b="1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2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condutor associa a sua conta bancária à plataforma ou escolhe outra forma de pagamento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UC1.7 - Associar conta bancária à aplicação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UC1.10 - Associar matrículas à conta bancária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UC1.11 - Escolha da forma de pagamento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5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As empresas registam os locais que possuem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UC3.1 - Registar parque de estacionamento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UC3.2 - Registo de autoestradas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UC3.3 - Registo da estação de serviço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8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O sistema regista as passagens do utilizador nesses locais, permitindo depois o pagamento 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UC2.2 - Cálculo do valor da portagem consoante a viagem escolhida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UC2.3 - Registar passagens em autoestradas e estacionamentos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UC1.3 - Realizar pagamento de portagem</a:t>
                      </a:r>
                      <a:endParaRPr lang="pt-PT" sz="1400" b="1" dirty="0"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35560" marR="35560" anchor="ctr">
                    <a:lnL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CE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D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883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F267E2-D105-1507-E7A8-B4CAF1914B88}"/>
              </a:ext>
            </a:extLst>
          </p:cNvPr>
          <p:cNvSpPr txBox="1"/>
          <p:nvPr/>
        </p:nvSpPr>
        <p:spPr>
          <a:xfrm>
            <a:off x="1423728" y="6190288"/>
            <a:ext cx="705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i="1" dirty="0">
                <a:solidFill>
                  <a:srgbClr val="5C54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2: Priorização dos casos de utilização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291334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99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As componentes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E11D98-F463-553B-446F-78432DE3FEFA}"/>
              </a:ext>
            </a:extLst>
          </p:cNvPr>
          <p:cNvSpPr txBox="1"/>
          <p:nvPr/>
        </p:nvSpPr>
        <p:spPr>
          <a:xfrm>
            <a:off x="-168714" y="1811217"/>
            <a:ext cx="55130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>
                <a:latin typeface="Arial Nova" panose="020B0504020202020204" pitchFamily="34" charset="0"/>
              </a:rPr>
              <a:t>Apresentar as peças/organização da solução, i.e., a arquitetura geral do sistema (e.g.:</a:t>
            </a:r>
          </a:p>
          <a:p>
            <a:pPr algn="ctr"/>
            <a:r>
              <a:rPr lang="pt-PT" sz="1100" dirty="0">
                <a:latin typeface="Arial Nova" panose="020B0504020202020204" pitchFamily="34" charset="0"/>
              </a:rPr>
              <a:t>portal web? aplicações móveis? integrações com sistemas externos (e.g.:</a:t>
            </a:r>
          </a:p>
          <a:p>
            <a:pPr algn="ctr"/>
            <a:r>
              <a:rPr lang="pt-PT" sz="1100" dirty="0">
                <a:latin typeface="Arial Nova" panose="020B0504020202020204" pitchFamily="34" charset="0"/>
              </a:rPr>
              <a:t>pagamentos)? Integração com sistemas legados/preexistentes?...)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FFD8CF-5D9C-91F1-3812-958D1DA0911C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3D28CB-E1D5-A013-7854-1E4E8A65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8BF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993" y="1885837"/>
            <a:ext cx="1024217" cy="1030313"/>
          </a:xfrm>
          <a:prstGeom prst="rect">
            <a:avLst/>
          </a:prstGeom>
        </p:spPr>
      </p:pic>
      <p:pic>
        <p:nvPicPr>
          <p:cNvPr id="8" name="Picture 4" descr="Apple Logo PNG Transparent &amp; SVG Vector - Freebie Supply">
            <a:extLst>
              <a:ext uri="{FF2B5EF4-FFF2-40B4-BE49-F238E27FC236}">
                <a16:creationId xmlns:a16="http://schemas.microsoft.com/office/drawing/2014/main" id="{815D6D40-3649-0F16-4694-9FAF76CB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925">
            <a:off x="5853190" y="1974427"/>
            <a:ext cx="2910498" cy="29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D3989F-D1AC-0783-A955-CF315A2D729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75869">
            <a:off x="3448301" y="2359897"/>
            <a:ext cx="2654230" cy="2972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157C50-ABD3-1508-7A51-D3646DF02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803" y="2919047"/>
            <a:ext cx="3726394" cy="37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26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4300868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3227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Os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E11D98-F463-553B-446F-78432DE3FEFA}"/>
              </a:ext>
            </a:extLst>
          </p:cNvPr>
          <p:cNvSpPr txBox="1"/>
          <p:nvPr/>
        </p:nvSpPr>
        <p:spPr>
          <a:xfrm>
            <a:off x="5249135" y="1034719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>
                <a:latin typeface="Arial Nova" panose="020B0504020202020204" pitchFamily="34" charset="0"/>
              </a:rPr>
              <a:t>3.3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1640AB-56D1-84E9-274A-C38FB1C53B26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2892BE8-D2FC-1F27-497F-9624E91BFE9A}"/>
              </a:ext>
            </a:extLst>
          </p:cNvPr>
          <p:cNvSpPr/>
          <p:nvPr/>
        </p:nvSpPr>
        <p:spPr>
          <a:xfrm>
            <a:off x="535904" y="4990815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Usufruir de ofertas e descontos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919185-0F52-6B46-C6F2-00E6F6C041C4}"/>
              </a:ext>
            </a:extLst>
          </p:cNvPr>
          <p:cNvSpPr/>
          <p:nvPr/>
        </p:nvSpPr>
        <p:spPr>
          <a:xfrm>
            <a:off x="2707102" y="1950813"/>
            <a:ext cx="1263161" cy="425605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Criar conta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0F489ED-7204-8306-B0CC-CA316E925407}"/>
              </a:ext>
            </a:extLst>
          </p:cNvPr>
          <p:cNvSpPr/>
          <p:nvPr/>
        </p:nvSpPr>
        <p:spPr>
          <a:xfrm>
            <a:off x="5315505" y="3229454"/>
            <a:ext cx="1440118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Registo de matrícula(s)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18880DC-0B84-31E5-65EC-104BD1D513FE}"/>
              </a:ext>
            </a:extLst>
          </p:cNvPr>
          <p:cNvSpPr/>
          <p:nvPr/>
        </p:nvSpPr>
        <p:spPr>
          <a:xfrm>
            <a:off x="1930447" y="5800513"/>
            <a:ext cx="2816470" cy="85578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Consultar um mapa de autoestradas e um de pontos de abastecimento de energia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74C9C2-00B7-B904-CC83-323C85AFBF20}"/>
              </a:ext>
            </a:extLst>
          </p:cNvPr>
          <p:cNvSpPr/>
          <p:nvPr/>
        </p:nvSpPr>
        <p:spPr>
          <a:xfrm>
            <a:off x="4815665" y="4132700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Utilizar parques de estacionamento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F73C914-FD8B-2922-4063-3CB374CC78B5}"/>
              </a:ext>
            </a:extLst>
          </p:cNvPr>
          <p:cNvSpPr/>
          <p:nvPr/>
        </p:nvSpPr>
        <p:spPr>
          <a:xfrm>
            <a:off x="4524151" y="2363051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Escolher a forma de pagamento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1E5D53D-11EE-74E4-48FD-30CCF1349750}"/>
              </a:ext>
            </a:extLst>
          </p:cNvPr>
          <p:cNvSpPr/>
          <p:nvPr/>
        </p:nvSpPr>
        <p:spPr>
          <a:xfrm>
            <a:off x="370079" y="2363050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Associar matrícula à conta bancária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6D848C5-D748-543A-A956-5E32008FDA86}"/>
              </a:ext>
            </a:extLst>
          </p:cNvPr>
          <p:cNvSpPr/>
          <p:nvPr/>
        </p:nvSpPr>
        <p:spPr>
          <a:xfrm>
            <a:off x="4527081" y="4990815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Consultar histórico de transações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7223AC1-4382-F200-CF50-3E2DDA3D2BD4}"/>
              </a:ext>
            </a:extLst>
          </p:cNvPr>
          <p:cNvSpPr/>
          <p:nvPr/>
        </p:nvSpPr>
        <p:spPr>
          <a:xfrm>
            <a:off x="315152" y="3134752"/>
            <a:ext cx="1711369" cy="739741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Associar uma conta bancária à aplicação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466BEBF-7736-6AFF-ABFB-ED2952F4A454}"/>
              </a:ext>
            </a:extLst>
          </p:cNvPr>
          <p:cNvSpPr/>
          <p:nvPr/>
        </p:nvSpPr>
        <p:spPr>
          <a:xfrm>
            <a:off x="380741" y="4134209"/>
            <a:ext cx="1437185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Contactar o suporte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1074247-335D-DCFA-5C09-5F49B37B3A3C}"/>
              </a:ext>
            </a:extLst>
          </p:cNvPr>
          <p:cNvGrpSpPr/>
          <p:nvPr/>
        </p:nvGrpSpPr>
        <p:grpSpPr>
          <a:xfrm>
            <a:off x="2406699" y="3413729"/>
            <a:ext cx="1863969" cy="1643508"/>
            <a:chOff x="5002134" y="2154824"/>
            <a:chExt cx="1863969" cy="164350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FB56B-730A-5926-4FB8-B2F696CA0E0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373CDD4C-9344-5B57-F502-ADF04C1B95D3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B946164B-C4B2-8D67-9BA0-7373B426F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ta 26">
              <a:extLst>
                <a:ext uri="{FF2B5EF4-FFF2-40B4-BE49-F238E27FC236}">
                  <a16:creationId xmlns:a16="http://schemas.microsoft.com/office/drawing/2014/main" id="{8B83D2CB-AEB5-4867-33F8-F122732DD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D8147349-785D-CF1D-BFC8-85BAC931779C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FCD2419D-2B3A-D12B-F231-108210214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066897A-E9A6-4764-70F7-D1DD7C9FFF21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Condutor</a:t>
              </a:r>
            </a:p>
          </p:txBody>
        </p:sp>
      </p:grp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41A71341-BF71-6AC3-E0FD-FABFB0FFDEFE}"/>
              </a:ext>
            </a:extLst>
          </p:cNvPr>
          <p:cNvCxnSpPr>
            <a:endCxn id="14" idx="1"/>
          </p:cNvCxnSpPr>
          <p:nvPr/>
        </p:nvCxnSpPr>
        <p:spPr>
          <a:xfrm>
            <a:off x="3338682" y="4167781"/>
            <a:ext cx="1188399" cy="1098204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52B5249F-30CA-7B55-C731-2FC6D2B63CCA}"/>
              </a:ext>
            </a:extLst>
          </p:cNvPr>
          <p:cNvCxnSpPr>
            <a:stCxn id="11" idx="1"/>
          </p:cNvCxnSpPr>
          <p:nvPr/>
        </p:nvCxnSpPr>
        <p:spPr>
          <a:xfrm rot="10800000">
            <a:off x="3338683" y="4167782"/>
            <a:ext cx="1476983" cy="240089"/>
          </a:xfrm>
          <a:prstGeom prst="bentConnector3">
            <a:avLst>
              <a:gd name="adj1" fmla="val 44643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Ângulo Reto 42">
            <a:extLst>
              <a:ext uri="{FF2B5EF4-FFF2-40B4-BE49-F238E27FC236}">
                <a16:creationId xmlns:a16="http://schemas.microsoft.com/office/drawing/2014/main" id="{F37692FB-87E8-65F9-B242-DA4AE2BA5270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338683" y="3504623"/>
            <a:ext cx="197682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673AB7E3-2A3B-DDF3-DCE6-F6689EB10F88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019515" y="2638220"/>
            <a:ext cx="504637" cy="1529559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AD2C4435-89BC-70F6-4FE6-83605C67A97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83417" y="2931683"/>
            <a:ext cx="1791362" cy="680831"/>
          </a:xfrm>
          <a:prstGeom prst="bentConnector3">
            <a:avLst>
              <a:gd name="adj1" fmla="val 36388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: Ângulo Reto 57">
            <a:extLst>
              <a:ext uri="{FF2B5EF4-FFF2-40B4-BE49-F238E27FC236}">
                <a16:creationId xmlns:a16="http://schemas.microsoft.com/office/drawing/2014/main" id="{F617F96D-EBE8-38A6-8FE6-423CF3621CFE}"/>
              </a:ext>
            </a:extLst>
          </p:cNvPr>
          <p:cNvCxnSpPr>
            <a:stCxn id="16" idx="3"/>
          </p:cNvCxnSpPr>
          <p:nvPr/>
        </p:nvCxnSpPr>
        <p:spPr>
          <a:xfrm flipV="1">
            <a:off x="1817926" y="4167780"/>
            <a:ext cx="1520756" cy="241599"/>
          </a:xfrm>
          <a:prstGeom prst="bentConnector3">
            <a:avLst>
              <a:gd name="adj1" fmla="val 62527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E07CFB45-E316-BD1F-44C7-1C801163788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99874" y="4417813"/>
            <a:ext cx="276275" cy="84817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xão: Ângulo Reto 2047">
            <a:extLst>
              <a:ext uri="{FF2B5EF4-FFF2-40B4-BE49-F238E27FC236}">
                <a16:creationId xmlns:a16="http://schemas.microsoft.com/office/drawing/2014/main" id="{D685ECEC-1CBC-C5A0-C1C9-0DB6757CD6CB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2344216" y="4806046"/>
            <a:ext cx="1326401" cy="662533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xão: Ângulo Reto 2050">
            <a:extLst>
              <a:ext uri="{FF2B5EF4-FFF2-40B4-BE49-F238E27FC236}">
                <a16:creationId xmlns:a16="http://schemas.microsoft.com/office/drawing/2014/main" id="{244DDFBB-6BC7-A75D-DE9E-CE21805E8D68}"/>
              </a:ext>
            </a:extLst>
          </p:cNvPr>
          <p:cNvCxnSpPr>
            <a:stCxn id="15" idx="3"/>
          </p:cNvCxnSpPr>
          <p:nvPr/>
        </p:nvCxnSpPr>
        <p:spPr>
          <a:xfrm>
            <a:off x="2026521" y="3504623"/>
            <a:ext cx="91480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exão: Ângulo Reto 2052">
            <a:extLst>
              <a:ext uri="{FF2B5EF4-FFF2-40B4-BE49-F238E27FC236}">
                <a16:creationId xmlns:a16="http://schemas.microsoft.com/office/drawing/2014/main" id="{B3D8C5D7-C8FA-5067-428B-5E807EBD41BB}"/>
              </a:ext>
            </a:extLst>
          </p:cNvPr>
          <p:cNvCxnSpPr>
            <a:stCxn id="13" idx="3"/>
          </p:cNvCxnSpPr>
          <p:nvPr/>
        </p:nvCxnSpPr>
        <p:spPr>
          <a:xfrm>
            <a:off x="2234049" y="2638220"/>
            <a:ext cx="638695" cy="1529560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Retângulo: Cantos Arredondados 2057">
            <a:extLst>
              <a:ext uri="{FF2B5EF4-FFF2-40B4-BE49-F238E27FC236}">
                <a16:creationId xmlns:a16="http://schemas.microsoft.com/office/drawing/2014/main" id="{1EE727EC-39A1-593F-1190-ED654CA40602}"/>
              </a:ext>
            </a:extLst>
          </p:cNvPr>
          <p:cNvSpPr/>
          <p:nvPr/>
        </p:nvSpPr>
        <p:spPr>
          <a:xfrm>
            <a:off x="6861428" y="2079984"/>
            <a:ext cx="2456103" cy="77495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passagens em autoestradas e estacionamentos</a:t>
            </a:r>
          </a:p>
        </p:txBody>
      </p:sp>
      <p:sp>
        <p:nvSpPr>
          <p:cNvPr id="2061" name="Retângulo: Cantos Arredondados 2060">
            <a:extLst>
              <a:ext uri="{FF2B5EF4-FFF2-40B4-BE49-F238E27FC236}">
                <a16:creationId xmlns:a16="http://schemas.microsoft.com/office/drawing/2014/main" id="{E2F231D9-AFCB-1E02-8CBC-C48CAC299ED7}"/>
              </a:ext>
            </a:extLst>
          </p:cNvPr>
          <p:cNvSpPr/>
          <p:nvPr/>
        </p:nvSpPr>
        <p:spPr>
          <a:xfrm>
            <a:off x="8848104" y="3001987"/>
            <a:ext cx="2816470" cy="62278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Cálculo do valor de portagem consoante a viagem escolhida</a:t>
            </a:r>
          </a:p>
        </p:txBody>
      </p:sp>
      <p:sp>
        <p:nvSpPr>
          <p:cNvPr id="2066" name="Retângulo: Cantos Arredondados 2065">
            <a:extLst>
              <a:ext uri="{FF2B5EF4-FFF2-40B4-BE49-F238E27FC236}">
                <a16:creationId xmlns:a16="http://schemas.microsoft.com/office/drawing/2014/main" id="{4C3DF656-9090-23F0-83C8-9F60A52BC941}"/>
              </a:ext>
            </a:extLst>
          </p:cNvPr>
          <p:cNvSpPr/>
          <p:nvPr/>
        </p:nvSpPr>
        <p:spPr>
          <a:xfrm>
            <a:off x="7232809" y="446739"/>
            <a:ext cx="1711369" cy="51871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Classificação dos veículos</a:t>
            </a:r>
          </a:p>
        </p:txBody>
      </p:sp>
      <p:sp>
        <p:nvSpPr>
          <p:cNvPr id="2067" name="Retângulo: Cantos Arredondados 2066">
            <a:extLst>
              <a:ext uri="{FF2B5EF4-FFF2-40B4-BE49-F238E27FC236}">
                <a16:creationId xmlns:a16="http://schemas.microsoft.com/office/drawing/2014/main" id="{F2F8D376-A916-2203-888C-57B7E2C76F75}"/>
              </a:ext>
            </a:extLst>
          </p:cNvPr>
          <p:cNvSpPr/>
          <p:nvPr/>
        </p:nvSpPr>
        <p:spPr>
          <a:xfrm>
            <a:off x="7298398" y="1335683"/>
            <a:ext cx="1437185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Processo do pagamento</a:t>
            </a:r>
          </a:p>
        </p:txBody>
      </p:sp>
      <p:grpSp>
        <p:nvGrpSpPr>
          <p:cNvPr id="2068" name="Agrupar 2067">
            <a:extLst>
              <a:ext uri="{FF2B5EF4-FFF2-40B4-BE49-F238E27FC236}">
                <a16:creationId xmlns:a16="http://schemas.microsoft.com/office/drawing/2014/main" id="{04C735EC-A174-41F5-9D61-86531579E32E}"/>
              </a:ext>
            </a:extLst>
          </p:cNvPr>
          <p:cNvGrpSpPr/>
          <p:nvPr/>
        </p:nvGrpSpPr>
        <p:grpSpPr>
          <a:xfrm>
            <a:off x="9324356" y="615203"/>
            <a:ext cx="1863969" cy="1643508"/>
            <a:chOff x="5002134" y="2154824"/>
            <a:chExt cx="1863969" cy="1643508"/>
          </a:xfrm>
        </p:grpSpPr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8B65D795-2C8B-9850-F146-95B62FF36B1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070" name="Conexão reta 2069">
              <a:extLst>
                <a:ext uri="{FF2B5EF4-FFF2-40B4-BE49-F238E27FC236}">
                  <a16:creationId xmlns:a16="http://schemas.microsoft.com/office/drawing/2014/main" id="{7B80657C-5FBD-4677-7F03-AC47A40BFA5F}"/>
                </a:ext>
              </a:extLst>
            </p:cNvPr>
            <p:cNvCxnSpPr>
              <a:cxnSpLocks/>
              <a:stCxn id="2069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Conexão reta 2070">
              <a:extLst>
                <a:ext uri="{FF2B5EF4-FFF2-40B4-BE49-F238E27FC236}">
                  <a16:creationId xmlns:a16="http://schemas.microsoft.com/office/drawing/2014/main" id="{FEE28F52-4AB4-8EE8-43B1-82384519F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Conexão reta 2071">
              <a:extLst>
                <a:ext uri="{FF2B5EF4-FFF2-40B4-BE49-F238E27FC236}">
                  <a16:creationId xmlns:a16="http://schemas.microsoft.com/office/drawing/2014/main" id="{AEF03F34-1FCA-286A-998B-ED131F41F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Conexão reta 2072">
              <a:extLst>
                <a:ext uri="{FF2B5EF4-FFF2-40B4-BE49-F238E27FC236}">
                  <a16:creationId xmlns:a16="http://schemas.microsoft.com/office/drawing/2014/main" id="{36DD5F56-6AB6-7B58-5FE6-52EA03BA0C58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xão reta 2073">
              <a:extLst>
                <a:ext uri="{FF2B5EF4-FFF2-40B4-BE49-F238E27FC236}">
                  <a16:creationId xmlns:a16="http://schemas.microsoft.com/office/drawing/2014/main" id="{561D1522-DC62-AC74-C021-8A1368AF2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CaixaDeTexto 2074">
              <a:extLst>
                <a:ext uri="{FF2B5EF4-FFF2-40B4-BE49-F238E27FC236}">
                  <a16:creationId xmlns:a16="http://schemas.microsoft.com/office/drawing/2014/main" id="{6DC96621-B02B-B962-C892-A693D8B70399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Sistema</a:t>
              </a:r>
            </a:p>
          </p:txBody>
        </p:sp>
      </p:grpSp>
      <p:cxnSp>
        <p:nvCxnSpPr>
          <p:cNvPr id="2081" name="Conexão: Ângulo Reto 2080">
            <a:extLst>
              <a:ext uri="{FF2B5EF4-FFF2-40B4-BE49-F238E27FC236}">
                <a16:creationId xmlns:a16="http://schemas.microsoft.com/office/drawing/2014/main" id="{21BF6938-EA0E-591E-F22B-24E56F5B93C9}"/>
              </a:ext>
            </a:extLst>
          </p:cNvPr>
          <p:cNvCxnSpPr>
            <a:stCxn id="2067" idx="3"/>
          </p:cNvCxnSpPr>
          <p:nvPr/>
        </p:nvCxnSpPr>
        <p:spPr>
          <a:xfrm flipV="1">
            <a:off x="8735583" y="1369254"/>
            <a:ext cx="1520756" cy="241599"/>
          </a:xfrm>
          <a:prstGeom prst="bentConnector3">
            <a:avLst>
              <a:gd name="adj1" fmla="val 62527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exão: Ângulo Reto 2081">
            <a:extLst>
              <a:ext uri="{FF2B5EF4-FFF2-40B4-BE49-F238E27FC236}">
                <a16:creationId xmlns:a16="http://schemas.microsoft.com/office/drawing/2014/main" id="{001921B3-8E1E-D48B-B188-E83889F2ADFD}"/>
              </a:ext>
            </a:extLst>
          </p:cNvPr>
          <p:cNvCxnSpPr>
            <a:cxnSpLocks/>
            <a:stCxn id="2058" idx="3"/>
          </p:cNvCxnSpPr>
          <p:nvPr/>
        </p:nvCxnSpPr>
        <p:spPr>
          <a:xfrm flipV="1">
            <a:off x="9317531" y="1619287"/>
            <a:ext cx="276275" cy="84817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Conexão: Ângulo Reto 2082">
            <a:extLst>
              <a:ext uri="{FF2B5EF4-FFF2-40B4-BE49-F238E27FC236}">
                <a16:creationId xmlns:a16="http://schemas.microsoft.com/office/drawing/2014/main" id="{31ADE836-D525-FA65-DE87-F9D6663198CB}"/>
              </a:ext>
            </a:extLst>
          </p:cNvPr>
          <p:cNvCxnSpPr>
            <a:cxnSpLocks/>
            <a:stCxn id="2061" idx="0"/>
          </p:cNvCxnSpPr>
          <p:nvPr/>
        </p:nvCxnSpPr>
        <p:spPr>
          <a:xfrm rot="16200000" flipV="1">
            <a:off x="9261875" y="2007522"/>
            <a:ext cx="1326401" cy="662529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exão: Ângulo Reto 2083">
            <a:extLst>
              <a:ext uri="{FF2B5EF4-FFF2-40B4-BE49-F238E27FC236}">
                <a16:creationId xmlns:a16="http://schemas.microsoft.com/office/drawing/2014/main" id="{8FFAEAFC-43A3-41F1-BE84-DEBB7E712CEA}"/>
              </a:ext>
            </a:extLst>
          </p:cNvPr>
          <p:cNvCxnSpPr>
            <a:cxnSpLocks/>
            <a:stCxn id="2066" idx="3"/>
          </p:cNvCxnSpPr>
          <p:nvPr/>
        </p:nvCxnSpPr>
        <p:spPr>
          <a:xfrm>
            <a:off x="8944178" y="706097"/>
            <a:ext cx="914803" cy="663157"/>
          </a:xfrm>
          <a:prstGeom prst="bentConnector3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Retângulo 2090">
            <a:extLst>
              <a:ext uri="{FF2B5EF4-FFF2-40B4-BE49-F238E27FC236}">
                <a16:creationId xmlns:a16="http://schemas.microsoft.com/office/drawing/2014/main" id="{F7FC389F-796A-1981-3B07-292D65A9C160}"/>
              </a:ext>
            </a:extLst>
          </p:cNvPr>
          <p:cNvSpPr/>
          <p:nvPr/>
        </p:nvSpPr>
        <p:spPr>
          <a:xfrm>
            <a:off x="11219685" y="773168"/>
            <a:ext cx="1493691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2098" name="Retângulo: Cantos Arredondados 2097">
            <a:extLst>
              <a:ext uri="{FF2B5EF4-FFF2-40B4-BE49-F238E27FC236}">
                <a16:creationId xmlns:a16="http://schemas.microsoft.com/office/drawing/2014/main" id="{60B53B92-7898-83AD-F1E5-85F57ABA26F8}"/>
              </a:ext>
            </a:extLst>
          </p:cNvPr>
          <p:cNvSpPr/>
          <p:nvPr/>
        </p:nvSpPr>
        <p:spPr>
          <a:xfrm>
            <a:off x="8142516" y="3844649"/>
            <a:ext cx="1863970" cy="550339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parque de estacionamento</a:t>
            </a:r>
          </a:p>
        </p:txBody>
      </p:sp>
      <p:sp>
        <p:nvSpPr>
          <p:cNvPr id="2100" name="Retângulo: Cantos Arredondados 2099">
            <a:extLst>
              <a:ext uri="{FF2B5EF4-FFF2-40B4-BE49-F238E27FC236}">
                <a16:creationId xmlns:a16="http://schemas.microsoft.com/office/drawing/2014/main" id="{E2F8A89D-981A-D1FB-F68D-0DED3AA8F1A4}"/>
              </a:ext>
            </a:extLst>
          </p:cNvPr>
          <p:cNvSpPr/>
          <p:nvPr/>
        </p:nvSpPr>
        <p:spPr>
          <a:xfrm>
            <a:off x="8110984" y="4561181"/>
            <a:ext cx="1711369" cy="550340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Registo das autoestradas</a:t>
            </a:r>
          </a:p>
        </p:txBody>
      </p:sp>
      <p:sp>
        <p:nvSpPr>
          <p:cNvPr id="2101" name="Retângulo: Cantos Arredondados 2100">
            <a:extLst>
              <a:ext uri="{FF2B5EF4-FFF2-40B4-BE49-F238E27FC236}">
                <a16:creationId xmlns:a16="http://schemas.microsoft.com/office/drawing/2014/main" id="{BE6E6140-9DD6-03F5-A7AD-C6C461BCD68A}"/>
              </a:ext>
            </a:extLst>
          </p:cNvPr>
          <p:cNvSpPr/>
          <p:nvPr/>
        </p:nvSpPr>
        <p:spPr>
          <a:xfrm>
            <a:off x="8055747" y="5253176"/>
            <a:ext cx="1917400" cy="62704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Registar parque de estacionamento</a:t>
            </a:r>
          </a:p>
        </p:txBody>
      </p:sp>
      <p:grpSp>
        <p:nvGrpSpPr>
          <p:cNvPr id="2102" name="Agrupar 2101">
            <a:extLst>
              <a:ext uri="{FF2B5EF4-FFF2-40B4-BE49-F238E27FC236}">
                <a16:creationId xmlns:a16="http://schemas.microsoft.com/office/drawing/2014/main" id="{887009E0-8326-A85A-A0DF-30EE151C1BD6}"/>
              </a:ext>
            </a:extLst>
          </p:cNvPr>
          <p:cNvGrpSpPr/>
          <p:nvPr/>
        </p:nvGrpSpPr>
        <p:grpSpPr>
          <a:xfrm>
            <a:off x="10179136" y="4895328"/>
            <a:ext cx="1863969" cy="1643508"/>
            <a:chOff x="5002134" y="2154824"/>
            <a:chExt cx="1863969" cy="1643508"/>
          </a:xfrm>
        </p:grpSpPr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336FD695-A7D6-C3B9-DBD4-BA19049C743D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04" name="Conexão reta 2103">
              <a:extLst>
                <a:ext uri="{FF2B5EF4-FFF2-40B4-BE49-F238E27FC236}">
                  <a16:creationId xmlns:a16="http://schemas.microsoft.com/office/drawing/2014/main" id="{CC46948E-CE03-5B12-567B-2020E56F6A90}"/>
                </a:ext>
              </a:extLst>
            </p:cNvPr>
            <p:cNvCxnSpPr>
              <a:cxnSpLocks/>
              <a:stCxn id="2103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Conexão reta 2104">
              <a:extLst>
                <a:ext uri="{FF2B5EF4-FFF2-40B4-BE49-F238E27FC236}">
                  <a16:creationId xmlns:a16="http://schemas.microsoft.com/office/drawing/2014/main" id="{A86BB804-182D-9C72-0BD5-552996386022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Conexão reta 2105">
              <a:extLst>
                <a:ext uri="{FF2B5EF4-FFF2-40B4-BE49-F238E27FC236}">
                  <a16:creationId xmlns:a16="http://schemas.microsoft.com/office/drawing/2014/main" id="{EEAB0A0F-DA07-F20C-D4ED-469650E4F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Conexão reta 2106">
              <a:extLst>
                <a:ext uri="{FF2B5EF4-FFF2-40B4-BE49-F238E27FC236}">
                  <a16:creationId xmlns:a16="http://schemas.microsoft.com/office/drawing/2014/main" id="{3ADC0BA4-EE9C-A994-66E9-C01C3211909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Conexão reta 2107">
              <a:extLst>
                <a:ext uri="{FF2B5EF4-FFF2-40B4-BE49-F238E27FC236}">
                  <a16:creationId xmlns:a16="http://schemas.microsoft.com/office/drawing/2014/main" id="{E1501272-546F-76E2-0979-2FBBFC53F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9" name="CaixaDeTexto 2108">
              <a:extLst>
                <a:ext uri="{FF2B5EF4-FFF2-40B4-BE49-F238E27FC236}">
                  <a16:creationId xmlns:a16="http://schemas.microsoft.com/office/drawing/2014/main" id="{05D6F738-1339-DA87-7E85-8B621546B5F2}"/>
                </a:ext>
              </a:extLst>
            </p:cNvPr>
            <p:cNvSpPr txBox="1"/>
            <p:nvPr/>
          </p:nvSpPr>
          <p:spPr>
            <a:xfrm>
              <a:off x="5002134" y="3429000"/>
              <a:ext cx="1863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Empresa</a:t>
              </a:r>
            </a:p>
          </p:txBody>
        </p:sp>
      </p:grpSp>
      <p:cxnSp>
        <p:nvCxnSpPr>
          <p:cNvPr id="2115" name="Conexão: Ângulo Reto 2114">
            <a:extLst>
              <a:ext uri="{FF2B5EF4-FFF2-40B4-BE49-F238E27FC236}">
                <a16:creationId xmlns:a16="http://schemas.microsoft.com/office/drawing/2014/main" id="{D11A87BE-7C37-9F25-9D17-ADC830B37BD1}"/>
              </a:ext>
            </a:extLst>
          </p:cNvPr>
          <p:cNvCxnSpPr>
            <a:cxnSpLocks/>
            <a:stCxn id="2101" idx="3"/>
          </p:cNvCxnSpPr>
          <p:nvPr/>
        </p:nvCxnSpPr>
        <p:spPr>
          <a:xfrm>
            <a:off x="9973147" y="5566699"/>
            <a:ext cx="1156630" cy="154604"/>
          </a:xfrm>
          <a:prstGeom prst="bentConnector3">
            <a:avLst>
              <a:gd name="adj1" fmla="val 50000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Conexão: Ângulo Reto 2117">
            <a:extLst>
              <a:ext uri="{FF2B5EF4-FFF2-40B4-BE49-F238E27FC236}">
                <a16:creationId xmlns:a16="http://schemas.microsoft.com/office/drawing/2014/main" id="{77B54C7F-BB6E-7A1B-68BF-CED614B220EC}"/>
              </a:ext>
            </a:extLst>
          </p:cNvPr>
          <p:cNvCxnSpPr>
            <a:cxnSpLocks/>
            <a:stCxn id="2100" idx="3"/>
          </p:cNvCxnSpPr>
          <p:nvPr/>
        </p:nvCxnSpPr>
        <p:spPr>
          <a:xfrm>
            <a:off x="9822353" y="4836351"/>
            <a:ext cx="546751" cy="730348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Conexão: Ângulo Reto 2118">
            <a:extLst>
              <a:ext uri="{FF2B5EF4-FFF2-40B4-BE49-F238E27FC236}">
                <a16:creationId xmlns:a16="http://schemas.microsoft.com/office/drawing/2014/main" id="{7374820A-A074-C5CD-9726-D055889BD824}"/>
              </a:ext>
            </a:extLst>
          </p:cNvPr>
          <p:cNvCxnSpPr>
            <a:cxnSpLocks/>
            <a:stCxn id="2098" idx="3"/>
          </p:cNvCxnSpPr>
          <p:nvPr/>
        </p:nvCxnSpPr>
        <p:spPr>
          <a:xfrm>
            <a:off x="10006486" y="4119819"/>
            <a:ext cx="371303" cy="998302"/>
          </a:xfrm>
          <a:prstGeom prst="bentConnector2">
            <a:avLst/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tângulo: Cantos Arredondados 2127">
            <a:extLst>
              <a:ext uri="{FF2B5EF4-FFF2-40B4-BE49-F238E27FC236}">
                <a16:creationId xmlns:a16="http://schemas.microsoft.com/office/drawing/2014/main" id="{3E76D4FB-283D-E269-FBFF-4C72DC8D10C8}"/>
              </a:ext>
            </a:extLst>
          </p:cNvPr>
          <p:cNvSpPr/>
          <p:nvPr/>
        </p:nvSpPr>
        <p:spPr>
          <a:xfrm>
            <a:off x="8055747" y="6092757"/>
            <a:ext cx="1917400" cy="627046"/>
          </a:xfrm>
          <a:prstGeom prst="roundRect">
            <a:avLst/>
          </a:prstGeom>
          <a:solidFill>
            <a:srgbClr val="C8BFA0"/>
          </a:solidFill>
          <a:ln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Adicionar ofertas e descontos</a:t>
            </a:r>
          </a:p>
        </p:txBody>
      </p:sp>
      <p:grpSp>
        <p:nvGrpSpPr>
          <p:cNvPr id="2129" name="Agrupar 2128">
            <a:extLst>
              <a:ext uri="{FF2B5EF4-FFF2-40B4-BE49-F238E27FC236}">
                <a16:creationId xmlns:a16="http://schemas.microsoft.com/office/drawing/2014/main" id="{8B12CE48-6623-7948-06C8-E1C36ADB7D80}"/>
              </a:ext>
            </a:extLst>
          </p:cNvPr>
          <p:cNvGrpSpPr/>
          <p:nvPr/>
        </p:nvGrpSpPr>
        <p:grpSpPr>
          <a:xfrm>
            <a:off x="5815012" y="5137312"/>
            <a:ext cx="2247402" cy="1643508"/>
            <a:chOff x="4810418" y="2154824"/>
            <a:chExt cx="2247402" cy="1643508"/>
          </a:xfrm>
        </p:grpSpPr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F9CFCFEC-9273-8BB3-9610-F393686000BE}"/>
                </a:ext>
              </a:extLst>
            </p:cNvPr>
            <p:cNvSpPr/>
            <p:nvPr/>
          </p:nvSpPr>
          <p:spPr>
            <a:xfrm>
              <a:off x="5748449" y="2154824"/>
              <a:ext cx="377026" cy="377026"/>
            </a:xfrm>
            <a:prstGeom prst="ellipse">
              <a:avLst/>
            </a:prstGeom>
            <a:solidFill>
              <a:srgbClr val="C8BFA0"/>
            </a:solidFill>
            <a:ln w="28575">
              <a:solidFill>
                <a:srgbClr val="A89A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131" name="Conexão reta 2130">
              <a:extLst>
                <a:ext uri="{FF2B5EF4-FFF2-40B4-BE49-F238E27FC236}">
                  <a16:creationId xmlns:a16="http://schemas.microsoft.com/office/drawing/2014/main" id="{CDF77FA5-A2C6-7FA6-D362-7814C00D38EB}"/>
                </a:ext>
              </a:extLst>
            </p:cNvPr>
            <p:cNvCxnSpPr>
              <a:cxnSpLocks/>
              <a:stCxn id="2130" idx="4"/>
            </p:cNvCxnSpPr>
            <p:nvPr/>
          </p:nvCxnSpPr>
          <p:spPr>
            <a:xfrm>
              <a:off x="5936962" y="2531850"/>
              <a:ext cx="0" cy="617115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2" name="Conexão reta 2131">
              <a:extLst>
                <a:ext uri="{FF2B5EF4-FFF2-40B4-BE49-F238E27FC236}">
                  <a16:creationId xmlns:a16="http://schemas.microsoft.com/office/drawing/2014/main" id="{79AB75E2-AC75-0A52-6997-1B9A28C9883B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2613660"/>
              <a:ext cx="286038" cy="240169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3" name="Conexão reta 2132">
              <a:extLst>
                <a:ext uri="{FF2B5EF4-FFF2-40B4-BE49-F238E27FC236}">
                  <a16:creationId xmlns:a16="http://schemas.microsoft.com/office/drawing/2014/main" id="{EAB55C6C-4394-D020-8887-CA0FDD401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0925" y="2613660"/>
              <a:ext cx="283194" cy="249496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Conexão reta 2133">
              <a:extLst>
                <a:ext uri="{FF2B5EF4-FFF2-40B4-BE49-F238E27FC236}">
                  <a16:creationId xmlns:a16="http://schemas.microsoft.com/office/drawing/2014/main" id="{8C2D76CD-F023-A7BE-2ADB-87A897393E30}"/>
                </a:ext>
              </a:extLst>
            </p:cNvPr>
            <p:cNvCxnSpPr>
              <a:cxnSpLocks/>
            </p:cNvCxnSpPr>
            <p:nvPr/>
          </p:nvCxnSpPr>
          <p:spPr>
            <a:xfrm>
              <a:off x="5936962" y="3139718"/>
              <a:ext cx="182912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Conexão reta 2134">
              <a:extLst>
                <a:ext uri="{FF2B5EF4-FFF2-40B4-BE49-F238E27FC236}">
                  <a16:creationId xmlns:a16="http://schemas.microsoft.com/office/drawing/2014/main" id="{B86F1F2C-15A2-9E96-07D2-7ECA832D8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890" y="3139718"/>
              <a:ext cx="239229" cy="342622"/>
            </a:xfrm>
            <a:prstGeom prst="line">
              <a:avLst/>
            </a:prstGeom>
            <a:ln w="28575">
              <a:solidFill>
                <a:srgbClr val="A89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6" name="CaixaDeTexto 2135">
              <a:extLst>
                <a:ext uri="{FF2B5EF4-FFF2-40B4-BE49-F238E27FC236}">
                  <a16:creationId xmlns:a16="http://schemas.microsoft.com/office/drawing/2014/main" id="{56DF1A29-04FB-075D-E332-6C9B9954DDC2}"/>
                </a:ext>
              </a:extLst>
            </p:cNvPr>
            <p:cNvSpPr txBox="1"/>
            <p:nvPr/>
          </p:nvSpPr>
          <p:spPr>
            <a:xfrm>
              <a:off x="4810418" y="3429000"/>
              <a:ext cx="224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rgbClr val="5C5436"/>
                  </a:solidFill>
                  <a:latin typeface="Arial Nova Cond" panose="020B0506020202020204" pitchFamily="34" charset="0"/>
                </a:rPr>
                <a:t>Empresa Comercial</a:t>
              </a:r>
            </a:p>
          </p:txBody>
        </p:sp>
      </p:grpSp>
      <p:cxnSp>
        <p:nvCxnSpPr>
          <p:cNvPr id="2137" name="Conexão: Ângulo Reto 2136">
            <a:extLst>
              <a:ext uri="{FF2B5EF4-FFF2-40B4-BE49-F238E27FC236}">
                <a16:creationId xmlns:a16="http://schemas.microsoft.com/office/drawing/2014/main" id="{DAFF1E85-4E58-C055-7E25-1328056A4D11}"/>
              </a:ext>
            </a:extLst>
          </p:cNvPr>
          <p:cNvCxnSpPr>
            <a:cxnSpLocks/>
            <a:stCxn id="2128" idx="1"/>
          </p:cNvCxnSpPr>
          <p:nvPr/>
        </p:nvCxnSpPr>
        <p:spPr>
          <a:xfrm rot="10800000">
            <a:off x="6938713" y="5904196"/>
            <a:ext cx="1117034" cy="502085"/>
          </a:xfrm>
          <a:prstGeom prst="bentConnector3">
            <a:avLst>
              <a:gd name="adj1" fmla="val 50000"/>
            </a:avLst>
          </a:prstGeom>
          <a:ln w="28575">
            <a:solidFill>
              <a:srgbClr val="A89A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664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054882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551C05-44E2-9C3A-6E57-90BD946608CC}"/>
              </a:ext>
            </a:extLst>
          </p:cNvPr>
          <p:cNvSpPr txBox="1"/>
          <p:nvPr/>
        </p:nvSpPr>
        <p:spPr>
          <a:xfrm>
            <a:off x="37223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AB0A52-0DFD-66BE-B188-3B8BAEE09C46}"/>
              </a:ext>
            </a:extLst>
          </p:cNvPr>
          <p:cNvSpPr/>
          <p:nvPr/>
        </p:nvSpPr>
        <p:spPr>
          <a:xfrm>
            <a:off x="11418470" y="773723"/>
            <a:ext cx="1198492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798092-36EA-99A9-7B67-4412A6F7487B}"/>
              </a:ext>
            </a:extLst>
          </p:cNvPr>
          <p:cNvSpPr/>
          <p:nvPr/>
        </p:nvSpPr>
        <p:spPr>
          <a:xfrm>
            <a:off x="4577079" y="708516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confiabilidade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146770-1F1D-AFC5-64AE-B3B46D0E91FE}"/>
              </a:ext>
            </a:extLst>
          </p:cNvPr>
          <p:cNvSpPr/>
          <p:nvPr/>
        </p:nvSpPr>
        <p:spPr>
          <a:xfrm>
            <a:off x="2462057" y="2029630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usabilidade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4A5B67-78BA-F319-8CC0-0BBA3C627364}"/>
              </a:ext>
            </a:extLst>
          </p:cNvPr>
          <p:cNvSpPr/>
          <p:nvPr/>
        </p:nvSpPr>
        <p:spPr>
          <a:xfrm>
            <a:off x="6692102" y="2029630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interação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5CEA73-5812-650D-E789-77AB858CD778}"/>
              </a:ext>
            </a:extLst>
          </p:cNvPr>
          <p:cNvSpPr/>
          <p:nvPr/>
        </p:nvSpPr>
        <p:spPr>
          <a:xfrm>
            <a:off x="4577079" y="3462504"/>
            <a:ext cx="3037840" cy="3037840"/>
          </a:xfrm>
          <a:prstGeom prst="ellipse">
            <a:avLst/>
          </a:prstGeom>
          <a:solidFill>
            <a:srgbClr val="C8BFA0"/>
          </a:solidFill>
          <a:ln w="28575">
            <a:solidFill>
              <a:srgbClr val="A89A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Arial Nova Cond" panose="020B0506020202020204" pitchFamily="34" charset="0"/>
              </a:rPr>
              <a:t>Requisitos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246020960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8269AA-3F08-3CE9-8869-CCD4C3D0392E}"/>
              </a:ext>
            </a:extLst>
          </p:cNvPr>
          <p:cNvSpPr/>
          <p:nvPr/>
        </p:nvSpPr>
        <p:spPr>
          <a:xfrm>
            <a:off x="-281354" y="773723"/>
            <a:ext cx="12898316" cy="1002323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C8BFA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B6BEE-4F00-E2B7-9151-F19979A8E91D}"/>
              </a:ext>
            </a:extLst>
          </p:cNvPr>
          <p:cNvSpPr txBox="1"/>
          <p:nvPr/>
        </p:nvSpPr>
        <p:spPr>
          <a:xfrm>
            <a:off x="379182" y="883514"/>
            <a:ext cx="919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latin typeface="Arial Nova Cond" panose="020B0506020202020204" pitchFamily="34" charset="0"/>
              </a:rPr>
              <a:t>A implementação e a utilização (futura)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34C8E0-1DA1-2D44-F465-8D466DBC8081}"/>
              </a:ext>
            </a:extLst>
          </p:cNvPr>
          <p:cNvSpPr txBox="1"/>
          <p:nvPr/>
        </p:nvSpPr>
        <p:spPr>
          <a:xfrm>
            <a:off x="0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E11D98-F463-553B-446F-78432DE3FEFA}"/>
              </a:ext>
            </a:extLst>
          </p:cNvPr>
          <p:cNvSpPr txBox="1"/>
          <p:nvPr/>
        </p:nvSpPr>
        <p:spPr>
          <a:xfrm>
            <a:off x="9385622" y="4871381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>
                <a:latin typeface="Arial Nova" panose="020B0504020202020204" pitchFamily="34" charset="0"/>
              </a:rPr>
              <a:t>5.2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1558AE-57F3-9A52-681B-65EB4FFD5702}"/>
              </a:ext>
            </a:extLst>
          </p:cNvPr>
          <p:cNvSpPr txBox="1"/>
          <p:nvPr/>
        </p:nvSpPr>
        <p:spPr>
          <a:xfrm>
            <a:off x="8933108" y="5081955"/>
            <a:ext cx="2794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Arial Nova" panose="020B0504020202020204" pitchFamily="34" charset="0"/>
              </a:rPr>
              <a:t>+ prototipagem do ambiente de utilização (mostrar </a:t>
            </a:r>
            <a:r>
              <a:rPr lang="pt-PT" sz="1100" dirty="0" err="1">
                <a:latin typeface="Arial Nova" panose="020B0504020202020204" pitchFamily="34" charset="0"/>
              </a:rPr>
              <a:t>figma</a:t>
            </a:r>
            <a:r>
              <a:rPr lang="pt-PT" sz="1100" dirty="0">
                <a:latin typeface="Arial Nova" panose="020B0504020202020204" pitchFamily="34" charset="0"/>
              </a:rPr>
              <a:t>)</a:t>
            </a:r>
          </a:p>
          <a:p>
            <a:pPr algn="ctr"/>
            <a:endParaRPr lang="pt-PT" sz="1100" dirty="0">
              <a:latin typeface="Arial Nova" panose="020B0504020202020204" pitchFamily="34" charset="0"/>
            </a:endParaRPr>
          </a:p>
          <a:p>
            <a:pPr algn="ctr"/>
            <a:r>
              <a:rPr lang="pt-PT" sz="1100" dirty="0">
                <a:latin typeface="Arial Nova" panose="020B0504020202020204" pitchFamily="34" charset="0"/>
              </a:rPr>
              <a:t>+ mostrar site protótipo!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C9B873-B212-82C6-78C6-97099597BEE8}"/>
              </a:ext>
            </a:extLst>
          </p:cNvPr>
          <p:cNvSpPr txBox="1"/>
          <p:nvPr/>
        </p:nvSpPr>
        <p:spPr>
          <a:xfrm>
            <a:off x="11870725" y="6500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Arial Nova" panose="020B0504020202020204" pitchFamily="34" charset="0"/>
              </a:rPr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6DEE1A-ADA9-5EB8-1572-1348C0B2FBE6}"/>
              </a:ext>
            </a:extLst>
          </p:cNvPr>
          <p:cNvSpPr txBox="1"/>
          <p:nvPr/>
        </p:nvSpPr>
        <p:spPr>
          <a:xfrm>
            <a:off x="7427300" y="3230166"/>
            <a:ext cx="3093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 err="1">
                <a:solidFill>
                  <a:srgbClr val="5C5436"/>
                </a:solidFill>
                <a:latin typeface="Arial Nova Cond" panose="020B0506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pt-PT" sz="3200" b="1" dirty="0">
              <a:solidFill>
                <a:srgbClr val="5C5436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CaixaDeTexto 12">
            <a:hlinkClick r:id="rId3" action="ppaction://hlinkfile"/>
            <a:extLst>
              <a:ext uri="{FF2B5EF4-FFF2-40B4-BE49-F238E27FC236}">
                <a16:creationId xmlns:a16="http://schemas.microsoft.com/office/drawing/2014/main" id="{F71605D8-AEEA-C257-4F29-B0D9285F19FA}"/>
              </a:ext>
            </a:extLst>
          </p:cNvPr>
          <p:cNvSpPr txBox="1"/>
          <p:nvPr/>
        </p:nvSpPr>
        <p:spPr>
          <a:xfrm>
            <a:off x="7427300" y="4342620"/>
            <a:ext cx="38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u="sng" dirty="0">
                <a:solidFill>
                  <a:srgbClr val="5C5436"/>
                </a:solidFill>
                <a:latin typeface="Arial Nova Cond" panose="020B0506020202020204" pitchFamily="34" charset="0"/>
              </a:rPr>
              <a:t>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067E0B-4E25-3261-3E11-C170DD2407A1}"/>
              </a:ext>
            </a:extLst>
          </p:cNvPr>
          <p:cNvSpPr txBox="1"/>
          <p:nvPr/>
        </p:nvSpPr>
        <p:spPr>
          <a:xfrm>
            <a:off x="3666530" y="3722607"/>
            <a:ext cx="2741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solidFill>
                  <a:srgbClr val="5C5436"/>
                </a:solidFill>
                <a:latin typeface="Arial Nova Cond" panose="020B0506020202020204" pitchFamily="34" charset="0"/>
              </a:rPr>
              <a:t>Protótipos: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562536C5-BACF-12AE-3BF7-E64C2E556C3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6407986" y="3522554"/>
            <a:ext cx="1019314" cy="584774"/>
          </a:xfrm>
          <a:prstGeom prst="straightConnector1">
            <a:avLst/>
          </a:prstGeom>
          <a:ln w="38100">
            <a:solidFill>
              <a:srgbClr val="5C5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0D6E2B46-B1C2-A6F1-9480-DBD85984F8E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407986" y="4107328"/>
            <a:ext cx="1019314" cy="527680"/>
          </a:xfrm>
          <a:prstGeom prst="straightConnector1">
            <a:avLst/>
          </a:prstGeom>
          <a:ln w="38100">
            <a:solidFill>
              <a:srgbClr val="5C5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0136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6367E4B-77C5-F78A-123E-19567F5C78E9}"/>
              </a:ext>
            </a:extLst>
          </p:cNvPr>
          <p:cNvSpPr/>
          <p:nvPr/>
        </p:nvSpPr>
        <p:spPr>
          <a:xfrm>
            <a:off x="-281354" y="3516923"/>
            <a:ext cx="12898316" cy="1173842"/>
          </a:xfrm>
          <a:prstGeom prst="rect">
            <a:avLst/>
          </a:prstGeom>
          <a:solidFill>
            <a:srgbClr val="A89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2EF7E4-A9B7-29DC-54CB-480198321AF4}"/>
              </a:ext>
            </a:extLst>
          </p:cNvPr>
          <p:cNvSpPr/>
          <p:nvPr/>
        </p:nvSpPr>
        <p:spPr>
          <a:xfrm>
            <a:off x="-281354" y="1758462"/>
            <a:ext cx="12898316" cy="1758461"/>
          </a:xfrm>
          <a:prstGeom prst="rect">
            <a:avLst/>
          </a:prstGeom>
          <a:solidFill>
            <a:srgbClr val="C8B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3A8B2A-107E-C98F-A226-223B7D5025BB}"/>
              </a:ext>
            </a:extLst>
          </p:cNvPr>
          <p:cNvSpPr txBox="1"/>
          <p:nvPr/>
        </p:nvSpPr>
        <p:spPr>
          <a:xfrm>
            <a:off x="677008" y="2290328"/>
            <a:ext cx="3911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Arial Nova Cond" panose="020B0506020202020204" pitchFamily="34" charset="0"/>
              </a:rPr>
              <a:t>Incremento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CA7FE-C09F-ECD6-B62F-C0B6B6E7D93A}"/>
              </a:ext>
            </a:extLst>
          </p:cNvPr>
          <p:cNvSpPr txBox="1"/>
          <p:nvPr/>
        </p:nvSpPr>
        <p:spPr>
          <a:xfrm>
            <a:off x="677008" y="2105662"/>
            <a:ext cx="4290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RELATÓRIO – </a:t>
            </a:r>
            <a:r>
              <a:rPr lang="pt-PT" sz="1800" b="0" i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ELABORATION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85FBFE-2F6A-0CB4-1378-51617E62C969}"/>
              </a:ext>
            </a:extLst>
          </p:cNvPr>
          <p:cNvSpPr txBox="1"/>
          <p:nvPr/>
        </p:nvSpPr>
        <p:spPr>
          <a:xfrm>
            <a:off x="3691126" y="59243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AVEIRO, 6 DE DEZEMBRO DE 2023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51424C-48CF-C27A-4838-A0C5F8EAA17A}"/>
              </a:ext>
            </a:extLst>
          </p:cNvPr>
          <p:cNvSpPr txBox="1"/>
          <p:nvPr/>
        </p:nvSpPr>
        <p:spPr>
          <a:xfrm>
            <a:off x="7382252" y="63428"/>
            <a:ext cx="4809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UNIVERSIDADE DE AVEIRO | DETI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300BB98-892A-CAD2-0B2A-D66671074B9D}"/>
              </a:ext>
            </a:extLst>
          </p:cNvPr>
          <p:cNvSpPr txBox="1"/>
          <p:nvPr/>
        </p:nvSpPr>
        <p:spPr>
          <a:xfrm>
            <a:off x="0" y="63428"/>
            <a:ext cx="4809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40431: MODELAÇÃO E ANÁLISE DE SISTEMAS</a:t>
            </a:r>
          </a:p>
          <a:p>
            <a:r>
              <a:rPr lang="pt-PT" sz="1200" b="1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LICENCIATURA EM ENGENHARIA INFORMÁTICA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B4A3200-4E68-205D-CABC-4E7133DF76D8}"/>
              </a:ext>
            </a:extLst>
          </p:cNvPr>
          <p:cNvGrpSpPr/>
          <p:nvPr/>
        </p:nvGrpSpPr>
        <p:grpSpPr>
          <a:xfrm>
            <a:off x="8428437" y="4953199"/>
            <a:ext cx="4233265" cy="1750142"/>
            <a:chOff x="-55811" y="4883750"/>
            <a:chExt cx="4233265" cy="1750142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1CF4EA5-32BC-44FC-5503-292FAD93D990}"/>
                </a:ext>
              </a:extLst>
            </p:cNvPr>
            <p:cNvGrpSpPr/>
            <p:nvPr/>
          </p:nvGrpSpPr>
          <p:grpSpPr>
            <a:xfrm>
              <a:off x="658750" y="4883750"/>
              <a:ext cx="3518704" cy="1477328"/>
              <a:chOff x="677008" y="4972119"/>
              <a:chExt cx="3518704" cy="1477328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27F8A7D-BFD7-EF84-E91D-22005A974DEB}"/>
                  </a:ext>
                </a:extLst>
              </p:cNvPr>
              <p:cNvSpPr txBox="1"/>
              <p:nvPr/>
            </p:nvSpPr>
            <p:spPr>
              <a:xfrm>
                <a:off x="677008" y="4972119"/>
                <a:ext cx="35187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latin typeface="Arial Nova" panose="020B0504020202020204" pitchFamily="34" charset="0"/>
                  </a:rPr>
                  <a:t>João Pedro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Thiago Vicente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Miguel Neto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Duarte Branco</a:t>
                </a:r>
              </a:p>
              <a:p>
                <a:r>
                  <a:rPr lang="pt-PT" b="1" dirty="0">
                    <a:latin typeface="Arial Nova" panose="020B0504020202020204" pitchFamily="34" charset="0"/>
                  </a:rPr>
                  <a:t>Daniel Martins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9E8CBD3-8F4D-BCAA-967B-39A5BD4EF02A}"/>
                  </a:ext>
                </a:extLst>
              </p:cNvPr>
              <p:cNvSpPr txBox="1"/>
              <p:nvPr/>
            </p:nvSpPr>
            <p:spPr>
              <a:xfrm>
                <a:off x="1246150" y="4972119"/>
                <a:ext cx="22415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(120010)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(121497)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(119302)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(119253)</a:t>
                </a:r>
              </a:p>
              <a:p>
                <a:pPr algn="r"/>
                <a:r>
                  <a:rPr lang="pt-PT" b="1" dirty="0">
                    <a:latin typeface="Arial Nova" panose="020B0504020202020204" pitchFamily="34" charset="0"/>
                  </a:rPr>
                  <a:t>(115868)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6AFBBA6-B040-4742-0930-CC9DFC3B8BB5}"/>
                </a:ext>
              </a:extLst>
            </p:cNvPr>
            <p:cNvSpPr txBox="1"/>
            <p:nvPr/>
          </p:nvSpPr>
          <p:spPr>
            <a:xfrm>
              <a:off x="-55811" y="6264560"/>
              <a:ext cx="35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b="1" dirty="0">
                  <a:latin typeface="Arial Nova" panose="020B0504020202020204" pitchFamily="34" charset="0"/>
                </a:rPr>
                <a:t>TURMA P3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F7E0-06C3-CA15-2325-8414252434D7}"/>
              </a:ext>
            </a:extLst>
          </p:cNvPr>
          <p:cNvSpPr txBox="1"/>
          <p:nvPr/>
        </p:nvSpPr>
        <p:spPr>
          <a:xfrm>
            <a:off x="244860" y="6334009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Arial Nova" panose="020B0504020202020204" pitchFamily="34" charset="0"/>
              </a:rPr>
              <a:t>Professor Hélder Troca Zagalo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59B3C3-EDDF-6798-4BED-F2D44455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67" b="37847"/>
          <a:stretch/>
        </p:blipFill>
        <p:spPr>
          <a:xfrm>
            <a:off x="7532482" y="1817779"/>
            <a:ext cx="3558460" cy="1904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F78A88-1002-842E-D7F4-905A53B7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6" b="23886"/>
          <a:stretch/>
        </p:blipFill>
        <p:spPr>
          <a:xfrm>
            <a:off x="6261683" y="3772770"/>
            <a:ext cx="6109164" cy="1069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16266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504</Words>
  <Application>Microsoft Office PowerPoint</Application>
  <PresentationFormat>Ecrã Panorâmico</PresentationFormat>
  <Paragraphs>113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Cond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11</cp:revision>
  <dcterms:created xsi:type="dcterms:W3CDTF">2023-11-21T00:47:25Z</dcterms:created>
  <dcterms:modified xsi:type="dcterms:W3CDTF">2023-12-06T00:07:53Z</dcterms:modified>
</cp:coreProperties>
</file>