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0"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DF7B-B5D5-4970-9FF5-7F9D39F7EF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8C3E10-3A73-408F-BCDE-0E3EF629E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F38BDB-27A1-42D5-A2DD-7AE5D0F228F8}"/>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5" name="Footer Placeholder 4">
            <a:extLst>
              <a:ext uri="{FF2B5EF4-FFF2-40B4-BE49-F238E27FC236}">
                <a16:creationId xmlns:a16="http://schemas.microsoft.com/office/drawing/2014/main" id="{0D59814B-674A-4969-9D4F-D9A11E805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171DC-7356-43AC-858C-6F00501662E6}"/>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186867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DF465-63E9-49E7-83B6-A540E34D18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EB5F11-69E6-46DE-ACDD-25051980D3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6000C-AB13-488D-A47D-9FD37DEC8C59}"/>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5" name="Footer Placeholder 4">
            <a:extLst>
              <a:ext uri="{FF2B5EF4-FFF2-40B4-BE49-F238E27FC236}">
                <a16:creationId xmlns:a16="http://schemas.microsoft.com/office/drawing/2014/main" id="{13196A7D-3A13-4B2B-A8BB-E4ED81DA8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511D1-BD15-4D82-8DA8-BFB79EAC972F}"/>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108643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991CE-DCB2-442D-A3B3-D19CAD4F89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10ACF-614D-433E-AC84-4C3310FB33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8990B-2BB5-4AA2-B313-C53090FD09E8}"/>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5" name="Footer Placeholder 4">
            <a:extLst>
              <a:ext uri="{FF2B5EF4-FFF2-40B4-BE49-F238E27FC236}">
                <a16:creationId xmlns:a16="http://schemas.microsoft.com/office/drawing/2014/main" id="{43F53E1B-1DBC-4602-9739-A43017B00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46D0D-0C5B-441E-BDBB-CD23DCD60F41}"/>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373553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C604-EEF4-4AC8-B7DD-C731A64F2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02A53-E258-4BCE-B336-C72764474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B59C6-F397-4CF1-848F-B681F1A01ECF}"/>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5" name="Footer Placeholder 4">
            <a:extLst>
              <a:ext uri="{FF2B5EF4-FFF2-40B4-BE49-F238E27FC236}">
                <a16:creationId xmlns:a16="http://schemas.microsoft.com/office/drawing/2014/main" id="{5C4F9352-6D4E-43CA-928C-C2C0B913B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B2EDF-8F85-4A8D-8AB4-BD9150FE4780}"/>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24624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B149-1855-4528-BD37-9B1E8ACDF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AC8B46-CDC2-4C34-A48E-874D28EE93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EDB34D-E631-4DD9-9E57-67B17D408E29}"/>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5" name="Footer Placeholder 4">
            <a:extLst>
              <a:ext uri="{FF2B5EF4-FFF2-40B4-BE49-F238E27FC236}">
                <a16:creationId xmlns:a16="http://schemas.microsoft.com/office/drawing/2014/main" id="{7AF94D31-9062-4C41-9772-7F88D1FD0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53831-4350-4A62-BBB9-369480D7C8E7}"/>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13202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1CD4-BF9C-4CF5-98C4-D08144948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604208-D4EC-4C96-9DC6-E7241FDD66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BB0EA7-6696-4D1F-952E-9F1ACBC84F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B0C9A0-98E5-4331-B338-3AE698D15C6D}"/>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6" name="Footer Placeholder 5">
            <a:extLst>
              <a:ext uri="{FF2B5EF4-FFF2-40B4-BE49-F238E27FC236}">
                <a16:creationId xmlns:a16="http://schemas.microsoft.com/office/drawing/2014/main" id="{D4EBBA81-1719-431A-915C-A0C1182E3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5DE65-A78E-4BA1-A0C2-093EC93B65F4}"/>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275047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9BF0-71D5-4E16-805F-805EBAF27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E89789-C0BC-407C-B596-A9E8E3120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895EBC-721E-40A2-9ADF-654BDF2006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4D0EB-2954-4504-BEA5-24D71C6340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1429F6-71F1-4F4B-A29F-82CB7194CB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062298-E54C-46E3-9C17-1B955427F89A}"/>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8" name="Footer Placeholder 7">
            <a:extLst>
              <a:ext uri="{FF2B5EF4-FFF2-40B4-BE49-F238E27FC236}">
                <a16:creationId xmlns:a16="http://schemas.microsoft.com/office/drawing/2014/main" id="{E10D9E50-48E2-42F6-8F82-A6A7DC950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8AACAF-3896-42B0-91B3-630C55C7AC5B}"/>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47921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A394-0648-4C05-880E-E1859A6086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C5EA76-2D82-4C60-A311-C02E8264B38A}"/>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4" name="Footer Placeholder 3">
            <a:extLst>
              <a:ext uri="{FF2B5EF4-FFF2-40B4-BE49-F238E27FC236}">
                <a16:creationId xmlns:a16="http://schemas.microsoft.com/office/drawing/2014/main" id="{94278EBC-6A54-4B2A-B80C-05696259ED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4F1A09-A152-4DD3-97E3-2D50811CD205}"/>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4278232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669B79-9CDC-4494-AC76-549C3DC23825}"/>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3" name="Footer Placeholder 2">
            <a:extLst>
              <a:ext uri="{FF2B5EF4-FFF2-40B4-BE49-F238E27FC236}">
                <a16:creationId xmlns:a16="http://schemas.microsoft.com/office/drawing/2014/main" id="{C92B189A-46CF-46F1-B9B1-FD530C7FA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8DE915-1C3B-45CE-9E69-A1F65D147CEA}"/>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422145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631B-CF59-4AA2-9AFD-E1AFA46B5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16A26-4B87-409A-934C-49A12C2D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FBE9FE-8942-45F5-8EDA-EDCAC68E90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DFC820-1261-443B-A550-A49C41DEB7F8}"/>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6" name="Footer Placeholder 5">
            <a:extLst>
              <a:ext uri="{FF2B5EF4-FFF2-40B4-BE49-F238E27FC236}">
                <a16:creationId xmlns:a16="http://schemas.microsoft.com/office/drawing/2014/main" id="{DA9ED199-5B66-4BE3-9B36-857143B45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33584-433E-4A69-99C6-2EC76435C30A}"/>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27024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35E6-CE2D-4323-8E87-F19CB08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80602-3598-4696-9DBF-FD0301FC02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F3F49D-18A0-4C19-936F-7ABE89FE2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BC8DFE-1873-4494-AF2B-828688DDA167}"/>
              </a:ext>
            </a:extLst>
          </p:cNvPr>
          <p:cNvSpPr>
            <a:spLocks noGrp="1"/>
          </p:cNvSpPr>
          <p:nvPr>
            <p:ph type="dt" sz="half" idx="10"/>
          </p:nvPr>
        </p:nvSpPr>
        <p:spPr/>
        <p:txBody>
          <a:bodyPr/>
          <a:lstStyle/>
          <a:p>
            <a:fld id="{BE3D4894-3499-4443-9ECE-533DCF5DCC9A}" type="datetimeFigureOut">
              <a:rPr lang="en-US" smtClean="0"/>
              <a:t>2/9/2019</a:t>
            </a:fld>
            <a:endParaRPr lang="en-US"/>
          </a:p>
        </p:txBody>
      </p:sp>
      <p:sp>
        <p:nvSpPr>
          <p:cNvPr id="6" name="Footer Placeholder 5">
            <a:extLst>
              <a:ext uri="{FF2B5EF4-FFF2-40B4-BE49-F238E27FC236}">
                <a16:creationId xmlns:a16="http://schemas.microsoft.com/office/drawing/2014/main" id="{B715BBCB-F5E1-4DD5-B527-B9291CE9E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90AF9-C88A-45F7-AA10-6A3D7DF2F5AB}"/>
              </a:ext>
            </a:extLst>
          </p:cNvPr>
          <p:cNvSpPr>
            <a:spLocks noGrp="1"/>
          </p:cNvSpPr>
          <p:nvPr>
            <p:ph type="sldNum" sz="quarter" idx="12"/>
          </p:nvPr>
        </p:nvSpPr>
        <p:spPr/>
        <p:txBody>
          <a:bodyPr/>
          <a:lstStyle/>
          <a:p>
            <a:fld id="{B5BCD17C-1630-491E-865B-DC588883354B}" type="slidenum">
              <a:rPr lang="en-US" smtClean="0"/>
              <a:t>‹#›</a:t>
            </a:fld>
            <a:endParaRPr lang="en-US"/>
          </a:p>
        </p:txBody>
      </p:sp>
    </p:spTree>
    <p:extLst>
      <p:ext uri="{BB962C8B-B14F-4D97-AF65-F5344CB8AC3E}">
        <p14:creationId xmlns:p14="http://schemas.microsoft.com/office/powerpoint/2010/main" val="311974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CB3F2D-0063-4D84-97D7-8A4B3F1A8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4C0CF1-A7B5-4767-8A3C-AEDC70A33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37F6E-ACAB-4D5D-B4E7-F6557A2AF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D4894-3499-4443-9ECE-533DCF5DCC9A}" type="datetimeFigureOut">
              <a:rPr lang="en-US" smtClean="0"/>
              <a:t>2/9/2019</a:t>
            </a:fld>
            <a:endParaRPr lang="en-US"/>
          </a:p>
        </p:txBody>
      </p:sp>
      <p:sp>
        <p:nvSpPr>
          <p:cNvPr id="5" name="Footer Placeholder 4">
            <a:extLst>
              <a:ext uri="{FF2B5EF4-FFF2-40B4-BE49-F238E27FC236}">
                <a16:creationId xmlns:a16="http://schemas.microsoft.com/office/drawing/2014/main" id="{F3924C7F-9244-4365-969D-72E5127F8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EC45F-B385-4C51-AA71-08CBB6A3D1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CD17C-1630-491E-865B-DC588883354B}" type="slidenum">
              <a:rPr lang="en-US" smtClean="0"/>
              <a:t>‹#›</a:t>
            </a:fld>
            <a:endParaRPr lang="en-US"/>
          </a:p>
        </p:txBody>
      </p:sp>
    </p:spTree>
    <p:extLst>
      <p:ext uri="{BB962C8B-B14F-4D97-AF65-F5344CB8AC3E}">
        <p14:creationId xmlns:p14="http://schemas.microsoft.com/office/powerpoint/2010/main" val="2836596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9CC0-EC73-4765-9EC6-9B7E9EBFBC29}"/>
              </a:ext>
            </a:extLst>
          </p:cNvPr>
          <p:cNvSpPr>
            <a:spLocks noGrp="1"/>
          </p:cNvSpPr>
          <p:nvPr>
            <p:ph type="ctrTitle"/>
          </p:nvPr>
        </p:nvSpPr>
        <p:spPr/>
        <p:txBody>
          <a:bodyPr/>
          <a:lstStyle/>
          <a:p>
            <a:r>
              <a:rPr lang="en-US" dirty="0"/>
              <a:t>A Risk Adjustment Model for Home Health Agencies</a:t>
            </a:r>
          </a:p>
        </p:txBody>
      </p:sp>
      <p:sp>
        <p:nvSpPr>
          <p:cNvPr id="3" name="Subtitle 2">
            <a:extLst>
              <a:ext uri="{FF2B5EF4-FFF2-40B4-BE49-F238E27FC236}">
                <a16:creationId xmlns:a16="http://schemas.microsoft.com/office/drawing/2014/main" id="{16240A17-2A8A-4C5C-8563-C6277FBC25AD}"/>
              </a:ext>
            </a:extLst>
          </p:cNvPr>
          <p:cNvSpPr>
            <a:spLocks noGrp="1"/>
          </p:cNvSpPr>
          <p:nvPr>
            <p:ph type="subTitle" idx="1"/>
          </p:nvPr>
        </p:nvSpPr>
        <p:spPr/>
        <p:txBody>
          <a:bodyPr>
            <a:normAutofit fontScale="77500" lnSpcReduction="20000"/>
          </a:bodyPr>
          <a:lstStyle/>
          <a:p>
            <a:r>
              <a:rPr lang="en-US" dirty="0"/>
              <a:t>Elisa White</a:t>
            </a:r>
          </a:p>
          <a:p>
            <a:r>
              <a:rPr lang="en-US" dirty="0"/>
              <a:t>Erica Rosa</a:t>
            </a:r>
          </a:p>
          <a:p>
            <a:r>
              <a:rPr lang="en-US" dirty="0"/>
              <a:t>Jensen </a:t>
            </a:r>
            <a:r>
              <a:rPr lang="en-US" dirty="0" err="1"/>
              <a:t>Binoji</a:t>
            </a:r>
            <a:endParaRPr lang="en-US" dirty="0"/>
          </a:p>
          <a:p>
            <a:r>
              <a:rPr lang="en-US" dirty="0"/>
              <a:t>Ted Stagner</a:t>
            </a:r>
          </a:p>
          <a:p>
            <a:r>
              <a:rPr lang="en-US" dirty="0"/>
              <a:t>Tim Halligan</a:t>
            </a:r>
          </a:p>
        </p:txBody>
      </p:sp>
    </p:spTree>
    <p:extLst>
      <p:ext uri="{BB962C8B-B14F-4D97-AF65-F5344CB8AC3E}">
        <p14:creationId xmlns:p14="http://schemas.microsoft.com/office/powerpoint/2010/main" val="130991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B93F-A048-40D7-A86A-A46DE3746168}"/>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36D56D6C-AAC3-4514-95E5-DDD4F1692A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747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8741-3FB9-4B06-9164-25C9668124E0}"/>
              </a:ext>
            </a:extLst>
          </p:cNvPr>
          <p:cNvSpPr>
            <a:spLocks noGrp="1"/>
          </p:cNvSpPr>
          <p:nvPr>
            <p:ph type="title"/>
          </p:nvPr>
        </p:nvSpPr>
        <p:spPr/>
        <p:txBody>
          <a:bodyPr/>
          <a:lstStyle/>
          <a:p>
            <a:r>
              <a:rPr lang="en-US" dirty="0"/>
              <a:t>Patient Satisfaction</a:t>
            </a:r>
          </a:p>
        </p:txBody>
      </p:sp>
      <p:sp>
        <p:nvSpPr>
          <p:cNvPr id="3" name="Content Placeholder 2">
            <a:extLst>
              <a:ext uri="{FF2B5EF4-FFF2-40B4-BE49-F238E27FC236}">
                <a16:creationId xmlns:a16="http://schemas.microsoft.com/office/drawing/2014/main" id="{71EDE9AE-53D5-41E3-81B5-ECF2C09973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020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0FE0-E8FC-427E-BE00-E98E4EDB250B}"/>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B9A81E31-874A-4C40-9830-3790C11CDC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054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933D-D47C-4575-8657-47247489321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C17E910-F632-462D-9602-0C47CF9049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498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DFA-EF24-4B42-A438-D59EA9CDA90D}"/>
              </a:ext>
            </a:extLst>
          </p:cNvPr>
          <p:cNvSpPr>
            <a:spLocks noGrp="1"/>
          </p:cNvSpPr>
          <p:nvPr>
            <p:ph type="title"/>
          </p:nvPr>
        </p:nvSpPr>
        <p:spPr/>
        <p:txBody>
          <a:bodyPr/>
          <a:lstStyle/>
          <a:p>
            <a:r>
              <a:rPr lang="en-US" dirty="0"/>
              <a:t>HCC Risk Scores</a:t>
            </a:r>
          </a:p>
        </p:txBody>
      </p:sp>
      <p:sp>
        <p:nvSpPr>
          <p:cNvPr id="3" name="Content Placeholder 2">
            <a:extLst>
              <a:ext uri="{FF2B5EF4-FFF2-40B4-BE49-F238E27FC236}">
                <a16:creationId xmlns:a16="http://schemas.microsoft.com/office/drawing/2014/main" id="{AA45BE2E-D5D1-4C3E-A468-CB49C65FB487}"/>
              </a:ext>
            </a:extLst>
          </p:cNvPr>
          <p:cNvSpPr>
            <a:spLocks noGrp="1"/>
          </p:cNvSpPr>
          <p:nvPr>
            <p:ph idx="1"/>
          </p:nvPr>
        </p:nvSpPr>
        <p:spPr/>
        <p:txBody>
          <a:bodyPr/>
          <a:lstStyle/>
          <a:p>
            <a:r>
              <a:rPr lang="en-US" dirty="0"/>
              <a:t>In some payment models, payers reimburse providers a flat rate per patient (capitation), and in others, payers assess penalties or provide bonuses based on cost or quality of care outcomes (pay-for-performance). In such payment models, risk adjustment is important. Risk adjustment mechanisms predict whether a given patient, or group of patients, is likely to be more or less costly to treat than the average population and provides a way to adjust payment accordingly. Risk adjustment compensates health plans and providers for treating sicker patients, and reduces their incentives to select healthy or less costly patients.</a:t>
            </a:r>
          </a:p>
        </p:txBody>
      </p:sp>
    </p:spTree>
    <p:extLst>
      <p:ext uri="{BB962C8B-B14F-4D97-AF65-F5344CB8AC3E}">
        <p14:creationId xmlns:p14="http://schemas.microsoft.com/office/powerpoint/2010/main" val="405179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8393-AEE0-4A1C-8CDA-4555C6A05140}"/>
              </a:ext>
            </a:extLst>
          </p:cNvPr>
          <p:cNvSpPr>
            <a:spLocks noGrp="1"/>
          </p:cNvSpPr>
          <p:nvPr>
            <p:ph type="title"/>
          </p:nvPr>
        </p:nvSpPr>
        <p:spPr/>
        <p:txBody>
          <a:bodyPr/>
          <a:lstStyle/>
          <a:p>
            <a:r>
              <a:rPr lang="en-US" dirty="0"/>
              <a:t>HCC Risk Scores</a:t>
            </a:r>
          </a:p>
        </p:txBody>
      </p:sp>
      <p:sp>
        <p:nvSpPr>
          <p:cNvPr id="3" name="Content Placeholder 2">
            <a:extLst>
              <a:ext uri="{FF2B5EF4-FFF2-40B4-BE49-F238E27FC236}">
                <a16:creationId xmlns:a16="http://schemas.microsoft.com/office/drawing/2014/main" id="{5AB73025-A813-46E2-9EFF-F89DC0F8FA56}"/>
              </a:ext>
            </a:extLst>
          </p:cNvPr>
          <p:cNvSpPr>
            <a:spLocks noGrp="1"/>
          </p:cNvSpPr>
          <p:nvPr>
            <p:ph idx="1"/>
          </p:nvPr>
        </p:nvSpPr>
        <p:spPr/>
        <p:txBody>
          <a:bodyPr/>
          <a:lstStyle/>
          <a:p>
            <a:r>
              <a:rPr lang="en-US" dirty="0"/>
              <a:t>Risk adjustment mechanisms predict whether a given patient, or group of patients, is likely to be more or less costly to treat than the average population and provides a way to adjust payment accordingly. The Centers for Medicare &amp; Medicaid Services (CMS) risk adjustment model is a hierarchical condition category (HCC) score. Use of the HCC model is expanding, and there is concern over whether it functions as intended. If CMS-HCC risk scores do not accurately reflect patient health status because of factors such as coding practices or capacity, then payments may not be associated with the true cost of treatment.</a:t>
            </a:r>
          </a:p>
        </p:txBody>
      </p:sp>
    </p:spTree>
    <p:extLst>
      <p:ext uri="{BB962C8B-B14F-4D97-AF65-F5344CB8AC3E}">
        <p14:creationId xmlns:p14="http://schemas.microsoft.com/office/powerpoint/2010/main" val="344506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2B95-C457-4272-9C6F-E88FE4BD9886}"/>
              </a:ext>
            </a:extLst>
          </p:cNvPr>
          <p:cNvSpPr>
            <a:spLocks noGrp="1"/>
          </p:cNvSpPr>
          <p:nvPr>
            <p:ph type="title"/>
          </p:nvPr>
        </p:nvSpPr>
        <p:spPr/>
        <p:txBody>
          <a:bodyPr/>
          <a:lstStyle/>
          <a:p>
            <a:r>
              <a:rPr lang="en-US" dirty="0"/>
              <a:t>Exploring Relationships Between Features</a:t>
            </a:r>
          </a:p>
        </p:txBody>
      </p:sp>
      <p:sp>
        <p:nvSpPr>
          <p:cNvPr id="3" name="Content Placeholder 2">
            <a:extLst>
              <a:ext uri="{FF2B5EF4-FFF2-40B4-BE49-F238E27FC236}">
                <a16:creationId xmlns:a16="http://schemas.microsoft.com/office/drawing/2014/main" id="{DDB077CB-C549-4CCF-B984-BCB6E3A6EA94}"/>
              </a:ext>
            </a:extLst>
          </p:cNvPr>
          <p:cNvSpPr>
            <a:spLocks noGrp="1"/>
          </p:cNvSpPr>
          <p:nvPr>
            <p:ph idx="1"/>
          </p:nvPr>
        </p:nvSpPr>
        <p:spPr/>
        <p:txBody>
          <a:bodyPr/>
          <a:lstStyle/>
          <a:p>
            <a:r>
              <a:rPr lang="en-US" dirty="0"/>
              <a:t>The data contains…</a:t>
            </a:r>
          </a:p>
          <a:p>
            <a:r>
              <a:rPr lang="en-US" dirty="0"/>
              <a:t>By exploring relationships between the features in Tableau, we observed…</a:t>
            </a:r>
          </a:p>
        </p:txBody>
      </p:sp>
    </p:spTree>
    <p:extLst>
      <p:ext uri="{BB962C8B-B14F-4D97-AF65-F5344CB8AC3E}">
        <p14:creationId xmlns:p14="http://schemas.microsoft.com/office/powerpoint/2010/main" val="222801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90EF-CB9D-403E-B371-67335F484A40}"/>
              </a:ext>
            </a:extLst>
          </p:cNvPr>
          <p:cNvSpPr>
            <a:spLocks noGrp="1"/>
          </p:cNvSpPr>
          <p:nvPr>
            <p:ph type="title"/>
          </p:nvPr>
        </p:nvSpPr>
        <p:spPr/>
        <p:txBody>
          <a:bodyPr/>
          <a:lstStyle/>
          <a:p>
            <a:r>
              <a:rPr lang="en-US" dirty="0"/>
              <a:t>Our Model</a:t>
            </a:r>
          </a:p>
        </p:txBody>
      </p:sp>
      <p:sp>
        <p:nvSpPr>
          <p:cNvPr id="3" name="Content Placeholder 2">
            <a:extLst>
              <a:ext uri="{FF2B5EF4-FFF2-40B4-BE49-F238E27FC236}">
                <a16:creationId xmlns:a16="http://schemas.microsoft.com/office/drawing/2014/main" id="{B1684C6B-2631-4C8F-A5A4-74F95FC6316D}"/>
              </a:ext>
            </a:extLst>
          </p:cNvPr>
          <p:cNvSpPr>
            <a:spLocks noGrp="1"/>
          </p:cNvSpPr>
          <p:nvPr>
            <p:ph idx="1"/>
          </p:nvPr>
        </p:nvSpPr>
        <p:spPr/>
        <p:txBody>
          <a:bodyPr/>
          <a:lstStyle/>
          <a:p>
            <a:r>
              <a:rPr lang="en-US" dirty="0"/>
              <a:t>Apply CMS’s HCC risk adjustment method to one specific provider type</a:t>
            </a:r>
          </a:p>
        </p:txBody>
      </p:sp>
    </p:spTree>
    <p:extLst>
      <p:ext uri="{BB962C8B-B14F-4D97-AF65-F5344CB8AC3E}">
        <p14:creationId xmlns:p14="http://schemas.microsoft.com/office/powerpoint/2010/main" val="336445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0122-ADB0-44B2-AD0A-8A4937C1287F}"/>
              </a:ext>
            </a:extLst>
          </p:cNvPr>
          <p:cNvSpPr>
            <a:spLocks noGrp="1"/>
          </p:cNvSpPr>
          <p:nvPr>
            <p:ph type="title"/>
          </p:nvPr>
        </p:nvSpPr>
        <p:spPr/>
        <p:txBody>
          <a:bodyPr/>
          <a:lstStyle/>
          <a:p>
            <a:r>
              <a:rPr lang="en-US" dirty="0"/>
              <a:t>Classification Models on Home Health Data</a:t>
            </a:r>
          </a:p>
        </p:txBody>
      </p:sp>
      <p:sp>
        <p:nvSpPr>
          <p:cNvPr id="3" name="Content Placeholder 2">
            <a:extLst>
              <a:ext uri="{FF2B5EF4-FFF2-40B4-BE49-F238E27FC236}">
                <a16:creationId xmlns:a16="http://schemas.microsoft.com/office/drawing/2014/main" id="{C45F2C9F-3008-4C0F-A9B4-B84C0DF6E85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3145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38F5-2096-436D-8D5F-6E9F4BE735AE}"/>
              </a:ext>
            </a:extLst>
          </p:cNvPr>
          <p:cNvSpPr>
            <a:spLocks noGrp="1"/>
          </p:cNvSpPr>
          <p:nvPr>
            <p:ph type="title"/>
          </p:nvPr>
        </p:nvSpPr>
        <p:spPr/>
        <p:txBody>
          <a:bodyPr/>
          <a:lstStyle/>
          <a:p>
            <a:r>
              <a:rPr lang="en-US" dirty="0"/>
              <a:t>Home Health HCCs and Bins</a:t>
            </a:r>
          </a:p>
        </p:txBody>
      </p:sp>
      <p:sp>
        <p:nvSpPr>
          <p:cNvPr id="3" name="Content Placeholder 2">
            <a:extLst>
              <a:ext uri="{FF2B5EF4-FFF2-40B4-BE49-F238E27FC236}">
                <a16:creationId xmlns:a16="http://schemas.microsoft.com/office/drawing/2014/main" id="{18FD8880-20C6-4AC6-8240-906443B274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757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418F-20AE-4819-A4EC-3194B3658D66}"/>
              </a:ext>
            </a:extLst>
          </p:cNvPr>
          <p:cNvSpPr>
            <a:spLocks noGrp="1"/>
          </p:cNvSpPr>
          <p:nvPr>
            <p:ph type="title"/>
          </p:nvPr>
        </p:nvSpPr>
        <p:spPr/>
        <p:txBody>
          <a:bodyPr/>
          <a:lstStyle/>
          <a:p>
            <a:r>
              <a:rPr lang="en-US" dirty="0"/>
              <a:t>Training &amp; Testing on Three Models</a:t>
            </a:r>
          </a:p>
        </p:txBody>
      </p:sp>
      <p:sp>
        <p:nvSpPr>
          <p:cNvPr id="3" name="Content Placeholder 2">
            <a:extLst>
              <a:ext uri="{FF2B5EF4-FFF2-40B4-BE49-F238E27FC236}">
                <a16:creationId xmlns:a16="http://schemas.microsoft.com/office/drawing/2014/main" id="{C7C9FBBA-87DF-4C87-96C1-F03227E140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019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D416-3064-4FBB-A19A-2145A56F17BF}"/>
              </a:ext>
            </a:extLst>
          </p:cNvPr>
          <p:cNvSpPr>
            <a:spLocks noGrp="1"/>
          </p:cNvSpPr>
          <p:nvPr>
            <p:ph type="title"/>
          </p:nvPr>
        </p:nvSpPr>
        <p:spPr/>
        <p:txBody>
          <a:bodyPr/>
          <a:lstStyle/>
          <a:p>
            <a:r>
              <a:rPr lang="en-US" dirty="0"/>
              <a:t>Random Forest Classifier</a:t>
            </a:r>
          </a:p>
        </p:txBody>
      </p:sp>
      <p:sp>
        <p:nvSpPr>
          <p:cNvPr id="3" name="Content Placeholder 2">
            <a:extLst>
              <a:ext uri="{FF2B5EF4-FFF2-40B4-BE49-F238E27FC236}">
                <a16:creationId xmlns:a16="http://schemas.microsoft.com/office/drawing/2014/main" id="{E976FA03-786D-4118-8B96-BC938B6109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06293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TotalTime>
  <Words>303</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 Risk Adjustment Model for Home Health Agencies</vt:lpstr>
      <vt:lpstr>HCC Risk Scores</vt:lpstr>
      <vt:lpstr>HCC Risk Scores</vt:lpstr>
      <vt:lpstr>Exploring Relationships Between Features</vt:lpstr>
      <vt:lpstr>Our Model</vt:lpstr>
      <vt:lpstr>Classification Models on Home Health Data</vt:lpstr>
      <vt:lpstr>Home Health HCCs and Bins</vt:lpstr>
      <vt:lpstr>Training &amp; Testing on Three Models</vt:lpstr>
      <vt:lpstr>Random Forest Classifier</vt:lpstr>
      <vt:lpstr>Regression</vt:lpstr>
      <vt:lpstr>Patient Satisfaction</vt:lpstr>
      <vt:lpstr>Limitations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Ginn</dc:creator>
  <cp:lastModifiedBy>Erica Ginn</cp:lastModifiedBy>
  <cp:revision>11</cp:revision>
  <dcterms:created xsi:type="dcterms:W3CDTF">2019-02-08T22:19:24Z</dcterms:created>
  <dcterms:modified xsi:type="dcterms:W3CDTF">2019-02-09T18:28:00Z</dcterms:modified>
</cp:coreProperties>
</file>