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256" r:id="rId2"/>
    <p:sldId id="260" r:id="rId3"/>
    <p:sldId id="261" r:id="rId4"/>
    <p:sldId id="262" r:id="rId5"/>
    <p:sldId id="265" r:id="rId6"/>
    <p:sldId id="269" r:id="rId7"/>
    <p:sldId id="283" r:id="rId8"/>
    <p:sldId id="263" r:id="rId9"/>
    <p:sldId id="287" r:id="rId10"/>
    <p:sldId id="289" r:id="rId11"/>
    <p:sldId id="288" r:id="rId12"/>
    <p:sldId id="290" r:id="rId13"/>
    <p:sldId id="291" r:id="rId14"/>
    <p:sldId id="292" r:id="rId15"/>
    <p:sldId id="293" r:id="rId16"/>
    <p:sldId id="284" r:id="rId17"/>
    <p:sldId id="285" r:id="rId18"/>
    <p:sldId id="286" r:id="rId19"/>
    <p:sldId id="282" r:id="rId20"/>
    <p:sldId id="266"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5090" autoAdjust="0"/>
  </p:normalViewPr>
  <p:slideViewPr>
    <p:cSldViewPr snapToGrid="0">
      <p:cViewPr>
        <p:scale>
          <a:sx n="75" d="100"/>
          <a:sy n="75" d="100"/>
        </p:scale>
        <p:origin x="354" y="9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2019/02/11</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2019/02/11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22</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p:nvPr>
        </p:nvSpPr>
        <p:spPr>
          <a:xfrm>
            <a:off x="432000"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p:nvPr>
        </p:nvSpPr>
        <p:spPr>
          <a:xfrm>
            <a:off x="5709372"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883617"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7335235"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490809"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4549618"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6608427" y="1148060"/>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8667235"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p:nvPr>
        </p:nvSpPr>
        <p:spPr>
          <a:xfrm>
            <a:off x="5715235" y="1581663"/>
            <a:ext cx="4786225" cy="460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dirty="0"/>
              <a:t>Website</a:t>
            </a:r>
            <a:endParaRPr lang="en-ZA" dirty="0"/>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ntro Copy">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Bullets 3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Bullets 4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dirty="0"/>
              <a:t>Emphasized Text</a:t>
            </a:r>
            <a:endParaRPr lang="en-ZA" dirty="0"/>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ZA" dirty="0"/>
              <a:t>page </a:t>
            </a:r>
            <a:fld id="{19B51A1E-902D-48AF-9020-955120F399B6}" type="slidenum">
              <a:rPr lang="en-ZA" b="1" i="1" smtClean="0"/>
              <a:pPr/>
              <a:t>‹#›</a:t>
            </a:fld>
            <a:endParaRPr lang="en-ZA" b="1" i="1"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ZA" sz="2400" b="1" spc="-150" baseline="0" dirty="0">
                <a:solidFill>
                  <a:schemeClr val="accent1"/>
                </a:solidFill>
              </a:rPr>
              <a:t>Contoso</a:t>
            </a:r>
            <a:br>
              <a:rPr lang="en-ZA" sz="2400" b="1" spc="-150" baseline="0" dirty="0">
                <a:solidFill>
                  <a:schemeClr val="tx1">
                    <a:lumMod val="50000"/>
                    <a:lumOff val="50000"/>
                  </a:schemeClr>
                </a:solidFill>
              </a:rPr>
            </a:br>
            <a:r>
              <a:rPr lang="en-ZA" sz="1000" b="0" spc="0" baseline="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public.tableau.com/profile/elisa.white#!/vizhome/FinalProject_725/MedicareBenificiariesbyRisk?publish=y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ublic.tableau.com/profile/elisa.white#!/vizhome/FinalProject_725/MedicareDashboard"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title="Overlay Graphic">
            <a:extLst>
              <a:ext uri="{FF2B5EF4-FFF2-40B4-BE49-F238E27FC236}">
                <a16:creationId xmlns:a16="http://schemas.microsoft.com/office/drawing/2014/main" id="{817B6E89-6474-4AB4-90D5-2C2FB4120F12}"/>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678239" y="3181531"/>
            <a:ext cx="5085650" cy="1870007"/>
          </a:xfrm>
        </p:spPr>
        <p:txBody>
          <a:bodyPr/>
          <a:lstStyle/>
          <a:p>
            <a:r>
              <a:rPr lang="en-ZA" dirty="0"/>
              <a:t>A Risk Adjustment Model for Home Health Agencies</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C7E3A-2D3D-4B79-93A1-CAB37BEA2979}"/>
              </a:ext>
            </a:extLst>
          </p:cNvPr>
          <p:cNvSpPr>
            <a:spLocks noGrp="1"/>
          </p:cNvSpPr>
          <p:nvPr>
            <p:ph type="title"/>
          </p:nvPr>
        </p:nvSpPr>
        <p:spPr>
          <a:xfrm>
            <a:off x="5286960" y="-376414"/>
            <a:ext cx="4977976" cy="1454051"/>
          </a:xfrm>
        </p:spPr>
        <p:txBody>
          <a:bodyPr>
            <a:normAutofit/>
          </a:bodyPr>
          <a:lstStyle/>
          <a:p>
            <a:pPr algn="ctr"/>
            <a:r>
              <a:rPr lang="en-US" dirty="0">
                <a:solidFill>
                  <a:srgbClr val="000000"/>
                </a:solidFill>
              </a:rPr>
              <a:t>Deep Learning-Categorical</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33A14B93-B0CE-4377-B088-CAB91C771E22}"/>
              </a:ext>
            </a:extLst>
          </p:cNvPr>
          <p:cNvPicPr>
            <a:picLocks noChangeAspect="1"/>
          </p:cNvPicPr>
          <p:nvPr/>
        </p:nvPicPr>
        <p:blipFill>
          <a:blip r:embed="rId3"/>
          <a:stretch>
            <a:fillRect/>
          </a:stretch>
        </p:blipFill>
        <p:spPr>
          <a:xfrm>
            <a:off x="429349" y="2162616"/>
            <a:ext cx="3661831" cy="2552966"/>
          </a:xfrm>
          <a:prstGeom prst="rect">
            <a:avLst/>
          </a:prstGeom>
        </p:spPr>
      </p:pic>
      <p:sp>
        <p:nvSpPr>
          <p:cNvPr id="3" name="Content Placeholder 2">
            <a:extLst>
              <a:ext uri="{FF2B5EF4-FFF2-40B4-BE49-F238E27FC236}">
                <a16:creationId xmlns:a16="http://schemas.microsoft.com/office/drawing/2014/main" id="{3F2B22A7-0C34-4950-A667-17F1415D38C7}"/>
              </a:ext>
            </a:extLst>
          </p:cNvPr>
          <p:cNvSpPr>
            <a:spLocks noGrp="1"/>
          </p:cNvSpPr>
          <p:nvPr>
            <p:ph idx="1"/>
          </p:nvPr>
        </p:nvSpPr>
        <p:spPr>
          <a:xfrm>
            <a:off x="5731414" y="1079500"/>
            <a:ext cx="5336738" cy="4981471"/>
          </a:xfrm>
        </p:spPr>
        <p:txBody>
          <a:bodyPr anchor="t">
            <a:normAutofit/>
          </a:bodyPr>
          <a:lstStyle/>
          <a:p>
            <a:r>
              <a:rPr lang="en-US" dirty="0"/>
              <a:t>This might explain:</a:t>
            </a:r>
          </a:p>
          <a:p>
            <a:pPr lvl="0"/>
            <a:r>
              <a:rPr lang="en-US" dirty="0"/>
              <a:t>An accuracy near 1</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And small losses</a:t>
            </a:r>
          </a:p>
          <a:p>
            <a:pPr lvl="0"/>
            <a:r>
              <a:rPr lang="en-US" dirty="0"/>
              <a:t>For both the training and test data sets.</a:t>
            </a:r>
          </a:p>
          <a:p>
            <a:pPr lvl="0"/>
            <a:endParaRPr lang="en-US" dirty="0"/>
          </a:p>
          <a:p>
            <a:pPr lvl="0"/>
            <a:endParaRPr lang="en-US" dirty="0"/>
          </a:p>
          <a:p>
            <a:pPr lvl="0"/>
            <a:endParaRPr lang="en-US" dirty="0"/>
          </a:p>
          <a:p>
            <a:pPr lvl="1"/>
            <a:endParaRPr lang="en-US" sz="1500" dirty="0">
              <a:solidFill>
                <a:srgbClr val="000000"/>
              </a:solidFill>
            </a:endParaRPr>
          </a:p>
        </p:txBody>
      </p:sp>
      <p:sp>
        <p:nvSpPr>
          <p:cNvPr id="4" name="Slide Number Placeholder 3">
            <a:extLst>
              <a:ext uri="{FF2B5EF4-FFF2-40B4-BE49-F238E27FC236}">
                <a16:creationId xmlns:a16="http://schemas.microsoft.com/office/drawing/2014/main" id="{910E3D3D-0F06-44DA-AB65-1E8AED3D9587}"/>
              </a:ext>
            </a:extLst>
          </p:cNvPr>
          <p:cNvSpPr>
            <a:spLocks noGrp="1"/>
          </p:cNvSpPr>
          <p:nvPr>
            <p:ph type="sldNum" sz="quarter" idx="13"/>
          </p:nvPr>
        </p:nvSpPr>
        <p:spPr>
          <a:xfrm>
            <a:off x="10825930" y="6223702"/>
            <a:ext cx="570728" cy="314067"/>
          </a:xfrm>
        </p:spPr>
        <p:txBody>
          <a:bodyPr>
            <a:normAutofit/>
          </a:bodyPr>
          <a:lstStyle/>
          <a:p>
            <a:pPr>
              <a:spcAft>
                <a:spcPts val="600"/>
              </a:spcAft>
            </a:pPr>
            <a:r>
              <a:rPr lang="en-ZA" sz="1100">
                <a:solidFill>
                  <a:srgbClr val="898989"/>
                </a:solidFill>
              </a:rPr>
              <a:t>page </a:t>
            </a:r>
            <a:fld id="{19B51A1E-902D-48AF-9020-955120F399B6}" type="slidenum">
              <a:rPr lang="en-ZA" sz="1100" b="1" i="1">
                <a:solidFill>
                  <a:srgbClr val="898989"/>
                </a:solidFill>
              </a:rPr>
              <a:pPr>
                <a:spcAft>
                  <a:spcPts val="600"/>
                </a:spcAft>
              </a:pPr>
              <a:t>10</a:t>
            </a:fld>
            <a:endParaRPr lang="en-ZA" sz="1100" b="1" i="1">
              <a:solidFill>
                <a:srgbClr val="898989"/>
              </a:solidFill>
            </a:endParaRPr>
          </a:p>
        </p:txBody>
      </p:sp>
      <p:pic>
        <p:nvPicPr>
          <p:cNvPr id="8" name="Picture 7">
            <a:extLst>
              <a:ext uri="{FF2B5EF4-FFF2-40B4-BE49-F238E27FC236}">
                <a16:creationId xmlns:a16="http://schemas.microsoft.com/office/drawing/2014/main" id="{61A14629-EA20-4B54-8B52-372541584B3E}"/>
              </a:ext>
            </a:extLst>
          </p:cNvPr>
          <p:cNvPicPr>
            <a:picLocks noChangeAspect="1"/>
          </p:cNvPicPr>
          <p:nvPr/>
        </p:nvPicPr>
        <p:blipFill>
          <a:blip r:embed="rId4"/>
          <a:stretch>
            <a:fillRect/>
          </a:stretch>
        </p:blipFill>
        <p:spPr>
          <a:xfrm>
            <a:off x="6263247" y="1879600"/>
            <a:ext cx="3353317" cy="1968500"/>
          </a:xfrm>
          <a:prstGeom prst="rect">
            <a:avLst/>
          </a:prstGeom>
        </p:spPr>
      </p:pic>
      <p:pic>
        <p:nvPicPr>
          <p:cNvPr id="14" name="Picture 13">
            <a:extLst>
              <a:ext uri="{FF2B5EF4-FFF2-40B4-BE49-F238E27FC236}">
                <a16:creationId xmlns:a16="http://schemas.microsoft.com/office/drawing/2014/main" id="{91108E63-624F-40B5-AE0F-A4FC84FF2697}"/>
              </a:ext>
            </a:extLst>
          </p:cNvPr>
          <p:cNvPicPr/>
          <p:nvPr/>
        </p:nvPicPr>
        <p:blipFill>
          <a:blip r:embed="rId5"/>
          <a:stretch>
            <a:fillRect/>
          </a:stretch>
        </p:blipFill>
        <p:spPr>
          <a:xfrm>
            <a:off x="5614876" y="4715582"/>
            <a:ext cx="5943600" cy="1490980"/>
          </a:xfrm>
          <a:prstGeom prst="rect">
            <a:avLst/>
          </a:prstGeom>
        </p:spPr>
      </p:pic>
    </p:spTree>
    <p:extLst>
      <p:ext uri="{BB962C8B-B14F-4D97-AF65-F5344CB8AC3E}">
        <p14:creationId xmlns:p14="http://schemas.microsoft.com/office/powerpoint/2010/main" val="371267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C7E3A-2D3D-4B79-93A1-CAB37BEA2979}"/>
              </a:ext>
            </a:extLst>
          </p:cNvPr>
          <p:cNvSpPr>
            <a:spLocks noGrp="1"/>
          </p:cNvSpPr>
          <p:nvPr>
            <p:ph type="title"/>
          </p:nvPr>
        </p:nvSpPr>
        <p:spPr>
          <a:xfrm>
            <a:off x="5286960" y="-376414"/>
            <a:ext cx="4977976" cy="1454051"/>
          </a:xfrm>
        </p:spPr>
        <p:txBody>
          <a:bodyPr>
            <a:normAutofit/>
          </a:bodyPr>
          <a:lstStyle/>
          <a:p>
            <a:pPr algn="ctr"/>
            <a:r>
              <a:rPr lang="en-US" dirty="0">
                <a:solidFill>
                  <a:srgbClr val="000000"/>
                </a:solidFill>
              </a:rPr>
              <a:t>Deep Learning-Regression</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33A14B93-B0CE-4377-B088-CAB91C771E22}"/>
              </a:ext>
            </a:extLst>
          </p:cNvPr>
          <p:cNvPicPr>
            <a:picLocks noChangeAspect="1"/>
          </p:cNvPicPr>
          <p:nvPr/>
        </p:nvPicPr>
        <p:blipFill>
          <a:blip r:embed="rId3"/>
          <a:stretch>
            <a:fillRect/>
          </a:stretch>
        </p:blipFill>
        <p:spPr>
          <a:xfrm>
            <a:off x="429349" y="2162616"/>
            <a:ext cx="3661831" cy="2552966"/>
          </a:xfrm>
          <a:prstGeom prst="rect">
            <a:avLst/>
          </a:prstGeom>
        </p:spPr>
      </p:pic>
      <p:sp>
        <p:nvSpPr>
          <p:cNvPr id="3" name="Content Placeholder 2">
            <a:extLst>
              <a:ext uri="{FF2B5EF4-FFF2-40B4-BE49-F238E27FC236}">
                <a16:creationId xmlns:a16="http://schemas.microsoft.com/office/drawing/2014/main" id="{3F2B22A7-0C34-4950-A667-17F1415D38C7}"/>
              </a:ext>
            </a:extLst>
          </p:cNvPr>
          <p:cNvSpPr>
            <a:spLocks noGrp="1"/>
          </p:cNvSpPr>
          <p:nvPr>
            <p:ph idx="1"/>
          </p:nvPr>
        </p:nvSpPr>
        <p:spPr>
          <a:xfrm>
            <a:off x="5731414" y="1079500"/>
            <a:ext cx="5336738" cy="4981471"/>
          </a:xfrm>
        </p:spPr>
        <p:txBody>
          <a:bodyPr anchor="t">
            <a:normAutofit/>
          </a:bodyPr>
          <a:lstStyle/>
          <a:p>
            <a:pPr lvl="3"/>
            <a:endParaRPr lang="en-US" sz="1300" dirty="0">
              <a:solidFill>
                <a:srgbClr val="000000"/>
              </a:solidFill>
            </a:endParaRPr>
          </a:p>
          <a:p>
            <a:pPr lvl="1"/>
            <a:r>
              <a:rPr lang="en-US" sz="1500" dirty="0">
                <a:solidFill>
                  <a:srgbClr val="000000"/>
                </a:solidFill>
              </a:rPr>
              <a:t>In addition to evaluating the data categorically with deep learning, </a:t>
            </a:r>
          </a:p>
          <a:p>
            <a:pPr lvl="2"/>
            <a:r>
              <a:rPr lang="en-US" sz="1300" dirty="0">
                <a:solidFill>
                  <a:srgbClr val="000000"/>
                </a:solidFill>
              </a:rPr>
              <a:t>the data was evaluated with </a:t>
            </a:r>
            <a:r>
              <a:rPr lang="en-US" sz="1300" b="1" dirty="0">
                <a:solidFill>
                  <a:srgbClr val="000000"/>
                </a:solidFill>
              </a:rPr>
              <a:t>Regression </a:t>
            </a:r>
            <a:r>
              <a:rPr lang="en-US" sz="1300" dirty="0">
                <a:solidFill>
                  <a:srgbClr val="000000"/>
                </a:solidFill>
              </a:rPr>
              <a:t>and </a:t>
            </a:r>
            <a:r>
              <a:rPr lang="en-US" sz="1300" b="1" dirty="0">
                <a:solidFill>
                  <a:srgbClr val="000000"/>
                </a:solidFill>
              </a:rPr>
              <a:t>Mean Squared Error</a:t>
            </a:r>
            <a:r>
              <a:rPr lang="en-US" sz="1300" dirty="0">
                <a:solidFill>
                  <a:srgbClr val="000000"/>
                </a:solidFill>
              </a:rPr>
              <a:t>(MSE) via deep learning</a:t>
            </a:r>
          </a:p>
          <a:p>
            <a:pPr lvl="1"/>
            <a:endParaRPr lang="en-US" sz="1500" dirty="0">
              <a:solidFill>
                <a:srgbClr val="000000"/>
              </a:solidFill>
            </a:endParaRPr>
          </a:p>
          <a:p>
            <a:pPr lvl="1"/>
            <a:r>
              <a:rPr lang="en-US" sz="1500" dirty="0">
                <a:solidFill>
                  <a:srgbClr val="000000"/>
                </a:solidFill>
              </a:rPr>
              <a:t>1 input dimension</a:t>
            </a:r>
          </a:p>
          <a:p>
            <a:pPr lvl="1"/>
            <a:r>
              <a:rPr lang="en-US" sz="1500" dirty="0">
                <a:solidFill>
                  <a:srgbClr val="000000"/>
                </a:solidFill>
              </a:rPr>
              <a:t>2x6 hidden layers</a:t>
            </a:r>
          </a:p>
          <a:p>
            <a:pPr lvl="1"/>
            <a:r>
              <a:rPr lang="en-US" sz="1500" dirty="0">
                <a:solidFill>
                  <a:srgbClr val="000000"/>
                </a:solidFill>
              </a:rPr>
              <a:t>1 unit output layer via ‘linear’</a:t>
            </a:r>
          </a:p>
          <a:p>
            <a:pPr lvl="1"/>
            <a:r>
              <a:rPr lang="en-US" sz="1500" dirty="0">
                <a:solidFill>
                  <a:srgbClr val="000000"/>
                </a:solidFill>
              </a:rPr>
              <a:t>Loss calculated via Mean Squared Error(MSE)</a:t>
            </a:r>
          </a:p>
          <a:p>
            <a:pPr lvl="1"/>
            <a:endParaRPr lang="en-US" sz="1500" dirty="0">
              <a:solidFill>
                <a:srgbClr val="000000"/>
              </a:solidFill>
            </a:endParaRPr>
          </a:p>
          <a:p>
            <a:pPr lvl="1"/>
            <a:endParaRPr lang="en-US" sz="1500" dirty="0">
              <a:solidFill>
                <a:srgbClr val="000000"/>
              </a:solidFill>
            </a:endParaRPr>
          </a:p>
        </p:txBody>
      </p:sp>
      <p:sp>
        <p:nvSpPr>
          <p:cNvPr id="4" name="Slide Number Placeholder 3">
            <a:extLst>
              <a:ext uri="{FF2B5EF4-FFF2-40B4-BE49-F238E27FC236}">
                <a16:creationId xmlns:a16="http://schemas.microsoft.com/office/drawing/2014/main" id="{910E3D3D-0F06-44DA-AB65-1E8AED3D9587}"/>
              </a:ext>
            </a:extLst>
          </p:cNvPr>
          <p:cNvSpPr>
            <a:spLocks noGrp="1"/>
          </p:cNvSpPr>
          <p:nvPr>
            <p:ph type="sldNum" sz="quarter" idx="13"/>
          </p:nvPr>
        </p:nvSpPr>
        <p:spPr>
          <a:xfrm>
            <a:off x="10825930" y="6223702"/>
            <a:ext cx="570728" cy="314067"/>
          </a:xfrm>
        </p:spPr>
        <p:txBody>
          <a:bodyPr>
            <a:normAutofit/>
          </a:bodyPr>
          <a:lstStyle/>
          <a:p>
            <a:pPr>
              <a:spcAft>
                <a:spcPts val="600"/>
              </a:spcAft>
            </a:pPr>
            <a:r>
              <a:rPr lang="en-ZA" sz="1100">
                <a:solidFill>
                  <a:srgbClr val="898989"/>
                </a:solidFill>
              </a:rPr>
              <a:t>page </a:t>
            </a:r>
            <a:fld id="{19B51A1E-902D-48AF-9020-955120F399B6}" type="slidenum">
              <a:rPr lang="en-ZA" sz="1100" b="1" i="1">
                <a:solidFill>
                  <a:srgbClr val="898989"/>
                </a:solidFill>
              </a:rPr>
              <a:pPr>
                <a:spcAft>
                  <a:spcPts val="600"/>
                </a:spcAft>
              </a:pPr>
              <a:t>11</a:t>
            </a:fld>
            <a:endParaRPr lang="en-ZA" sz="1100" b="1" i="1">
              <a:solidFill>
                <a:srgbClr val="898989"/>
              </a:solidFill>
            </a:endParaRPr>
          </a:p>
        </p:txBody>
      </p:sp>
    </p:spTree>
    <p:extLst>
      <p:ext uri="{BB962C8B-B14F-4D97-AF65-F5344CB8AC3E}">
        <p14:creationId xmlns:p14="http://schemas.microsoft.com/office/powerpoint/2010/main" val="160465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7E3A-2D3D-4B79-93A1-CAB37BEA2979}"/>
              </a:ext>
            </a:extLst>
          </p:cNvPr>
          <p:cNvSpPr>
            <a:spLocks noGrp="1"/>
          </p:cNvSpPr>
          <p:nvPr>
            <p:ph type="title"/>
          </p:nvPr>
        </p:nvSpPr>
        <p:spPr>
          <a:xfrm>
            <a:off x="838200" y="365125"/>
            <a:ext cx="10515600" cy="854075"/>
          </a:xfrm>
        </p:spPr>
        <p:txBody>
          <a:bodyPr>
            <a:normAutofit/>
          </a:bodyPr>
          <a:lstStyle/>
          <a:p>
            <a:r>
              <a:rPr lang="en-US" dirty="0"/>
              <a:t>Deep Learning-Regression</a:t>
            </a:r>
          </a:p>
        </p:txBody>
      </p:sp>
      <p:sp>
        <p:nvSpPr>
          <p:cNvPr id="3" name="Content Placeholder 2">
            <a:extLst>
              <a:ext uri="{FF2B5EF4-FFF2-40B4-BE49-F238E27FC236}">
                <a16:creationId xmlns:a16="http://schemas.microsoft.com/office/drawing/2014/main" id="{3F2B22A7-0C34-4950-A667-17F1415D38C7}"/>
              </a:ext>
            </a:extLst>
          </p:cNvPr>
          <p:cNvSpPr>
            <a:spLocks noGrp="1"/>
          </p:cNvSpPr>
          <p:nvPr>
            <p:ph idx="1"/>
          </p:nvPr>
        </p:nvSpPr>
        <p:spPr>
          <a:xfrm>
            <a:off x="609600" y="1422400"/>
            <a:ext cx="6451600" cy="4754563"/>
          </a:xfrm>
        </p:spPr>
        <p:txBody>
          <a:bodyPr>
            <a:normAutofit/>
          </a:bodyPr>
          <a:lstStyle/>
          <a:p>
            <a:pPr lvl="1"/>
            <a:r>
              <a:rPr lang="en-US" sz="2000" dirty="0"/>
              <a:t>	</a:t>
            </a:r>
            <a:r>
              <a:rPr lang="en-US" sz="1400" dirty="0"/>
              <a:t>Again the test train had a lower loss of around 0.08</a:t>
            </a:r>
          </a:p>
          <a:p>
            <a:pPr lvl="1"/>
            <a:r>
              <a:rPr lang="en-US" sz="1400" dirty="0"/>
              <a:t>	Since this was regression we did not have an accuracy number</a:t>
            </a:r>
          </a:p>
          <a:p>
            <a:pPr lvl="1"/>
            <a:r>
              <a:rPr lang="en-US" sz="1400" dirty="0"/>
              <a:t>	The prediction was plotted:</a:t>
            </a:r>
          </a:p>
          <a:p>
            <a:pPr lvl="1"/>
            <a:r>
              <a:rPr lang="en-US" sz="1400" dirty="0"/>
              <a:t>	import </a:t>
            </a:r>
            <a:r>
              <a:rPr lang="en-US" sz="1400" dirty="0" err="1"/>
              <a:t>matplotlib.pyplot</a:t>
            </a:r>
            <a:r>
              <a:rPr lang="en-US" sz="1400" dirty="0"/>
              <a:t> as </a:t>
            </a:r>
            <a:r>
              <a:rPr lang="en-US" sz="1400" dirty="0" err="1"/>
              <a:t>plt</a:t>
            </a:r>
            <a:endParaRPr lang="en-US" sz="1400" dirty="0"/>
          </a:p>
          <a:p>
            <a:pPr lvl="1"/>
            <a:r>
              <a:rPr lang="en-US" sz="1400" dirty="0"/>
              <a:t>	%matplotlib inline</a:t>
            </a:r>
          </a:p>
          <a:p>
            <a:pPr lvl="1"/>
            <a:r>
              <a:rPr lang="en-US" sz="1400" dirty="0"/>
              <a:t>	</a:t>
            </a:r>
            <a:r>
              <a:rPr lang="en-US" sz="1400" dirty="0" err="1"/>
              <a:t>plt.scatter</a:t>
            </a:r>
            <a:r>
              <a:rPr lang="en-US" sz="1400" dirty="0"/>
              <a:t>(</a:t>
            </a:r>
            <a:r>
              <a:rPr lang="en-US" sz="1400" dirty="0" err="1"/>
              <a:t>y_test,model.predict</a:t>
            </a:r>
            <a:r>
              <a:rPr lang="en-US" sz="1400" dirty="0"/>
              <a:t>(</a:t>
            </a:r>
            <a:r>
              <a:rPr lang="en-US" sz="1400" dirty="0" err="1"/>
              <a:t>X_test_scaled</a:t>
            </a:r>
            <a:r>
              <a:rPr lang="en-US" sz="1400" dirty="0"/>
              <a:t>))</a:t>
            </a:r>
          </a:p>
          <a:p>
            <a:pPr lvl="1"/>
            <a:r>
              <a:rPr lang="en-US" sz="1400" dirty="0"/>
              <a:t>	</a:t>
            </a:r>
            <a:r>
              <a:rPr lang="en-US" sz="1400" dirty="0" err="1"/>
              <a:t>plt.xlabel</a:t>
            </a:r>
            <a:r>
              <a:rPr lang="en-US" sz="1400" dirty="0"/>
              <a:t>('HCC')</a:t>
            </a:r>
          </a:p>
          <a:p>
            <a:pPr lvl="1"/>
            <a:r>
              <a:rPr lang="en-US" sz="1400" dirty="0"/>
              <a:t>	</a:t>
            </a:r>
            <a:r>
              <a:rPr lang="en-US" sz="1400" dirty="0" err="1"/>
              <a:t>plt.ylabel</a:t>
            </a:r>
            <a:r>
              <a:rPr lang="en-US" sz="1400" dirty="0"/>
              <a:t>('Features')</a:t>
            </a:r>
          </a:p>
          <a:p>
            <a:pPr lvl="1"/>
            <a:endParaRPr lang="en-US" sz="2000" dirty="0"/>
          </a:p>
          <a:p>
            <a:pPr lvl="1"/>
            <a:endParaRPr lang="en-US" sz="2000" dirty="0"/>
          </a:p>
        </p:txBody>
      </p:sp>
      <p:pic>
        <p:nvPicPr>
          <p:cNvPr id="9" name="Picture 8" descr="C:\Users\tstag\AppData\Local\Microsoft\Windows\INetCache\Content.MSO\53A225CB.tmp">
            <a:extLst>
              <a:ext uri="{FF2B5EF4-FFF2-40B4-BE49-F238E27FC236}">
                <a16:creationId xmlns:a16="http://schemas.microsoft.com/office/drawing/2014/main" id="{17138377-125A-42C5-933C-B75826E79B0C}"/>
              </a:ext>
            </a:extLst>
          </p:cNvPr>
          <p:cNvPicPr/>
          <p:nvPr/>
        </p:nvPicPr>
        <p:blipFill rotWithShape="1">
          <a:blip r:embed="rId2">
            <a:extLst>
              <a:ext uri="{28A0092B-C50C-407E-A947-70E740481C1C}">
                <a14:useLocalDpi xmlns:a14="http://schemas.microsoft.com/office/drawing/2010/main" val="0"/>
              </a:ext>
            </a:extLst>
          </a:blip>
          <a:srcRect t="2075"/>
          <a:stretch/>
        </p:blipFill>
        <p:spPr bwMode="auto">
          <a:xfrm>
            <a:off x="6908800" y="1586781"/>
            <a:ext cx="4191000" cy="3404319"/>
          </a:xfrm>
          <a:prstGeom prst="rect">
            <a:avLst/>
          </a:prstGeom>
          <a:noFill/>
        </p:spPr>
      </p:pic>
      <p:sp>
        <p:nvSpPr>
          <p:cNvPr id="4" name="Slide Number Placeholder 3">
            <a:extLst>
              <a:ext uri="{FF2B5EF4-FFF2-40B4-BE49-F238E27FC236}">
                <a16:creationId xmlns:a16="http://schemas.microsoft.com/office/drawing/2014/main" id="{910E3D3D-0F06-44DA-AB65-1E8AED3D9587}"/>
              </a:ext>
            </a:extLst>
          </p:cNvPr>
          <p:cNvSpPr>
            <a:spLocks noGrp="1"/>
          </p:cNvSpPr>
          <p:nvPr>
            <p:ph type="sldNum" sz="quarter" idx="13"/>
          </p:nvPr>
        </p:nvSpPr>
        <p:spPr>
          <a:xfrm>
            <a:off x="8610600" y="6356350"/>
            <a:ext cx="2743200" cy="365125"/>
          </a:xfrm>
        </p:spPr>
        <p:txBody>
          <a:bodyPr>
            <a:normAutofit/>
          </a:bodyPr>
          <a:lstStyle/>
          <a:p>
            <a:pPr>
              <a:spcAft>
                <a:spcPts val="600"/>
              </a:spcAft>
            </a:pPr>
            <a:r>
              <a:rPr lang="en-ZA"/>
              <a:t>page </a:t>
            </a:r>
            <a:fld id="{19B51A1E-902D-48AF-9020-955120F399B6}" type="slidenum">
              <a:rPr lang="en-ZA" b="1" i="1"/>
              <a:pPr>
                <a:spcAft>
                  <a:spcPts val="600"/>
                </a:spcAft>
              </a:pPr>
              <a:t>12</a:t>
            </a:fld>
            <a:endParaRPr lang="en-ZA" b="1" i="1"/>
          </a:p>
        </p:txBody>
      </p:sp>
      <p:pic>
        <p:nvPicPr>
          <p:cNvPr id="5" name="Picture 4">
            <a:extLst>
              <a:ext uri="{FF2B5EF4-FFF2-40B4-BE49-F238E27FC236}">
                <a16:creationId xmlns:a16="http://schemas.microsoft.com/office/drawing/2014/main" id="{9CBA76E3-F8C5-4B7C-933F-CFB79BE9FEE8}"/>
              </a:ext>
            </a:extLst>
          </p:cNvPr>
          <p:cNvPicPr>
            <a:picLocks noChangeAspect="1"/>
          </p:cNvPicPr>
          <p:nvPr/>
        </p:nvPicPr>
        <p:blipFill>
          <a:blip r:embed="rId3"/>
          <a:stretch>
            <a:fillRect/>
          </a:stretch>
        </p:blipFill>
        <p:spPr>
          <a:xfrm>
            <a:off x="2082800" y="3702050"/>
            <a:ext cx="3352800" cy="3019425"/>
          </a:xfrm>
          <a:prstGeom prst="rect">
            <a:avLst/>
          </a:prstGeom>
        </p:spPr>
      </p:pic>
    </p:spTree>
    <p:extLst>
      <p:ext uri="{BB962C8B-B14F-4D97-AF65-F5344CB8AC3E}">
        <p14:creationId xmlns:p14="http://schemas.microsoft.com/office/powerpoint/2010/main" val="337418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C7E3A-2D3D-4B79-93A1-CAB37BEA297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Deep Learning-Regression</a:t>
            </a:r>
          </a:p>
        </p:txBody>
      </p:sp>
      <p:sp>
        <p:nvSpPr>
          <p:cNvPr id="3" name="Content Placeholder 2">
            <a:extLst>
              <a:ext uri="{FF2B5EF4-FFF2-40B4-BE49-F238E27FC236}">
                <a16:creationId xmlns:a16="http://schemas.microsoft.com/office/drawing/2014/main" id="{3F2B22A7-0C34-4950-A667-17F1415D38C7}"/>
              </a:ext>
            </a:extLst>
          </p:cNvPr>
          <p:cNvSpPr>
            <a:spLocks noGrp="1"/>
          </p:cNvSpPr>
          <p:nvPr>
            <p:ph idx="1"/>
          </p:nvPr>
        </p:nvSpPr>
        <p:spPr>
          <a:xfrm>
            <a:off x="643468" y="2638044"/>
            <a:ext cx="3363974" cy="3415622"/>
          </a:xfrm>
        </p:spPr>
        <p:txBody>
          <a:bodyPr>
            <a:normAutofit/>
          </a:bodyPr>
          <a:lstStyle/>
          <a:p>
            <a:r>
              <a:rPr lang="en-US" sz="1900" dirty="0">
                <a:solidFill>
                  <a:schemeClr val="bg1"/>
                </a:solidFill>
              </a:rPr>
              <a:t>Additionally, the error was checked in regards to HCC and found that the error increased with higher </a:t>
            </a:r>
            <a:r>
              <a:rPr lang="en-US" sz="1900" dirty="0" err="1">
                <a:solidFill>
                  <a:schemeClr val="bg1"/>
                </a:solidFill>
              </a:rPr>
              <a:t>hcc</a:t>
            </a:r>
            <a:r>
              <a:rPr lang="en-US" sz="1900" dirty="0">
                <a:solidFill>
                  <a:schemeClr val="bg1"/>
                </a:solidFill>
              </a:rPr>
              <a:t> scores:</a:t>
            </a:r>
          </a:p>
          <a:p>
            <a:pPr lvl="0"/>
            <a:r>
              <a:rPr lang="en-US" sz="1900" dirty="0">
                <a:solidFill>
                  <a:schemeClr val="bg1"/>
                </a:solidFill>
              </a:rPr>
              <a:t>err = </a:t>
            </a:r>
            <a:r>
              <a:rPr lang="en-US" sz="1900" dirty="0" err="1">
                <a:solidFill>
                  <a:schemeClr val="bg1"/>
                </a:solidFill>
              </a:rPr>
              <a:t>model.predict</a:t>
            </a:r>
            <a:r>
              <a:rPr lang="en-US" sz="1900" dirty="0">
                <a:solidFill>
                  <a:schemeClr val="bg1"/>
                </a:solidFill>
              </a:rPr>
              <a:t>(</a:t>
            </a:r>
            <a:r>
              <a:rPr lang="en-US" sz="1900" dirty="0" err="1">
                <a:solidFill>
                  <a:schemeClr val="bg1"/>
                </a:solidFill>
              </a:rPr>
              <a:t>X_test_scaled</a:t>
            </a:r>
            <a:r>
              <a:rPr lang="en-US" sz="1900" dirty="0">
                <a:solidFill>
                  <a:schemeClr val="bg1"/>
                </a:solidFill>
              </a:rPr>
              <a:t>)[:,0] - </a:t>
            </a:r>
            <a:r>
              <a:rPr lang="en-US" sz="1900" dirty="0" err="1">
                <a:solidFill>
                  <a:schemeClr val="bg1"/>
                </a:solidFill>
              </a:rPr>
              <a:t>y_test</a:t>
            </a:r>
            <a:endParaRPr lang="en-US" sz="1900" dirty="0">
              <a:solidFill>
                <a:schemeClr val="bg1"/>
              </a:solidFill>
            </a:endParaRPr>
          </a:p>
          <a:p>
            <a:pPr lvl="0"/>
            <a:r>
              <a:rPr lang="en-US" sz="1900" dirty="0" err="1">
                <a:solidFill>
                  <a:schemeClr val="bg1"/>
                </a:solidFill>
              </a:rPr>
              <a:t>plt.scatter</a:t>
            </a:r>
            <a:r>
              <a:rPr lang="en-US" sz="1900" dirty="0">
                <a:solidFill>
                  <a:schemeClr val="bg1"/>
                </a:solidFill>
              </a:rPr>
              <a:t>(</a:t>
            </a:r>
            <a:r>
              <a:rPr lang="en-US" sz="1900" dirty="0" err="1">
                <a:solidFill>
                  <a:schemeClr val="bg1"/>
                </a:solidFill>
              </a:rPr>
              <a:t>y_test</a:t>
            </a:r>
            <a:r>
              <a:rPr lang="en-US" sz="1900" dirty="0">
                <a:solidFill>
                  <a:schemeClr val="bg1"/>
                </a:solidFill>
              </a:rPr>
              <a:t>, err)</a:t>
            </a:r>
          </a:p>
          <a:p>
            <a:pPr lvl="0"/>
            <a:r>
              <a:rPr lang="en-US" sz="1900" dirty="0" err="1">
                <a:solidFill>
                  <a:schemeClr val="bg1"/>
                </a:solidFill>
              </a:rPr>
              <a:t>plt.ylabel</a:t>
            </a:r>
            <a:r>
              <a:rPr lang="en-US" sz="1900" dirty="0">
                <a:solidFill>
                  <a:schemeClr val="bg1"/>
                </a:solidFill>
              </a:rPr>
              <a:t>('Error')</a:t>
            </a:r>
          </a:p>
          <a:p>
            <a:pPr lvl="0"/>
            <a:r>
              <a:rPr lang="en-US" sz="1900" dirty="0" err="1">
                <a:solidFill>
                  <a:schemeClr val="bg1"/>
                </a:solidFill>
              </a:rPr>
              <a:t>plt.xlabel</a:t>
            </a:r>
            <a:r>
              <a:rPr lang="en-US" sz="1900" dirty="0">
                <a:solidFill>
                  <a:schemeClr val="bg1"/>
                </a:solidFill>
              </a:rPr>
              <a:t>('HCC')</a:t>
            </a:r>
          </a:p>
          <a:p>
            <a:pPr lvl="1"/>
            <a:endParaRPr lang="en-US" sz="1900" dirty="0">
              <a:solidFill>
                <a:schemeClr val="bg1"/>
              </a:solidFill>
            </a:endParaRPr>
          </a:p>
          <a:p>
            <a:pPr lvl="1"/>
            <a:endParaRPr lang="en-US" sz="1900" dirty="0">
              <a:solidFill>
                <a:schemeClr val="bg1"/>
              </a:solidFill>
            </a:endParaRPr>
          </a:p>
        </p:txBody>
      </p:sp>
      <p:pic>
        <p:nvPicPr>
          <p:cNvPr id="10" name="Picture 9" descr="C:\Users\tstag\AppData\Local\Microsoft\Windows\INetCache\Content.MSO\FD214D11.tmp">
            <a:extLst>
              <a:ext uri="{FF2B5EF4-FFF2-40B4-BE49-F238E27FC236}">
                <a16:creationId xmlns:a16="http://schemas.microsoft.com/office/drawing/2014/main" id="{F5CE36DF-3CE0-48AA-8D40-A43D38A0B4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205906"/>
            <a:ext cx="6250769" cy="4285321"/>
          </a:xfrm>
          <a:prstGeom prst="rect">
            <a:avLst/>
          </a:prstGeom>
          <a:noFill/>
        </p:spPr>
      </p:pic>
      <p:sp>
        <p:nvSpPr>
          <p:cNvPr id="4" name="Slide Number Placeholder 3">
            <a:extLst>
              <a:ext uri="{FF2B5EF4-FFF2-40B4-BE49-F238E27FC236}">
                <a16:creationId xmlns:a16="http://schemas.microsoft.com/office/drawing/2014/main" id="{910E3D3D-0F06-44DA-AB65-1E8AED3D9587}"/>
              </a:ext>
            </a:extLst>
          </p:cNvPr>
          <p:cNvSpPr>
            <a:spLocks noGrp="1"/>
          </p:cNvSpPr>
          <p:nvPr>
            <p:ph type="sldNum" sz="quarter" idx="13"/>
          </p:nvPr>
        </p:nvSpPr>
        <p:spPr>
          <a:xfrm>
            <a:off x="10289512" y="6356350"/>
            <a:ext cx="1064287" cy="365125"/>
          </a:xfrm>
          <a:prstGeom prst="ellipse">
            <a:avLst/>
          </a:prstGeom>
        </p:spPr>
        <p:txBody>
          <a:bodyPr>
            <a:normAutofit/>
          </a:bodyPr>
          <a:lstStyle/>
          <a:p>
            <a:pPr>
              <a:spcAft>
                <a:spcPts val="600"/>
              </a:spcAft>
            </a:pPr>
            <a:r>
              <a:rPr lang="en-ZA">
                <a:solidFill>
                  <a:schemeClr val="tx1">
                    <a:alpha val="80000"/>
                  </a:schemeClr>
                </a:solidFill>
              </a:rPr>
              <a:t>page </a:t>
            </a:r>
            <a:fld id="{19B51A1E-902D-48AF-9020-955120F399B6}" type="slidenum">
              <a:rPr lang="en-ZA" b="1" i="1">
                <a:solidFill>
                  <a:schemeClr val="tx1">
                    <a:alpha val="80000"/>
                  </a:schemeClr>
                </a:solidFill>
              </a:rPr>
              <a:pPr>
                <a:spcAft>
                  <a:spcPts val="600"/>
                </a:spcAft>
              </a:pPr>
              <a:t>13</a:t>
            </a:fld>
            <a:endParaRPr lang="en-ZA" b="1" i="1">
              <a:solidFill>
                <a:schemeClr val="tx1">
                  <a:alpha val="80000"/>
                </a:schemeClr>
              </a:solidFill>
            </a:endParaRPr>
          </a:p>
        </p:txBody>
      </p:sp>
    </p:spTree>
    <p:extLst>
      <p:ext uri="{BB962C8B-B14F-4D97-AF65-F5344CB8AC3E}">
        <p14:creationId xmlns:p14="http://schemas.microsoft.com/office/powerpoint/2010/main" val="234915253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7E3A-2D3D-4B79-93A1-CAB37BEA2979}"/>
              </a:ext>
            </a:extLst>
          </p:cNvPr>
          <p:cNvSpPr>
            <a:spLocks noGrp="1"/>
          </p:cNvSpPr>
          <p:nvPr>
            <p:ph type="title"/>
          </p:nvPr>
        </p:nvSpPr>
        <p:spPr>
          <a:xfrm>
            <a:off x="8471424" y="1110882"/>
            <a:ext cx="3053039" cy="1293626"/>
          </a:xfrm>
        </p:spPr>
        <p:txBody>
          <a:bodyPr anchor="ctr">
            <a:normAutofit/>
          </a:bodyPr>
          <a:lstStyle/>
          <a:p>
            <a:r>
              <a:rPr lang="en-US" sz="2800"/>
              <a:t>HCC vs Satisfaction</a:t>
            </a:r>
          </a:p>
        </p:txBody>
      </p:sp>
      <p:pic>
        <p:nvPicPr>
          <p:cNvPr id="7" name="Picture 6" descr="C:\Users\tstag\AppData\Local\Microsoft\Windows\INetCache\Content.MSO\9D60C2F5.tmp">
            <a:extLst>
              <a:ext uri="{FF2B5EF4-FFF2-40B4-BE49-F238E27FC236}">
                <a16:creationId xmlns:a16="http://schemas.microsoft.com/office/drawing/2014/main" id="{3EDD0945-231E-4F68-9FEF-117E104383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141" y="1070170"/>
            <a:ext cx="6739513" cy="4717659"/>
          </a:xfrm>
          <a:prstGeom prst="rect">
            <a:avLst/>
          </a:prstGeom>
          <a:noFill/>
        </p:spPr>
      </p:pic>
      <p:sp>
        <p:nvSpPr>
          <p:cNvPr id="3" name="Content Placeholder 2">
            <a:extLst>
              <a:ext uri="{FF2B5EF4-FFF2-40B4-BE49-F238E27FC236}">
                <a16:creationId xmlns:a16="http://schemas.microsoft.com/office/drawing/2014/main" id="{3F2B22A7-0C34-4950-A667-17F1415D38C7}"/>
              </a:ext>
            </a:extLst>
          </p:cNvPr>
          <p:cNvSpPr>
            <a:spLocks noGrp="1"/>
          </p:cNvSpPr>
          <p:nvPr>
            <p:ph idx="1"/>
          </p:nvPr>
        </p:nvSpPr>
        <p:spPr>
          <a:xfrm>
            <a:off x="8438887" y="2542939"/>
            <a:ext cx="3053039" cy="3674981"/>
          </a:xfrm>
        </p:spPr>
        <p:txBody>
          <a:bodyPr>
            <a:normAutofit/>
          </a:bodyPr>
          <a:lstStyle/>
          <a:p>
            <a:pPr lvl="1"/>
            <a:r>
              <a:rPr lang="en-US" sz="1800" dirty="0"/>
              <a:t>Hypothesis: with higher </a:t>
            </a:r>
            <a:r>
              <a:rPr lang="en-US" sz="1800" dirty="0" err="1"/>
              <a:t>hcc</a:t>
            </a:r>
            <a:r>
              <a:rPr lang="en-US" sz="1800" dirty="0"/>
              <a:t> you may see lower satisfaction</a:t>
            </a:r>
          </a:p>
          <a:p>
            <a:pPr lvl="1"/>
            <a:r>
              <a:rPr lang="en-US" sz="1800" dirty="0"/>
              <a:t>Raw data</a:t>
            </a:r>
          </a:p>
          <a:p>
            <a:pPr lvl="1"/>
            <a:r>
              <a:rPr lang="en-US" dirty="0"/>
              <a:t>The raw data does seem to suggest this as you see less 4 and 5 satisfaction ratings with a 4 and 5 </a:t>
            </a:r>
            <a:r>
              <a:rPr lang="en-US" dirty="0" err="1"/>
              <a:t>hcc</a:t>
            </a:r>
            <a:r>
              <a:rPr lang="en-US" dirty="0"/>
              <a:t>. </a:t>
            </a:r>
          </a:p>
          <a:p>
            <a:pPr lvl="1"/>
            <a:endParaRPr lang="en-US" sz="1800" dirty="0"/>
          </a:p>
          <a:p>
            <a:pPr lvl="1"/>
            <a:endParaRPr lang="en-US" sz="1800" dirty="0"/>
          </a:p>
        </p:txBody>
      </p:sp>
      <p:sp>
        <p:nvSpPr>
          <p:cNvPr id="26" name="Freeform: Shape 25">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
        <p:nvSpPr>
          <p:cNvPr id="4" name="Slide Number Placeholder 3">
            <a:extLst>
              <a:ext uri="{FF2B5EF4-FFF2-40B4-BE49-F238E27FC236}">
                <a16:creationId xmlns:a16="http://schemas.microsoft.com/office/drawing/2014/main" id="{910E3D3D-0F06-44DA-AB65-1E8AED3D9587}"/>
              </a:ext>
            </a:extLst>
          </p:cNvPr>
          <p:cNvSpPr>
            <a:spLocks noGrp="1"/>
          </p:cNvSpPr>
          <p:nvPr>
            <p:ph type="sldNum" sz="quarter" idx="13"/>
          </p:nvPr>
        </p:nvSpPr>
        <p:spPr>
          <a:xfrm>
            <a:off x="8610600" y="6356350"/>
            <a:ext cx="2743200" cy="365125"/>
          </a:xfrm>
          <a:prstGeom prst="ellipse">
            <a:avLst/>
          </a:prstGeom>
        </p:spPr>
        <p:txBody>
          <a:bodyPr>
            <a:normAutofit/>
          </a:bodyPr>
          <a:lstStyle/>
          <a:p>
            <a:pPr algn="r">
              <a:spcAft>
                <a:spcPts val="600"/>
              </a:spcAft>
            </a:pPr>
            <a:r>
              <a:rPr lang="en-ZA" sz="1200">
                <a:solidFill>
                  <a:prstClr val="black">
                    <a:tint val="75000"/>
                  </a:prstClr>
                </a:solidFill>
              </a:rPr>
              <a:t>page </a:t>
            </a:r>
            <a:fld id="{19B51A1E-902D-48AF-9020-955120F399B6}" type="slidenum">
              <a:rPr lang="en-ZA" sz="1200" b="1" i="1">
                <a:solidFill>
                  <a:prstClr val="black">
                    <a:tint val="75000"/>
                  </a:prstClr>
                </a:solidFill>
              </a:rPr>
              <a:pPr algn="r">
                <a:spcAft>
                  <a:spcPts val="600"/>
                </a:spcAft>
              </a:pPr>
              <a:t>14</a:t>
            </a:fld>
            <a:endParaRPr lang="en-ZA" sz="1200" b="1" i="1">
              <a:solidFill>
                <a:prstClr val="black">
                  <a:tint val="75000"/>
                </a:prstClr>
              </a:solidFill>
            </a:endParaRPr>
          </a:p>
        </p:txBody>
      </p:sp>
    </p:spTree>
    <p:extLst>
      <p:ext uri="{BB962C8B-B14F-4D97-AF65-F5344CB8AC3E}">
        <p14:creationId xmlns:p14="http://schemas.microsoft.com/office/powerpoint/2010/main" val="126727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4C7E3A-2D3D-4B79-93A1-CAB37BEA2979}"/>
              </a:ext>
            </a:extLst>
          </p:cNvPr>
          <p:cNvSpPr>
            <a:spLocks noGrp="1"/>
          </p:cNvSpPr>
          <p:nvPr>
            <p:ph type="title"/>
          </p:nvPr>
        </p:nvSpPr>
        <p:spPr>
          <a:xfrm>
            <a:off x="750242" y="632990"/>
            <a:ext cx="4062643" cy="1043409"/>
          </a:xfrm>
        </p:spPr>
        <p:txBody>
          <a:bodyPr>
            <a:normAutofit/>
          </a:bodyPr>
          <a:lstStyle/>
          <a:p>
            <a:r>
              <a:rPr lang="en-US" sz="3600"/>
              <a:t>HCC vs Satisfaction</a:t>
            </a:r>
          </a:p>
        </p:txBody>
      </p:sp>
      <p:sp>
        <p:nvSpPr>
          <p:cNvPr id="3" name="Content Placeholder 2">
            <a:extLst>
              <a:ext uri="{FF2B5EF4-FFF2-40B4-BE49-F238E27FC236}">
                <a16:creationId xmlns:a16="http://schemas.microsoft.com/office/drawing/2014/main" id="{3F2B22A7-0C34-4950-A667-17F1415D38C7}"/>
              </a:ext>
            </a:extLst>
          </p:cNvPr>
          <p:cNvSpPr>
            <a:spLocks noGrp="1"/>
          </p:cNvSpPr>
          <p:nvPr>
            <p:ph idx="1"/>
          </p:nvPr>
        </p:nvSpPr>
        <p:spPr>
          <a:xfrm>
            <a:off x="518474" y="1774372"/>
            <a:ext cx="4064409" cy="2754086"/>
          </a:xfrm>
        </p:spPr>
        <p:txBody>
          <a:bodyPr anchor="t">
            <a:normAutofit/>
          </a:bodyPr>
          <a:lstStyle/>
          <a:p>
            <a:pPr lvl="1"/>
            <a:r>
              <a:rPr lang="en-US" sz="1800" dirty="0"/>
              <a:t>Deep Learning Regression utilized with MSE</a:t>
            </a:r>
          </a:p>
          <a:p>
            <a:pPr lvl="1"/>
            <a:endParaRPr lang="en-US" sz="1800" dirty="0"/>
          </a:p>
          <a:p>
            <a:pPr lvl="1"/>
            <a:r>
              <a:rPr lang="en-US" sz="1800" dirty="0"/>
              <a:t>Loss for train and test around 0.12</a:t>
            </a:r>
          </a:p>
          <a:p>
            <a:pPr lvl="1"/>
            <a:r>
              <a:rPr lang="en-US" sz="1800" dirty="0"/>
              <a:t>2x6 hidden layer</a:t>
            </a:r>
          </a:p>
          <a:p>
            <a:pPr lvl="1"/>
            <a:r>
              <a:rPr lang="en-US" sz="1800" dirty="0"/>
              <a:t>1input</a:t>
            </a:r>
          </a:p>
          <a:p>
            <a:pPr lvl="1"/>
            <a:r>
              <a:rPr lang="en-US" sz="1800" dirty="0"/>
              <a:t>1 output</a:t>
            </a:r>
          </a:p>
        </p:txBody>
      </p:sp>
      <p:pic>
        <p:nvPicPr>
          <p:cNvPr id="8" name="Picture 7" descr="C:\Users\tstag\AppData\Local\Microsoft\Windows\INetCache\Content.MSO\A2E8D70F.tmp">
            <a:extLst>
              <a:ext uri="{FF2B5EF4-FFF2-40B4-BE49-F238E27FC236}">
                <a16:creationId xmlns:a16="http://schemas.microsoft.com/office/drawing/2014/main" id="{4577BA27-9DE7-4CF7-A0F3-9656541B42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38101" y="1353767"/>
            <a:ext cx="5510771" cy="3857539"/>
          </a:xfrm>
          <a:prstGeom prst="rect">
            <a:avLst/>
          </a:prstGeom>
          <a:noFill/>
        </p:spPr>
      </p:pic>
      <p:sp>
        <p:nvSpPr>
          <p:cNvPr id="4" name="Slide Number Placeholder 3">
            <a:extLst>
              <a:ext uri="{FF2B5EF4-FFF2-40B4-BE49-F238E27FC236}">
                <a16:creationId xmlns:a16="http://schemas.microsoft.com/office/drawing/2014/main" id="{910E3D3D-0F06-44DA-AB65-1E8AED3D9587}"/>
              </a:ext>
            </a:extLst>
          </p:cNvPr>
          <p:cNvSpPr>
            <a:spLocks noGrp="1"/>
          </p:cNvSpPr>
          <p:nvPr>
            <p:ph type="sldNum" sz="quarter" idx="13"/>
          </p:nvPr>
        </p:nvSpPr>
        <p:spPr>
          <a:xfrm>
            <a:off x="11000232" y="6108192"/>
            <a:ext cx="548640" cy="548640"/>
          </a:xfrm>
          <a:prstGeom prst="ellipse">
            <a:avLst/>
          </a:prstGeom>
          <a:solidFill>
            <a:srgbClr val="7F7F7F"/>
          </a:solidFill>
        </p:spPr>
        <p:txBody>
          <a:bodyPr anchor="ctr">
            <a:normAutofit/>
          </a:bodyPr>
          <a:lstStyle/>
          <a:p>
            <a:pPr>
              <a:lnSpc>
                <a:spcPct val="90000"/>
              </a:lnSpc>
              <a:spcAft>
                <a:spcPts val="600"/>
              </a:spcAft>
            </a:pPr>
            <a:r>
              <a:rPr lang="en-ZA">
                <a:solidFill>
                  <a:srgbClr val="FFFFFF"/>
                </a:solidFill>
              </a:rPr>
              <a:t>page </a:t>
            </a:r>
            <a:fld id="{19B51A1E-902D-48AF-9020-955120F399B6}" type="slidenum">
              <a:rPr lang="en-ZA" b="1" i="1">
                <a:solidFill>
                  <a:srgbClr val="FFFFFF"/>
                </a:solidFill>
              </a:rPr>
              <a:pPr>
                <a:lnSpc>
                  <a:spcPct val="90000"/>
                </a:lnSpc>
                <a:spcAft>
                  <a:spcPts val="600"/>
                </a:spcAft>
              </a:pPr>
              <a:t>15</a:t>
            </a:fld>
            <a:endParaRPr lang="en-ZA" b="1" i="1">
              <a:solidFill>
                <a:srgbClr val="FFFFFF"/>
              </a:solidFill>
            </a:endParaRPr>
          </a:p>
        </p:txBody>
      </p:sp>
    </p:spTree>
    <p:extLst>
      <p:ext uri="{BB962C8B-B14F-4D97-AF65-F5344CB8AC3E}">
        <p14:creationId xmlns:p14="http://schemas.microsoft.com/office/powerpoint/2010/main" val="261577850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16</a:t>
            </a:fld>
            <a:endParaRPr lang="en-ZA" dirty="0"/>
          </a:p>
        </p:txBody>
      </p:sp>
      <p:pic>
        <p:nvPicPr>
          <p:cNvPr id="4" name="Picture 3" descr="A screenshot of a social media post&#10;&#10;Description automatically generated">
            <a:extLst>
              <a:ext uri="{FF2B5EF4-FFF2-40B4-BE49-F238E27FC236}">
                <a16:creationId xmlns:a16="http://schemas.microsoft.com/office/drawing/2014/main" id="{1D2E153E-1510-46BD-90CE-ABEA7F0E6F11}"/>
              </a:ext>
            </a:extLst>
          </p:cNvPr>
          <p:cNvPicPr>
            <a:picLocks noChangeAspect="1"/>
          </p:cNvPicPr>
          <p:nvPr/>
        </p:nvPicPr>
        <p:blipFill>
          <a:blip r:embed="rId2"/>
          <a:stretch>
            <a:fillRect/>
          </a:stretch>
        </p:blipFill>
        <p:spPr>
          <a:xfrm>
            <a:off x="222486" y="214764"/>
            <a:ext cx="5589229" cy="6370673"/>
          </a:xfrm>
          <a:prstGeom prst="rect">
            <a:avLst/>
          </a:prstGeom>
        </p:spPr>
      </p:pic>
      <p:sp>
        <p:nvSpPr>
          <p:cNvPr id="6" name="TextBox 5">
            <a:extLst>
              <a:ext uri="{FF2B5EF4-FFF2-40B4-BE49-F238E27FC236}">
                <a16:creationId xmlns:a16="http://schemas.microsoft.com/office/drawing/2014/main" id="{ECB877AC-745E-44A6-90ED-A467A7706B49}"/>
              </a:ext>
            </a:extLst>
          </p:cNvPr>
          <p:cNvSpPr txBox="1"/>
          <p:nvPr/>
        </p:nvSpPr>
        <p:spPr>
          <a:xfrm>
            <a:off x="6725267" y="1802422"/>
            <a:ext cx="4106855" cy="1384995"/>
          </a:xfrm>
          <a:prstGeom prst="rect">
            <a:avLst/>
          </a:prstGeom>
          <a:noFill/>
        </p:spPr>
        <p:txBody>
          <a:bodyPr wrap="square" rtlCol="0">
            <a:spAutoFit/>
          </a:bodyPr>
          <a:lstStyle/>
          <a:p>
            <a:pPr algn="ctr"/>
            <a:r>
              <a:rPr lang="en-US" sz="2800" dirty="0"/>
              <a:t>Gaussian </a:t>
            </a:r>
          </a:p>
          <a:p>
            <a:pPr algn="ctr"/>
            <a:r>
              <a:rPr lang="en-US" sz="2800" dirty="0"/>
              <a:t>&amp;</a:t>
            </a:r>
            <a:endParaRPr lang="en-US" sz="1600" dirty="0"/>
          </a:p>
          <a:p>
            <a:pPr algn="ctr"/>
            <a:r>
              <a:rPr lang="en-US" sz="2800" dirty="0"/>
              <a:t>Random Forest Classifier</a:t>
            </a:r>
          </a:p>
        </p:txBody>
      </p:sp>
    </p:spTree>
    <p:extLst>
      <p:ext uri="{BB962C8B-B14F-4D97-AF65-F5344CB8AC3E}">
        <p14:creationId xmlns:p14="http://schemas.microsoft.com/office/powerpoint/2010/main" val="137807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17</a:t>
            </a:fld>
            <a:endParaRPr lang="en-ZA" dirty="0"/>
          </a:p>
        </p:txBody>
      </p:sp>
      <p:pic>
        <p:nvPicPr>
          <p:cNvPr id="7" name="Picture 6" descr="A screenshot of a cell phone&#10;&#10;Description automatically generated">
            <a:extLst>
              <a:ext uri="{FF2B5EF4-FFF2-40B4-BE49-F238E27FC236}">
                <a16:creationId xmlns:a16="http://schemas.microsoft.com/office/drawing/2014/main" id="{6BCA1FA3-1CE2-4245-ADCA-72ACACDA4533}"/>
              </a:ext>
            </a:extLst>
          </p:cNvPr>
          <p:cNvPicPr>
            <a:picLocks noChangeAspect="1"/>
          </p:cNvPicPr>
          <p:nvPr/>
        </p:nvPicPr>
        <p:blipFill>
          <a:blip r:embed="rId2"/>
          <a:stretch>
            <a:fillRect/>
          </a:stretch>
        </p:blipFill>
        <p:spPr>
          <a:xfrm>
            <a:off x="224203" y="731593"/>
            <a:ext cx="3657073" cy="2389675"/>
          </a:xfrm>
          <a:prstGeom prst="rect">
            <a:avLst/>
          </a:prstGeom>
        </p:spPr>
      </p:pic>
      <p:sp>
        <p:nvSpPr>
          <p:cNvPr id="9" name="TextBox 8">
            <a:extLst>
              <a:ext uri="{FF2B5EF4-FFF2-40B4-BE49-F238E27FC236}">
                <a16:creationId xmlns:a16="http://schemas.microsoft.com/office/drawing/2014/main" id="{85C98549-AB58-4BD3-BE2C-DD3F1022109D}"/>
              </a:ext>
            </a:extLst>
          </p:cNvPr>
          <p:cNvSpPr txBox="1"/>
          <p:nvPr/>
        </p:nvSpPr>
        <p:spPr>
          <a:xfrm>
            <a:off x="224204" y="454594"/>
            <a:ext cx="3134458" cy="276999"/>
          </a:xfrm>
          <a:prstGeom prst="rect">
            <a:avLst/>
          </a:prstGeom>
          <a:noFill/>
        </p:spPr>
        <p:txBody>
          <a:bodyPr wrap="square" rtlCol="0">
            <a:spAutoFit/>
          </a:bodyPr>
          <a:lstStyle/>
          <a:p>
            <a:pPr algn="ctr"/>
            <a:r>
              <a:rPr lang="en-US" sz="1200" dirty="0"/>
              <a:t>Black Beneficiaries by Risk and Age</a:t>
            </a:r>
          </a:p>
        </p:txBody>
      </p:sp>
      <p:pic>
        <p:nvPicPr>
          <p:cNvPr id="11" name="Picture 10" descr="A screenshot of a cell phone&#10;&#10;Description automatically generated">
            <a:extLst>
              <a:ext uri="{FF2B5EF4-FFF2-40B4-BE49-F238E27FC236}">
                <a16:creationId xmlns:a16="http://schemas.microsoft.com/office/drawing/2014/main" id="{75F98CE1-0B60-4C7C-BC84-3803307C0364}"/>
              </a:ext>
            </a:extLst>
          </p:cNvPr>
          <p:cNvPicPr>
            <a:picLocks noChangeAspect="1"/>
          </p:cNvPicPr>
          <p:nvPr/>
        </p:nvPicPr>
        <p:blipFill>
          <a:blip r:embed="rId3"/>
          <a:stretch>
            <a:fillRect/>
          </a:stretch>
        </p:blipFill>
        <p:spPr>
          <a:xfrm>
            <a:off x="7957174" y="4113398"/>
            <a:ext cx="3578333" cy="2366622"/>
          </a:xfrm>
          <a:prstGeom prst="rect">
            <a:avLst/>
          </a:prstGeom>
        </p:spPr>
      </p:pic>
      <p:sp>
        <p:nvSpPr>
          <p:cNvPr id="15" name="TextBox 14">
            <a:extLst>
              <a:ext uri="{FF2B5EF4-FFF2-40B4-BE49-F238E27FC236}">
                <a16:creationId xmlns:a16="http://schemas.microsoft.com/office/drawing/2014/main" id="{2B1908CD-A1B5-4209-A9FB-D8648B25FEEB}"/>
              </a:ext>
            </a:extLst>
          </p:cNvPr>
          <p:cNvSpPr txBox="1"/>
          <p:nvPr/>
        </p:nvSpPr>
        <p:spPr>
          <a:xfrm>
            <a:off x="7847135" y="3818815"/>
            <a:ext cx="3134458" cy="276999"/>
          </a:xfrm>
          <a:prstGeom prst="rect">
            <a:avLst/>
          </a:prstGeom>
          <a:noFill/>
        </p:spPr>
        <p:txBody>
          <a:bodyPr wrap="square" rtlCol="0">
            <a:spAutoFit/>
          </a:bodyPr>
          <a:lstStyle/>
          <a:p>
            <a:pPr algn="ctr"/>
            <a:r>
              <a:rPr lang="en-US" sz="1200" dirty="0"/>
              <a:t>White Beneficiaries by Risk and Age</a:t>
            </a:r>
          </a:p>
        </p:txBody>
      </p:sp>
      <p:pic>
        <p:nvPicPr>
          <p:cNvPr id="13" name="Picture 12" descr="A screenshot of a cell phone&#10;&#10;Description automatically generated">
            <a:extLst>
              <a:ext uri="{FF2B5EF4-FFF2-40B4-BE49-F238E27FC236}">
                <a16:creationId xmlns:a16="http://schemas.microsoft.com/office/drawing/2014/main" id="{E7DDDB1D-9113-4B71-ABC6-B75B675ACD22}"/>
              </a:ext>
            </a:extLst>
          </p:cNvPr>
          <p:cNvPicPr>
            <a:picLocks noChangeAspect="1"/>
          </p:cNvPicPr>
          <p:nvPr/>
        </p:nvPicPr>
        <p:blipFill>
          <a:blip r:embed="rId4"/>
          <a:stretch>
            <a:fillRect/>
          </a:stretch>
        </p:blipFill>
        <p:spPr>
          <a:xfrm>
            <a:off x="4012969" y="2208803"/>
            <a:ext cx="3795004" cy="2519801"/>
          </a:xfrm>
          <a:prstGeom prst="rect">
            <a:avLst/>
          </a:prstGeom>
        </p:spPr>
      </p:pic>
      <p:sp>
        <p:nvSpPr>
          <p:cNvPr id="18" name="TextBox 17">
            <a:extLst>
              <a:ext uri="{FF2B5EF4-FFF2-40B4-BE49-F238E27FC236}">
                <a16:creationId xmlns:a16="http://schemas.microsoft.com/office/drawing/2014/main" id="{23BDCFE0-E12C-4BD7-9AB1-08C74E130698}"/>
              </a:ext>
            </a:extLst>
          </p:cNvPr>
          <p:cNvSpPr txBox="1"/>
          <p:nvPr/>
        </p:nvSpPr>
        <p:spPr>
          <a:xfrm>
            <a:off x="4012969" y="1852398"/>
            <a:ext cx="3134458" cy="276999"/>
          </a:xfrm>
          <a:prstGeom prst="rect">
            <a:avLst/>
          </a:prstGeom>
          <a:noFill/>
        </p:spPr>
        <p:txBody>
          <a:bodyPr wrap="square" rtlCol="0">
            <a:spAutoFit/>
          </a:bodyPr>
          <a:lstStyle/>
          <a:p>
            <a:pPr algn="ctr"/>
            <a:r>
              <a:rPr lang="en-US" sz="1200" dirty="0"/>
              <a:t>Asian Beneficiaries by Risk and Age</a:t>
            </a:r>
          </a:p>
        </p:txBody>
      </p:sp>
    </p:spTree>
    <p:extLst>
      <p:ext uri="{BB962C8B-B14F-4D97-AF65-F5344CB8AC3E}">
        <p14:creationId xmlns:p14="http://schemas.microsoft.com/office/powerpoint/2010/main" val="119129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18</a:t>
            </a:fld>
            <a:endParaRPr lang="en-ZA" dirty="0"/>
          </a:p>
        </p:txBody>
      </p:sp>
      <p:sp>
        <p:nvSpPr>
          <p:cNvPr id="9" name="TextBox 8">
            <a:extLst>
              <a:ext uri="{FF2B5EF4-FFF2-40B4-BE49-F238E27FC236}">
                <a16:creationId xmlns:a16="http://schemas.microsoft.com/office/drawing/2014/main" id="{85C98549-AB58-4BD3-BE2C-DD3F1022109D}"/>
              </a:ext>
            </a:extLst>
          </p:cNvPr>
          <p:cNvSpPr txBox="1"/>
          <p:nvPr/>
        </p:nvSpPr>
        <p:spPr>
          <a:xfrm>
            <a:off x="548054" y="121721"/>
            <a:ext cx="3134458" cy="276999"/>
          </a:xfrm>
          <a:prstGeom prst="rect">
            <a:avLst/>
          </a:prstGeom>
          <a:noFill/>
        </p:spPr>
        <p:txBody>
          <a:bodyPr wrap="square" rtlCol="0">
            <a:spAutoFit/>
          </a:bodyPr>
          <a:lstStyle/>
          <a:p>
            <a:pPr algn="ctr"/>
            <a:r>
              <a:rPr lang="en-US" sz="1200" dirty="0"/>
              <a:t>Alzheimer’s vs HCC Score</a:t>
            </a:r>
          </a:p>
        </p:txBody>
      </p:sp>
      <p:sp>
        <p:nvSpPr>
          <p:cNvPr id="15" name="TextBox 14">
            <a:extLst>
              <a:ext uri="{FF2B5EF4-FFF2-40B4-BE49-F238E27FC236}">
                <a16:creationId xmlns:a16="http://schemas.microsoft.com/office/drawing/2014/main" id="{2B1908CD-A1B5-4209-A9FB-D8648B25FEEB}"/>
              </a:ext>
            </a:extLst>
          </p:cNvPr>
          <p:cNvSpPr txBox="1"/>
          <p:nvPr/>
        </p:nvSpPr>
        <p:spPr>
          <a:xfrm>
            <a:off x="2246435" y="3358212"/>
            <a:ext cx="3134458" cy="276999"/>
          </a:xfrm>
          <a:prstGeom prst="rect">
            <a:avLst/>
          </a:prstGeom>
          <a:noFill/>
        </p:spPr>
        <p:txBody>
          <a:bodyPr wrap="square" rtlCol="0">
            <a:spAutoFit/>
          </a:bodyPr>
          <a:lstStyle/>
          <a:p>
            <a:pPr algn="ctr"/>
            <a:r>
              <a:rPr lang="en-US" sz="1200" dirty="0"/>
              <a:t>Chronic Kidney Disease vs HCC Score</a:t>
            </a:r>
          </a:p>
        </p:txBody>
      </p:sp>
      <p:sp>
        <p:nvSpPr>
          <p:cNvPr id="18" name="TextBox 17">
            <a:extLst>
              <a:ext uri="{FF2B5EF4-FFF2-40B4-BE49-F238E27FC236}">
                <a16:creationId xmlns:a16="http://schemas.microsoft.com/office/drawing/2014/main" id="{23BDCFE0-E12C-4BD7-9AB1-08C74E130698}"/>
              </a:ext>
            </a:extLst>
          </p:cNvPr>
          <p:cNvSpPr txBox="1"/>
          <p:nvPr/>
        </p:nvSpPr>
        <p:spPr>
          <a:xfrm>
            <a:off x="6127505" y="93973"/>
            <a:ext cx="3134458" cy="276999"/>
          </a:xfrm>
          <a:prstGeom prst="rect">
            <a:avLst/>
          </a:prstGeom>
          <a:noFill/>
        </p:spPr>
        <p:txBody>
          <a:bodyPr wrap="square" rtlCol="0">
            <a:spAutoFit/>
          </a:bodyPr>
          <a:lstStyle/>
          <a:p>
            <a:pPr algn="ctr"/>
            <a:r>
              <a:rPr lang="en-US" sz="1200" dirty="0"/>
              <a:t>Congested Heart Failure vs HCC Score</a:t>
            </a:r>
          </a:p>
        </p:txBody>
      </p:sp>
      <p:pic>
        <p:nvPicPr>
          <p:cNvPr id="3" name="Picture 2" descr="A close up of a map&#10;&#10;Description automatically generated">
            <a:extLst>
              <a:ext uri="{FF2B5EF4-FFF2-40B4-BE49-F238E27FC236}">
                <a16:creationId xmlns:a16="http://schemas.microsoft.com/office/drawing/2014/main" id="{0D2B9A9C-A1AB-418A-9A77-686EA6134D47}"/>
              </a:ext>
            </a:extLst>
          </p:cNvPr>
          <p:cNvPicPr>
            <a:picLocks noChangeAspect="1"/>
          </p:cNvPicPr>
          <p:nvPr/>
        </p:nvPicPr>
        <p:blipFill>
          <a:blip r:embed="rId2"/>
          <a:stretch>
            <a:fillRect/>
          </a:stretch>
        </p:blipFill>
        <p:spPr>
          <a:xfrm>
            <a:off x="414704" y="368503"/>
            <a:ext cx="3134458" cy="2854287"/>
          </a:xfrm>
          <a:prstGeom prst="rect">
            <a:avLst/>
          </a:prstGeom>
        </p:spPr>
      </p:pic>
      <p:pic>
        <p:nvPicPr>
          <p:cNvPr id="6" name="Picture 5" descr="A close up of a map&#10;&#10;Description automatically generated">
            <a:extLst>
              <a:ext uri="{FF2B5EF4-FFF2-40B4-BE49-F238E27FC236}">
                <a16:creationId xmlns:a16="http://schemas.microsoft.com/office/drawing/2014/main" id="{72B29C9E-13B3-41A3-A9CC-A6FC20FFD4AB}"/>
              </a:ext>
            </a:extLst>
          </p:cNvPr>
          <p:cNvPicPr>
            <a:picLocks noChangeAspect="1"/>
          </p:cNvPicPr>
          <p:nvPr/>
        </p:nvPicPr>
        <p:blipFill>
          <a:blip r:embed="rId3"/>
          <a:stretch>
            <a:fillRect/>
          </a:stretch>
        </p:blipFill>
        <p:spPr>
          <a:xfrm>
            <a:off x="6127505" y="339812"/>
            <a:ext cx="3197469" cy="2911667"/>
          </a:xfrm>
          <a:prstGeom prst="rect">
            <a:avLst/>
          </a:prstGeom>
        </p:spPr>
      </p:pic>
      <p:pic>
        <p:nvPicPr>
          <p:cNvPr id="10" name="Picture 9" descr="A close up of a map&#10;&#10;Description automatically generated">
            <a:extLst>
              <a:ext uri="{FF2B5EF4-FFF2-40B4-BE49-F238E27FC236}">
                <a16:creationId xmlns:a16="http://schemas.microsoft.com/office/drawing/2014/main" id="{F6853A22-DC83-4799-8E12-422DDF23F96C}"/>
              </a:ext>
            </a:extLst>
          </p:cNvPr>
          <p:cNvPicPr>
            <a:picLocks noChangeAspect="1"/>
          </p:cNvPicPr>
          <p:nvPr/>
        </p:nvPicPr>
        <p:blipFill>
          <a:blip r:embed="rId4"/>
          <a:stretch>
            <a:fillRect/>
          </a:stretch>
        </p:blipFill>
        <p:spPr>
          <a:xfrm>
            <a:off x="2084048" y="3635211"/>
            <a:ext cx="3481483" cy="2905570"/>
          </a:xfrm>
          <a:prstGeom prst="rect">
            <a:avLst/>
          </a:prstGeom>
        </p:spPr>
      </p:pic>
      <p:pic>
        <p:nvPicPr>
          <p:cNvPr id="14" name="Picture 13" descr="A close up of a map&#10;&#10;Description automatically generated">
            <a:extLst>
              <a:ext uri="{FF2B5EF4-FFF2-40B4-BE49-F238E27FC236}">
                <a16:creationId xmlns:a16="http://schemas.microsoft.com/office/drawing/2014/main" id="{43FD98D3-09C5-45BE-858A-C8597FA3D434}"/>
              </a:ext>
            </a:extLst>
          </p:cNvPr>
          <p:cNvPicPr>
            <a:picLocks noChangeAspect="1"/>
          </p:cNvPicPr>
          <p:nvPr/>
        </p:nvPicPr>
        <p:blipFill>
          <a:blip r:embed="rId5"/>
          <a:stretch>
            <a:fillRect/>
          </a:stretch>
        </p:blipFill>
        <p:spPr>
          <a:xfrm>
            <a:off x="7211157" y="3583929"/>
            <a:ext cx="3481483" cy="2934259"/>
          </a:xfrm>
          <a:prstGeom prst="rect">
            <a:avLst/>
          </a:prstGeom>
        </p:spPr>
      </p:pic>
      <p:sp>
        <p:nvSpPr>
          <p:cNvPr id="19" name="TextBox 18">
            <a:extLst>
              <a:ext uri="{FF2B5EF4-FFF2-40B4-BE49-F238E27FC236}">
                <a16:creationId xmlns:a16="http://schemas.microsoft.com/office/drawing/2014/main" id="{FDF2A7BE-780D-4E85-8A43-B62DFE0D35AA}"/>
              </a:ext>
            </a:extLst>
          </p:cNvPr>
          <p:cNvSpPr txBox="1"/>
          <p:nvPr/>
        </p:nvSpPr>
        <p:spPr>
          <a:xfrm>
            <a:off x="7395795" y="3358212"/>
            <a:ext cx="3134458" cy="276999"/>
          </a:xfrm>
          <a:prstGeom prst="rect">
            <a:avLst/>
          </a:prstGeom>
          <a:noFill/>
        </p:spPr>
        <p:txBody>
          <a:bodyPr wrap="square" rtlCol="0">
            <a:spAutoFit/>
          </a:bodyPr>
          <a:lstStyle/>
          <a:p>
            <a:pPr algn="ctr"/>
            <a:r>
              <a:rPr lang="en-US" sz="1200" dirty="0"/>
              <a:t>Stroke vs HCC Score</a:t>
            </a:r>
          </a:p>
        </p:txBody>
      </p:sp>
    </p:spTree>
    <p:extLst>
      <p:ext uri="{BB962C8B-B14F-4D97-AF65-F5344CB8AC3E}">
        <p14:creationId xmlns:p14="http://schemas.microsoft.com/office/powerpoint/2010/main" val="124240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close up of a map&#10;&#10;Description automatically generated">
            <a:hlinkClick r:id="rId2"/>
            <a:extLst>
              <a:ext uri="{FF2B5EF4-FFF2-40B4-BE49-F238E27FC236}">
                <a16:creationId xmlns:a16="http://schemas.microsoft.com/office/drawing/2014/main" id="{569D8F43-4477-47E6-A2E5-F107BF4651C3}"/>
              </a:ext>
            </a:extLst>
          </p:cNvPr>
          <p:cNvPicPr>
            <a:picLocks noChangeAspect="1"/>
          </p:cNvPicPr>
          <p:nvPr/>
        </p:nvPicPr>
        <p:blipFill>
          <a:blip r:embed="rId3"/>
          <a:stretch>
            <a:fillRect/>
          </a:stretch>
        </p:blipFill>
        <p:spPr>
          <a:xfrm>
            <a:off x="2847564" y="643466"/>
            <a:ext cx="6496871" cy="5571067"/>
          </a:xfrm>
          <a:prstGeom prst="rect">
            <a:avLst/>
          </a:prstGeom>
        </p:spPr>
      </p:pic>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19</a:t>
            </a:fld>
            <a:endParaRPr lang="en-US" sz="1200" b="1" i="1">
              <a:solidFill>
                <a:schemeClr val="tx1">
                  <a:tint val="75000"/>
                </a:schemeClr>
              </a:solidFill>
            </a:endParaRPr>
          </a:p>
        </p:txBody>
      </p:sp>
    </p:spTree>
    <p:extLst>
      <p:ext uri="{BB962C8B-B14F-4D97-AF65-F5344CB8AC3E}">
        <p14:creationId xmlns:p14="http://schemas.microsoft.com/office/powerpoint/2010/main" val="217759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title="Overlay Graphic">
            <a:extLst>
              <a:ext uri="{FF2B5EF4-FFF2-40B4-BE49-F238E27FC236}">
                <a16:creationId xmlns:a16="http://schemas.microsoft.com/office/drawing/2014/main" id="{670550D9-B72F-46D0-B3A1-179DADF002AC}"/>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ZA" dirty="0"/>
              <a:t>page </a:t>
            </a:r>
            <a:fld id="{19B51A1E-902D-48AF-9020-955120F399B6}" type="slidenum">
              <a:rPr lang="en-ZA" smtClean="0"/>
              <a:pPr/>
              <a:t>2</a:t>
            </a:fld>
            <a:endParaRPr lang="en-ZA"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p:txBody>
          <a:bodyPr/>
          <a:lstStyle/>
          <a:p>
            <a:r>
              <a:rPr lang="en-ZA" dirty="0"/>
              <a:t>Elisa White</a:t>
            </a:r>
          </a:p>
          <a:p>
            <a:r>
              <a:rPr lang="en-ZA" dirty="0"/>
              <a:t>Erica Rosa</a:t>
            </a:r>
          </a:p>
          <a:p>
            <a:r>
              <a:rPr lang="en-ZA" dirty="0"/>
              <a:t>Jensen </a:t>
            </a:r>
            <a:r>
              <a:rPr lang="en-ZA" dirty="0" err="1"/>
              <a:t>Binoji</a:t>
            </a:r>
            <a:endParaRPr lang="en-ZA" dirty="0"/>
          </a:p>
          <a:p>
            <a:r>
              <a:rPr lang="en-ZA" dirty="0"/>
              <a:t>Ted Stagner</a:t>
            </a:r>
          </a:p>
          <a:p>
            <a:r>
              <a:rPr lang="en-ZA" dirty="0"/>
              <a:t>Tim Halligan</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p:txBody>
          <a:bodyPr/>
          <a:lstStyle/>
          <a:p>
            <a:r>
              <a:rPr lang="en-ZA" dirty="0"/>
              <a:t>About Us</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5573044" y="4767031"/>
            <a:ext cx="5085650" cy="1581785"/>
          </a:xfrm>
        </p:spPr>
        <p:txBody>
          <a:bodyPr/>
          <a:lstStyle/>
          <a:p>
            <a:r>
              <a:rPr lang="en-ZA" dirty="0"/>
              <a:t>Our mission is to find solutions to improve the deliverance of cost efficient healthcare as  Medicare moves towards a value based reimbursement structure.  </a:t>
            </a:r>
          </a:p>
        </p:txBody>
      </p:sp>
    </p:spTree>
    <p:extLst>
      <p:ext uri="{BB962C8B-B14F-4D97-AF65-F5344CB8AC3E}">
        <p14:creationId xmlns:p14="http://schemas.microsoft.com/office/powerpoint/2010/main" val="212272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44"/>
          </p:nvPr>
        </p:nvSpPr>
        <p:spPr/>
        <p:txBody>
          <a:bodyPr/>
          <a:lstStyle/>
          <a:p>
            <a:r>
              <a:rPr lang="en-ZA" dirty="0"/>
              <a:t>page </a:t>
            </a:r>
            <a:fld id="{19B51A1E-902D-48AF-9020-955120F399B6}" type="slidenum">
              <a:rPr lang="en-ZA" smtClean="0"/>
              <a:pPr/>
              <a:t>20</a:t>
            </a:fld>
            <a:endParaRPr lang="en-ZA" dirty="0"/>
          </a:p>
        </p:txBody>
      </p:sp>
    </p:spTree>
    <p:extLst>
      <p:ext uri="{BB962C8B-B14F-4D97-AF65-F5344CB8AC3E}">
        <p14:creationId xmlns:p14="http://schemas.microsoft.com/office/powerpoint/2010/main" val="269096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9" name="Rectangle 8" title="Overlay Graphic">
            <a:extLst>
              <a:ext uri="{FF2B5EF4-FFF2-40B4-BE49-F238E27FC236}">
                <a16:creationId xmlns:a16="http://schemas.microsoft.com/office/drawing/2014/main" id="{D76A5F21-C887-4379-A20A-3CB406A1F102}"/>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p:txBody>
          <a:bodyPr/>
          <a:lstStyle/>
          <a:p>
            <a:r>
              <a:rPr lang="en-ZA" dirty="0"/>
              <a:t>Medicare beneficiaries at home health facilities have consistent risk levels</a:t>
            </a:r>
          </a:p>
          <a:p>
            <a:r>
              <a:rPr lang="en-ZA" dirty="0"/>
              <a:t>Facilities with higher HCC scores have higher populations of chronic illnesses and should require additional funding for managing these populations</a:t>
            </a:r>
          </a:p>
          <a:p>
            <a:r>
              <a:rPr lang="en-ZA" dirty="0"/>
              <a:t>Consider alternative methods of treatment for low risk beneficiaries at home health facilities</a:t>
            </a:r>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p:txBody>
          <a:bodyPr/>
          <a:lstStyle/>
          <a:p>
            <a:r>
              <a:rPr lang="en-ZA" dirty="0"/>
              <a:t>Summary</a:t>
            </a:r>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ZA" dirty="0"/>
              <a:t>page </a:t>
            </a:r>
            <a:fld id="{19B51A1E-902D-48AF-9020-955120F399B6}" type="slidenum">
              <a:rPr lang="en-ZA" b="1" i="1" smtClean="0"/>
              <a:pPr/>
              <a:t>21</a:t>
            </a:fld>
            <a:endParaRPr lang="en-ZA" b="1" i="1" dirty="0"/>
          </a:p>
        </p:txBody>
      </p:sp>
    </p:spTree>
    <p:extLst>
      <p:ext uri="{BB962C8B-B14F-4D97-AF65-F5344CB8AC3E}">
        <p14:creationId xmlns:p14="http://schemas.microsoft.com/office/powerpoint/2010/main" val="3190245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title="Overlay Graphic">
            <a:extLst>
              <a:ext uri="{FF2B5EF4-FFF2-40B4-BE49-F238E27FC236}">
                <a16:creationId xmlns:a16="http://schemas.microsoft.com/office/drawing/2014/main" id="{5396BE43-2D46-4002-A946-60FC5900EC15}"/>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ZA" dirty="0"/>
              <a:t>page </a:t>
            </a:r>
            <a:fld id="{19B51A1E-902D-48AF-9020-955120F399B6}" type="slidenum">
              <a:rPr lang="en-ZA" smtClean="0"/>
              <a:pPr/>
              <a:t>22</a:t>
            </a:fld>
            <a:endParaRPr lang="en-ZA"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ZA" dirty="0"/>
              <a:t>Thank You</a:t>
            </a:r>
          </a:p>
        </p:txBody>
      </p:sp>
    </p:spTree>
    <p:extLst>
      <p:ext uri="{BB962C8B-B14F-4D97-AF65-F5344CB8AC3E}">
        <p14:creationId xmlns:p14="http://schemas.microsoft.com/office/powerpoint/2010/main" val="311331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ZA" dirty="0"/>
              <a:t>The Problem</a:t>
            </a:r>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a:off x="1162169" y="3893513"/>
            <a:ext cx="1960592" cy="545246"/>
          </a:xfrm>
        </p:spPr>
        <p:txBody>
          <a:bodyPr/>
          <a:lstStyle/>
          <a:p>
            <a:r>
              <a:rPr lang="en-ZA" dirty="0"/>
              <a:t>Increasing Medicare Population</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a:xfrm>
            <a:off x="1248837" y="4612527"/>
            <a:ext cx="1787257" cy="1066171"/>
          </a:xfrm>
        </p:spPr>
        <p:txBody>
          <a:bodyPr/>
          <a:lstStyle/>
          <a:p>
            <a:r>
              <a:rPr lang="en-ZA" dirty="0"/>
              <a:t>The Medicare Population is projected to increase at a greater rate than any other demographic.</a:t>
            </a:r>
          </a:p>
          <a:p>
            <a:endParaRPr lang="en-ZA" dirty="0"/>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a:xfrm>
            <a:off x="5066545" y="3893513"/>
            <a:ext cx="1620000" cy="545246"/>
          </a:xfrm>
        </p:spPr>
        <p:txBody>
          <a:bodyPr/>
          <a:lstStyle/>
          <a:p>
            <a:r>
              <a:rPr lang="en-ZA" dirty="0"/>
              <a:t>Increasing Medicare Spend</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4984883" y="4577815"/>
            <a:ext cx="1916249" cy="720000"/>
          </a:xfrm>
        </p:spPr>
        <p:txBody>
          <a:bodyPr/>
          <a:lstStyle/>
          <a:p>
            <a:r>
              <a:rPr lang="pt-BR" dirty="0"/>
              <a:t>Medicare Beneficiary spending is expected to continue rising annually. </a:t>
            </a:r>
          </a:p>
          <a:p>
            <a:endParaRPr lang="en-ZA" dirty="0"/>
          </a:p>
        </p:txBody>
      </p:sp>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a:xfrm>
            <a:off x="8827698" y="3986136"/>
            <a:ext cx="1902544" cy="360000"/>
          </a:xfrm>
        </p:spPr>
        <p:txBody>
          <a:bodyPr/>
          <a:lstStyle/>
          <a:p>
            <a:r>
              <a:rPr lang="en-ZA" dirty="0"/>
              <a:t>Decreasing Funding</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a:xfrm>
            <a:off x="9018227" y="4577815"/>
            <a:ext cx="1620000" cy="720000"/>
          </a:xfrm>
        </p:spPr>
        <p:txBody>
          <a:bodyPr/>
          <a:lstStyle/>
          <a:p>
            <a:r>
              <a:rPr lang="en-ZA" dirty="0"/>
              <a:t>The Medicare fund is projected to be depleted by 2026.</a:t>
            </a:r>
          </a:p>
          <a:p>
            <a:endParaRPr lang="en-ZA" dirty="0"/>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3</a:t>
            </a:fld>
            <a:endParaRPr lang="en-ZA" dirty="0"/>
          </a:p>
        </p:txBody>
      </p:sp>
      <p:pic>
        <p:nvPicPr>
          <p:cNvPr id="25" name="Picture 24" descr="A picture containing text&#10;&#10;Description automatically generated">
            <a:extLst>
              <a:ext uri="{FF2B5EF4-FFF2-40B4-BE49-F238E27FC236}">
                <a16:creationId xmlns:a16="http://schemas.microsoft.com/office/drawing/2014/main" id="{2FC275B6-3ECA-4405-8FE1-26674E531AE7}"/>
              </a:ext>
            </a:extLst>
          </p:cNvPr>
          <p:cNvPicPr>
            <a:picLocks noChangeAspect="1"/>
          </p:cNvPicPr>
          <p:nvPr/>
        </p:nvPicPr>
        <p:blipFill>
          <a:blip r:embed="rId2"/>
          <a:stretch>
            <a:fillRect/>
          </a:stretch>
        </p:blipFill>
        <p:spPr>
          <a:xfrm>
            <a:off x="113458" y="1712387"/>
            <a:ext cx="4336407" cy="1335613"/>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CA5C6A6F-22C3-41F9-BABA-6C7FAF7C5334}"/>
              </a:ext>
            </a:extLst>
          </p:cNvPr>
          <p:cNvPicPr>
            <a:picLocks noChangeAspect="1"/>
          </p:cNvPicPr>
          <p:nvPr/>
        </p:nvPicPr>
        <p:blipFill>
          <a:blip r:embed="rId3"/>
          <a:stretch>
            <a:fillRect/>
          </a:stretch>
        </p:blipFill>
        <p:spPr>
          <a:xfrm>
            <a:off x="7760628" y="1552504"/>
            <a:ext cx="3888398" cy="2110104"/>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933C2653-A56C-483B-B0C2-F06A2BD4F5E0}"/>
              </a:ext>
            </a:extLst>
          </p:cNvPr>
          <p:cNvPicPr>
            <a:picLocks noChangeAspect="1"/>
          </p:cNvPicPr>
          <p:nvPr/>
        </p:nvPicPr>
        <p:blipFill>
          <a:blip r:embed="rId4"/>
          <a:stretch>
            <a:fillRect/>
          </a:stretch>
        </p:blipFill>
        <p:spPr>
          <a:xfrm>
            <a:off x="4494394" y="1365748"/>
            <a:ext cx="2935493" cy="2401212"/>
          </a:xfrm>
          <a:prstGeom prst="rect">
            <a:avLst/>
          </a:prstGeom>
        </p:spPr>
      </p:pic>
      <p:sp>
        <p:nvSpPr>
          <p:cNvPr id="34" name="TextBox 33">
            <a:extLst>
              <a:ext uri="{FF2B5EF4-FFF2-40B4-BE49-F238E27FC236}">
                <a16:creationId xmlns:a16="http://schemas.microsoft.com/office/drawing/2014/main" id="{1EB99E65-2466-4556-938E-6C626846C739}"/>
              </a:ext>
            </a:extLst>
          </p:cNvPr>
          <p:cNvSpPr txBox="1"/>
          <p:nvPr/>
        </p:nvSpPr>
        <p:spPr>
          <a:xfrm>
            <a:off x="1800045" y="6090249"/>
            <a:ext cx="8838182" cy="276999"/>
          </a:xfrm>
          <a:prstGeom prst="rect">
            <a:avLst/>
          </a:prstGeom>
          <a:noFill/>
        </p:spPr>
        <p:txBody>
          <a:bodyPr wrap="square" rtlCol="0">
            <a:spAutoFit/>
          </a:bodyPr>
          <a:lstStyle/>
          <a:p>
            <a:pPr algn="ctr"/>
            <a:r>
              <a:rPr lang="en-US" sz="1200" dirty="0"/>
              <a:t>https://www.politico.com/agenda/story/2018/09/12/medicare-baby-boomers-trust-fund-000694</a:t>
            </a:r>
          </a:p>
        </p:txBody>
      </p:sp>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 name="Picture Placeholder 26" descr="Teacher pointing at board icon">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a:t>Prioritize</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lstStyle/>
          <a:p>
            <a:r>
              <a:rPr lang="en-ZA" dirty="0"/>
              <a:t>Home Health Dataset Analysis for understanding of current population.</a:t>
            </a:r>
          </a:p>
        </p:txBody>
      </p:sp>
      <p:pic>
        <p:nvPicPr>
          <p:cNvPr id="29" name="Picture Placeholder 28" descr="Lecturer at podium icon">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Model</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471986"/>
            <a:ext cx="1620000" cy="839315"/>
          </a:xfrm>
        </p:spPr>
        <p:txBody>
          <a:bodyPr/>
          <a:lstStyle/>
          <a:p>
            <a:r>
              <a:rPr lang="pt-BR" dirty="0"/>
              <a:t>Create Risk Adjustment model using Home Health Dataset</a:t>
            </a:r>
          </a:p>
        </p:txBody>
      </p:sp>
      <p:pic>
        <p:nvPicPr>
          <p:cNvPr id="31" name="Picture Placeholder 30" descr="Coins icon">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Monetize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591455" y="4471987"/>
            <a:ext cx="1825227" cy="720000"/>
          </a:xfrm>
        </p:spPr>
        <p:txBody>
          <a:bodyPr/>
          <a:lstStyle/>
          <a:p>
            <a:r>
              <a:rPr lang="en-ZA" dirty="0"/>
              <a:t>Use model to recommend expenditure adjustments</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8"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ZA" dirty="0"/>
              <a:t>page </a:t>
            </a:r>
            <a:fld id="{19B51A1E-902D-48AF-9020-955120F399B6}" type="slidenum">
              <a:rPr lang="en-ZA" smtClean="0"/>
              <a:pPr/>
              <a:t>4</a:t>
            </a:fld>
            <a:endParaRPr lang="en-ZA" dirty="0"/>
          </a:p>
        </p:txBody>
      </p:sp>
      <p:sp>
        <p:nvSpPr>
          <p:cNvPr id="25" name="Rectangle 24" title="Primary Overlay Graphic">
            <a:extLst>
              <a:ext uri="{FF2B5EF4-FFF2-40B4-BE49-F238E27FC236}">
                <a16:creationId xmlns:a16="http://schemas.microsoft.com/office/drawing/2014/main" id="{856BDBEA-2EB9-46A6-9498-C171B6423C9B}"/>
              </a:ext>
            </a:extLst>
          </p:cNvPr>
          <p:cNvSpPr/>
          <p:nvPr/>
        </p:nvSpPr>
        <p:spPr bwMode="ltGray">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16" title="Overlay Graphic">
            <a:extLst>
              <a:ext uri="{FF2B5EF4-FFF2-40B4-BE49-F238E27FC236}">
                <a16:creationId xmlns:a16="http://schemas.microsoft.com/office/drawing/2014/main" id="{C2754AEE-CBBA-41D9-960E-3119BC1B8D1B}"/>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p:txBody>
          <a:bodyPr/>
          <a:lstStyle/>
          <a:p>
            <a:r>
              <a:rPr lang="en-ZA" dirty="0"/>
              <a:t>Solution</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black"/>
        <p:txBody>
          <a:bodyPr/>
          <a:lstStyle/>
          <a:p>
            <a:r>
              <a:rPr lang="en-ZA" dirty="0"/>
              <a:t>Create a Risk Adjustment model for high risk beneficiary predictions to adjust reimbursement for improved cost effective care.</a:t>
            </a:r>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2" name="Rectangle 11" title="Overlay Graphic">
            <a:extLst>
              <a:ext uri="{FF2B5EF4-FFF2-40B4-BE49-F238E27FC236}">
                <a16:creationId xmlns:a16="http://schemas.microsoft.com/office/drawing/2014/main" id="{1D3F6556-8AF2-4DC2-86FE-E38011E946E6}"/>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p:txBody>
          <a:bodyPr/>
          <a:lstStyle/>
          <a:p>
            <a:r>
              <a:rPr lang="en-ZA" dirty="0"/>
              <a:t>Dataset Preliminary Analysis</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ZA" dirty="0"/>
              <a:t>page </a:t>
            </a:r>
            <a:fld id="{19B51A1E-902D-48AF-9020-955120F399B6}" type="slidenum">
              <a:rPr lang="en-ZA" b="1" i="1" smtClean="0"/>
              <a:pPr/>
              <a:t>5</a:t>
            </a:fld>
            <a:endParaRPr lang="en-ZA" b="1" i="1" dirty="0"/>
          </a:p>
        </p:txBody>
      </p:sp>
    </p:spTree>
    <p:extLst>
      <p:ext uri="{BB962C8B-B14F-4D97-AF65-F5344CB8AC3E}">
        <p14:creationId xmlns:p14="http://schemas.microsoft.com/office/powerpoint/2010/main" val="83314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p:txBody>
          <a:bodyPr/>
          <a:lstStyle/>
          <a:p>
            <a:r>
              <a:rPr lang="en-ZA" dirty="0"/>
              <a:t>Hierarchical Condition Category (HCC) Scores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432000" y="2176015"/>
            <a:ext cx="4860000" cy="2238897"/>
          </a:xfrm>
        </p:spPr>
        <p:txBody>
          <a:bodyPr/>
          <a:lstStyle/>
          <a:p>
            <a:pPr algn="just"/>
            <a:r>
              <a:rPr lang="en-US" sz="1400" dirty="0"/>
              <a:t>In some payment models, payers reimburse providers a flat rate per patient (capitation), and in others, payers assess penalties or provide bonuses based on cost or quality of care outcomes (pay-for-performance). In such payment models, risk adjustment is important. Risk adjustment mechanisms predict whether a given patient, or group of patients, is likely to be more or less costly to treat than the average population and provides a way to adjust payment accordingly. Risk adjustment compensates health plans and providers for treating sicker patients, and reduces their incentives to select healthy or less costly patients.</a:t>
            </a:r>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4294967295"/>
          </p:nvPr>
        </p:nvSpPr>
        <p:spPr>
          <a:xfrm>
            <a:off x="5873496" y="2176537"/>
            <a:ext cx="4860000" cy="2238375"/>
          </a:xfrm>
        </p:spPr>
        <p:txBody>
          <a:bodyPr/>
          <a:lstStyle/>
          <a:p>
            <a:r>
              <a:rPr lang="en-US" sz="1400" dirty="0"/>
              <a:t>Risk adjustment mechanisms predict whether a given patient, or group of patients, is likely to be more or less costly to treat than the average population and provides a way to adjust payment accordingly. The Centers for Medicare &amp; Medicaid Services (CMS) risk adjustment model is a hierarchical condition category (HCC) score. Use of the HCC model is expanding, and there is concern over whether it functions as intended. If CMS-HCC risk scores do not accurately reflect patient health status because of factors such as coding practices or capacity, then payments may not be associated with the true cost of treatment.</a:t>
            </a:r>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a:pPr/>
              <a:t>6</a:t>
            </a:fld>
            <a:endParaRPr lang="en-ZA" b="1" i="1" dirty="0"/>
          </a:p>
        </p:txBody>
      </p:sp>
    </p:spTree>
    <p:extLst>
      <p:ext uri="{BB962C8B-B14F-4D97-AF65-F5344CB8AC3E}">
        <p14:creationId xmlns:p14="http://schemas.microsoft.com/office/powerpoint/2010/main" val="36358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hlinkClick r:id="rId2"/>
            <a:extLst>
              <a:ext uri="{FF2B5EF4-FFF2-40B4-BE49-F238E27FC236}">
                <a16:creationId xmlns:a16="http://schemas.microsoft.com/office/drawing/2014/main" id="{A6CDB5BE-5E16-4928-911D-6010A1A4FD17}"/>
              </a:ext>
            </a:extLst>
          </p:cNvPr>
          <p:cNvPicPr>
            <a:picLocks noGrp="1" noChangeAspect="1"/>
          </p:cNvPicPr>
          <p:nvPr>
            <p:ph idx="1"/>
          </p:nvPr>
        </p:nvPicPr>
        <p:blipFill>
          <a:blip r:embed="rId3"/>
          <a:stretch>
            <a:fillRect/>
          </a:stretch>
        </p:blipFill>
        <p:spPr>
          <a:xfrm>
            <a:off x="1230439" y="643467"/>
            <a:ext cx="9731122" cy="5571066"/>
          </a:xfrm>
          <a:prstGeom prst="rect">
            <a:avLst/>
          </a:prstGeom>
        </p:spPr>
      </p:pic>
      <p:sp>
        <p:nvSpPr>
          <p:cNvPr id="4" name="Slide Number Placeholder 3">
            <a:extLst>
              <a:ext uri="{FF2B5EF4-FFF2-40B4-BE49-F238E27FC236}">
                <a16:creationId xmlns:a16="http://schemas.microsoft.com/office/drawing/2014/main" id="{FA43D089-96DE-4EA8-A341-EF591B5312D4}"/>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7</a:t>
            </a:fld>
            <a:endParaRPr lang="en-US" sz="1200" b="1" i="1">
              <a:solidFill>
                <a:schemeClr val="tx1">
                  <a:tint val="75000"/>
                </a:schemeClr>
              </a:solidFill>
            </a:endParaRPr>
          </a:p>
        </p:txBody>
      </p:sp>
    </p:spTree>
    <p:extLst>
      <p:ext uri="{BB962C8B-B14F-4D97-AF65-F5344CB8AC3E}">
        <p14:creationId xmlns:p14="http://schemas.microsoft.com/office/powerpoint/2010/main" val="401684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8</a:t>
            </a:fld>
            <a:endParaRPr lang="en-ZA" dirty="0"/>
          </a:p>
        </p:txBody>
      </p:sp>
      <p:sp>
        <p:nvSpPr>
          <p:cNvPr id="20" name="Rectangle 19" title="Overlay Graphic">
            <a:extLst>
              <a:ext uri="{FF2B5EF4-FFF2-40B4-BE49-F238E27FC236}">
                <a16:creationId xmlns:a16="http://schemas.microsoft.com/office/drawing/2014/main" id="{C737364B-3FFB-4CAE-B936-630FCC5E93B5}"/>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a:xfrm>
            <a:off x="6865945" y="4609272"/>
            <a:ext cx="3863221" cy="720000"/>
          </a:xfrm>
        </p:spPr>
        <p:txBody>
          <a:bodyPr/>
          <a:lstStyle/>
          <a:p>
            <a:pPr algn="ctr"/>
            <a:r>
              <a:rPr lang="en-ZA" dirty="0"/>
              <a:t>The Model</a:t>
            </a:r>
          </a:p>
        </p:txBody>
      </p:sp>
      <p:pic>
        <p:nvPicPr>
          <p:cNvPr id="32" name="Picture 31" descr="A screenshot of a social media post&#10;&#10;Description automatically generated">
            <a:extLst>
              <a:ext uri="{FF2B5EF4-FFF2-40B4-BE49-F238E27FC236}">
                <a16:creationId xmlns:a16="http://schemas.microsoft.com/office/drawing/2014/main" id="{738CA282-613C-4813-BF1C-C5E455137148}"/>
              </a:ext>
            </a:extLst>
          </p:cNvPr>
          <p:cNvPicPr>
            <a:picLocks noChangeAspect="1"/>
          </p:cNvPicPr>
          <p:nvPr/>
        </p:nvPicPr>
        <p:blipFill>
          <a:blip r:embed="rId3"/>
          <a:stretch>
            <a:fillRect/>
          </a:stretch>
        </p:blipFill>
        <p:spPr>
          <a:xfrm>
            <a:off x="175847" y="229802"/>
            <a:ext cx="4130404" cy="3814660"/>
          </a:xfrm>
          <a:prstGeom prst="rect">
            <a:avLst/>
          </a:prstGeom>
        </p:spPr>
      </p:pic>
      <p:pic>
        <p:nvPicPr>
          <p:cNvPr id="29" name="Picture 28" descr="A screenshot of a social media post&#10;&#10;Description automatically generated">
            <a:extLst>
              <a:ext uri="{FF2B5EF4-FFF2-40B4-BE49-F238E27FC236}">
                <a16:creationId xmlns:a16="http://schemas.microsoft.com/office/drawing/2014/main" id="{F8396E1F-6F07-42EB-BDC7-28D761E7A3E0}"/>
              </a:ext>
            </a:extLst>
          </p:cNvPr>
          <p:cNvPicPr>
            <a:picLocks noChangeAspect="1"/>
          </p:cNvPicPr>
          <p:nvPr/>
        </p:nvPicPr>
        <p:blipFill>
          <a:blip r:embed="rId4"/>
          <a:stretch>
            <a:fillRect/>
          </a:stretch>
        </p:blipFill>
        <p:spPr>
          <a:xfrm>
            <a:off x="2863327" y="2549646"/>
            <a:ext cx="3777724" cy="3814659"/>
          </a:xfrm>
          <a:prstGeom prst="rect">
            <a:avLst/>
          </a:prstGeom>
        </p:spPr>
      </p:pic>
      <p:sp>
        <p:nvSpPr>
          <p:cNvPr id="34" name="TextBox 33">
            <a:extLst>
              <a:ext uri="{FF2B5EF4-FFF2-40B4-BE49-F238E27FC236}">
                <a16:creationId xmlns:a16="http://schemas.microsoft.com/office/drawing/2014/main" id="{072E7D0F-E3EC-4692-8C35-14178C21331D}"/>
              </a:ext>
            </a:extLst>
          </p:cNvPr>
          <p:cNvSpPr txBox="1"/>
          <p:nvPr/>
        </p:nvSpPr>
        <p:spPr>
          <a:xfrm>
            <a:off x="4381673" y="872221"/>
            <a:ext cx="1828800" cy="369332"/>
          </a:xfrm>
          <a:prstGeom prst="rect">
            <a:avLst/>
          </a:prstGeom>
          <a:noFill/>
        </p:spPr>
        <p:txBody>
          <a:bodyPr wrap="square" rtlCol="0">
            <a:spAutoFit/>
          </a:bodyPr>
          <a:lstStyle/>
          <a:p>
            <a:pPr algn="ctr"/>
            <a:r>
              <a:rPr lang="en-US" dirty="0"/>
              <a:t>Deep Learning</a:t>
            </a:r>
          </a:p>
        </p:txBody>
      </p:sp>
      <p:sp>
        <p:nvSpPr>
          <p:cNvPr id="38" name="TextBox 37">
            <a:extLst>
              <a:ext uri="{FF2B5EF4-FFF2-40B4-BE49-F238E27FC236}">
                <a16:creationId xmlns:a16="http://schemas.microsoft.com/office/drawing/2014/main" id="{56AEFC56-D28B-4F23-9CC3-B15969EA3717}"/>
              </a:ext>
            </a:extLst>
          </p:cNvPr>
          <p:cNvSpPr txBox="1"/>
          <p:nvPr/>
        </p:nvSpPr>
        <p:spPr>
          <a:xfrm>
            <a:off x="1022245" y="4456975"/>
            <a:ext cx="1828800" cy="369332"/>
          </a:xfrm>
          <a:prstGeom prst="rect">
            <a:avLst/>
          </a:prstGeom>
          <a:noFill/>
        </p:spPr>
        <p:txBody>
          <a:bodyPr wrap="square" rtlCol="0">
            <a:spAutoFit/>
          </a:bodyPr>
          <a:lstStyle/>
          <a:p>
            <a:pPr algn="ctr"/>
            <a:r>
              <a:rPr lang="en-US" dirty="0"/>
              <a:t>Regression</a:t>
            </a:r>
          </a:p>
        </p:txBody>
      </p:sp>
    </p:spTree>
    <p:extLst>
      <p:ext uri="{BB962C8B-B14F-4D97-AF65-F5344CB8AC3E}">
        <p14:creationId xmlns:p14="http://schemas.microsoft.com/office/powerpoint/2010/main" val="400291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C7E3A-2D3D-4B79-93A1-CAB37BEA2979}"/>
              </a:ext>
            </a:extLst>
          </p:cNvPr>
          <p:cNvSpPr>
            <a:spLocks noGrp="1"/>
          </p:cNvSpPr>
          <p:nvPr>
            <p:ph type="title"/>
          </p:nvPr>
        </p:nvSpPr>
        <p:spPr>
          <a:xfrm>
            <a:off x="5286960" y="-376414"/>
            <a:ext cx="4977976" cy="1454051"/>
          </a:xfrm>
        </p:spPr>
        <p:txBody>
          <a:bodyPr>
            <a:normAutofit/>
          </a:bodyPr>
          <a:lstStyle/>
          <a:p>
            <a:pPr algn="ctr"/>
            <a:r>
              <a:rPr lang="en-US" dirty="0">
                <a:solidFill>
                  <a:srgbClr val="000000"/>
                </a:solidFill>
              </a:rPr>
              <a:t>Deep Learning-Categorical</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33A14B93-B0CE-4377-B088-CAB91C771E22}"/>
              </a:ext>
            </a:extLst>
          </p:cNvPr>
          <p:cNvPicPr>
            <a:picLocks noChangeAspect="1"/>
          </p:cNvPicPr>
          <p:nvPr/>
        </p:nvPicPr>
        <p:blipFill>
          <a:blip r:embed="rId3"/>
          <a:stretch>
            <a:fillRect/>
          </a:stretch>
        </p:blipFill>
        <p:spPr>
          <a:xfrm>
            <a:off x="429349" y="2162616"/>
            <a:ext cx="3661831" cy="2552966"/>
          </a:xfrm>
          <a:prstGeom prst="rect">
            <a:avLst/>
          </a:prstGeom>
        </p:spPr>
      </p:pic>
      <p:sp>
        <p:nvSpPr>
          <p:cNvPr id="3" name="Content Placeholder 2">
            <a:extLst>
              <a:ext uri="{FF2B5EF4-FFF2-40B4-BE49-F238E27FC236}">
                <a16:creationId xmlns:a16="http://schemas.microsoft.com/office/drawing/2014/main" id="{3F2B22A7-0C34-4950-A667-17F1415D38C7}"/>
              </a:ext>
            </a:extLst>
          </p:cNvPr>
          <p:cNvSpPr>
            <a:spLocks noGrp="1"/>
          </p:cNvSpPr>
          <p:nvPr>
            <p:ph idx="1"/>
          </p:nvPr>
        </p:nvSpPr>
        <p:spPr>
          <a:xfrm>
            <a:off x="5731414" y="1079500"/>
            <a:ext cx="5336738" cy="4981471"/>
          </a:xfrm>
        </p:spPr>
        <p:txBody>
          <a:bodyPr anchor="ctr">
            <a:normAutofit lnSpcReduction="10000"/>
          </a:bodyPr>
          <a:lstStyle/>
          <a:p>
            <a:r>
              <a:rPr lang="en-US" sz="1300" dirty="0">
                <a:solidFill>
                  <a:srgbClr val="000000"/>
                </a:solidFill>
              </a:rPr>
              <a:t>Hierarchical Condition Categories (HCC)</a:t>
            </a:r>
          </a:p>
          <a:p>
            <a:pPr lvl="1"/>
            <a:r>
              <a:rPr lang="en-US" sz="1300" dirty="0">
                <a:solidFill>
                  <a:srgbClr val="000000"/>
                </a:solidFill>
              </a:rPr>
              <a:t>Originally, 2 HCC categories were created with one of them for values </a:t>
            </a:r>
            <a:r>
              <a:rPr lang="en-US" sz="1300" b="1" dirty="0">
                <a:solidFill>
                  <a:srgbClr val="000000"/>
                </a:solidFill>
              </a:rPr>
              <a:t>below</a:t>
            </a:r>
            <a:r>
              <a:rPr lang="en-US" sz="1300" dirty="0">
                <a:solidFill>
                  <a:srgbClr val="000000"/>
                </a:solidFill>
              </a:rPr>
              <a:t> 1.08 </a:t>
            </a:r>
          </a:p>
          <a:p>
            <a:pPr lvl="2"/>
            <a:r>
              <a:rPr lang="en-US" sz="1300" dirty="0">
                <a:solidFill>
                  <a:srgbClr val="000000"/>
                </a:solidFill>
              </a:rPr>
              <a:t>and one category for values </a:t>
            </a:r>
            <a:r>
              <a:rPr lang="en-US" sz="1300" b="1" dirty="0">
                <a:solidFill>
                  <a:srgbClr val="000000"/>
                </a:solidFill>
              </a:rPr>
              <a:t>above</a:t>
            </a:r>
            <a:r>
              <a:rPr lang="en-US" sz="1300" dirty="0">
                <a:solidFill>
                  <a:srgbClr val="000000"/>
                </a:solidFill>
              </a:rPr>
              <a:t> 1.08.</a:t>
            </a:r>
          </a:p>
          <a:p>
            <a:pPr lvl="1"/>
            <a:r>
              <a:rPr lang="en-US" sz="1300" dirty="0">
                <a:solidFill>
                  <a:srgbClr val="000000"/>
                </a:solidFill>
              </a:rPr>
              <a:t>Think of HCC as a cost/illness indicator.</a:t>
            </a:r>
          </a:p>
          <a:p>
            <a:pPr lvl="2"/>
            <a:r>
              <a:rPr lang="en-US" sz="1300" dirty="0">
                <a:solidFill>
                  <a:srgbClr val="000000"/>
                </a:solidFill>
              </a:rPr>
              <a:t>A higher number is a higher cost and illness.</a:t>
            </a:r>
          </a:p>
          <a:p>
            <a:pPr lvl="3"/>
            <a:r>
              <a:rPr lang="en-US" sz="1300" dirty="0">
                <a:solidFill>
                  <a:srgbClr val="000000"/>
                </a:solidFill>
              </a:rPr>
              <a:t>Below 1.08 was called low risk</a:t>
            </a:r>
          </a:p>
          <a:p>
            <a:pPr lvl="3"/>
            <a:r>
              <a:rPr lang="en-US" sz="1300" dirty="0">
                <a:solidFill>
                  <a:srgbClr val="000000"/>
                </a:solidFill>
              </a:rPr>
              <a:t>Above 1.08 was called high risk</a:t>
            </a:r>
          </a:p>
          <a:p>
            <a:pPr lvl="3"/>
            <a:endParaRPr lang="en-US" sz="1300" dirty="0">
              <a:solidFill>
                <a:srgbClr val="000000"/>
              </a:solidFill>
            </a:endParaRPr>
          </a:p>
          <a:p>
            <a:pPr lvl="1"/>
            <a:r>
              <a:rPr lang="en-US" sz="1300" dirty="0">
                <a:solidFill>
                  <a:srgbClr val="000000"/>
                </a:solidFill>
              </a:rPr>
              <a:t>Our data was somewhat ambiguously described and labeled. The data was labeled as non-LIPA </a:t>
            </a:r>
          </a:p>
          <a:p>
            <a:pPr lvl="2"/>
            <a:r>
              <a:rPr lang="en-US" sz="1300" dirty="0">
                <a:solidFill>
                  <a:srgbClr val="000000"/>
                </a:solidFill>
              </a:rPr>
              <a:t>or Non- </a:t>
            </a:r>
            <a:r>
              <a:rPr lang="en-US" sz="1300" i="1" dirty="0">
                <a:solidFill>
                  <a:srgbClr val="000000"/>
                </a:solidFill>
              </a:rPr>
              <a:t>Low Utilization Payment Adjustment </a:t>
            </a:r>
            <a:r>
              <a:rPr lang="en-US" sz="1300" dirty="0">
                <a:solidFill>
                  <a:srgbClr val="000000"/>
                </a:solidFill>
              </a:rPr>
              <a:t>Data implying the data  was concerned with </a:t>
            </a:r>
            <a:r>
              <a:rPr lang="en-US" sz="1300" b="1" dirty="0">
                <a:solidFill>
                  <a:srgbClr val="000000"/>
                </a:solidFill>
              </a:rPr>
              <a:t>higher healthcare utilization or higher </a:t>
            </a:r>
            <a:r>
              <a:rPr lang="en-US" sz="1300" b="1" dirty="0" err="1">
                <a:solidFill>
                  <a:srgbClr val="000000"/>
                </a:solidFill>
              </a:rPr>
              <a:t>hcc</a:t>
            </a:r>
            <a:r>
              <a:rPr lang="en-US" sz="1300" dirty="0">
                <a:solidFill>
                  <a:srgbClr val="000000"/>
                </a:solidFill>
              </a:rPr>
              <a:t>. </a:t>
            </a:r>
          </a:p>
          <a:p>
            <a:pPr lvl="2"/>
            <a:r>
              <a:rPr lang="en-US" sz="1300" dirty="0">
                <a:solidFill>
                  <a:srgbClr val="000000"/>
                </a:solidFill>
              </a:rPr>
              <a:t>This seemed to be confirmed by the data:</a:t>
            </a:r>
          </a:p>
          <a:p>
            <a:pPr lvl="3"/>
            <a:r>
              <a:rPr lang="en-US" sz="1300" dirty="0">
                <a:solidFill>
                  <a:srgbClr val="000000"/>
                </a:solidFill>
              </a:rPr>
              <a:t>42,000 rows had HCCs of 1.08 and above</a:t>
            </a:r>
          </a:p>
          <a:p>
            <a:pPr lvl="3"/>
            <a:r>
              <a:rPr lang="en-US" sz="1300" dirty="0">
                <a:solidFill>
                  <a:srgbClr val="000000"/>
                </a:solidFill>
              </a:rPr>
              <a:t>Only 50 rows had HCCs of below 1.08 </a:t>
            </a:r>
          </a:p>
          <a:p>
            <a:pPr lvl="3"/>
            <a:endParaRPr lang="en-US" sz="1300" dirty="0">
              <a:solidFill>
                <a:srgbClr val="000000"/>
              </a:solidFill>
            </a:endParaRPr>
          </a:p>
          <a:p>
            <a:pPr lvl="1"/>
            <a:r>
              <a:rPr lang="en-US" sz="1500" dirty="0">
                <a:solidFill>
                  <a:srgbClr val="000000"/>
                </a:solidFill>
              </a:rPr>
              <a:t>39 Features input dimension</a:t>
            </a:r>
          </a:p>
          <a:p>
            <a:pPr lvl="1"/>
            <a:r>
              <a:rPr lang="en-US" sz="1500" dirty="0">
                <a:solidFill>
                  <a:srgbClr val="000000"/>
                </a:solidFill>
              </a:rPr>
              <a:t>2x10 hidden layers</a:t>
            </a:r>
          </a:p>
          <a:p>
            <a:pPr lvl="1"/>
            <a:r>
              <a:rPr lang="en-US" sz="1500" dirty="0">
                <a:solidFill>
                  <a:srgbClr val="000000"/>
                </a:solidFill>
              </a:rPr>
              <a:t>2 unit output layer via </a:t>
            </a:r>
            <a:r>
              <a:rPr lang="en-US" sz="1500" dirty="0" err="1">
                <a:solidFill>
                  <a:srgbClr val="000000"/>
                </a:solidFill>
              </a:rPr>
              <a:t>softmax</a:t>
            </a:r>
            <a:endParaRPr lang="en-US" sz="1500" dirty="0">
              <a:solidFill>
                <a:srgbClr val="000000"/>
              </a:solidFill>
            </a:endParaRPr>
          </a:p>
          <a:p>
            <a:pPr lvl="1"/>
            <a:r>
              <a:rPr lang="en-US" sz="1500" dirty="0">
                <a:solidFill>
                  <a:srgbClr val="000000"/>
                </a:solidFill>
              </a:rPr>
              <a:t>Loss calculated via </a:t>
            </a:r>
            <a:r>
              <a:rPr lang="en-US" sz="1500" dirty="0" err="1">
                <a:solidFill>
                  <a:srgbClr val="000000"/>
                </a:solidFill>
              </a:rPr>
              <a:t>categorical_crossentropy</a:t>
            </a:r>
            <a:endParaRPr lang="en-US" sz="1500" dirty="0">
              <a:solidFill>
                <a:srgbClr val="000000"/>
              </a:solidFill>
            </a:endParaRPr>
          </a:p>
          <a:p>
            <a:pPr lvl="1"/>
            <a:endParaRPr lang="en-US" sz="1500" dirty="0">
              <a:solidFill>
                <a:srgbClr val="000000"/>
              </a:solidFill>
            </a:endParaRPr>
          </a:p>
        </p:txBody>
      </p:sp>
      <p:sp>
        <p:nvSpPr>
          <p:cNvPr id="4" name="Slide Number Placeholder 3">
            <a:extLst>
              <a:ext uri="{FF2B5EF4-FFF2-40B4-BE49-F238E27FC236}">
                <a16:creationId xmlns:a16="http://schemas.microsoft.com/office/drawing/2014/main" id="{910E3D3D-0F06-44DA-AB65-1E8AED3D9587}"/>
              </a:ext>
            </a:extLst>
          </p:cNvPr>
          <p:cNvSpPr>
            <a:spLocks noGrp="1"/>
          </p:cNvSpPr>
          <p:nvPr>
            <p:ph type="sldNum" sz="quarter" idx="13"/>
          </p:nvPr>
        </p:nvSpPr>
        <p:spPr>
          <a:xfrm>
            <a:off x="10825930" y="6223702"/>
            <a:ext cx="570728" cy="314067"/>
          </a:xfrm>
        </p:spPr>
        <p:txBody>
          <a:bodyPr>
            <a:normAutofit/>
          </a:bodyPr>
          <a:lstStyle/>
          <a:p>
            <a:pPr>
              <a:spcAft>
                <a:spcPts val="600"/>
              </a:spcAft>
            </a:pPr>
            <a:r>
              <a:rPr lang="en-ZA" sz="1100">
                <a:solidFill>
                  <a:srgbClr val="898989"/>
                </a:solidFill>
              </a:rPr>
              <a:t>page </a:t>
            </a:r>
            <a:fld id="{19B51A1E-902D-48AF-9020-955120F399B6}" type="slidenum">
              <a:rPr lang="en-ZA" sz="1100" b="1" i="1">
                <a:solidFill>
                  <a:srgbClr val="898989"/>
                </a:solidFill>
              </a:rPr>
              <a:pPr>
                <a:spcAft>
                  <a:spcPts val="600"/>
                </a:spcAft>
              </a:pPr>
              <a:t>9</a:t>
            </a:fld>
            <a:endParaRPr lang="en-ZA" sz="1100" b="1" i="1">
              <a:solidFill>
                <a:srgbClr val="898989"/>
              </a:solidFill>
            </a:endParaRPr>
          </a:p>
        </p:txBody>
      </p:sp>
    </p:spTree>
    <p:extLst>
      <p:ext uri="{BB962C8B-B14F-4D97-AF65-F5344CB8AC3E}">
        <p14:creationId xmlns:p14="http://schemas.microsoft.com/office/powerpoint/2010/main" val="889864723"/>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ealthcare Pitch Deck_SB - v8.potx" id="{09150694-2D10-47FB-9499-835637889593}" vid="{C9B4AEDE-1B81-453E-91DD-2B942C10F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Widescreen</PresentationFormat>
  <Paragraphs>135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Times New Roman</vt:lpstr>
      <vt:lpstr>Office Theme</vt:lpstr>
      <vt:lpstr>A Risk Adjustment Model for Home Health Agencies</vt:lpstr>
      <vt:lpstr>About Us</vt:lpstr>
      <vt:lpstr>The Problem</vt:lpstr>
      <vt:lpstr>Solution</vt:lpstr>
      <vt:lpstr>Dataset Preliminary Analysis</vt:lpstr>
      <vt:lpstr>Hierarchical Condition Category (HCC) Scores</vt:lpstr>
      <vt:lpstr>PowerPoint Presentation</vt:lpstr>
      <vt:lpstr>The Model</vt:lpstr>
      <vt:lpstr>Deep Learning-Categorical</vt:lpstr>
      <vt:lpstr>Deep Learning-Categorical</vt:lpstr>
      <vt:lpstr>Deep Learning-Regression</vt:lpstr>
      <vt:lpstr>Deep Learning-Regression</vt:lpstr>
      <vt:lpstr>Deep Learning-Regression</vt:lpstr>
      <vt:lpstr>HCC vs Satisfaction</vt:lpstr>
      <vt:lpstr>HCC vs Satisfaction</vt:lpstr>
      <vt:lpstr>PowerPoint Presentation</vt:lpstr>
      <vt:lpstr>PowerPoint Presentation</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2019-02-12T20:04:31Z</dcterms:created>
  <dcterms:modified xsi:type="dcterms:W3CDTF">2019-02-12T21:32:19Z</dcterms:modified>
</cp:coreProperties>
</file>