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handoutMasterIdLst>
    <p:handoutMasterId r:id="rId18"/>
  </p:handoutMasterIdLst>
  <p:sldIdLst>
    <p:sldId id="256" r:id="rId2"/>
    <p:sldId id="260" r:id="rId3"/>
    <p:sldId id="261" r:id="rId4"/>
    <p:sldId id="262" r:id="rId5"/>
    <p:sldId id="265" r:id="rId6"/>
    <p:sldId id="269" r:id="rId7"/>
    <p:sldId id="283" r:id="rId8"/>
    <p:sldId id="263" r:id="rId9"/>
    <p:sldId id="284" r:id="rId10"/>
    <p:sldId id="285" r:id="rId11"/>
    <p:sldId id="286" r:id="rId12"/>
    <p:sldId id="282" r:id="rId13"/>
    <p:sldId id="266"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8B19B-A037-4B4B-8292-BACCB3763A75}" v="157" dt="2019-02-10T07:28:49.820"/>
  </p1510:revLst>
</p1510:revInfo>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81054" autoAdjust="0"/>
  </p:normalViewPr>
  <p:slideViewPr>
    <p:cSldViewPr snapToGrid="0">
      <p:cViewPr>
        <p:scale>
          <a:sx n="80" d="100"/>
          <a:sy n="80" d="100"/>
        </p:scale>
        <p:origin x="64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2019/02/10</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2019/02/10</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3</a:t>
            </a:fld>
            <a:endParaRPr lang="en-ZA" dirty="0"/>
          </a:p>
        </p:txBody>
      </p:sp>
    </p:spTree>
    <p:extLst>
      <p:ext uri="{BB962C8B-B14F-4D97-AF65-F5344CB8AC3E}">
        <p14:creationId xmlns:p14="http://schemas.microsoft.com/office/powerpoint/2010/main" val="203002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12</a:t>
            </a:fld>
            <a:endParaRPr lang="en-ZA" dirty="0"/>
          </a:p>
        </p:txBody>
      </p:sp>
    </p:spTree>
    <p:extLst>
      <p:ext uri="{BB962C8B-B14F-4D97-AF65-F5344CB8AC3E}">
        <p14:creationId xmlns:p14="http://schemas.microsoft.com/office/powerpoint/2010/main" val="1094533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14</a:t>
            </a:fld>
            <a:endParaRPr lang="en-ZA" dirty="0"/>
          </a:p>
        </p:txBody>
      </p:sp>
    </p:spTree>
    <p:extLst>
      <p:ext uri="{BB962C8B-B14F-4D97-AF65-F5344CB8AC3E}">
        <p14:creationId xmlns:p14="http://schemas.microsoft.com/office/powerpoint/2010/main" val="3992820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15</a:t>
            </a:fld>
            <a:endParaRPr lang="en-ZA" dirty="0"/>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p:txBody>
      </p:sp>
      <p:sp>
        <p:nvSpPr>
          <p:cNvPr id="4" name="Slide Number Placeholder 3"/>
          <p:cNvSpPr>
            <a:spLocks noGrp="1"/>
          </p:cNvSpPr>
          <p:nvPr>
            <p:ph type="sldNum" sz="quarter" idx="5"/>
          </p:nvPr>
        </p:nvSpPr>
        <p:spPr/>
        <p:txBody>
          <a:bodyPr/>
          <a:lstStyle/>
          <a:p>
            <a:fld id="{EFDDBACE-0F8F-43FD-98F0-DEE13552DADA}" type="slidenum">
              <a:rPr lang="en-ZA" smtClean="0"/>
              <a:t>4</a:t>
            </a:fld>
            <a:endParaRPr lang="en-ZA" dirty="0"/>
          </a:p>
        </p:txBody>
      </p:sp>
    </p:spTree>
    <p:extLst>
      <p:ext uri="{BB962C8B-B14F-4D97-AF65-F5344CB8AC3E}">
        <p14:creationId xmlns:p14="http://schemas.microsoft.com/office/powerpoint/2010/main" val="416428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5</a:t>
            </a:fld>
            <a:endParaRPr lang="en-ZA" dirty="0"/>
          </a:p>
        </p:txBody>
      </p:sp>
    </p:spTree>
    <p:extLst>
      <p:ext uri="{BB962C8B-B14F-4D97-AF65-F5344CB8AC3E}">
        <p14:creationId xmlns:p14="http://schemas.microsoft.com/office/powerpoint/2010/main" val="304292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ERICA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some payment models, payers reimburse providers a flat rate per patient (capitation), and in others, payers assess penalties or provide bonuses based on cost or quality of care outcomes (pay-for-performance).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such  models, risk adjustment is important. Risk adjustment mechanisms predict whether a given patient, or group of patients, is likely to be more or less costly to treat than the average population and provides a way to adjust payment accordingly. Risk adjustment compensates health plans and providers for treating sicker patients, and reduces their incentives to select healthy or less costly patients. Risk adjustment mechanisms predict whether a given patient, or group of patients, is likely to be more or less costly to treat than the average population and provides a way to adjust payment accordingly.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Centers for Medicare &amp; Medicaid Services (CMS) risk adjustment model is a hierarchical condition category (HCC) score. Use of the HCC model is expanding, and there is concern over whether it functions as intended. If CMS-HCC risk scores do not accurately reflect patient health status because of factors such as coding practices or capacity, then payments may not be associated with the true cost of treatment.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Additionally, treatment paths and associated costs can vary greatly within patient populations of a specific provider type. We developed a model focused on home health agencies, to explore this concept and try to discover additional patterns that can inform initiatives to reduce burdensome healthcare spending.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6</a:t>
            </a:fld>
            <a:endParaRPr lang="en-ZA" dirty="0"/>
          </a:p>
        </p:txBody>
      </p:sp>
    </p:spTree>
    <p:extLst>
      <p:ext uri="{BB962C8B-B14F-4D97-AF65-F5344CB8AC3E}">
        <p14:creationId xmlns:p14="http://schemas.microsoft.com/office/powerpoint/2010/main" val="355196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7</a:t>
            </a:fld>
            <a:endParaRPr lang="en-ZA" dirty="0"/>
          </a:p>
        </p:txBody>
      </p:sp>
    </p:spTree>
    <p:extLst>
      <p:ext uri="{BB962C8B-B14F-4D97-AF65-F5344CB8AC3E}">
        <p14:creationId xmlns:p14="http://schemas.microsoft.com/office/powerpoint/2010/main" val="66331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a:t>
            </a:r>
          </a:p>
        </p:txBody>
      </p:sp>
      <p:sp>
        <p:nvSpPr>
          <p:cNvPr id="4" name="Slide Number Placeholder 3"/>
          <p:cNvSpPr>
            <a:spLocks noGrp="1"/>
          </p:cNvSpPr>
          <p:nvPr>
            <p:ph type="sldNum" sz="quarter" idx="5"/>
          </p:nvPr>
        </p:nvSpPr>
        <p:spPr/>
        <p:txBody>
          <a:bodyPr/>
          <a:lstStyle/>
          <a:p>
            <a:fld id="{EFDDBACE-0F8F-43FD-98F0-DEE13552DADA}" type="slidenum">
              <a:rPr lang="en-ZA" smtClean="0"/>
              <a:t>8</a:t>
            </a:fld>
            <a:endParaRPr lang="en-ZA" dirty="0"/>
          </a:p>
        </p:txBody>
      </p:sp>
    </p:spTree>
    <p:extLst>
      <p:ext uri="{BB962C8B-B14F-4D97-AF65-F5344CB8AC3E}">
        <p14:creationId xmlns:p14="http://schemas.microsoft.com/office/powerpoint/2010/main" val="422885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r>
              <a:rPr lang="en-US" sz="1200" b="0" i="0" kern="1200" dirty="0">
                <a:solidFill>
                  <a:schemeClr val="tx1"/>
                </a:solidFill>
                <a:effectLst/>
                <a:latin typeface="+mn-lt"/>
                <a:ea typeface="+mn-ea"/>
                <a:cs typeface="+mn-cs"/>
              </a:rPr>
              <a:t>One of the big problems in machine learning is overfitting, but most of the time this won’t happen that easy to a random forest classifier. That’s because if there are enough trees in the forest, the classifier won’t overfit the model.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FDDBACE-0F8F-43FD-98F0-DEE13552DADA}" type="slidenum">
              <a:rPr lang="en-ZA" smtClean="0"/>
              <a:t>9</a:t>
            </a:fld>
            <a:endParaRPr lang="en-ZA" dirty="0"/>
          </a:p>
        </p:txBody>
      </p:sp>
    </p:spTree>
    <p:extLst>
      <p:ext uri="{BB962C8B-B14F-4D97-AF65-F5344CB8AC3E}">
        <p14:creationId xmlns:p14="http://schemas.microsoft.com/office/powerpoint/2010/main" val="2094279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Random Forest is a predictive modeling tool and not a descriptive tool. That means, if you are looking for a description of the relationships in your data, other approaches would be preferred.</a:t>
            </a:r>
            <a:endParaRPr lang="en-US" dirty="0"/>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10</a:t>
            </a:fld>
            <a:endParaRPr lang="en-ZA" dirty="0"/>
          </a:p>
        </p:txBody>
      </p:sp>
    </p:spTree>
    <p:extLst>
      <p:ext uri="{BB962C8B-B14F-4D97-AF65-F5344CB8AC3E}">
        <p14:creationId xmlns:p14="http://schemas.microsoft.com/office/powerpoint/2010/main" val="3936153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r>
              <a:rPr lang="en-US" dirty="0"/>
              <a:t>Additional descriptive exploration for potential relationships between features</a:t>
            </a:r>
          </a:p>
        </p:txBody>
      </p:sp>
      <p:sp>
        <p:nvSpPr>
          <p:cNvPr id="4" name="Slide Number Placeholder 3"/>
          <p:cNvSpPr>
            <a:spLocks noGrp="1"/>
          </p:cNvSpPr>
          <p:nvPr>
            <p:ph type="sldNum" sz="quarter" idx="5"/>
          </p:nvPr>
        </p:nvSpPr>
        <p:spPr/>
        <p:txBody>
          <a:bodyPr/>
          <a:lstStyle/>
          <a:p>
            <a:fld id="{EFDDBACE-0F8F-43FD-98F0-DEE13552DADA}" type="slidenum">
              <a:rPr lang="en-ZA" smtClean="0"/>
              <a:t>11</a:t>
            </a:fld>
            <a:endParaRPr lang="en-ZA" dirty="0"/>
          </a:p>
        </p:txBody>
      </p:sp>
    </p:spTree>
    <p:extLst>
      <p:ext uri="{BB962C8B-B14F-4D97-AF65-F5344CB8AC3E}">
        <p14:creationId xmlns:p14="http://schemas.microsoft.com/office/powerpoint/2010/main" val="130550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p:nvPr>
        </p:nvSpPr>
        <p:spPr>
          <a:xfrm>
            <a:off x="432000" y="1197204"/>
            <a:ext cx="4865864" cy="497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p:nvPr>
        </p:nvSpPr>
        <p:spPr>
          <a:xfrm>
            <a:off x="5709372" y="1197204"/>
            <a:ext cx="4865864" cy="497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883617" y="1152000"/>
            <a:ext cx="3240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7335235" y="1152000"/>
            <a:ext cx="3240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490809"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4549618"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6608427" y="1148060"/>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8667235"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p:nvPr>
        </p:nvSpPr>
        <p:spPr>
          <a:xfrm>
            <a:off x="5715235" y="1581663"/>
            <a:ext cx="4786225" cy="460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dirty="0"/>
              <a:t>Website</a:t>
            </a:r>
            <a:endParaRPr lang="en-ZA" dirty="0"/>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ntro Copy">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Bullets 3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Bullets 4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dirty="0"/>
              <a:t>Emphasized Text</a:t>
            </a:r>
            <a:endParaRPr lang="en-ZA" dirty="0"/>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ZA" dirty="0"/>
              <a:t>page </a:t>
            </a:r>
            <a:fld id="{19B51A1E-902D-48AF-9020-955120F399B6}" type="slidenum">
              <a:rPr lang="en-ZA" b="1" i="1" smtClean="0"/>
              <a:pPr/>
              <a:t>‹#›</a:t>
            </a:fld>
            <a:endParaRPr lang="en-ZA" b="1" i="1"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ZA" sz="2400" b="1" spc="-150" baseline="0" dirty="0">
                <a:solidFill>
                  <a:schemeClr val="accent1"/>
                </a:solidFill>
              </a:rPr>
              <a:t>Contoso</a:t>
            </a:r>
            <a:br>
              <a:rPr lang="en-ZA" sz="2400" b="1" spc="-150" baseline="0" dirty="0">
                <a:solidFill>
                  <a:schemeClr val="tx1">
                    <a:lumMod val="50000"/>
                    <a:lumOff val="50000"/>
                  </a:schemeClr>
                </a:solidFill>
              </a:rPr>
            </a:br>
            <a:r>
              <a:rPr lang="en-ZA" sz="1000" b="0" spc="0" baseline="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profile/elisa.white#!/vizhome/FinalProject_725/MedicareBenificiariesbyRisk?publish=y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profile/elisa.white#!/vizhome/FinalProject_725/MedicareDashboard"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title="Overlay Graphic">
            <a:extLst>
              <a:ext uri="{FF2B5EF4-FFF2-40B4-BE49-F238E27FC236}">
                <a16:creationId xmlns:a16="http://schemas.microsoft.com/office/drawing/2014/main" id="{817B6E89-6474-4AB4-90D5-2C2FB4120F12}"/>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678239" y="3181531"/>
            <a:ext cx="5085650" cy="1870007"/>
          </a:xfrm>
        </p:spPr>
        <p:txBody>
          <a:bodyPr/>
          <a:lstStyle/>
          <a:p>
            <a:r>
              <a:rPr lang="en-ZA" dirty="0"/>
              <a:t>A Risk Adjustment Model for Home Health Agencies</a:t>
            </a: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10</a:t>
            </a:fld>
            <a:endParaRPr lang="en-ZA" dirty="0"/>
          </a:p>
        </p:txBody>
      </p:sp>
      <p:pic>
        <p:nvPicPr>
          <p:cNvPr id="2" name="Picture 1">
            <a:extLst>
              <a:ext uri="{FF2B5EF4-FFF2-40B4-BE49-F238E27FC236}">
                <a16:creationId xmlns:a16="http://schemas.microsoft.com/office/drawing/2014/main" id="{3771182E-7A5C-4674-9C2E-C4019648787D}"/>
              </a:ext>
            </a:extLst>
          </p:cNvPr>
          <p:cNvPicPr>
            <a:picLocks noChangeAspect="1"/>
          </p:cNvPicPr>
          <p:nvPr/>
        </p:nvPicPr>
        <p:blipFill>
          <a:blip r:embed="rId3"/>
          <a:stretch>
            <a:fillRect/>
          </a:stretch>
        </p:blipFill>
        <p:spPr>
          <a:xfrm>
            <a:off x="4599646" y="116506"/>
            <a:ext cx="6618481" cy="2007765"/>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6CD945E5-EADF-478F-AABA-66AAF98F37B7}"/>
              </a:ext>
            </a:extLst>
          </p:cNvPr>
          <p:cNvPicPr>
            <a:picLocks noChangeAspect="1"/>
          </p:cNvPicPr>
          <p:nvPr/>
        </p:nvPicPr>
        <p:blipFill>
          <a:blip r:embed="rId4"/>
          <a:stretch>
            <a:fillRect/>
          </a:stretch>
        </p:blipFill>
        <p:spPr>
          <a:xfrm>
            <a:off x="4671808" y="2291506"/>
            <a:ext cx="6472049" cy="4314699"/>
          </a:xfrm>
          <a:prstGeom prst="rect">
            <a:avLst/>
          </a:prstGeom>
        </p:spPr>
      </p:pic>
      <p:sp>
        <p:nvSpPr>
          <p:cNvPr id="12" name="TextBox 11">
            <a:extLst>
              <a:ext uri="{FF2B5EF4-FFF2-40B4-BE49-F238E27FC236}">
                <a16:creationId xmlns:a16="http://schemas.microsoft.com/office/drawing/2014/main" id="{B8B7715C-EA8E-4802-828F-675BC8CA5E39}"/>
              </a:ext>
            </a:extLst>
          </p:cNvPr>
          <p:cNvSpPr txBox="1"/>
          <p:nvPr/>
        </p:nvSpPr>
        <p:spPr>
          <a:xfrm>
            <a:off x="228855" y="2152149"/>
            <a:ext cx="4106855" cy="1754326"/>
          </a:xfrm>
          <a:prstGeom prst="rect">
            <a:avLst/>
          </a:prstGeom>
          <a:noFill/>
        </p:spPr>
        <p:txBody>
          <a:bodyPr wrap="square" rtlCol="0">
            <a:spAutoFit/>
          </a:bodyPr>
          <a:lstStyle/>
          <a:p>
            <a:pPr algn="ctr"/>
            <a:r>
              <a:rPr lang="en-US" sz="5400" dirty="0"/>
              <a:t>Feature</a:t>
            </a:r>
          </a:p>
          <a:p>
            <a:pPr algn="ctr"/>
            <a:r>
              <a:rPr lang="en-US" sz="5400" dirty="0" err="1"/>
              <a:t>Importances</a:t>
            </a:r>
            <a:endParaRPr lang="en-US" sz="5400" dirty="0"/>
          </a:p>
        </p:txBody>
      </p:sp>
    </p:spTree>
    <p:extLst>
      <p:ext uri="{BB962C8B-B14F-4D97-AF65-F5344CB8AC3E}">
        <p14:creationId xmlns:p14="http://schemas.microsoft.com/office/powerpoint/2010/main" val="119129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11</a:t>
            </a:fld>
            <a:endParaRPr lang="en-ZA" dirty="0"/>
          </a:p>
        </p:txBody>
      </p:sp>
      <p:grpSp>
        <p:nvGrpSpPr>
          <p:cNvPr id="2" name="Group 1">
            <a:extLst>
              <a:ext uri="{FF2B5EF4-FFF2-40B4-BE49-F238E27FC236}">
                <a16:creationId xmlns:a16="http://schemas.microsoft.com/office/drawing/2014/main" id="{5F028D4B-3DC0-48FD-9B1A-56F1312C736F}"/>
              </a:ext>
            </a:extLst>
          </p:cNvPr>
          <p:cNvGrpSpPr/>
          <p:nvPr/>
        </p:nvGrpSpPr>
        <p:grpSpPr>
          <a:xfrm>
            <a:off x="109904" y="121721"/>
            <a:ext cx="3134458" cy="3101069"/>
            <a:chOff x="414704" y="121721"/>
            <a:chExt cx="3134458" cy="3101069"/>
          </a:xfrm>
        </p:grpSpPr>
        <p:sp>
          <p:nvSpPr>
            <p:cNvPr id="9" name="TextBox 8">
              <a:extLst>
                <a:ext uri="{FF2B5EF4-FFF2-40B4-BE49-F238E27FC236}">
                  <a16:creationId xmlns:a16="http://schemas.microsoft.com/office/drawing/2014/main" id="{85C98549-AB58-4BD3-BE2C-DD3F1022109D}"/>
                </a:ext>
              </a:extLst>
            </p:cNvPr>
            <p:cNvSpPr txBox="1"/>
            <p:nvPr/>
          </p:nvSpPr>
          <p:spPr>
            <a:xfrm>
              <a:off x="548054" y="121721"/>
              <a:ext cx="3001108" cy="276999"/>
            </a:xfrm>
            <a:prstGeom prst="rect">
              <a:avLst/>
            </a:prstGeom>
            <a:noFill/>
          </p:spPr>
          <p:txBody>
            <a:bodyPr wrap="square" rtlCol="0">
              <a:spAutoFit/>
            </a:bodyPr>
            <a:lstStyle/>
            <a:p>
              <a:pPr algn="ctr"/>
              <a:r>
                <a:rPr lang="en-US" sz="1200" dirty="0"/>
                <a:t>Alzheimer’s vs HCC Score</a:t>
              </a:r>
            </a:p>
          </p:txBody>
        </p:sp>
        <p:pic>
          <p:nvPicPr>
            <p:cNvPr id="3" name="Picture 2" descr="A close up of a map&#10;&#10;Description automatically generated">
              <a:extLst>
                <a:ext uri="{FF2B5EF4-FFF2-40B4-BE49-F238E27FC236}">
                  <a16:creationId xmlns:a16="http://schemas.microsoft.com/office/drawing/2014/main" id="{0D2B9A9C-A1AB-418A-9A77-686EA6134D47}"/>
                </a:ext>
              </a:extLst>
            </p:cNvPr>
            <p:cNvPicPr>
              <a:picLocks noChangeAspect="1"/>
            </p:cNvPicPr>
            <p:nvPr/>
          </p:nvPicPr>
          <p:blipFill>
            <a:blip r:embed="rId3"/>
            <a:stretch>
              <a:fillRect/>
            </a:stretch>
          </p:blipFill>
          <p:spPr>
            <a:xfrm>
              <a:off x="414704" y="368503"/>
              <a:ext cx="3134458" cy="2854287"/>
            </a:xfrm>
            <a:prstGeom prst="rect">
              <a:avLst/>
            </a:prstGeom>
          </p:spPr>
        </p:pic>
      </p:grpSp>
      <p:grpSp>
        <p:nvGrpSpPr>
          <p:cNvPr id="4" name="Group 3">
            <a:extLst>
              <a:ext uri="{FF2B5EF4-FFF2-40B4-BE49-F238E27FC236}">
                <a16:creationId xmlns:a16="http://schemas.microsoft.com/office/drawing/2014/main" id="{FADB5C0C-29FF-4ED3-83DA-243EC4F30A6A}"/>
              </a:ext>
            </a:extLst>
          </p:cNvPr>
          <p:cNvGrpSpPr/>
          <p:nvPr/>
        </p:nvGrpSpPr>
        <p:grpSpPr>
          <a:xfrm>
            <a:off x="3683846" y="3601367"/>
            <a:ext cx="3197469" cy="3157506"/>
            <a:chOff x="6127505" y="93973"/>
            <a:chExt cx="3197469" cy="3157506"/>
          </a:xfrm>
        </p:grpSpPr>
        <p:sp>
          <p:nvSpPr>
            <p:cNvPr id="18" name="TextBox 17">
              <a:extLst>
                <a:ext uri="{FF2B5EF4-FFF2-40B4-BE49-F238E27FC236}">
                  <a16:creationId xmlns:a16="http://schemas.microsoft.com/office/drawing/2014/main" id="{23BDCFE0-E12C-4BD7-9AB1-08C74E130698}"/>
                </a:ext>
              </a:extLst>
            </p:cNvPr>
            <p:cNvSpPr txBox="1"/>
            <p:nvPr/>
          </p:nvSpPr>
          <p:spPr>
            <a:xfrm>
              <a:off x="6127505" y="93973"/>
              <a:ext cx="3134458" cy="276999"/>
            </a:xfrm>
            <a:prstGeom prst="rect">
              <a:avLst/>
            </a:prstGeom>
            <a:noFill/>
          </p:spPr>
          <p:txBody>
            <a:bodyPr wrap="square" rtlCol="0">
              <a:spAutoFit/>
            </a:bodyPr>
            <a:lstStyle/>
            <a:p>
              <a:pPr algn="ctr"/>
              <a:r>
                <a:rPr lang="en-US" sz="1200" dirty="0"/>
                <a:t>Congested Heart Failure vs HCC Score</a:t>
              </a:r>
            </a:p>
          </p:txBody>
        </p:sp>
        <p:pic>
          <p:nvPicPr>
            <p:cNvPr id="6" name="Picture 5" descr="A close up of a map&#10;&#10;Description automatically generated">
              <a:extLst>
                <a:ext uri="{FF2B5EF4-FFF2-40B4-BE49-F238E27FC236}">
                  <a16:creationId xmlns:a16="http://schemas.microsoft.com/office/drawing/2014/main" id="{72B29C9E-13B3-41A3-A9CC-A6FC20FFD4AB}"/>
                </a:ext>
              </a:extLst>
            </p:cNvPr>
            <p:cNvPicPr>
              <a:picLocks noChangeAspect="1"/>
            </p:cNvPicPr>
            <p:nvPr/>
          </p:nvPicPr>
          <p:blipFill>
            <a:blip r:embed="rId4"/>
            <a:stretch>
              <a:fillRect/>
            </a:stretch>
          </p:blipFill>
          <p:spPr>
            <a:xfrm>
              <a:off x="6127505" y="339812"/>
              <a:ext cx="3197469" cy="2911667"/>
            </a:xfrm>
            <a:prstGeom prst="rect">
              <a:avLst/>
            </a:prstGeom>
          </p:spPr>
        </p:pic>
      </p:grpSp>
      <p:grpSp>
        <p:nvGrpSpPr>
          <p:cNvPr id="8" name="Group 7">
            <a:extLst>
              <a:ext uri="{FF2B5EF4-FFF2-40B4-BE49-F238E27FC236}">
                <a16:creationId xmlns:a16="http://schemas.microsoft.com/office/drawing/2014/main" id="{C34B63F2-321C-4C7D-AB46-D917CA7EC24F}"/>
              </a:ext>
            </a:extLst>
          </p:cNvPr>
          <p:cNvGrpSpPr/>
          <p:nvPr/>
        </p:nvGrpSpPr>
        <p:grpSpPr>
          <a:xfrm>
            <a:off x="99917" y="3576304"/>
            <a:ext cx="3481483" cy="3182569"/>
            <a:chOff x="2084048" y="3358212"/>
            <a:chExt cx="3481483" cy="3182569"/>
          </a:xfrm>
        </p:grpSpPr>
        <p:sp>
          <p:nvSpPr>
            <p:cNvPr id="15" name="TextBox 14">
              <a:extLst>
                <a:ext uri="{FF2B5EF4-FFF2-40B4-BE49-F238E27FC236}">
                  <a16:creationId xmlns:a16="http://schemas.microsoft.com/office/drawing/2014/main" id="{2B1908CD-A1B5-4209-A9FB-D8648B25FEEB}"/>
                </a:ext>
              </a:extLst>
            </p:cNvPr>
            <p:cNvSpPr txBox="1"/>
            <p:nvPr/>
          </p:nvSpPr>
          <p:spPr>
            <a:xfrm>
              <a:off x="2246435" y="3358212"/>
              <a:ext cx="3134458" cy="276999"/>
            </a:xfrm>
            <a:prstGeom prst="rect">
              <a:avLst/>
            </a:prstGeom>
            <a:noFill/>
          </p:spPr>
          <p:txBody>
            <a:bodyPr wrap="square" rtlCol="0">
              <a:spAutoFit/>
            </a:bodyPr>
            <a:lstStyle/>
            <a:p>
              <a:pPr algn="ctr"/>
              <a:r>
                <a:rPr lang="en-US" sz="1200" dirty="0"/>
                <a:t>Chronic Kidney Disease vs HCC Score</a:t>
              </a:r>
            </a:p>
          </p:txBody>
        </p:sp>
        <p:pic>
          <p:nvPicPr>
            <p:cNvPr id="10" name="Picture 9" descr="A close up of a map&#10;&#10;Description automatically generated">
              <a:extLst>
                <a:ext uri="{FF2B5EF4-FFF2-40B4-BE49-F238E27FC236}">
                  <a16:creationId xmlns:a16="http://schemas.microsoft.com/office/drawing/2014/main" id="{F6853A22-DC83-4799-8E12-422DDF23F96C}"/>
                </a:ext>
              </a:extLst>
            </p:cNvPr>
            <p:cNvPicPr>
              <a:picLocks noChangeAspect="1"/>
            </p:cNvPicPr>
            <p:nvPr/>
          </p:nvPicPr>
          <p:blipFill>
            <a:blip r:embed="rId5"/>
            <a:stretch>
              <a:fillRect/>
            </a:stretch>
          </p:blipFill>
          <p:spPr>
            <a:xfrm>
              <a:off x="2084048" y="3635211"/>
              <a:ext cx="3481483" cy="2905570"/>
            </a:xfrm>
            <a:prstGeom prst="rect">
              <a:avLst/>
            </a:prstGeom>
          </p:spPr>
        </p:pic>
      </p:grpSp>
      <p:grpSp>
        <p:nvGrpSpPr>
          <p:cNvPr id="7" name="Group 6">
            <a:extLst>
              <a:ext uri="{FF2B5EF4-FFF2-40B4-BE49-F238E27FC236}">
                <a16:creationId xmlns:a16="http://schemas.microsoft.com/office/drawing/2014/main" id="{D9617A01-91F2-493E-95A0-5D4B0170ACC2}"/>
              </a:ext>
            </a:extLst>
          </p:cNvPr>
          <p:cNvGrpSpPr/>
          <p:nvPr/>
        </p:nvGrpSpPr>
        <p:grpSpPr>
          <a:xfrm>
            <a:off x="3377712" y="121721"/>
            <a:ext cx="3481483" cy="3159976"/>
            <a:chOff x="7211157" y="3358212"/>
            <a:chExt cx="3481483" cy="3159976"/>
          </a:xfrm>
        </p:grpSpPr>
        <p:pic>
          <p:nvPicPr>
            <p:cNvPr id="14" name="Picture 13" descr="A close up of a map&#10;&#10;Description automatically generated">
              <a:extLst>
                <a:ext uri="{FF2B5EF4-FFF2-40B4-BE49-F238E27FC236}">
                  <a16:creationId xmlns:a16="http://schemas.microsoft.com/office/drawing/2014/main" id="{43FD98D3-09C5-45BE-858A-C8597FA3D434}"/>
                </a:ext>
              </a:extLst>
            </p:cNvPr>
            <p:cNvPicPr>
              <a:picLocks noChangeAspect="1"/>
            </p:cNvPicPr>
            <p:nvPr/>
          </p:nvPicPr>
          <p:blipFill>
            <a:blip r:embed="rId6"/>
            <a:stretch>
              <a:fillRect/>
            </a:stretch>
          </p:blipFill>
          <p:spPr>
            <a:xfrm>
              <a:off x="7211157" y="3583929"/>
              <a:ext cx="3481483" cy="2934259"/>
            </a:xfrm>
            <a:prstGeom prst="rect">
              <a:avLst/>
            </a:prstGeom>
          </p:spPr>
        </p:pic>
        <p:sp>
          <p:nvSpPr>
            <p:cNvPr id="19" name="TextBox 18">
              <a:extLst>
                <a:ext uri="{FF2B5EF4-FFF2-40B4-BE49-F238E27FC236}">
                  <a16:creationId xmlns:a16="http://schemas.microsoft.com/office/drawing/2014/main" id="{FDF2A7BE-780D-4E85-8A43-B62DFE0D35AA}"/>
                </a:ext>
              </a:extLst>
            </p:cNvPr>
            <p:cNvSpPr txBox="1"/>
            <p:nvPr/>
          </p:nvSpPr>
          <p:spPr>
            <a:xfrm>
              <a:off x="7395795" y="3358212"/>
              <a:ext cx="3134458" cy="276999"/>
            </a:xfrm>
            <a:prstGeom prst="rect">
              <a:avLst/>
            </a:prstGeom>
            <a:noFill/>
          </p:spPr>
          <p:txBody>
            <a:bodyPr wrap="square" rtlCol="0">
              <a:spAutoFit/>
            </a:bodyPr>
            <a:lstStyle/>
            <a:p>
              <a:pPr algn="ctr"/>
              <a:r>
                <a:rPr lang="en-US" sz="1200" dirty="0"/>
                <a:t>Stroke vs HCC Score</a:t>
              </a:r>
            </a:p>
          </p:txBody>
        </p:sp>
      </p:grpSp>
      <p:grpSp>
        <p:nvGrpSpPr>
          <p:cNvPr id="32" name="Group 31">
            <a:extLst>
              <a:ext uri="{FF2B5EF4-FFF2-40B4-BE49-F238E27FC236}">
                <a16:creationId xmlns:a16="http://schemas.microsoft.com/office/drawing/2014/main" id="{4E899437-D3FD-4BB0-9D51-ECB704D60143}"/>
              </a:ext>
            </a:extLst>
          </p:cNvPr>
          <p:cNvGrpSpPr/>
          <p:nvPr/>
        </p:nvGrpSpPr>
        <p:grpSpPr>
          <a:xfrm>
            <a:off x="7758157" y="58444"/>
            <a:ext cx="2750838" cy="2120281"/>
            <a:chOff x="7758157" y="58444"/>
            <a:chExt cx="2750838" cy="2120281"/>
          </a:xfrm>
        </p:grpSpPr>
        <p:sp>
          <p:nvSpPr>
            <p:cNvPr id="20" name="TextBox 19">
              <a:extLst>
                <a:ext uri="{FF2B5EF4-FFF2-40B4-BE49-F238E27FC236}">
                  <a16:creationId xmlns:a16="http://schemas.microsoft.com/office/drawing/2014/main" id="{ED82F0B4-52F0-402C-B5E6-3ACF3B90F86B}"/>
                </a:ext>
              </a:extLst>
            </p:cNvPr>
            <p:cNvSpPr txBox="1"/>
            <p:nvPr/>
          </p:nvSpPr>
          <p:spPr>
            <a:xfrm>
              <a:off x="7758157" y="58444"/>
              <a:ext cx="2717277" cy="222169"/>
            </a:xfrm>
            <a:prstGeom prst="rect">
              <a:avLst/>
            </a:prstGeom>
            <a:noFill/>
          </p:spPr>
          <p:txBody>
            <a:bodyPr wrap="square" rtlCol="0">
              <a:spAutoFit/>
            </a:bodyPr>
            <a:lstStyle/>
            <a:p>
              <a:pPr algn="ctr"/>
              <a:r>
                <a:rPr lang="en-US" sz="1200" dirty="0"/>
                <a:t>Black Beneficiaries by Risk and Age</a:t>
              </a:r>
            </a:p>
          </p:txBody>
        </p:sp>
        <p:pic>
          <p:nvPicPr>
            <p:cNvPr id="27" name="Picture 26" descr="A screenshot of a cell phone&#10;&#10;Description automatically generated">
              <a:extLst>
                <a:ext uri="{FF2B5EF4-FFF2-40B4-BE49-F238E27FC236}">
                  <a16:creationId xmlns:a16="http://schemas.microsoft.com/office/drawing/2014/main" id="{D6AF5C3D-4BEA-4F31-99AC-91548CDD6018}"/>
                </a:ext>
              </a:extLst>
            </p:cNvPr>
            <p:cNvPicPr>
              <a:picLocks noChangeAspect="1"/>
            </p:cNvPicPr>
            <p:nvPr/>
          </p:nvPicPr>
          <p:blipFill>
            <a:blip r:embed="rId7"/>
            <a:stretch>
              <a:fillRect/>
            </a:stretch>
          </p:blipFill>
          <p:spPr>
            <a:xfrm>
              <a:off x="7791718" y="367207"/>
              <a:ext cx="2717277" cy="1811518"/>
            </a:xfrm>
            <a:prstGeom prst="rect">
              <a:avLst/>
            </a:prstGeom>
          </p:spPr>
        </p:pic>
      </p:grpSp>
      <p:grpSp>
        <p:nvGrpSpPr>
          <p:cNvPr id="33" name="Group 32">
            <a:extLst>
              <a:ext uri="{FF2B5EF4-FFF2-40B4-BE49-F238E27FC236}">
                <a16:creationId xmlns:a16="http://schemas.microsoft.com/office/drawing/2014/main" id="{365850B1-BBF3-4593-AED9-B239C3689B65}"/>
              </a:ext>
            </a:extLst>
          </p:cNvPr>
          <p:cNvGrpSpPr/>
          <p:nvPr/>
        </p:nvGrpSpPr>
        <p:grpSpPr>
          <a:xfrm>
            <a:off x="7731022" y="2214478"/>
            <a:ext cx="2777973" cy="2120281"/>
            <a:chOff x="7731022" y="2214478"/>
            <a:chExt cx="2777973" cy="2120281"/>
          </a:xfrm>
        </p:grpSpPr>
        <p:sp>
          <p:nvSpPr>
            <p:cNvPr id="23" name="TextBox 22">
              <a:extLst>
                <a:ext uri="{FF2B5EF4-FFF2-40B4-BE49-F238E27FC236}">
                  <a16:creationId xmlns:a16="http://schemas.microsoft.com/office/drawing/2014/main" id="{3E93A78E-1172-4174-A19B-0CC5DA23B15C}"/>
                </a:ext>
              </a:extLst>
            </p:cNvPr>
            <p:cNvSpPr txBox="1"/>
            <p:nvPr/>
          </p:nvSpPr>
          <p:spPr>
            <a:xfrm>
              <a:off x="7731022" y="2214478"/>
              <a:ext cx="2717278" cy="222169"/>
            </a:xfrm>
            <a:prstGeom prst="rect">
              <a:avLst/>
            </a:prstGeom>
            <a:noFill/>
          </p:spPr>
          <p:txBody>
            <a:bodyPr wrap="square" rtlCol="0">
              <a:spAutoFit/>
            </a:bodyPr>
            <a:lstStyle/>
            <a:p>
              <a:pPr algn="ctr"/>
              <a:r>
                <a:rPr lang="en-US" sz="1200" dirty="0"/>
                <a:t>White Beneficiaries by Risk and Age</a:t>
              </a:r>
            </a:p>
          </p:txBody>
        </p:sp>
        <p:pic>
          <p:nvPicPr>
            <p:cNvPr id="29" name="Picture 28" descr="A screenshot of a cell phone&#10;&#10;Description automatically generated">
              <a:extLst>
                <a:ext uri="{FF2B5EF4-FFF2-40B4-BE49-F238E27FC236}">
                  <a16:creationId xmlns:a16="http://schemas.microsoft.com/office/drawing/2014/main" id="{C865C7AF-CAD2-4A81-AE69-938581367087}"/>
                </a:ext>
              </a:extLst>
            </p:cNvPr>
            <p:cNvPicPr>
              <a:picLocks noChangeAspect="1"/>
            </p:cNvPicPr>
            <p:nvPr/>
          </p:nvPicPr>
          <p:blipFill>
            <a:blip r:embed="rId8"/>
            <a:stretch>
              <a:fillRect/>
            </a:stretch>
          </p:blipFill>
          <p:spPr>
            <a:xfrm>
              <a:off x="7791718" y="2523241"/>
              <a:ext cx="2717277" cy="1811518"/>
            </a:xfrm>
            <a:prstGeom prst="rect">
              <a:avLst/>
            </a:prstGeom>
          </p:spPr>
        </p:pic>
      </p:grpSp>
      <p:grpSp>
        <p:nvGrpSpPr>
          <p:cNvPr id="34" name="Group 33">
            <a:extLst>
              <a:ext uri="{FF2B5EF4-FFF2-40B4-BE49-F238E27FC236}">
                <a16:creationId xmlns:a16="http://schemas.microsoft.com/office/drawing/2014/main" id="{81E34D64-0EE4-4FD7-81E8-C2BADE616FD2}"/>
              </a:ext>
            </a:extLst>
          </p:cNvPr>
          <p:cNvGrpSpPr/>
          <p:nvPr/>
        </p:nvGrpSpPr>
        <p:grpSpPr>
          <a:xfrm>
            <a:off x="7764017" y="4470962"/>
            <a:ext cx="2744978" cy="2098884"/>
            <a:chOff x="7764017" y="4470962"/>
            <a:chExt cx="2744978" cy="2098884"/>
          </a:xfrm>
        </p:grpSpPr>
        <p:sp>
          <p:nvSpPr>
            <p:cNvPr id="26" name="TextBox 25">
              <a:extLst>
                <a:ext uri="{FF2B5EF4-FFF2-40B4-BE49-F238E27FC236}">
                  <a16:creationId xmlns:a16="http://schemas.microsoft.com/office/drawing/2014/main" id="{B901397D-F233-45B6-8A3D-BA88D68B3713}"/>
                </a:ext>
              </a:extLst>
            </p:cNvPr>
            <p:cNvSpPr txBox="1"/>
            <p:nvPr/>
          </p:nvSpPr>
          <p:spPr>
            <a:xfrm>
              <a:off x="7764017" y="4470962"/>
              <a:ext cx="2717277" cy="222169"/>
            </a:xfrm>
            <a:prstGeom prst="rect">
              <a:avLst/>
            </a:prstGeom>
            <a:noFill/>
          </p:spPr>
          <p:txBody>
            <a:bodyPr wrap="square" rtlCol="0">
              <a:spAutoFit/>
            </a:bodyPr>
            <a:lstStyle/>
            <a:p>
              <a:pPr algn="ctr"/>
              <a:r>
                <a:rPr lang="en-US" sz="1200" dirty="0"/>
                <a:t>Asian Beneficiaries by Risk and Age</a:t>
              </a:r>
            </a:p>
          </p:txBody>
        </p:sp>
        <p:pic>
          <p:nvPicPr>
            <p:cNvPr id="31" name="Picture 30" descr="A screenshot of a cell phone&#10;&#10;Description automatically generated">
              <a:extLst>
                <a:ext uri="{FF2B5EF4-FFF2-40B4-BE49-F238E27FC236}">
                  <a16:creationId xmlns:a16="http://schemas.microsoft.com/office/drawing/2014/main" id="{9B446978-643E-4F95-859C-B8090EF54D37}"/>
                </a:ext>
              </a:extLst>
            </p:cNvPr>
            <p:cNvPicPr>
              <a:picLocks noChangeAspect="1"/>
            </p:cNvPicPr>
            <p:nvPr/>
          </p:nvPicPr>
          <p:blipFill>
            <a:blip r:embed="rId9"/>
            <a:stretch>
              <a:fillRect/>
            </a:stretch>
          </p:blipFill>
          <p:spPr>
            <a:xfrm>
              <a:off x="7791718" y="4758328"/>
              <a:ext cx="2717277" cy="1811518"/>
            </a:xfrm>
            <a:prstGeom prst="rect">
              <a:avLst/>
            </a:prstGeom>
          </p:spPr>
        </p:pic>
      </p:grpSp>
    </p:spTree>
    <p:extLst>
      <p:ext uri="{BB962C8B-B14F-4D97-AF65-F5344CB8AC3E}">
        <p14:creationId xmlns:p14="http://schemas.microsoft.com/office/powerpoint/2010/main" val="124240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close up of a map&#10;&#10;Description automatically generated">
            <a:hlinkClick r:id="rId3"/>
            <a:extLst>
              <a:ext uri="{FF2B5EF4-FFF2-40B4-BE49-F238E27FC236}">
                <a16:creationId xmlns:a16="http://schemas.microsoft.com/office/drawing/2014/main" id="{569D8F43-4477-47E6-A2E5-F107BF4651C3}"/>
              </a:ext>
            </a:extLst>
          </p:cNvPr>
          <p:cNvPicPr>
            <a:picLocks noChangeAspect="1"/>
          </p:cNvPicPr>
          <p:nvPr/>
        </p:nvPicPr>
        <p:blipFill>
          <a:blip r:embed="rId4"/>
          <a:stretch>
            <a:fillRect/>
          </a:stretch>
        </p:blipFill>
        <p:spPr>
          <a:xfrm>
            <a:off x="2542970" y="121086"/>
            <a:ext cx="7106060" cy="6093447"/>
          </a:xfrm>
          <a:prstGeom prst="rect">
            <a:avLst/>
          </a:prstGeom>
        </p:spPr>
      </p:pic>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9067800" y="6356350"/>
            <a:ext cx="2743200" cy="365125"/>
          </a:xfrm>
        </p:spPr>
        <p:txBody>
          <a:bodyPr vert="horz" lIns="91440" tIns="45720" rIns="91440" bIns="45720" rtlCol="0" anchor="ctr">
            <a:normAutofit/>
          </a:bodyPr>
          <a:lstStyle/>
          <a:p>
            <a:pPr algn="r">
              <a:spcAft>
                <a:spcPts val="600"/>
              </a:spcAft>
            </a:pPr>
            <a:r>
              <a:rPr lang="en-US" sz="1200">
                <a:solidFill>
                  <a:schemeClr val="tx1">
                    <a:tint val="75000"/>
                  </a:schemeClr>
                </a:solidFill>
              </a:rPr>
              <a:t>page </a:t>
            </a:r>
            <a:fld id="{19B51A1E-902D-48AF-9020-955120F399B6}" type="slidenum">
              <a:rPr lang="en-US" sz="1200" b="1" i="1" smtClean="0">
                <a:solidFill>
                  <a:schemeClr val="tx1">
                    <a:tint val="75000"/>
                  </a:schemeClr>
                </a:solidFill>
              </a:rPr>
              <a:pPr algn="r">
                <a:spcAft>
                  <a:spcPts val="600"/>
                </a:spcAft>
              </a:pPr>
              <a:t>12</a:t>
            </a:fld>
            <a:endParaRPr lang="en-US" sz="1200" b="1" i="1">
              <a:solidFill>
                <a:schemeClr val="tx1">
                  <a:tint val="75000"/>
                </a:schemeClr>
              </a:solidFill>
            </a:endParaRPr>
          </a:p>
        </p:txBody>
      </p:sp>
    </p:spTree>
    <p:extLst>
      <p:ext uri="{BB962C8B-B14F-4D97-AF65-F5344CB8AC3E}">
        <p14:creationId xmlns:p14="http://schemas.microsoft.com/office/powerpoint/2010/main" val="217759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44"/>
          </p:nvPr>
        </p:nvSpPr>
        <p:spPr/>
        <p:txBody>
          <a:bodyPr/>
          <a:lstStyle/>
          <a:p>
            <a:r>
              <a:rPr lang="en-ZA" dirty="0"/>
              <a:t>page </a:t>
            </a:r>
            <a:fld id="{19B51A1E-902D-48AF-9020-955120F399B6}" type="slidenum">
              <a:rPr lang="en-ZA" smtClean="0"/>
              <a:pPr/>
              <a:t>13</a:t>
            </a:fld>
            <a:endParaRPr lang="en-ZA" dirty="0"/>
          </a:p>
        </p:txBody>
      </p:sp>
    </p:spTree>
    <p:extLst>
      <p:ext uri="{BB962C8B-B14F-4D97-AF65-F5344CB8AC3E}">
        <p14:creationId xmlns:p14="http://schemas.microsoft.com/office/powerpoint/2010/main" val="269096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9" name="Rectangle 8" title="Overlay Graphic">
            <a:extLst>
              <a:ext uri="{FF2B5EF4-FFF2-40B4-BE49-F238E27FC236}">
                <a16:creationId xmlns:a16="http://schemas.microsoft.com/office/drawing/2014/main" id="{D76A5F21-C887-4379-A20A-3CB406A1F102}"/>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432001" y="136525"/>
            <a:ext cx="4444800" cy="6266691"/>
          </a:xfrm>
        </p:spPr>
        <p:txBody>
          <a:bodyPr/>
          <a:lstStyle/>
          <a:p>
            <a:r>
              <a:rPr lang="en-ZA" sz="2800" dirty="0"/>
              <a:t>Medicare beneficiaries at home health facilities have consistent risk levels</a:t>
            </a:r>
          </a:p>
          <a:p>
            <a:r>
              <a:rPr lang="en-ZA" sz="2800" dirty="0"/>
              <a:t>Facilities with higher HCC scores have higher populations of chronic illnesses and should require additional funding for managing these populations</a:t>
            </a:r>
          </a:p>
          <a:p>
            <a:r>
              <a:rPr lang="en-ZA" sz="2800" dirty="0"/>
              <a:t>Consider alternative methods of treatment for low risk beneficiaries at home health facilities</a:t>
            </a:r>
          </a:p>
        </p:txBody>
      </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black"/>
        <p:txBody>
          <a:bodyPr/>
          <a:lstStyle/>
          <a:p>
            <a:r>
              <a:rPr lang="en-ZA" dirty="0"/>
              <a:t>Summary</a:t>
            </a:r>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ZA" dirty="0"/>
              <a:t>page </a:t>
            </a:r>
            <a:fld id="{19B51A1E-902D-48AF-9020-955120F399B6}" type="slidenum">
              <a:rPr lang="en-ZA" b="1" i="1" smtClean="0"/>
              <a:pPr/>
              <a:t>14</a:t>
            </a:fld>
            <a:endParaRPr lang="en-ZA" b="1" i="1" dirty="0"/>
          </a:p>
        </p:txBody>
      </p:sp>
    </p:spTree>
    <p:extLst>
      <p:ext uri="{BB962C8B-B14F-4D97-AF65-F5344CB8AC3E}">
        <p14:creationId xmlns:p14="http://schemas.microsoft.com/office/powerpoint/2010/main" val="319024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title="Overlay Graphic">
            <a:extLst>
              <a:ext uri="{FF2B5EF4-FFF2-40B4-BE49-F238E27FC236}">
                <a16:creationId xmlns:a16="http://schemas.microsoft.com/office/drawing/2014/main" id="{5396BE43-2D46-4002-A946-60FC5900EC15}"/>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ZA" dirty="0"/>
              <a:t>page </a:t>
            </a:r>
            <a:fld id="{19B51A1E-902D-48AF-9020-955120F399B6}" type="slidenum">
              <a:rPr lang="en-ZA" smtClean="0"/>
              <a:pPr/>
              <a:t>15</a:t>
            </a:fld>
            <a:endParaRPr lang="en-ZA"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ZA" dirty="0"/>
              <a:t>Thank You</a:t>
            </a:r>
            <a:br>
              <a:rPr lang="en-ZA" dirty="0"/>
            </a:br>
            <a:br>
              <a:rPr lang="en-ZA" dirty="0"/>
            </a:br>
            <a:r>
              <a:rPr lang="en-ZA" dirty="0"/>
              <a:t>Questions?</a:t>
            </a:r>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title="Overlay Graphic">
            <a:extLst>
              <a:ext uri="{FF2B5EF4-FFF2-40B4-BE49-F238E27FC236}">
                <a16:creationId xmlns:a16="http://schemas.microsoft.com/office/drawing/2014/main" id="{670550D9-B72F-46D0-B3A1-179DADF002AC}"/>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ZA" dirty="0"/>
              <a:t>page </a:t>
            </a:r>
            <a:fld id="{19B51A1E-902D-48AF-9020-955120F399B6}" type="slidenum">
              <a:rPr lang="en-ZA" smtClean="0"/>
              <a:pPr/>
              <a:t>2</a:t>
            </a:fld>
            <a:endParaRPr lang="en-ZA"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432001" y="457200"/>
            <a:ext cx="4444800" cy="5946016"/>
          </a:xfrm>
        </p:spPr>
        <p:txBody>
          <a:bodyPr/>
          <a:lstStyle/>
          <a:p>
            <a:pPr marL="0" indent="0">
              <a:buNone/>
            </a:pPr>
            <a:endParaRPr lang="en-ZA" sz="3200" dirty="0"/>
          </a:p>
          <a:p>
            <a:pPr marL="0" indent="0">
              <a:buNone/>
            </a:pPr>
            <a:r>
              <a:rPr lang="en-ZA" sz="3200" dirty="0"/>
              <a:t>Elisa White</a:t>
            </a:r>
          </a:p>
          <a:p>
            <a:pPr marL="0" indent="0">
              <a:buNone/>
            </a:pPr>
            <a:endParaRPr lang="en-ZA" sz="3200" dirty="0"/>
          </a:p>
          <a:p>
            <a:pPr marL="0" indent="0">
              <a:buNone/>
            </a:pPr>
            <a:r>
              <a:rPr lang="en-ZA" sz="3200" dirty="0"/>
              <a:t>Erica Rosa</a:t>
            </a:r>
          </a:p>
          <a:p>
            <a:pPr marL="0" indent="0">
              <a:buNone/>
            </a:pPr>
            <a:endParaRPr lang="en-ZA" sz="3200" dirty="0"/>
          </a:p>
          <a:p>
            <a:pPr marL="0" indent="0">
              <a:buNone/>
            </a:pPr>
            <a:r>
              <a:rPr lang="en-ZA" sz="3200" dirty="0"/>
              <a:t>Jensen </a:t>
            </a:r>
            <a:r>
              <a:rPr lang="en-ZA" sz="3200" dirty="0" err="1"/>
              <a:t>Binoji</a:t>
            </a:r>
            <a:endParaRPr lang="en-ZA" sz="3200" dirty="0"/>
          </a:p>
          <a:p>
            <a:pPr marL="0" indent="0">
              <a:buNone/>
            </a:pPr>
            <a:endParaRPr lang="en-ZA" sz="3200" dirty="0"/>
          </a:p>
          <a:p>
            <a:pPr marL="0" indent="0">
              <a:buNone/>
            </a:pPr>
            <a:r>
              <a:rPr lang="en-ZA" sz="3200" dirty="0"/>
              <a:t>Ted Stagner</a:t>
            </a:r>
          </a:p>
          <a:p>
            <a:pPr marL="0" indent="0">
              <a:buNone/>
            </a:pPr>
            <a:endParaRPr lang="en-ZA" sz="3200" dirty="0"/>
          </a:p>
          <a:p>
            <a:pPr marL="0" indent="0">
              <a:buNone/>
            </a:pPr>
            <a:r>
              <a:rPr lang="en-ZA" sz="3200" dirty="0"/>
              <a:t>Tim Halligan</a:t>
            </a: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p:txBody>
          <a:bodyPr/>
          <a:lstStyle/>
          <a:p>
            <a:r>
              <a:rPr lang="en-ZA" dirty="0"/>
              <a:t>About Us</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5573044" y="4767031"/>
            <a:ext cx="5085650" cy="1581785"/>
          </a:xfrm>
        </p:spPr>
        <p:txBody>
          <a:bodyPr/>
          <a:lstStyle/>
          <a:p>
            <a:r>
              <a:rPr lang="en-ZA" dirty="0"/>
              <a:t>Our mission is to find solutions to improve the deliverance of cost efficient healthcare as  Medicare moves towards a value based reimbursement structure.  </a:t>
            </a:r>
          </a:p>
        </p:txBody>
      </p:sp>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ZA" dirty="0"/>
              <a:t>The Problem</a:t>
            </a:r>
          </a:p>
        </p:txBody>
      </p:sp>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a:xfrm>
            <a:off x="1162169" y="3893513"/>
            <a:ext cx="1960592" cy="545246"/>
          </a:xfrm>
        </p:spPr>
        <p:txBody>
          <a:bodyPr/>
          <a:lstStyle/>
          <a:p>
            <a:r>
              <a:rPr lang="en-ZA" dirty="0"/>
              <a:t>Increasing Medicare Population</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a:xfrm>
            <a:off x="1248837" y="4612527"/>
            <a:ext cx="1787257" cy="1066171"/>
          </a:xfrm>
        </p:spPr>
        <p:txBody>
          <a:bodyPr/>
          <a:lstStyle/>
          <a:p>
            <a:r>
              <a:rPr lang="en-ZA" dirty="0"/>
              <a:t>The Medicare Population is projected to increase at a greater rate than any other demographic.</a:t>
            </a:r>
          </a:p>
          <a:p>
            <a:endParaRPr lang="en-ZA" dirty="0"/>
          </a:p>
        </p:txBody>
      </p:sp>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a:xfrm>
            <a:off x="5066545" y="3893513"/>
            <a:ext cx="1620000" cy="545246"/>
          </a:xfrm>
        </p:spPr>
        <p:txBody>
          <a:bodyPr/>
          <a:lstStyle/>
          <a:p>
            <a:r>
              <a:rPr lang="en-ZA" dirty="0"/>
              <a:t>Increasing Medicare Spend</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a:xfrm>
            <a:off x="4984883" y="4577815"/>
            <a:ext cx="1916249" cy="720000"/>
          </a:xfrm>
        </p:spPr>
        <p:txBody>
          <a:bodyPr/>
          <a:lstStyle/>
          <a:p>
            <a:r>
              <a:rPr lang="pt-BR" dirty="0"/>
              <a:t>Medicare Beneficiary spending is expected to continue rising annually. </a:t>
            </a:r>
          </a:p>
          <a:p>
            <a:endParaRPr lang="en-ZA" dirty="0"/>
          </a:p>
        </p:txBody>
      </p:sp>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a:xfrm>
            <a:off x="8827698" y="3986136"/>
            <a:ext cx="1902544" cy="360000"/>
          </a:xfrm>
        </p:spPr>
        <p:txBody>
          <a:bodyPr/>
          <a:lstStyle/>
          <a:p>
            <a:r>
              <a:rPr lang="en-ZA" dirty="0"/>
              <a:t>Decreasing Funding</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a:xfrm>
            <a:off x="9018227" y="4577815"/>
            <a:ext cx="1620000" cy="720000"/>
          </a:xfrm>
        </p:spPr>
        <p:txBody>
          <a:bodyPr/>
          <a:lstStyle/>
          <a:p>
            <a:r>
              <a:rPr lang="en-ZA" dirty="0"/>
              <a:t>The Medicare fund is projected to be depleted by 2026.</a:t>
            </a:r>
          </a:p>
          <a:p>
            <a:endParaRPr lang="en-ZA" dirty="0"/>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3</a:t>
            </a:fld>
            <a:endParaRPr lang="en-ZA" dirty="0"/>
          </a:p>
        </p:txBody>
      </p:sp>
      <p:pic>
        <p:nvPicPr>
          <p:cNvPr id="25" name="Picture 24" descr="A picture containing text&#10;&#10;Description automatically generated">
            <a:extLst>
              <a:ext uri="{FF2B5EF4-FFF2-40B4-BE49-F238E27FC236}">
                <a16:creationId xmlns:a16="http://schemas.microsoft.com/office/drawing/2014/main" id="{2FC275B6-3ECA-4405-8FE1-26674E531AE7}"/>
              </a:ext>
            </a:extLst>
          </p:cNvPr>
          <p:cNvPicPr>
            <a:picLocks noChangeAspect="1"/>
          </p:cNvPicPr>
          <p:nvPr/>
        </p:nvPicPr>
        <p:blipFill>
          <a:blip r:embed="rId3"/>
          <a:stretch>
            <a:fillRect/>
          </a:stretch>
        </p:blipFill>
        <p:spPr>
          <a:xfrm>
            <a:off x="113458" y="1712387"/>
            <a:ext cx="4336407" cy="1335613"/>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CA5C6A6F-22C3-41F9-BABA-6C7FAF7C5334}"/>
              </a:ext>
            </a:extLst>
          </p:cNvPr>
          <p:cNvPicPr>
            <a:picLocks noChangeAspect="1"/>
          </p:cNvPicPr>
          <p:nvPr/>
        </p:nvPicPr>
        <p:blipFill>
          <a:blip r:embed="rId4"/>
          <a:stretch>
            <a:fillRect/>
          </a:stretch>
        </p:blipFill>
        <p:spPr>
          <a:xfrm>
            <a:off x="7760628" y="1552504"/>
            <a:ext cx="3888398" cy="2110104"/>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933C2653-A56C-483B-B0C2-F06A2BD4F5E0}"/>
              </a:ext>
            </a:extLst>
          </p:cNvPr>
          <p:cNvPicPr>
            <a:picLocks noChangeAspect="1"/>
          </p:cNvPicPr>
          <p:nvPr/>
        </p:nvPicPr>
        <p:blipFill>
          <a:blip r:embed="rId5"/>
          <a:stretch>
            <a:fillRect/>
          </a:stretch>
        </p:blipFill>
        <p:spPr>
          <a:xfrm>
            <a:off x="4494394" y="1365748"/>
            <a:ext cx="2935493" cy="2401212"/>
          </a:xfrm>
          <a:prstGeom prst="rect">
            <a:avLst/>
          </a:prstGeom>
        </p:spPr>
      </p:pic>
      <p:sp>
        <p:nvSpPr>
          <p:cNvPr id="34" name="TextBox 33">
            <a:extLst>
              <a:ext uri="{FF2B5EF4-FFF2-40B4-BE49-F238E27FC236}">
                <a16:creationId xmlns:a16="http://schemas.microsoft.com/office/drawing/2014/main" id="{1EB99E65-2466-4556-938E-6C626846C739}"/>
              </a:ext>
            </a:extLst>
          </p:cNvPr>
          <p:cNvSpPr txBox="1"/>
          <p:nvPr/>
        </p:nvSpPr>
        <p:spPr>
          <a:xfrm>
            <a:off x="1800045" y="6090249"/>
            <a:ext cx="8838182" cy="276999"/>
          </a:xfrm>
          <a:prstGeom prst="rect">
            <a:avLst/>
          </a:prstGeom>
          <a:noFill/>
        </p:spPr>
        <p:txBody>
          <a:bodyPr wrap="square" rtlCol="0">
            <a:spAutoFit/>
          </a:bodyPr>
          <a:lstStyle/>
          <a:p>
            <a:pPr algn="ctr"/>
            <a:r>
              <a:rPr lang="en-US" sz="1200" dirty="0"/>
              <a:t>https://www.politico.com/agenda/story/2018/09/12/medicare-baby-boomers-trust-fund-000694</a:t>
            </a:r>
          </a:p>
        </p:txBody>
      </p:sp>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 name="Picture Placeholder 26" descr="Teacher pointing at board icon">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ZA" dirty="0"/>
              <a:t>Prioritize</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lstStyle/>
          <a:p>
            <a:r>
              <a:rPr lang="en-ZA" dirty="0"/>
              <a:t>Home Health Dataset Analysis for understanding of current population.</a:t>
            </a:r>
          </a:p>
        </p:txBody>
      </p:sp>
      <p:pic>
        <p:nvPicPr>
          <p:cNvPr id="29" name="Picture Placeholder 28" descr="Lecturer at podium icon">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ZA" dirty="0"/>
              <a:t>Model</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562659" y="4471986"/>
            <a:ext cx="1620000" cy="839315"/>
          </a:xfrm>
        </p:spPr>
        <p:txBody>
          <a:bodyPr/>
          <a:lstStyle/>
          <a:p>
            <a:r>
              <a:rPr lang="pt-BR" dirty="0"/>
              <a:t>Create Risk Adjustment model using Home Health Dataset</a:t>
            </a:r>
          </a:p>
        </p:txBody>
      </p:sp>
      <p:pic>
        <p:nvPicPr>
          <p:cNvPr id="31" name="Picture Placeholder 30" descr="Coins icon">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ZA" dirty="0"/>
              <a:t>Monetize</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4591455" y="4471987"/>
            <a:ext cx="1825227" cy="720000"/>
          </a:xfrm>
        </p:spPr>
        <p:txBody>
          <a:bodyPr/>
          <a:lstStyle/>
          <a:p>
            <a:r>
              <a:rPr lang="en-ZA" dirty="0"/>
              <a:t>Use model to recommend expenditure adjustments</a:t>
            </a:r>
          </a:p>
        </p:txBody>
      </p:sp>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9" cstate="screen">
            <a:extLst>
              <a:ext uri="{28A0092B-C50C-407E-A947-70E740481C1C}">
                <a14:useLocalDpi xmlns:a14="http://schemas.microsoft.com/office/drawing/2010/main"/>
              </a:ext>
            </a:extLst>
          </a:blip>
          <a:srcRect/>
          <a:stretch/>
        </p:blipFill>
        <p:spPr/>
      </p:pic>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12"/>
          </p:nvPr>
        </p:nvSpPr>
        <p:spPr/>
        <p:txBody>
          <a:bodyPr/>
          <a:lstStyle/>
          <a:p>
            <a:r>
              <a:rPr lang="en-ZA" dirty="0"/>
              <a:t>page </a:t>
            </a:r>
            <a:fld id="{19B51A1E-902D-48AF-9020-955120F399B6}" type="slidenum">
              <a:rPr lang="en-ZA" smtClean="0"/>
              <a:pPr/>
              <a:t>4</a:t>
            </a:fld>
            <a:endParaRPr lang="en-ZA" dirty="0"/>
          </a:p>
        </p:txBody>
      </p:sp>
      <p:sp>
        <p:nvSpPr>
          <p:cNvPr id="25" name="Rectangle 24" title="Primary Overlay Graphic">
            <a:extLst>
              <a:ext uri="{FF2B5EF4-FFF2-40B4-BE49-F238E27FC236}">
                <a16:creationId xmlns:a16="http://schemas.microsoft.com/office/drawing/2014/main" id="{856BDBEA-2EB9-46A6-9498-C171B6423C9B}"/>
              </a:ext>
            </a:extLst>
          </p:cNvPr>
          <p:cNvSpPr/>
          <p:nvPr/>
        </p:nvSpPr>
        <p:spPr bwMode="ltGray">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16" title="Overlay Graphic">
            <a:extLst>
              <a:ext uri="{FF2B5EF4-FFF2-40B4-BE49-F238E27FC236}">
                <a16:creationId xmlns:a16="http://schemas.microsoft.com/office/drawing/2014/main" id="{C2754AEE-CBBA-41D9-960E-3119BC1B8D1B}"/>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p:txBody>
          <a:bodyPr/>
          <a:lstStyle/>
          <a:p>
            <a:r>
              <a:rPr lang="en-ZA" dirty="0"/>
              <a:t>Solution</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black"/>
        <p:txBody>
          <a:bodyPr/>
          <a:lstStyle/>
          <a:p>
            <a:r>
              <a:rPr lang="en-ZA" dirty="0"/>
              <a:t>Create a Risk Adjustment model for high risk beneficiary predictions to adjust reimbursement for improved cost effective care.</a:t>
            </a:r>
          </a:p>
        </p:txBody>
      </p:sp>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title="Overlay Graphic">
            <a:extLst>
              <a:ext uri="{FF2B5EF4-FFF2-40B4-BE49-F238E27FC236}">
                <a16:creationId xmlns:a16="http://schemas.microsoft.com/office/drawing/2014/main" id="{1D3F6556-8AF2-4DC2-86FE-E38011E946E6}"/>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p:txBody>
          <a:bodyPr/>
          <a:lstStyle/>
          <a:p>
            <a:r>
              <a:rPr lang="en-ZA" dirty="0"/>
              <a:t>Dataset Preliminary Analysis</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ZA" dirty="0"/>
              <a:t>page </a:t>
            </a:r>
            <a:fld id="{19B51A1E-902D-48AF-9020-955120F399B6}" type="slidenum">
              <a:rPr lang="en-ZA" b="1" i="1" smtClean="0"/>
              <a:pPr/>
              <a:t>5</a:t>
            </a:fld>
            <a:endParaRPr lang="en-ZA" b="1" i="1" dirty="0"/>
          </a:p>
        </p:txBody>
      </p:sp>
    </p:spTree>
    <p:extLst>
      <p:ext uri="{BB962C8B-B14F-4D97-AF65-F5344CB8AC3E}">
        <p14:creationId xmlns:p14="http://schemas.microsoft.com/office/powerpoint/2010/main" val="83314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pples to oranges">
            <a:extLst>
              <a:ext uri="{FF2B5EF4-FFF2-40B4-BE49-F238E27FC236}">
                <a16:creationId xmlns:a16="http://schemas.microsoft.com/office/drawing/2014/main" id="{D9B800FB-8872-4C61-B800-5933AC7638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30" r="14629" b="1"/>
          <a:stretch/>
        </p:blipFill>
        <p:spPr bwMode="auto">
          <a:xfrm>
            <a:off x="-1" y="10"/>
            <a:ext cx="12192001" cy="466692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3" name="Oval 72">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804998" y="4551037"/>
            <a:ext cx="5021782" cy="1509931"/>
          </a:xfrm>
        </p:spPr>
        <p:txBody>
          <a:bodyPr>
            <a:normAutofit/>
          </a:bodyPr>
          <a:lstStyle/>
          <a:p>
            <a:r>
              <a:rPr lang="en-ZA" sz="4000">
                <a:solidFill>
                  <a:srgbClr val="000000"/>
                </a:solidFill>
              </a:rPr>
              <a:t>Hierarchical Condition Category (HCC) Scores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idx="1"/>
          </p:nvPr>
        </p:nvSpPr>
        <p:spPr>
          <a:xfrm>
            <a:off x="5609063" y="4551037"/>
            <a:ext cx="6423103" cy="1509935"/>
          </a:xfrm>
        </p:spPr>
        <p:txBody>
          <a:bodyPr anchor="ctr">
            <a:normAutofit fontScale="92500" lnSpcReduction="10000"/>
          </a:bodyPr>
          <a:lstStyle/>
          <a:p>
            <a:r>
              <a:rPr lang="en-US" sz="2400" dirty="0">
                <a:solidFill>
                  <a:srgbClr val="000000"/>
                </a:solidFill>
              </a:rPr>
              <a:t>Capitation vs Pay for Performance</a:t>
            </a:r>
          </a:p>
          <a:p>
            <a:r>
              <a:rPr lang="en-US" sz="2400" dirty="0">
                <a:solidFill>
                  <a:srgbClr val="000000"/>
                </a:solidFill>
              </a:rPr>
              <a:t>Risk Adjustment Mechanisms</a:t>
            </a:r>
          </a:p>
          <a:p>
            <a:r>
              <a:rPr lang="en-US" sz="2400" dirty="0">
                <a:solidFill>
                  <a:srgbClr val="000000"/>
                </a:solidFill>
              </a:rPr>
              <a:t>CMS HCC Scores</a:t>
            </a:r>
          </a:p>
          <a:p>
            <a:r>
              <a:rPr lang="en-US" sz="2400" dirty="0">
                <a:solidFill>
                  <a:srgbClr val="000000"/>
                </a:solidFill>
              </a:rPr>
              <a:t>Specialty-specific risk adjustment model</a:t>
            </a:r>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3"/>
          </p:nvPr>
        </p:nvSpPr>
        <p:spPr>
          <a:xfrm>
            <a:off x="10825930" y="6223702"/>
            <a:ext cx="570728" cy="314067"/>
          </a:xfrm>
        </p:spPr>
        <p:txBody>
          <a:bodyPr>
            <a:normAutofit/>
          </a:bodyPr>
          <a:lstStyle/>
          <a:p>
            <a:pPr>
              <a:spcAft>
                <a:spcPts val="600"/>
              </a:spcAft>
            </a:pPr>
            <a:r>
              <a:rPr lang="en-ZA" sz="1100">
                <a:solidFill>
                  <a:srgbClr val="898989"/>
                </a:solidFill>
              </a:rPr>
              <a:t>page </a:t>
            </a:r>
            <a:fld id="{19B51A1E-902D-48AF-9020-955120F399B6}" type="slidenum">
              <a:rPr lang="en-ZA" sz="1100" b="1" i="1">
                <a:solidFill>
                  <a:srgbClr val="898989"/>
                </a:solidFill>
              </a:rPr>
              <a:pPr>
                <a:spcAft>
                  <a:spcPts val="600"/>
                </a:spcAft>
              </a:pPr>
              <a:t>6</a:t>
            </a:fld>
            <a:endParaRPr lang="en-ZA" sz="1100" b="1" i="1">
              <a:solidFill>
                <a:srgbClr val="898989"/>
              </a:solidFill>
            </a:endParaRPr>
          </a:p>
        </p:txBody>
      </p:sp>
    </p:spTree>
    <p:extLst>
      <p:ext uri="{BB962C8B-B14F-4D97-AF65-F5344CB8AC3E}">
        <p14:creationId xmlns:p14="http://schemas.microsoft.com/office/powerpoint/2010/main" val="36358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hlinkClick r:id="rId3"/>
            <a:extLst>
              <a:ext uri="{FF2B5EF4-FFF2-40B4-BE49-F238E27FC236}">
                <a16:creationId xmlns:a16="http://schemas.microsoft.com/office/drawing/2014/main" id="{A6CDB5BE-5E16-4928-911D-6010A1A4FD17}"/>
              </a:ext>
            </a:extLst>
          </p:cNvPr>
          <p:cNvPicPr>
            <a:picLocks noGrp="1" noChangeAspect="1"/>
          </p:cNvPicPr>
          <p:nvPr>
            <p:ph idx="1"/>
          </p:nvPr>
        </p:nvPicPr>
        <p:blipFill>
          <a:blip r:embed="rId4"/>
          <a:stretch>
            <a:fillRect/>
          </a:stretch>
        </p:blipFill>
        <p:spPr>
          <a:xfrm>
            <a:off x="1230439" y="643467"/>
            <a:ext cx="9731122" cy="5571066"/>
          </a:xfrm>
          <a:prstGeom prst="rect">
            <a:avLst/>
          </a:prstGeom>
        </p:spPr>
      </p:pic>
      <p:sp>
        <p:nvSpPr>
          <p:cNvPr id="4" name="Slide Number Placeholder 3">
            <a:extLst>
              <a:ext uri="{FF2B5EF4-FFF2-40B4-BE49-F238E27FC236}">
                <a16:creationId xmlns:a16="http://schemas.microsoft.com/office/drawing/2014/main" id="{FA43D089-96DE-4EA8-A341-EF591B5312D4}"/>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lgn="r">
              <a:spcAft>
                <a:spcPts val="600"/>
              </a:spcAft>
            </a:pPr>
            <a:r>
              <a:rPr lang="en-US" sz="1200">
                <a:solidFill>
                  <a:schemeClr val="tx1">
                    <a:tint val="75000"/>
                  </a:schemeClr>
                </a:solidFill>
              </a:rPr>
              <a:t>page </a:t>
            </a:r>
            <a:fld id="{19B51A1E-902D-48AF-9020-955120F399B6}" type="slidenum">
              <a:rPr lang="en-US" sz="1200" b="1" i="1" smtClean="0">
                <a:solidFill>
                  <a:schemeClr val="tx1">
                    <a:tint val="75000"/>
                  </a:schemeClr>
                </a:solidFill>
              </a:rPr>
              <a:pPr algn="r">
                <a:spcAft>
                  <a:spcPts val="600"/>
                </a:spcAft>
              </a:pPr>
              <a:t>7</a:t>
            </a:fld>
            <a:endParaRPr lang="en-US" sz="1200" b="1" i="1">
              <a:solidFill>
                <a:schemeClr val="tx1">
                  <a:tint val="75000"/>
                </a:schemeClr>
              </a:solidFill>
            </a:endParaRPr>
          </a:p>
        </p:txBody>
      </p:sp>
    </p:spTree>
    <p:extLst>
      <p:ext uri="{BB962C8B-B14F-4D97-AF65-F5344CB8AC3E}">
        <p14:creationId xmlns:p14="http://schemas.microsoft.com/office/powerpoint/2010/main" val="401684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8</a:t>
            </a:fld>
            <a:endParaRPr lang="en-ZA" dirty="0"/>
          </a:p>
        </p:txBody>
      </p:sp>
      <p:sp>
        <p:nvSpPr>
          <p:cNvPr id="20" name="Rectangle 19" title="Overlay Graphic">
            <a:extLst>
              <a:ext uri="{FF2B5EF4-FFF2-40B4-BE49-F238E27FC236}">
                <a16:creationId xmlns:a16="http://schemas.microsoft.com/office/drawing/2014/main" id="{C737364B-3FFB-4CAE-B936-630FCC5E93B5}"/>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a:xfrm>
            <a:off x="6865945" y="4609272"/>
            <a:ext cx="3863221" cy="720000"/>
          </a:xfrm>
        </p:spPr>
        <p:txBody>
          <a:bodyPr/>
          <a:lstStyle/>
          <a:p>
            <a:pPr algn="ctr"/>
            <a:r>
              <a:rPr lang="en-ZA" dirty="0"/>
              <a:t>The Model</a:t>
            </a:r>
          </a:p>
        </p:txBody>
      </p:sp>
      <p:pic>
        <p:nvPicPr>
          <p:cNvPr id="32" name="Picture 31" descr="A screenshot of a social media post&#10;&#10;Description automatically generated">
            <a:extLst>
              <a:ext uri="{FF2B5EF4-FFF2-40B4-BE49-F238E27FC236}">
                <a16:creationId xmlns:a16="http://schemas.microsoft.com/office/drawing/2014/main" id="{738CA282-613C-4813-BF1C-C5E455137148}"/>
              </a:ext>
            </a:extLst>
          </p:cNvPr>
          <p:cNvPicPr>
            <a:picLocks noChangeAspect="1"/>
          </p:cNvPicPr>
          <p:nvPr/>
        </p:nvPicPr>
        <p:blipFill>
          <a:blip r:embed="rId4"/>
          <a:stretch>
            <a:fillRect/>
          </a:stretch>
        </p:blipFill>
        <p:spPr>
          <a:xfrm>
            <a:off x="175847" y="229802"/>
            <a:ext cx="4130404" cy="3814660"/>
          </a:xfrm>
          <a:prstGeom prst="rect">
            <a:avLst/>
          </a:prstGeom>
        </p:spPr>
      </p:pic>
      <p:pic>
        <p:nvPicPr>
          <p:cNvPr id="29" name="Picture 28" descr="A screenshot of a social media post&#10;&#10;Description automatically generated">
            <a:extLst>
              <a:ext uri="{FF2B5EF4-FFF2-40B4-BE49-F238E27FC236}">
                <a16:creationId xmlns:a16="http://schemas.microsoft.com/office/drawing/2014/main" id="{F8396E1F-6F07-42EB-BDC7-28D761E7A3E0}"/>
              </a:ext>
            </a:extLst>
          </p:cNvPr>
          <p:cNvPicPr>
            <a:picLocks noChangeAspect="1"/>
          </p:cNvPicPr>
          <p:nvPr/>
        </p:nvPicPr>
        <p:blipFill>
          <a:blip r:embed="rId5"/>
          <a:stretch>
            <a:fillRect/>
          </a:stretch>
        </p:blipFill>
        <p:spPr>
          <a:xfrm>
            <a:off x="2863327" y="2549646"/>
            <a:ext cx="3777724" cy="3814659"/>
          </a:xfrm>
          <a:prstGeom prst="rect">
            <a:avLst/>
          </a:prstGeom>
        </p:spPr>
      </p:pic>
      <p:sp>
        <p:nvSpPr>
          <p:cNvPr id="34" name="TextBox 33">
            <a:extLst>
              <a:ext uri="{FF2B5EF4-FFF2-40B4-BE49-F238E27FC236}">
                <a16:creationId xmlns:a16="http://schemas.microsoft.com/office/drawing/2014/main" id="{072E7D0F-E3EC-4692-8C35-14178C21331D}"/>
              </a:ext>
            </a:extLst>
          </p:cNvPr>
          <p:cNvSpPr txBox="1"/>
          <p:nvPr/>
        </p:nvSpPr>
        <p:spPr>
          <a:xfrm>
            <a:off x="4381673" y="872221"/>
            <a:ext cx="1828800" cy="369332"/>
          </a:xfrm>
          <a:prstGeom prst="rect">
            <a:avLst/>
          </a:prstGeom>
          <a:noFill/>
        </p:spPr>
        <p:txBody>
          <a:bodyPr wrap="square" rtlCol="0">
            <a:spAutoFit/>
          </a:bodyPr>
          <a:lstStyle/>
          <a:p>
            <a:pPr algn="ctr"/>
            <a:r>
              <a:rPr lang="en-US" dirty="0"/>
              <a:t>Deep Learning</a:t>
            </a:r>
          </a:p>
        </p:txBody>
      </p:sp>
      <p:sp>
        <p:nvSpPr>
          <p:cNvPr id="38" name="TextBox 37">
            <a:extLst>
              <a:ext uri="{FF2B5EF4-FFF2-40B4-BE49-F238E27FC236}">
                <a16:creationId xmlns:a16="http://schemas.microsoft.com/office/drawing/2014/main" id="{56AEFC56-D28B-4F23-9CC3-B15969EA3717}"/>
              </a:ext>
            </a:extLst>
          </p:cNvPr>
          <p:cNvSpPr txBox="1"/>
          <p:nvPr/>
        </p:nvSpPr>
        <p:spPr>
          <a:xfrm>
            <a:off x="1022245" y="4456975"/>
            <a:ext cx="1828800" cy="369332"/>
          </a:xfrm>
          <a:prstGeom prst="rect">
            <a:avLst/>
          </a:prstGeom>
          <a:noFill/>
        </p:spPr>
        <p:txBody>
          <a:bodyPr wrap="square" rtlCol="0">
            <a:spAutoFit/>
          </a:bodyPr>
          <a:lstStyle/>
          <a:p>
            <a:pPr algn="ctr"/>
            <a:r>
              <a:rPr lang="en-US" dirty="0"/>
              <a:t>Regression</a:t>
            </a:r>
          </a:p>
        </p:txBody>
      </p:sp>
    </p:spTree>
    <p:extLst>
      <p:ext uri="{BB962C8B-B14F-4D97-AF65-F5344CB8AC3E}">
        <p14:creationId xmlns:p14="http://schemas.microsoft.com/office/powerpoint/2010/main" val="400291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9</a:t>
            </a:fld>
            <a:endParaRPr lang="en-ZA" dirty="0"/>
          </a:p>
        </p:txBody>
      </p:sp>
      <p:sp>
        <p:nvSpPr>
          <p:cNvPr id="6" name="TextBox 5">
            <a:extLst>
              <a:ext uri="{FF2B5EF4-FFF2-40B4-BE49-F238E27FC236}">
                <a16:creationId xmlns:a16="http://schemas.microsoft.com/office/drawing/2014/main" id="{ECB877AC-745E-44A6-90ED-A467A7706B49}"/>
              </a:ext>
            </a:extLst>
          </p:cNvPr>
          <p:cNvSpPr txBox="1"/>
          <p:nvPr/>
        </p:nvSpPr>
        <p:spPr>
          <a:xfrm>
            <a:off x="4042572" y="261039"/>
            <a:ext cx="4106855" cy="1384995"/>
          </a:xfrm>
          <a:prstGeom prst="rect">
            <a:avLst/>
          </a:prstGeom>
          <a:noFill/>
        </p:spPr>
        <p:txBody>
          <a:bodyPr wrap="square" rtlCol="0">
            <a:spAutoFit/>
          </a:bodyPr>
          <a:lstStyle/>
          <a:p>
            <a:pPr algn="ctr"/>
            <a:r>
              <a:rPr lang="en-US" sz="2800" dirty="0"/>
              <a:t>Gaussian</a:t>
            </a:r>
          </a:p>
          <a:p>
            <a:pPr algn="ctr"/>
            <a:r>
              <a:rPr lang="en-US" sz="2800" dirty="0"/>
              <a:t>Decision Tree</a:t>
            </a:r>
            <a:endParaRPr lang="en-US" sz="1600" dirty="0"/>
          </a:p>
          <a:p>
            <a:pPr algn="ctr"/>
            <a:r>
              <a:rPr lang="en-US" sz="2800" dirty="0"/>
              <a:t>Random Forest Classifier</a:t>
            </a:r>
          </a:p>
        </p:txBody>
      </p:sp>
      <p:grpSp>
        <p:nvGrpSpPr>
          <p:cNvPr id="8" name="Group 7">
            <a:extLst>
              <a:ext uri="{FF2B5EF4-FFF2-40B4-BE49-F238E27FC236}">
                <a16:creationId xmlns:a16="http://schemas.microsoft.com/office/drawing/2014/main" id="{747380D8-5AF7-4B71-AB89-E0E0F272C601}"/>
              </a:ext>
            </a:extLst>
          </p:cNvPr>
          <p:cNvGrpSpPr/>
          <p:nvPr/>
        </p:nvGrpSpPr>
        <p:grpSpPr>
          <a:xfrm>
            <a:off x="7482469" y="2932771"/>
            <a:ext cx="4653776" cy="2279195"/>
            <a:chOff x="389364" y="164122"/>
            <a:chExt cx="5257800" cy="2414239"/>
          </a:xfrm>
        </p:grpSpPr>
        <p:pic>
          <p:nvPicPr>
            <p:cNvPr id="3" name="Picture 2">
              <a:extLst>
                <a:ext uri="{FF2B5EF4-FFF2-40B4-BE49-F238E27FC236}">
                  <a16:creationId xmlns:a16="http://schemas.microsoft.com/office/drawing/2014/main" id="{F89ABE70-F287-491E-9D6B-C75B04274B1C}"/>
                </a:ext>
              </a:extLst>
            </p:cNvPr>
            <p:cNvPicPr>
              <a:picLocks noChangeAspect="1"/>
            </p:cNvPicPr>
            <p:nvPr/>
          </p:nvPicPr>
          <p:blipFill rotWithShape="1">
            <a:blip r:embed="rId3"/>
            <a:srcRect b="51918"/>
            <a:stretch/>
          </p:blipFill>
          <p:spPr>
            <a:xfrm>
              <a:off x="389364" y="164122"/>
              <a:ext cx="5257800" cy="1575468"/>
            </a:xfrm>
            <a:prstGeom prst="rect">
              <a:avLst/>
            </a:prstGeom>
          </p:spPr>
        </p:pic>
        <p:pic>
          <p:nvPicPr>
            <p:cNvPr id="7" name="Picture 6">
              <a:extLst>
                <a:ext uri="{FF2B5EF4-FFF2-40B4-BE49-F238E27FC236}">
                  <a16:creationId xmlns:a16="http://schemas.microsoft.com/office/drawing/2014/main" id="{86B13923-A4DA-4DEA-B087-3080203017D9}"/>
                </a:ext>
              </a:extLst>
            </p:cNvPr>
            <p:cNvPicPr>
              <a:picLocks noChangeAspect="1"/>
            </p:cNvPicPr>
            <p:nvPr/>
          </p:nvPicPr>
          <p:blipFill rotWithShape="1">
            <a:blip r:embed="rId3"/>
            <a:srcRect t="74401"/>
            <a:stretch/>
          </p:blipFill>
          <p:spPr>
            <a:xfrm>
              <a:off x="389364" y="1739590"/>
              <a:ext cx="5257800" cy="838771"/>
            </a:xfrm>
            <a:prstGeom prst="rect">
              <a:avLst/>
            </a:prstGeom>
          </p:spPr>
        </p:pic>
      </p:grpSp>
      <p:grpSp>
        <p:nvGrpSpPr>
          <p:cNvPr id="17" name="Group 16">
            <a:extLst>
              <a:ext uri="{FF2B5EF4-FFF2-40B4-BE49-F238E27FC236}">
                <a16:creationId xmlns:a16="http://schemas.microsoft.com/office/drawing/2014/main" id="{EC037E04-2A06-4831-9C6B-166D90F94EC5}"/>
              </a:ext>
            </a:extLst>
          </p:cNvPr>
          <p:cNvGrpSpPr/>
          <p:nvPr/>
        </p:nvGrpSpPr>
        <p:grpSpPr>
          <a:xfrm>
            <a:off x="55754" y="1848581"/>
            <a:ext cx="7362174" cy="4927867"/>
            <a:chOff x="55754" y="1848581"/>
            <a:chExt cx="7362174" cy="4927867"/>
          </a:xfrm>
        </p:grpSpPr>
        <p:pic>
          <p:nvPicPr>
            <p:cNvPr id="10" name="Picture 9" descr="A screenshot of a cell phone&#10;&#10;Description automatically generated">
              <a:extLst>
                <a:ext uri="{FF2B5EF4-FFF2-40B4-BE49-F238E27FC236}">
                  <a16:creationId xmlns:a16="http://schemas.microsoft.com/office/drawing/2014/main" id="{6C0DBCE3-51E5-461B-BE5A-2023A069A612}"/>
                </a:ext>
              </a:extLst>
            </p:cNvPr>
            <p:cNvPicPr>
              <a:picLocks noChangeAspect="1"/>
            </p:cNvPicPr>
            <p:nvPr/>
          </p:nvPicPr>
          <p:blipFill>
            <a:blip r:embed="rId4"/>
            <a:stretch>
              <a:fillRect/>
            </a:stretch>
          </p:blipFill>
          <p:spPr>
            <a:xfrm>
              <a:off x="3796988" y="1848581"/>
              <a:ext cx="3620939" cy="2413959"/>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E3BB1F-FCC5-42A2-86DE-2D59CAB9FE69}"/>
                </a:ext>
              </a:extLst>
            </p:cNvPr>
            <p:cNvPicPr>
              <a:picLocks noChangeAspect="1"/>
            </p:cNvPicPr>
            <p:nvPr/>
          </p:nvPicPr>
          <p:blipFill>
            <a:blip r:embed="rId5"/>
            <a:stretch>
              <a:fillRect/>
            </a:stretch>
          </p:blipFill>
          <p:spPr>
            <a:xfrm>
              <a:off x="55754" y="1848582"/>
              <a:ext cx="3620939" cy="241395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53C51B8-BC95-457D-ABF5-F66C3DEF2DA7}"/>
                </a:ext>
              </a:extLst>
            </p:cNvPr>
            <p:cNvPicPr>
              <a:picLocks noChangeAspect="1"/>
            </p:cNvPicPr>
            <p:nvPr/>
          </p:nvPicPr>
          <p:blipFill>
            <a:blip r:embed="rId6"/>
            <a:stretch>
              <a:fillRect/>
            </a:stretch>
          </p:blipFill>
          <p:spPr>
            <a:xfrm>
              <a:off x="55755" y="4362489"/>
              <a:ext cx="3620939" cy="2413959"/>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E34676C5-1A99-4179-B2B2-2A79E9E44FA4}"/>
                </a:ext>
              </a:extLst>
            </p:cNvPr>
            <p:cNvPicPr>
              <a:picLocks noChangeAspect="1"/>
            </p:cNvPicPr>
            <p:nvPr/>
          </p:nvPicPr>
          <p:blipFill>
            <a:blip r:embed="rId7"/>
            <a:stretch>
              <a:fillRect/>
            </a:stretch>
          </p:blipFill>
          <p:spPr>
            <a:xfrm>
              <a:off x="3796989" y="4362489"/>
              <a:ext cx="3620939" cy="2413959"/>
            </a:xfrm>
            <a:prstGeom prst="rect">
              <a:avLst/>
            </a:prstGeom>
          </p:spPr>
        </p:pic>
      </p:grpSp>
    </p:spTree>
    <p:extLst>
      <p:ext uri="{BB962C8B-B14F-4D97-AF65-F5344CB8AC3E}">
        <p14:creationId xmlns:p14="http://schemas.microsoft.com/office/powerpoint/2010/main" val="1378074468"/>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ealthcare Pitch Deck_SB - v8.potx" id="{09150694-2D10-47FB-9499-835637889593}" vid="{C9B4AEDE-1B81-453E-91DD-2B942C10F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Words>
  <Application>Microsoft Office PowerPoint</Application>
  <PresentationFormat>Widescreen</PresentationFormat>
  <Paragraphs>105</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Times New Roman</vt:lpstr>
      <vt:lpstr>Office Theme</vt:lpstr>
      <vt:lpstr>A Risk Adjustment Model for Home Health Agencies</vt:lpstr>
      <vt:lpstr>About Us</vt:lpstr>
      <vt:lpstr>The Problem</vt:lpstr>
      <vt:lpstr>Solution</vt:lpstr>
      <vt:lpstr>Dataset Preliminary Analysis</vt:lpstr>
      <vt:lpstr>Hierarchical Condition Category (HCC) Scores</vt:lpstr>
      <vt:lpstr>PowerPoint Presentation</vt:lpstr>
      <vt:lpstr>The Model</vt:lpstr>
      <vt:lpstr>PowerPoint Presentation</vt:lpstr>
      <vt:lpstr>PowerPoint Presentation</vt:lpstr>
      <vt:lpstr>PowerPoint Presentation</vt:lpstr>
      <vt:lpstr>PowerPoint Presentation</vt:lpstr>
      <vt:lpstr>PowerPoint Presentation</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2019-02-10T20:22:57Z</dcterms:created>
  <dcterms:modified xsi:type="dcterms:W3CDTF">2019-02-10T22:03:12Z</dcterms:modified>
</cp:coreProperties>
</file>