
<file path=[Content_Types].xml><?xml version="1.0" encoding="utf-8"?>
<Types xmlns="http://schemas.openxmlformats.org/package/2006/content-types">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7" r:id="rId2"/>
    <p:sldId id="258" r:id="rId3"/>
    <p:sldId id="293" r:id="rId4"/>
    <p:sldId id="260" r:id="rId5"/>
    <p:sldId id="261" r:id="rId6"/>
    <p:sldId id="262" r:id="rId7"/>
    <p:sldId id="294" r:id="rId8"/>
    <p:sldId id="295" r:id="rId9"/>
    <p:sldId id="296" r:id="rId10"/>
    <p:sldId id="264" r:id="rId11"/>
    <p:sldId id="297" r:id="rId12"/>
    <p:sldId id="298" r:id="rId13"/>
    <p:sldId id="301" r:id="rId14"/>
    <p:sldId id="300" r:id="rId15"/>
    <p:sldId id="266" r:id="rId16"/>
    <p:sldId id="267" r:id="rId17"/>
    <p:sldId id="303" r:id="rId18"/>
    <p:sldId id="302" r:id="rId19"/>
    <p:sldId id="270" r:id="rId20"/>
    <p:sldId id="272" r:id="rId21"/>
    <p:sldId id="304" r:id="rId22"/>
    <p:sldId id="316" r:id="rId23"/>
    <p:sldId id="318" r:id="rId24"/>
    <p:sldId id="319" r:id="rId25"/>
    <p:sldId id="274" r:id="rId26"/>
    <p:sldId id="320" r:id="rId27"/>
    <p:sldId id="321" r:id="rId28"/>
    <p:sldId id="275" r:id="rId29"/>
    <p:sldId id="322" r:id="rId30"/>
    <p:sldId id="323" r:id="rId31"/>
    <p:sldId id="324" r:id="rId32"/>
    <p:sldId id="276" r:id="rId33"/>
    <p:sldId id="336" r:id="rId34"/>
    <p:sldId id="325" r:id="rId35"/>
    <p:sldId id="338" r:id="rId36"/>
    <p:sldId id="331" r:id="rId37"/>
    <p:sldId id="333" r:id="rId38"/>
    <p:sldId id="327" r:id="rId39"/>
    <p:sldId id="309" r:id="rId40"/>
    <p:sldId id="313" r:id="rId41"/>
    <p:sldId id="314" r:id="rId42"/>
    <p:sldId id="33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105" autoAdjust="0"/>
  </p:normalViewPr>
  <p:slideViewPr>
    <p:cSldViewPr>
      <p:cViewPr>
        <p:scale>
          <a:sx n="80" d="100"/>
          <a:sy n="80" d="100"/>
        </p:scale>
        <p:origin x="-2358" y="-4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_rels/data5.xml.rels><?xml version="1.0" encoding="UTF-8" standalone="yes"?>
<Relationships xmlns="http://schemas.openxmlformats.org/package/2006/relationships"><Relationship Id="rId1" Type="http://schemas.openxmlformats.org/officeDocument/2006/relationships/image" Target="../media/image10.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10.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F3FE69-6D24-1B49-B8F5-47CFEB6421DF}"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7D6FDBE2-044C-D946-AF66-4E6D1EAAC546}">
      <dgm:prSet/>
      <dgm:spPr/>
      <dgm:t>
        <a:bodyPr/>
        <a:lstStyle/>
        <a:p>
          <a:pPr rtl="0"/>
          <a:r>
            <a:rPr lang="en-US" dirty="0" smtClean="0"/>
            <a:t>Each thread has:</a:t>
          </a:r>
          <a:endParaRPr lang="en-US" dirty="0"/>
        </a:p>
      </dgm:t>
    </dgm:pt>
    <dgm:pt modelId="{0C034ED2-9521-1B46-8D37-35A152C771D9}" type="parTrans" cxnId="{5B3C6F0C-0F90-AA4F-8D06-A3770335ED96}">
      <dgm:prSet/>
      <dgm:spPr/>
      <dgm:t>
        <a:bodyPr/>
        <a:lstStyle/>
        <a:p>
          <a:endParaRPr lang="en-US"/>
        </a:p>
      </dgm:t>
    </dgm:pt>
    <dgm:pt modelId="{F2104036-C024-8C42-9434-0BB4743791EF}" type="sibTrans" cxnId="{5B3C6F0C-0F90-AA4F-8D06-A3770335ED96}">
      <dgm:prSet/>
      <dgm:spPr/>
      <dgm:t>
        <a:bodyPr/>
        <a:lstStyle/>
        <a:p>
          <a:endParaRPr lang="en-US"/>
        </a:p>
      </dgm:t>
    </dgm:pt>
    <dgm:pt modelId="{49DD2062-7C67-9D4E-A6C0-A4F6C65106E7}">
      <dgm:prSet/>
      <dgm:spPr/>
      <dgm:t>
        <a:bodyPr/>
        <a:lstStyle/>
        <a:p>
          <a:pPr rtl="0"/>
          <a:r>
            <a:rPr lang="en-US" dirty="0" smtClean="0"/>
            <a:t>an execution state (Running, Ready, etc.)</a:t>
          </a:r>
          <a:endParaRPr lang="en-US" dirty="0"/>
        </a:p>
      </dgm:t>
    </dgm:pt>
    <dgm:pt modelId="{03EF178E-485E-444B-B4CF-2446D801B317}" type="parTrans" cxnId="{B41FF676-8C39-0241-8B4C-3D60670E8EB5}">
      <dgm:prSet/>
      <dgm:spPr/>
      <dgm:t>
        <a:bodyPr/>
        <a:lstStyle/>
        <a:p>
          <a:endParaRPr lang="en-US"/>
        </a:p>
      </dgm:t>
    </dgm:pt>
    <dgm:pt modelId="{0613634A-EF56-D64F-AD59-8999790F6090}" type="sibTrans" cxnId="{B41FF676-8C39-0241-8B4C-3D60670E8EB5}">
      <dgm:prSet/>
      <dgm:spPr/>
      <dgm:t>
        <a:bodyPr/>
        <a:lstStyle/>
        <a:p>
          <a:endParaRPr lang="en-US"/>
        </a:p>
      </dgm:t>
    </dgm:pt>
    <dgm:pt modelId="{4355AE52-8070-0C48-81BD-42FC0AA13B04}">
      <dgm:prSet/>
      <dgm:spPr/>
      <dgm:t>
        <a:bodyPr/>
        <a:lstStyle/>
        <a:p>
          <a:pPr rtl="0"/>
          <a:r>
            <a:rPr lang="en-US" dirty="0" smtClean="0"/>
            <a:t>saved thread context when not running</a:t>
          </a:r>
          <a:endParaRPr lang="en-US" dirty="0"/>
        </a:p>
      </dgm:t>
    </dgm:pt>
    <dgm:pt modelId="{92CC476F-D53A-BC45-A22A-A5E577E991C6}" type="parTrans" cxnId="{BA99F35D-F315-B64A-B2FA-A9CC6CC3E61A}">
      <dgm:prSet/>
      <dgm:spPr/>
      <dgm:t>
        <a:bodyPr/>
        <a:lstStyle/>
        <a:p>
          <a:endParaRPr lang="en-US"/>
        </a:p>
      </dgm:t>
    </dgm:pt>
    <dgm:pt modelId="{2264E98C-F2FA-944E-8B55-A8BEB23316E0}" type="sibTrans" cxnId="{BA99F35D-F315-B64A-B2FA-A9CC6CC3E61A}">
      <dgm:prSet/>
      <dgm:spPr/>
      <dgm:t>
        <a:bodyPr/>
        <a:lstStyle/>
        <a:p>
          <a:endParaRPr lang="en-US"/>
        </a:p>
      </dgm:t>
    </dgm:pt>
    <dgm:pt modelId="{890DC9E8-3B3E-864E-A4AF-795D59B4B4CF}">
      <dgm:prSet/>
      <dgm:spPr/>
      <dgm:t>
        <a:bodyPr/>
        <a:lstStyle/>
        <a:p>
          <a:pPr rtl="0"/>
          <a:r>
            <a:rPr lang="en-US" dirty="0" smtClean="0"/>
            <a:t>an execution stack</a:t>
          </a:r>
          <a:endParaRPr lang="en-US" dirty="0"/>
        </a:p>
      </dgm:t>
    </dgm:pt>
    <dgm:pt modelId="{AAF4AC6E-2567-C34E-A87E-2D33DA449641}" type="parTrans" cxnId="{29DDDDDC-6775-0E4D-A0ED-BB689C0ADED6}">
      <dgm:prSet/>
      <dgm:spPr/>
      <dgm:t>
        <a:bodyPr/>
        <a:lstStyle/>
        <a:p>
          <a:endParaRPr lang="en-US"/>
        </a:p>
      </dgm:t>
    </dgm:pt>
    <dgm:pt modelId="{510B5EB9-6AEC-F943-AF5B-AB983733739A}" type="sibTrans" cxnId="{29DDDDDC-6775-0E4D-A0ED-BB689C0ADED6}">
      <dgm:prSet/>
      <dgm:spPr/>
      <dgm:t>
        <a:bodyPr/>
        <a:lstStyle/>
        <a:p>
          <a:endParaRPr lang="en-US"/>
        </a:p>
      </dgm:t>
    </dgm:pt>
    <dgm:pt modelId="{2BC1316B-0411-5246-A176-EC0C463C5CEB}">
      <dgm:prSet/>
      <dgm:spPr/>
      <dgm:t>
        <a:bodyPr/>
        <a:lstStyle/>
        <a:p>
          <a:pPr rtl="0"/>
          <a:r>
            <a:rPr lang="en-US" dirty="0" smtClean="0"/>
            <a:t>some per-thread static storage for local variables</a:t>
          </a:r>
          <a:endParaRPr lang="en-US" dirty="0"/>
        </a:p>
      </dgm:t>
    </dgm:pt>
    <dgm:pt modelId="{E4BBBBD0-FDD9-1646-8A75-DC9703F771D0}" type="parTrans" cxnId="{3EDC08E8-5384-EE4D-8DAF-228782216A8A}">
      <dgm:prSet/>
      <dgm:spPr/>
      <dgm:t>
        <a:bodyPr/>
        <a:lstStyle/>
        <a:p>
          <a:endParaRPr lang="en-US"/>
        </a:p>
      </dgm:t>
    </dgm:pt>
    <dgm:pt modelId="{172371D8-5807-814A-B5B9-17F05F1A7746}" type="sibTrans" cxnId="{3EDC08E8-5384-EE4D-8DAF-228782216A8A}">
      <dgm:prSet/>
      <dgm:spPr/>
      <dgm:t>
        <a:bodyPr/>
        <a:lstStyle/>
        <a:p>
          <a:endParaRPr lang="en-US"/>
        </a:p>
      </dgm:t>
    </dgm:pt>
    <dgm:pt modelId="{741B2E95-EC62-3E45-9B75-41EA9ED65D20}">
      <dgm:prSet/>
      <dgm:spPr/>
      <dgm:t>
        <a:bodyPr/>
        <a:lstStyle/>
        <a:p>
          <a:pPr rtl="0"/>
          <a:r>
            <a:rPr lang="en-US" dirty="0" smtClean="0"/>
            <a:t>access to the memory and resources of its process (</a:t>
          </a:r>
          <a:r>
            <a:rPr lang="en-US" b="1" dirty="0" smtClean="0"/>
            <a:t>all threads of a process share this</a:t>
          </a:r>
          <a:r>
            <a:rPr lang="en-US" dirty="0" smtClean="0"/>
            <a:t>)</a:t>
          </a:r>
          <a:endParaRPr lang="en-US" dirty="0"/>
        </a:p>
      </dgm:t>
    </dgm:pt>
    <dgm:pt modelId="{CB728BB5-4A17-DF44-87C5-0DE31F870D10}" type="parTrans" cxnId="{2D5A94CD-5BC9-884A-A532-5DDC5C551573}">
      <dgm:prSet/>
      <dgm:spPr/>
      <dgm:t>
        <a:bodyPr/>
        <a:lstStyle/>
        <a:p>
          <a:endParaRPr lang="en-US"/>
        </a:p>
      </dgm:t>
    </dgm:pt>
    <dgm:pt modelId="{8EFE1291-B1E4-2840-8592-6C089E5953F2}" type="sibTrans" cxnId="{2D5A94CD-5BC9-884A-A532-5DDC5C551573}">
      <dgm:prSet/>
      <dgm:spPr/>
      <dgm:t>
        <a:bodyPr/>
        <a:lstStyle/>
        <a:p>
          <a:endParaRPr lang="en-US"/>
        </a:p>
      </dgm:t>
    </dgm:pt>
    <dgm:pt modelId="{A801FEBC-33B0-45ED-B7D9-C4153B6CA48D}">
      <dgm:prSet/>
      <dgm:spPr/>
      <dgm:t>
        <a:bodyPr/>
        <a:lstStyle/>
        <a:p>
          <a:pPr rtl="0"/>
          <a:r>
            <a:rPr lang="en-US" dirty="0" smtClean="0"/>
            <a:t>a kernel mode stack (e.g., Windows)</a:t>
          </a:r>
          <a:endParaRPr lang="en-US" dirty="0"/>
        </a:p>
      </dgm:t>
    </dgm:pt>
    <dgm:pt modelId="{E361103D-467B-4672-B7AD-B5158724A4A8}" type="parTrans" cxnId="{F8178415-1318-4B99-9D48-42732C58E6F4}">
      <dgm:prSet/>
      <dgm:spPr/>
    </dgm:pt>
    <dgm:pt modelId="{42BF04E9-FA58-47A8-853F-9CFCB27D8B8D}" type="sibTrans" cxnId="{F8178415-1318-4B99-9D48-42732C58E6F4}">
      <dgm:prSet/>
      <dgm:spPr/>
    </dgm:pt>
    <dgm:pt modelId="{50825A7A-F96C-8748-8EAC-3F49A06BD7C7}" type="pres">
      <dgm:prSet presAssocID="{9CF3FE69-6D24-1B49-B8F5-47CFEB6421DF}" presName="linear" presStyleCnt="0">
        <dgm:presLayoutVars>
          <dgm:dir/>
          <dgm:animLvl val="lvl"/>
          <dgm:resizeHandles val="exact"/>
        </dgm:presLayoutVars>
      </dgm:prSet>
      <dgm:spPr/>
      <dgm:t>
        <a:bodyPr/>
        <a:lstStyle/>
        <a:p>
          <a:endParaRPr lang="en-US"/>
        </a:p>
      </dgm:t>
    </dgm:pt>
    <dgm:pt modelId="{201D5F21-1DB1-104C-AE9A-CBE95FAE25C1}" type="pres">
      <dgm:prSet presAssocID="{7D6FDBE2-044C-D946-AF66-4E6D1EAAC546}" presName="parentLin" presStyleCnt="0"/>
      <dgm:spPr/>
    </dgm:pt>
    <dgm:pt modelId="{6683806C-140C-074A-8B5B-FDCCA9146C25}" type="pres">
      <dgm:prSet presAssocID="{7D6FDBE2-044C-D946-AF66-4E6D1EAAC546}" presName="parentLeftMargin" presStyleLbl="node1" presStyleIdx="0" presStyleCnt="1"/>
      <dgm:spPr/>
      <dgm:t>
        <a:bodyPr/>
        <a:lstStyle/>
        <a:p>
          <a:endParaRPr lang="en-US"/>
        </a:p>
      </dgm:t>
    </dgm:pt>
    <dgm:pt modelId="{5E289D48-2C1F-DB42-885C-FA72D3EFD61D}" type="pres">
      <dgm:prSet presAssocID="{7D6FDBE2-044C-D946-AF66-4E6D1EAAC546}" presName="parentText" presStyleLbl="node1" presStyleIdx="0" presStyleCnt="1">
        <dgm:presLayoutVars>
          <dgm:chMax val="0"/>
          <dgm:bulletEnabled val="1"/>
        </dgm:presLayoutVars>
      </dgm:prSet>
      <dgm:spPr/>
      <dgm:t>
        <a:bodyPr/>
        <a:lstStyle/>
        <a:p>
          <a:endParaRPr lang="en-US"/>
        </a:p>
      </dgm:t>
    </dgm:pt>
    <dgm:pt modelId="{90C74369-D664-AD40-8D6C-0392A0591598}" type="pres">
      <dgm:prSet presAssocID="{7D6FDBE2-044C-D946-AF66-4E6D1EAAC546}" presName="negativeSpace" presStyleCnt="0"/>
      <dgm:spPr/>
    </dgm:pt>
    <dgm:pt modelId="{03E24D38-E902-DF4A-817F-AECD509B69DC}" type="pres">
      <dgm:prSet presAssocID="{7D6FDBE2-044C-D946-AF66-4E6D1EAAC546}" presName="childText" presStyleLbl="conFgAcc1" presStyleIdx="0" presStyleCnt="1">
        <dgm:presLayoutVars>
          <dgm:bulletEnabled val="1"/>
        </dgm:presLayoutVars>
      </dgm:prSet>
      <dgm:spPr/>
      <dgm:t>
        <a:bodyPr/>
        <a:lstStyle/>
        <a:p>
          <a:endParaRPr lang="en-US"/>
        </a:p>
      </dgm:t>
    </dgm:pt>
  </dgm:ptLst>
  <dgm:cxnLst>
    <dgm:cxn modelId="{A33B21E8-91CC-4215-874C-4F89E7DF01F9}" type="presOf" srcId="{4355AE52-8070-0C48-81BD-42FC0AA13B04}" destId="{03E24D38-E902-DF4A-817F-AECD509B69DC}" srcOrd="0" destOrd="1" presId="urn:microsoft.com/office/officeart/2005/8/layout/list1"/>
    <dgm:cxn modelId="{76D832BC-59CA-499F-AC2D-34E1E79F63CC}" type="presOf" srcId="{A801FEBC-33B0-45ED-B7D9-C4153B6CA48D}" destId="{03E24D38-E902-DF4A-817F-AECD509B69DC}" srcOrd="0" destOrd="5" presId="urn:microsoft.com/office/officeart/2005/8/layout/list1"/>
    <dgm:cxn modelId="{37950551-D55C-46D4-BBC7-D935009375B4}" type="presOf" srcId="{741B2E95-EC62-3E45-9B75-41EA9ED65D20}" destId="{03E24D38-E902-DF4A-817F-AECD509B69DC}" srcOrd="0" destOrd="4" presId="urn:microsoft.com/office/officeart/2005/8/layout/list1"/>
    <dgm:cxn modelId="{895AFC5C-C091-46E1-BD0E-9ED616E9112C}" type="presOf" srcId="{890DC9E8-3B3E-864E-A4AF-795D59B4B4CF}" destId="{03E24D38-E902-DF4A-817F-AECD509B69DC}" srcOrd="0" destOrd="2" presId="urn:microsoft.com/office/officeart/2005/8/layout/list1"/>
    <dgm:cxn modelId="{CB4D27A1-0CD6-4D9D-9D5F-AE87A8A72AE7}" type="presOf" srcId="{2BC1316B-0411-5246-A176-EC0C463C5CEB}" destId="{03E24D38-E902-DF4A-817F-AECD509B69DC}" srcOrd="0" destOrd="3" presId="urn:microsoft.com/office/officeart/2005/8/layout/list1"/>
    <dgm:cxn modelId="{F8178415-1318-4B99-9D48-42732C58E6F4}" srcId="{7D6FDBE2-044C-D946-AF66-4E6D1EAAC546}" destId="{A801FEBC-33B0-45ED-B7D9-C4153B6CA48D}" srcOrd="5" destOrd="0" parTransId="{E361103D-467B-4672-B7AD-B5158724A4A8}" sibTransId="{42BF04E9-FA58-47A8-853F-9CFCB27D8B8D}"/>
    <dgm:cxn modelId="{F047757C-3156-4915-B055-6B14D21627E7}" type="presOf" srcId="{49DD2062-7C67-9D4E-A6C0-A4F6C65106E7}" destId="{03E24D38-E902-DF4A-817F-AECD509B69DC}" srcOrd="0" destOrd="0" presId="urn:microsoft.com/office/officeart/2005/8/layout/list1"/>
    <dgm:cxn modelId="{0465885C-50BB-4A9C-9A4D-B8D5AF97FCD2}" type="presOf" srcId="{7D6FDBE2-044C-D946-AF66-4E6D1EAAC546}" destId="{5E289D48-2C1F-DB42-885C-FA72D3EFD61D}" srcOrd="1" destOrd="0" presId="urn:microsoft.com/office/officeart/2005/8/layout/list1"/>
    <dgm:cxn modelId="{BA99F35D-F315-B64A-B2FA-A9CC6CC3E61A}" srcId="{7D6FDBE2-044C-D946-AF66-4E6D1EAAC546}" destId="{4355AE52-8070-0C48-81BD-42FC0AA13B04}" srcOrd="1" destOrd="0" parTransId="{92CC476F-D53A-BC45-A22A-A5E577E991C6}" sibTransId="{2264E98C-F2FA-944E-8B55-A8BEB23316E0}"/>
    <dgm:cxn modelId="{B41FF676-8C39-0241-8B4C-3D60670E8EB5}" srcId="{7D6FDBE2-044C-D946-AF66-4E6D1EAAC546}" destId="{49DD2062-7C67-9D4E-A6C0-A4F6C65106E7}" srcOrd="0" destOrd="0" parTransId="{03EF178E-485E-444B-B4CF-2446D801B317}" sibTransId="{0613634A-EF56-D64F-AD59-8999790F6090}"/>
    <dgm:cxn modelId="{8D4AE017-FDE6-4B03-A930-E0F039F0C31E}" type="presOf" srcId="{9CF3FE69-6D24-1B49-B8F5-47CFEB6421DF}" destId="{50825A7A-F96C-8748-8EAC-3F49A06BD7C7}" srcOrd="0" destOrd="0" presId="urn:microsoft.com/office/officeart/2005/8/layout/list1"/>
    <dgm:cxn modelId="{5B3C6F0C-0F90-AA4F-8D06-A3770335ED96}" srcId="{9CF3FE69-6D24-1B49-B8F5-47CFEB6421DF}" destId="{7D6FDBE2-044C-D946-AF66-4E6D1EAAC546}" srcOrd="0" destOrd="0" parTransId="{0C034ED2-9521-1B46-8D37-35A152C771D9}" sibTransId="{F2104036-C024-8C42-9434-0BB4743791EF}"/>
    <dgm:cxn modelId="{29DDDDDC-6775-0E4D-A0ED-BB689C0ADED6}" srcId="{7D6FDBE2-044C-D946-AF66-4E6D1EAAC546}" destId="{890DC9E8-3B3E-864E-A4AF-795D59B4B4CF}" srcOrd="2" destOrd="0" parTransId="{AAF4AC6E-2567-C34E-A87E-2D33DA449641}" sibTransId="{510B5EB9-6AEC-F943-AF5B-AB983733739A}"/>
    <dgm:cxn modelId="{2D5A94CD-5BC9-884A-A532-5DDC5C551573}" srcId="{7D6FDBE2-044C-D946-AF66-4E6D1EAAC546}" destId="{741B2E95-EC62-3E45-9B75-41EA9ED65D20}" srcOrd="4" destOrd="0" parTransId="{CB728BB5-4A17-DF44-87C5-0DE31F870D10}" sibTransId="{8EFE1291-B1E4-2840-8592-6C089E5953F2}"/>
    <dgm:cxn modelId="{3EDC08E8-5384-EE4D-8DAF-228782216A8A}" srcId="{7D6FDBE2-044C-D946-AF66-4E6D1EAAC546}" destId="{2BC1316B-0411-5246-A176-EC0C463C5CEB}" srcOrd="3" destOrd="0" parTransId="{E4BBBBD0-FDD9-1646-8A75-DC9703F771D0}" sibTransId="{172371D8-5807-814A-B5B9-17F05F1A7746}"/>
    <dgm:cxn modelId="{0C97975D-980A-4BE5-BC48-431B6F85C2F1}" type="presOf" srcId="{7D6FDBE2-044C-D946-AF66-4E6D1EAAC546}" destId="{6683806C-140C-074A-8B5B-FDCCA9146C25}" srcOrd="0" destOrd="0" presId="urn:microsoft.com/office/officeart/2005/8/layout/list1"/>
    <dgm:cxn modelId="{4FEFFD60-A4B1-410E-8C99-CC9531C307E9}" type="presParOf" srcId="{50825A7A-F96C-8748-8EAC-3F49A06BD7C7}" destId="{201D5F21-1DB1-104C-AE9A-CBE95FAE25C1}" srcOrd="0" destOrd="0" presId="urn:microsoft.com/office/officeart/2005/8/layout/list1"/>
    <dgm:cxn modelId="{51D14F87-1BCB-4D53-82D0-0DADC2BE8EC5}" type="presParOf" srcId="{201D5F21-1DB1-104C-AE9A-CBE95FAE25C1}" destId="{6683806C-140C-074A-8B5B-FDCCA9146C25}" srcOrd="0" destOrd="0" presId="urn:microsoft.com/office/officeart/2005/8/layout/list1"/>
    <dgm:cxn modelId="{DE7F7E24-DB33-4686-9FC2-DB0B28B1750E}" type="presParOf" srcId="{201D5F21-1DB1-104C-AE9A-CBE95FAE25C1}" destId="{5E289D48-2C1F-DB42-885C-FA72D3EFD61D}" srcOrd="1" destOrd="0" presId="urn:microsoft.com/office/officeart/2005/8/layout/list1"/>
    <dgm:cxn modelId="{4CCBF0C5-361D-48F8-B9D1-16A5F5A6A790}" type="presParOf" srcId="{50825A7A-F96C-8748-8EAC-3F49A06BD7C7}" destId="{90C74369-D664-AD40-8D6C-0392A0591598}" srcOrd="1" destOrd="0" presId="urn:microsoft.com/office/officeart/2005/8/layout/list1"/>
    <dgm:cxn modelId="{3DD8A752-5AE8-4CAC-8311-14144787CE6F}" type="presParOf" srcId="{50825A7A-F96C-8748-8EAC-3F49A06BD7C7}" destId="{03E24D38-E902-DF4A-817F-AECD509B69D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612792-3CCB-3147-AB6A-564A067D979F}"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AFA0CC6C-5A11-3541-A96B-BBB9E8F10083}">
      <dgm:prSet custT="1"/>
      <dgm:spPr/>
      <dgm:t>
        <a:bodyPr/>
        <a:lstStyle/>
        <a:p>
          <a:pPr rtl="0"/>
          <a:r>
            <a:rPr lang="en-US" sz="1800" dirty="0" smtClean="0"/>
            <a:t>Takes less time to create a new thread than a process</a:t>
          </a:r>
          <a:endParaRPr lang="en-US" sz="1800" dirty="0"/>
        </a:p>
      </dgm:t>
    </dgm:pt>
    <dgm:pt modelId="{0051A69D-4669-124D-85A6-0A75C8565B53}" type="parTrans" cxnId="{EE406D00-A366-AB41-B013-79960A0EF781}">
      <dgm:prSet/>
      <dgm:spPr/>
      <dgm:t>
        <a:bodyPr/>
        <a:lstStyle/>
        <a:p>
          <a:endParaRPr lang="en-US"/>
        </a:p>
      </dgm:t>
    </dgm:pt>
    <dgm:pt modelId="{89B2846F-B036-B845-98E7-5447983B519B}" type="sibTrans" cxnId="{EE406D00-A366-AB41-B013-79960A0EF781}">
      <dgm:prSet/>
      <dgm:spPr/>
      <dgm:t>
        <a:bodyPr/>
        <a:lstStyle/>
        <a:p>
          <a:endParaRPr lang="en-US" dirty="0"/>
        </a:p>
      </dgm:t>
    </dgm:pt>
    <dgm:pt modelId="{72BE931D-4917-064A-8CED-E89B3B49C005}">
      <dgm:prSet custT="1"/>
      <dgm:spPr/>
      <dgm:t>
        <a:bodyPr/>
        <a:lstStyle/>
        <a:p>
          <a:pPr rtl="0"/>
          <a:r>
            <a:rPr lang="en-US" sz="1800" dirty="0" smtClean="0"/>
            <a:t>Less time to terminate a thread than a process</a:t>
          </a:r>
          <a:endParaRPr lang="en-US" sz="1800" dirty="0"/>
        </a:p>
      </dgm:t>
    </dgm:pt>
    <dgm:pt modelId="{4B95287D-3311-4B44-822D-7DBF087E83C4}" type="parTrans" cxnId="{545C5D4E-2318-DA44-81A1-FE37C177C142}">
      <dgm:prSet/>
      <dgm:spPr/>
      <dgm:t>
        <a:bodyPr/>
        <a:lstStyle/>
        <a:p>
          <a:endParaRPr lang="en-US"/>
        </a:p>
      </dgm:t>
    </dgm:pt>
    <dgm:pt modelId="{383132FC-8629-134A-9906-CD52E08F6531}" type="sibTrans" cxnId="{545C5D4E-2318-DA44-81A1-FE37C177C142}">
      <dgm:prSet/>
      <dgm:spPr/>
      <dgm:t>
        <a:bodyPr/>
        <a:lstStyle/>
        <a:p>
          <a:endParaRPr lang="en-US" dirty="0"/>
        </a:p>
      </dgm:t>
    </dgm:pt>
    <dgm:pt modelId="{1765FA09-159F-6843-8FFB-18AA17877074}">
      <dgm:prSet custT="1"/>
      <dgm:spPr/>
      <dgm:t>
        <a:bodyPr/>
        <a:lstStyle/>
        <a:p>
          <a:pPr rtl="0"/>
          <a:r>
            <a:rPr lang="en-US" sz="1800" dirty="0" smtClean="0"/>
            <a:t>Switching between two threads takes less time than switching between processes</a:t>
          </a:r>
          <a:endParaRPr lang="en-US" sz="1800" dirty="0"/>
        </a:p>
      </dgm:t>
    </dgm:pt>
    <dgm:pt modelId="{2F61D544-E6BE-5A4A-B671-6050A491E6EE}" type="parTrans" cxnId="{D1A6B5C9-FAE6-E84A-9BDE-4250B3BC4505}">
      <dgm:prSet/>
      <dgm:spPr/>
      <dgm:t>
        <a:bodyPr/>
        <a:lstStyle/>
        <a:p>
          <a:endParaRPr lang="en-US"/>
        </a:p>
      </dgm:t>
    </dgm:pt>
    <dgm:pt modelId="{AF82CA53-B444-2C4A-A223-DA80E41EF993}" type="sibTrans" cxnId="{D1A6B5C9-FAE6-E84A-9BDE-4250B3BC4505}">
      <dgm:prSet/>
      <dgm:spPr/>
      <dgm:t>
        <a:bodyPr/>
        <a:lstStyle/>
        <a:p>
          <a:endParaRPr lang="en-US" dirty="0"/>
        </a:p>
      </dgm:t>
    </dgm:pt>
    <dgm:pt modelId="{AD34B155-D904-644D-95D1-187D4C7439BD}">
      <dgm:prSet custT="1"/>
      <dgm:spPr/>
      <dgm:t>
        <a:bodyPr/>
        <a:lstStyle/>
        <a:p>
          <a:pPr rtl="0"/>
          <a:r>
            <a:rPr lang="en-US" sz="1800" dirty="0" smtClean="0"/>
            <a:t>Threads enhance efficiency in communication  in the same process (because they share the same address space)</a:t>
          </a:r>
          <a:endParaRPr lang="en-US" sz="1800" dirty="0"/>
        </a:p>
      </dgm:t>
    </dgm:pt>
    <dgm:pt modelId="{7C71F8B5-0903-7B4E-89CC-A33A4F72AF14}" type="parTrans" cxnId="{B2CDC935-D2D5-1B4A-9185-022688E19A2B}">
      <dgm:prSet/>
      <dgm:spPr/>
      <dgm:t>
        <a:bodyPr/>
        <a:lstStyle/>
        <a:p>
          <a:endParaRPr lang="en-US"/>
        </a:p>
      </dgm:t>
    </dgm:pt>
    <dgm:pt modelId="{09A54BFE-F92A-F14A-9470-DB6AA6E7DBC4}" type="sibTrans" cxnId="{B2CDC935-D2D5-1B4A-9185-022688E19A2B}">
      <dgm:prSet/>
      <dgm:spPr/>
      <dgm:t>
        <a:bodyPr/>
        <a:lstStyle/>
        <a:p>
          <a:endParaRPr lang="en-US"/>
        </a:p>
      </dgm:t>
    </dgm:pt>
    <dgm:pt modelId="{F31B188B-EE04-7A41-B087-53347EEFDF99}" type="pres">
      <dgm:prSet presAssocID="{18612792-3CCB-3147-AB6A-564A067D979F}" presName="Name0" presStyleCnt="0">
        <dgm:presLayoutVars>
          <dgm:dir/>
          <dgm:animLvl val="lvl"/>
          <dgm:resizeHandles val="exact"/>
        </dgm:presLayoutVars>
      </dgm:prSet>
      <dgm:spPr/>
      <dgm:t>
        <a:bodyPr/>
        <a:lstStyle/>
        <a:p>
          <a:endParaRPr lang="en-US"/>
        </a:p>
      </dgm:t>
    </dgm:pt>
    <dgm:pt modelId="{386799D7-94D7-814E-8B46-9492E2021E75}" type="pres">
      <dgm:prSet presAssocID="{18612792-3CCB-3147-AB6A-564A067D979F}" presName="tSp" presStyleCnt="0"/>
      <dgm:spPr/>
    </dgm:pt>
    <dgm:pt modelId="{49582FC7-E5E8-FD46-97E2-1C712C16B51B}" type="pres">
      <dgm:prSet presAssocID="{18612792-3CCB-3147-AB6A-564A067D979F}" presName="bSp" presStyleCnt="0"/>
      <dgm:spPr/>
    </dgm:pt>
    <dgm:pt modelId="{A88E4BEC-E3E1-7A47-8F0D-4E9A043F7A3F}" type="pres">
      <dgm:prSet presAssocID="{18612792-3CCB-3147-AB6A-564A067D979F}" presName="process" presStyleCnt="0"/>
      <dgm:spPr/>
    </dgm:pt>
    <dgm:pt modelId="{6B723AA7-98F1-004E-92ED-62FA82380A40}" type="pres">
      <dgm:prSet presAssocID="{AFA0CC6C-5A11-3541-A96B-BBB9E8F10083}" presName="composite1" presStyleCnt="0"/>
      <dgm:spPr/>
    </dgm:pt>
    <dgm:pt modelId="{BC24B6E1-8926-6843-9594-F3E8EEF720BF}" type="pres">
      <dgm:prSet presAssocID="{AFA0CC6C-5A11-3541-A96B-BBB9E8F10083}" presName="dummyNode1" presStyleLbl="node1" presStyleIdx="0" presStyleCnt="4"/>
      <dgm:spPr/>
    </dgm:pt>
    <dgm:pt modelId="{C025B061-28CD-1A44-A68C-27DC3598CC6C}" type="pres">
      <dgm:prSet presAssocID="{AFA0CC6C-5A11-3541-A96B-BBB9E8F10083}" presName="childNode1" presStyleLbl="bgAcc1" presStyleIdx="0" presStyleCnt="4">
        <dgm:presLayoutVars>
          <dgm:bulletEnabled val="1"/>
        </dgm:presLayoutVars>
      </dgm:prSet>
      <dgm:spPr/>
    </dgm:pt>
    <dgm:pt modelId="{96DAA187-7B06-664F-AA58-18925EE1891B}" type="pres">
      <dgm:prSet presAssocID="{AFA0CC6C-5A11-3541-A96B-BBB9E8F10083}" presName="childNode1tx" presStyleLbl="bgAcc1" presStyleIdx="0" presStyleCnt="4">
        <dgm:presLayoutVars>
          <dgm:bulletEnabled val="1"/>
        </dgm:presLayoutVars>
      </dgm:prSet>
      <dgm:spPr/>
    </dgm:pt>
    <dgm:pt modelId="{D4D7556E-CD4B-0F43-B97B-025926CE55A9}" type="pres">
      <dgm:prSet presAssocID="{AFA0CC6C-5A11-3541-A96B-BBB9E8F10083}" presName="parentNode1" presStyleLbl="node1" presStyleIdx="0" presStyleCnt="4" custScaleX="140323" custScaleY="306334" custLinFactNeighborX="-6160" custLinFactNeighborY="-22680">
        <dgm:presLayoutVars>
          <dgm:chMax val="1"/>
          <dgm:bulletEnabled val="1"/>
        </dgm:presLayoutVars>
      </dgm:prSet>
      <dgm:spPr/>
      <dgm:t>
        <a:bodyPr/>
        <a:lstStyle/>
        <a:p>
          <a:endParaRPr lang="en-US"/>
        </a:p>
      </dgm:t>
    </dgm:pt>
    <dgm:pt modelId="{7F1022CC-12C5-4345-9F79-304BA44059D2}" type="pres">
      <dgm:prSet presAssocID="{AFA0CC6C-5A11-3541-A96B-BBB9E8F10083}" presName="connSite1" presStyleCnt="0"/>
      <dgm:spPr/>
    </dgm:pt>
    <dgm:pt modelId="{551E1238-A39B-B149-8297-AA72CE9A22C8}" type="pres">
      <dgm:prSet presAssocID="{89B2846F-B036-B845-98E7-5447983B519B}" presName="Name9" presStyleLbl="sibTrans2D1" presStyleIdx="0" presStyleCnt="3" custLinFactNeighborX="46084" custLinFactNeighborY="-15907"/>
      <dgm:spPr/>
      <dgm:t>
        <a:bodyPr/>
        <a:lstStyle/>
        <a:p>
          <a:endParaRPr lang="en-US"/>
        </a:p>
      </dgm:t>
    </dgm:pt>
    <dgm:pt modelId="{8E2546F3-012C-2348-9075-98FF862FAE46}" type="pres">
      <dgm:prSet presAssocID="{72BE931D-4917-064A-8CED-E89B3B49C005}" presName="composite2" presStyleCnt="0"/>
      <dgm:spPr/>
    </dgm:pt>
    <dgm:pt modelId="{EE0F488B-75C0-4144-9FD6-ACFC2CF22638}" type="pres">
      <dgm:prSet presAssocID="{72BE931D-4917-064A-8CED-E89B3B49C005}" presName="dummyNode2" presStyleLbl="node1" presStyleIdx="0" presStyleCnt="4"/>
      <dgm:spPr/>
    </dgm:pt>
    <dgm:pt modelId="{5FF00021-0035-EC44-9F54-1581344B5540}" type="pres">
      <dgm:prSet presAssocID="{72BE931D-4917-064A-8CED-E89B3B49C005}" presName="childNode2" presStyleLbl="bgAcc1" presStyleIdx="1" presStyleCnt="4">
        <dgm:presLayoutVars>
          <dgm:bulletEnabled val="1"/>
        </dgm:presLayoutVars>
      </dgm:prSet>
      <dgm:spPr/>
    </dgm:pt>
    <dgm:pt modelId="{07E77F62-D5DE-9246-B8F6-78FD9550873C}" type="pres">
      <dgm:prSet presAssocID="{72BE931D-4917-064A-8CED-E89B3B49C005}" presName="childNode2tx" presStyleLbl="bgAcc1" presStyleIdx="1" presStyleCnt="4">
        <dgm:presLayoutVars>
          <dgm:bulletEnabled val="1"/>
        </dgm:presLayoutVars>
      </dgm:prSet>
      <dgm:spPr/>
    </dgm:pt>
    <dgm:pt modelId="{F8DEE456-5D02-F24A-9584-7CB10AA1B0B3}" type="pres">
      <dgm:prSet presAssocID="{72BE931D-4917-064A-8CED-E89B3B49C005}" presName="parentNode2" presStyleLbl="node1" presStyleIdx="1" presStyleCnt="4" custScaleX="144221" custScaleY="312566">
        <dgm:presLayoutVars>
          <dgm:chMax val="0"/>
          <dgm:bulletEnabled val="1"/>
        </dgm:presLayoutVars>
      </dgm:prSet>
      <dgm:spPr/>
      <dgm:t>
        <a:bodyPr/>
        <a:lstStyle/>
        <a:p>
          <a:endParaRPr lang="en-US"/>
        </a:p>
      </dgm:t>
    </dgm:pt>
    <dgm:pt modelId="{C54100DE-91BD-4440-9BF7-98ED8E46F6C0}" type="pres">
      <dgm:prSet presAssocID="{72BE931D-4917-064A-8CED-E89B3B49C005}" presName="connSite2" presStyleCnt="0"/>
      <dgm:spPr/>
    </dgm:pt>
    <dgm:pt modelId="{77A16B1F-811E-5249-9C4A-E45362F95CB1}" type="pres">
      <dgm:prSet presAssocID="{383132FC-8629-134A-9906-CD52E08F6531}" presName="Name18" presStyleLbl="sibTrans2D1" presStyleIdx="1" presStyleCnt="3" custLinFactNeighborX="15062" custLinFactNeighborY="13787"/>
      <dgm:spPr/>
      <dgm:t>
        <a:bodyPr/>
        <a:lstStyle/>
        <a:p>
          <a:endParaRPr lang="en-US"/>
        </a:p>
      </dgm:t>
    </dgm:pt>
    <dgm:pt modelId="{C8D35E00-E8F9-344D-A0A4-0805AC08AE07}" type="pres">
      <dgm:prSet presAssocID="{1765FA09-159F-6843-8FFB-18AA17877074}" presName="composite1" presStyleCnt="0"/>
      <dgm:spPr/>
    </dgm:pt>
    <dgm:pt modelId="{4B113F1A-6971-C74D-93B7-B466E820B9E8}" type="pres">
      <dgm:prSet presAssocID="{1765FA09-159F-6843-8FFB-18AA17877074}" presName="dummyNode1" presStyleLbl="node1" presStyleIdx="1" presStyleCnt="4"/>
      <dgm:spPr/>
    </dgm:pt>
    <dgm:pt modelId="{2401F2B1-4C8C-3B40-BFC1-E2B42A50EB44}" type="pres">
      <dgm:prSet presAssocID="{1765FA09-159F-6843-8FFB-18AA17877074}" presName="childNode1" presStyleLbl="bgAcc1" presStyleIdx="2" presStyleCnt="4">
        <dgm:presLayoutVars>
          <dgm:bulletEnabled val="1"/>
        </dgm:presLayoutVars>
      </dgm:prSet>
      <dgm:spPr/>
    </dgm:pt>
    <dgm:pt modelId="{5B12B861-D846-F84D-881F-A2EB39D50CB6}" type="pres">
      <dgm:prSet presAssocID="{1765FA09-159F-6843-8FFB-18AA17877074}" presName="childNode1tx" presStyleLbl="bgAcc1" presStyleIdx="2" presStyleCnt="4">
        <dgm:presLayoutVars>
          <dgm:bulletEnabled val="1"/>
        </dgm:presLayoutVars>
      </dgm:prSet>
      <dgm:spPr/>
    </dgm:pt>
    <dgm:pt modelId="{877379AA-74FD-3B4E-B4C4-F6D60C04083B}" type="pres">
      <dgm:prSet presAssocID="{1765FA09-159F-6843-8FFB-18AA17877074}" presName="parentNode1" presStyleLbl="node1" presStyleIdx="2" presStyleCnt="4" custScaleX="164077" custScaleY="451900">
        <dgm:presLayoutVars>
          <dgm:chMax val="1"/>
          <dgm:bulletEnabled val="1"/>
        </dgm:presLayoutVars>
      </dgm:prSet>
      <dgm:spPr/>
      <dgm:t>
        <a:bodyPr/>
        <a:lstStyle/>
        <a:p>
          <a:endParaRPr lang="en-US"/>
        </a:p>
      </dgm:t>
    </dgm:pt>
    <dgm:pt modelId="{6AA7EA57-E851-8049-A6C9-65B7EF761E43}" type="pres">
      <dgm:prSet presAssocID="{1765FA09-159F-6843-8FFB-18AA17877074}" presName="connSite1" presStyleCnt="0"/>
      <dgm:spPr/>
    </dgm:pt>
    <dgm:pt modelId="{89B61966-62BD-9A4E-B31E-31C32831A504}" type="pres">
      <dgm:prSet presAssocID="{AF82CA53-B444-2C4A-A223-DA80E41EF993}" presName="Name9" presStyleLbl="sibTrans2D1" presStyleIdx="2" presStyleCnt="3" custLinFactNeighborX="42309" custLinFactNeighborY="-27021"/>
      <dgm:spPr/>
      <dgm:t>
        <a:bodyPr/>
        <a:lstStyle/>
        <a:p>
          <a:endParaRPr lang="en-US"/>
        </a:p>
      </dgm:t>
    </dgm:pt>
    <dgm:pt modelId="{85BABCFF-DEBC-E548-91CD-3B8952718110}" type="pres">
      <dgm:prSet presAssocID="{AD34B155-D904-644D-95D1-187D4C7439BD}" presName="composite2" presStyleCnt="0"/>
      <dgm:spPr/>
    </dgm:pt>
    <dgm:pt modelId="{EA439E54-9D59-AC4A-8214-D756227D4F2A}" type="pres">
      <dgm:prSet presAssocID="{AD34B155-D904-644D-95D1-187D4C7439BD}" presName="dummyNode2" presStyleLbl="node1" presStyleIdx="2" presStyleCnt="4"/>
      <dgm:spPr/>
    </dgm:pt>
    <dgm:pt modelId="{E1E1BC13-FC71-954D-A46E-211E173FDACF}" type="pres">
      <dgm:prSet presAssocID="{AD34B155-D904-644D-95D1-187D4C7439BD}" presName="childNode2" presStyleLbl="bgAcc1" presStyleIdx="3" presStyleCnt="4" custScaleX="136011" custScaleY="49036" custLinFactNeighborX="7653" custLinFactNeighborY="11125">
        <dgm:presLayoutVars>
          <dgm:bulletEnabled val="1"/>
        </dgm:presLayoutVars>
      </dgm:prSet>
      <dgm:spPr/>
      <dgm:t>
        <a:bodyPr/>
        <a:lstStyle/>
        <a:p>
          <a:endParaRPr lang="en-US"/>
        </a:p>
      </dgm:t>
    </dgm:pt>
    <dgm:pt modelId="{F945C3D2-839E-724B-B409-98982F52C1F6}" type="pres">
      <dgm:prSet presAssocID="{AD34B155-D904-644D-95D1-187D4C7439BD}" presName="childNode2tx" presStyleLbl="bgAcc1" presStyleIdx="3" presStyleCnt="4">
        <dgm:presLayoutVars>
          <dgm:bulletEnabled val="1"/>
        </dgm:presLayoutVars>
      </dgm:prSet>
      <dgm:spPr/>
      <dgm:t>
        <a:bodyPr/>
        <a:lstStyle/>
        <a:p>
          <a:endParaRPr lang="en-US"/>
        </a:p>
      </dgm:t>
    </dgm:pt>
    <dgm:pt modelId="{2FCD161A-46FB-A047-ABDE-85957AB23A74}" type="pres">
      <dgm:prSet presAssocID="{AD34B155-D904-644D-95D1-187D4C7439BD}" presName="parentNode2" presStyleLbl="node1" presStyleIdx="3" presStyleCnt="4" custScaleX="151657" custScaleY="507188">
        <dgm:presLayoutVars>
          <dgm:chMax val="0"/>
          <dgm:bulletEnabled val="1"/>
        </dgm:presLayoutVars>
      </dgm:prSet>
      <dgm:spPr/>
      <dgm:t>
        <a:bodyPr/>
        <a:lstStyle/>
        <a:p>
          <a:endParaRPr lang="en-US"/>
        </a:p>
      </dgm:t>
    </dgm:pt>
    <dgm:pt modelId="{895F1F65-BB13-4C40-8BB6-33B7764587BE}" type="pres">
      <dgm:prSet presAssocID="{AD34B155-D904-644D-95D1-187D4C7439BD}" presName="connSite2" presStyleCnt="0"/>
      <dgm:spPr/>
    </dgm:pt>
  </dgm:ptLst>
  <dgm:cxnLst>
    <dgm:cxn modelId="{FF1959BB-7964-4714-B4D9-38E3086BC6F0}" type="presOf" srcId="{AFA0CC6C-5A11-3541-A96B-BBB9E8F10083}" destId="{D4D7556E-CD4B-0F43-B97B-025926CE55A9}" srcOrd="0" destOrd="0" presId="urn:microsoft.com/office/officeart/2005/8/layout/hProcess4"/>
    <dgm:cxn modelId="{1C082668-BC6F-42BC-AAE6-51D2F722EB86}" type="presOf" srcId="{72BE931D-4917-064A-8CED-E89B3B49C005}" destId="{F8DEE456-5D02-F24A-9584-7CB10AA1B0B3}" srcOrd="0" destOrd="0" presId="urn:microsoft.com/office/officeart/2005/8/layout/hProcess4"/>
    <dgm:cxn modelId="{545C5D4E-2318-DA44-81A1-FE37C177C142}" srcId="{18612792-3CCB-3147-AB6A-564A067D979F}" destId="{72BE931D-4917-064A-8CED-E89B3B49C005}" srcOrd="1" destOrd="0" parTransId="{4B95287D-3311-4B44-822D-7DBF087E83C4}" sibTransId="{383132FC-8629-134A-9906-CD52E08F6531}"/>
    <dgm:cxn modelId="{CB5B12CB-78BC-4233-AB51-4CFE205A9286}" type="presOf" srcId="{18612792-3CCB-3147-AB6A-564A067D979F}" destId="{F31B188B-EE04-7A41-B087-53347EEFDF99}" srcOrd="0" destOrd="0" presId="urn:microsoft.com/office/officeart/2005/8/layout/hProcess4"/>
    <dgm:cxn modelId="{B589A9E7-4245-4927-A793-2C6F16AEDC91}" type="presOf" srcId="{383132FC-8629-134A-9906-CD52E08F6531}" destId="{77A16B1F-811E-5249-9C4A-E45362F95CB1}" srcOrd="0" destOrd="0" presId="urn:microsoft.com/office/officeart/2005/8/layout/hProcess4"/>
    <dgm:cxn modelId="{EE406D00-A366-AB41-B013-79960A0EF781}" srcId="{18612792-3CCB-3147-AB6A-564A067D979F}" destId="{AFA0CC6C-5A11-3541-A96B-BBB9E8F10083}" srcOrd="0" destOrd="0" parTransId="{0051A69D-4669-124D-85A6-0A75C8565B53}" sibTransId="{89B2846F-B036-B845-98E7-5447983B519B}"/>
    <dgm:cxn modelId="{D1A6B5C9-FAE6-E84A-9BDE-4250B3BC4505}" srcId="{18612792-3CCB-3147-AB6A-564A067D979F}" destId="{1765FA09-159F-6843-8FFB-18AA17877074}" srcOrd="2" destOrd="0" parTransId="{2F61D544-E6BE-5A4A-B671-6050A491E6EE}" sibTransId="{AF82CA53-B444-2C4A-A223-DA80E41EF993}"/>
    <dgm:cxn modelId="{B2CDC935-D2D5-1B4A-9185-022688E19A2B}" srcId="{18612792-3CCB-3147-AB6A-564A067D979F}" destId="{AD34B155-D904-644D-95D1-187D4C7439BD}" srcOrd="3" destOrd="0" parTransId="{7C71F8B5-0903-7B4E-89CC-A33A4F72AF14}" sibTransId="{09A54BFE-F92A-F14A-9470-DB6AA6E7DBC4}"/>
    <dgm:cxn modelId="{836EBB49-8656-4E7E-847B-0CC6992B18D1}" type="presOf" srcId="{AD34B155-D904-644D-95D1-187D4C7439BD}" destId="{2FCD161A-46FB-A047-ABDE-85957AB23A74}" srcOrd="0" destOrd="0" presId="urn:microsoft.com/office/officeart/2005/8/layout/hProcess4"/>
    <dgm:cxn modelId="{BE1B70A9-5030-4528-ACBC-D47CFB312DAF}" type="presOf" srcId="{1765FA09-159F-6843-8FFB-18AA17877074}" destId="{877379AA-74FD-3B4E-B4C4-F6D60C04083B}" srcOrd="0" destOrd="0" presId="urn:microsoft.com/office/officeart/2005/8/layout/hProcess4"/>
    <dgm:cxn modelId="{3D12184A-A731-4E6D-B6F2-B95DD23FE0F1}" type="presOf" srcId="{89B2846F-B036-B845-98E7-5447983B519B}" destId="{551E1238-A39B-B149-8297-AA72CE9A22C8}" srcOrd="0" destOrd="0" presId="urn:microsoft.com/office/officeart/2005/8/layout/hProcess4"/>
    <dgm:cxn modelId="{0E7586FF-CB4F-4183-9913-C402B8B92CA5}" type="presOf" srcId="{AF82CA53-B444-2C4A-A223-DA80E41EF993}" destId="{89B61966-62BD-9A4E-B31E-31C32831A504}" srcOrd="0" destOrd="0" presId="urn:microsoft.com/office/officeart/2005/8/layout/hProcess4"/>
    <dgm:cxn modelId="{EEC6490A-3DBC-427F-8493-2C7B074228EC}" type="presParOf" srcId="{F31B188B-EE04-7A41-B087-53347EEFDF99}" destId="{386799D7-94D7-814E-8B46-9492E2021E75}" srcOrd="0" destOrd="0" presId="urn:microsoft.com/office/officeart/2005/8/layout/hProcess4"/>
    <dgm:cxn modelId="{FA76DC60-12E4-43A7-87FB-F9128AAA79DF}" type="presParOf" srcId="{F31B188B-EE04-7A41-B087-53347EEFDF99}" destId="{49582FC7-E5E8-FD46-97E2-1C712C16B51B}" srcOrd="1" destOrd="0" presId="urn:microsoft.com/office/officeart/2005/8/layout/hProcess4"/>
    <dgm:cxn modelId="{3D802D8C-919D-4A8F-906F-54129CEB9DB7}" type="presParOf" srcId="{F31B188B-EE04-7A41-B087-53347EEFDF99}" destId="{A88E4BEC-E3E1-7A47-8F0D-4E9A043F7A3F}" srcOrd="2" destOrd="0" presId="urn:microsoft.com/office/officeart/2005/8/layout/hProcess4"/>
    <dgm:cxn modelId="{DDA0DC5C-9967-4500-BB6A-C4595E928C88}" type="presParOf" srcId="{A88E4BEC-E3E1-7A47-8F0D-4E9A043F7A3F}" destId="{6B723AA7-98F1-004E-92ED-62FA82380A40}" srcOrd="0" destOrd="0" presId="urn:microsoft.com/office/officeart/2005/8/layout/hProcess4"/>
    <dgm:cxn modelId="{080248CF-B7F0-45C6-94EA-60994B2C82BC}" type="presParOf" srcId="{6B723AA7-98F1-004E-92ED-62FA82380A40}" destId="{BC24B6E1-8926-6843-9594-F3E8EEF720BF}" srcOrd="0" destOrd="0" presId="urn:microsoft.com/office/officeart/2005/8/layout/hProcess4"/>
    <dgm:cxn modelId="{03061714-38D1-4C39-A651-CC7A61C368F1}" type="presParOf" srcId="{6B723AA7-98F1-004E-92ED-62FA82380A40}" destId="{C025B061-28CD-1A44-A68C-27DC3598CC6C}" srcOrd="1" destOrd="0" presId="urn:microsoft.com/office/officeart/2005/8/layout/hProcess4"/>
    <dgm:cxn modelId="{4EC4DE5C-0680-4C3D-B063-726DE94D7EC8}" type="presParOf" srcId="{6B723AA7-98F1-004E-92ED-62FA82380A40}" destId="{96DAA187-7B06-664F-AA58-18925EE1891B}" srcOrd="2" destOrd="0" presId="urn:microsoft.com/office/officeart/2005/8/layout/hProcess4"/>
    <dgm:cxn modelId="{A2E62B65-6379-4C80-8CBD-37FE19FFAB09}" type="presParOf" srcId="{6B723AA7-98F1-004E-92ED-62FA82380A40}" destId="{D4D7556E-CD4B-0F43-B97B-025926CE55A9}" srcOrd="3" destOrd="0" presId="urn:microsoft.com/office/officeart/2005/8/layout/hProcess4"/>
    <dgm:cxn modelId="{8596F51E-BF10-46A2-B4B6-B6495CC61F0F}" type="presParOf" srcId="{6B723AA7-98F1-004E-92ED-62FA82380A40}" destId="{7F1022CC-12C5-4345-9F79-304BA44059D2}" srcOrd="4" destOrd="0" presId="urn:microsoft.com/office/officeart/2005/8/layout/hProcess4"/>
    <dgm:cxn modelId="{6DF68884-2A1B-4173-96E0-EED4058F96F5}" type="presParOf" srcId="{A88E4BEC-E3E1-7A47-8F0D-4E9A043F7A3F}" destId="{551E1238-A39B-B149-8297-AA72CE9A22C8}" srcOrd="1" destOrd="0" presId="urn:microsoft.com/office/officeart/2005/8/layout/hProcess4"/>
    <dgm:cxn modelId="{6C19BA66-F1CA-464B-BBD4-B1573BA41327}" type="presParOf" srcId="{A88E4BEC-E3E1-7A47-8F0D-4E9A043F7A3F}" destId="{8E2546F3-012C-2348-9075-98FF862FAE46}" srcOrd="2" destOrd="0" presId="urn:microsoft.com/office/officeart/2005/8/layout/hProcess4"/>
    <dgm:cxn modelId="{38C23978-CBC0-4271-B50B-0E66EA8B5C42}" type="presParOf" srcId="{8E2546F3-012C-2348-9075-98FF862FAE46}" destId="{EE0F488B-75C0-4144-9FD6-ACFC2CF22638}" srcOrd="0" destOrd="0" presId="urn:microsoft.com/office/officeart/2005/8/layout/hProcess4"/>
    <dgm:cxn modelId="{5E6563F0-721B-4EF3-9E84-D200D86E880A}" type="presParOf" srcId="{8E2546F3-012C-2348-9075-98FF862FAE46}" destId="{5FF00021-0035-EC44-9F54-1581344B5540}" srcOrd="1" destOrd="0" presId="urn:microsoft.com/office/officeart/2005/8/layout/hProcess4"/>
    <dgm:cxn modelId="{4B49F2B4-66C4-4CD5-911B-EFE41AB28BD6}" type="presParOf" srcId="{8E2546F3-012C-2348-9075-98FF862FAE46}" destId="{07E77F62-D5DE-9246-B8F6-78FD9550873C}" srcOrd="2" destOrd="0" presId="urn:microsoft.com/office/officeart/2005/8/layout/hProcess4"/>
    <dgm:cxn modelId="{9643D6EB-9D89-4E10-B7B6-00A562CBFA25}" type="presParOf" srcId="{8E2546F3-012C-2348-9075-98FF862FAE46}" destId="{F8DEE456-5D02-F24A-9584-7CB10AA1B0B3}" srcOrd="3" destOrd="0" presId="urn:microsoft.com/office/officeart/2005/8/layout/hProcess4"/>
    <dgm:cxn modelId="{BBFE38C2-3B01-4C33-86CE-FCDDE7689EC8}" type="presParOf" srcId="{8E2546F3-012C-2348-9075-98FF862FAE46}" destId="{C54100DE-91BD-4440-9BF7-98ED8E46F6C0}" srcOrd="4" destOrd="0" presId="urn:microsoft.com/office/officeart/2005/8/layout/hProcess4"/>
    <dgm:cxn modelId="{73A6CE03-4EA6-47AC-9647-5130652CEBDD}" type="presParOf" srcId="{A88E4BEC-E3E1-7A47-8F0D-4E9A043F7A3F}" destId="{77A16B1F-811E-5249-9C4A-E45362F95CB1}" srcOrd="3" destOrd="0" presId="urn:microsoft.com/office/officeart/2005/8/layout/hProcess4"/>
    <dgm:cxn modelId="{D21607D6-BAC0-4E5C-9174-1B366DCDC38A}" type="presParOf" srcId="{A88E4BEC-E3E1-7A47-8F0D-4E9A043F7A3F}" destId="{C8D35E00-E8F9-344D-A0A4-0805AC08AE07}" srcOrd="4" destOrd="0" presId="urn:microsoft.com/office/officeart/2005/8/layout/hProcess4"/>
    <dgm:cxn modelId="{630CAF72-A241-428F-802B-C1A6B444523A}" type="presParOf" srcId="{C8D35E00-E8F9-344D-A0A4-0805AC08AE07}" destId="{4B113F1A-6971-C74D-93B7-B466E820B9E8}" srcOrd="0" destOrd="0" presId="urn:microsoft.com/office/officeart/2005/8/layout/hProcess4"/>
    <dgm:cxn modelId="{237E933B-65FB-440E-8E3A-5C4BFC925DC6}" type="presParOf" srcId="{C8D35E00-E8F9-344D-A0A4-0805AC08AE07}" destId="{2401F2B1-4C8C-3B40-BFC1-E2B42A50EB44}" srcOrd="1" destOrd="0" presId="urn:microsoft.com/office/officeart/2005/8/layout/hProcess4"/>
    <dgm:cxn modelId="{ADCA9FBE-D547-4C92-8465-ECE8FE157007}" type="presParOf" srcId="{C8D35E00-E8F9-344D-A0A4-0805AC08AE07}" destId="{5B12B861-D846-F84D-881F-A2EB39D50CB6}" srcOrd="2" destOrd="0" presId="urn:microsoft.com/office/officeart/2005/8/layout/hProcess4"/>
    <dgm:cxn modelId="{0B6C717D-59C1-4303-BCA9-7BC43A530E33}" type="presParOf" srcId="{C8D35E00-E8F9-344D-A0A4-0805AC08AE07}" destId="{877379AA-74FD-3B4E-B4C4-F6D60C04083B}" srcOrd="3" destOrd="0" presId="urn:microsoft.com/office/officeart/2005/8/layout/hProcess4"/>
    <dgm:cxn modelId="{598CF9ED-3770-475D-8137-3CF6A10CB99A}" type="presParOf" srcId="{C8D35E00-E8F9-344D-A0A4-0805AC08AE07}" destId="{6AA7EA57-E851-8049-A6C9-65B7EF761E43}" srcOrd="4" destOrd="0" presId="urn:microsoft.com/office/officeart/2005/8/layout/hProcess4"/>
    <dgm:cxn modelId="{ED79D6B0-2779-4409-8EB6-139976B34262}" type="presParOf" srcId="{A88E4BEC-E3E1-7A47-8F0D-4E9A043F7A3F}" destId="{89B61966-62BD-9A4E-B31E-31C32831A504}" srcOrd="5" destOrd="0" presId="urn:microsoft.com/office/officeart/2005/8/layout/hProcess4"/>
    <dgm:cxn modelId="{ADE2DB21-5E50-453E-A297-1414D7933289}" type="presParOf" srcId="{A88E4BEC-E3E1-7A47-8F0D-4E9A043F7A3F}" destId="{85BABCFF-DEBC-E548-91CD-3B8952718110}" srcOrd="6" destOrd="0" presId="urn:microsoft.com/office/officeart/2005/8/layout/hProcess4"/>
    <dgm:cxn modelId="{0F995F3A-F957-4377-86D5-336E30A6F95F}" type="presParOf" srcId="{85BABCFF-DEBC-E548-91CD-3B8952718110}" destId="{EA439E54-9D59-AC4A-8214-D756227D4F2A}" srcOrd="0" destOrd="0" presId="urn:microsoft.com/office/officeart/2005/8/layout/hProcess4"/>
    <dgm:cxn modelId="{94B5BA9B-C51C-4E70-8BAC-0510ABC62865}" type="presParOf" srcId="{85BABCFF-DEBC-E548-91CD-3B8952718110}" destId="{E1E1BC13-FC71-954D-A46E-211E173FDACF}" srcOrd="1" destOrd="0" presId="urn:microsoft.com/office/officeart/2005/8/layout/hProcess4"/>
    <dgm:cxn modelId="{4DFC4DEF-FDF1-49CE-BCCB-9567E19FA3AF}" type="presParOf" srcId="{85BABCFF-DEBC-E548-91CD-3B8952718110}" destId="{F945C3D2-839E-724B-B409-98982F52C1F6}" srcOrd="2" destOrd="0" presId="urn:microsoft.com/office/officeart/2005/8/layout/hProcess4"/>
    <dgm:cxn modelId="{76D46AB8-0495-49F6-8EFA-154FED532DFF}" type="presParOf" srcId="{85BABCFF-DEBC-E548-91CD-3B8952718110}" destId="{2FCD161A-46FB-A047-ABDE-85957AB23A74}" srcOrd="3" destOrd="0" presId="urn:microsoft.com/office/officeart/2005/8/layout/hProcess4"/>
    <dgm:cxn modelId="{467B1993-1C2A-4940-B5E6-1D128C5B4512}" type="presParOf" srcId="{85BABCFF-DEBC-E548-91CD-3B8952718110}" destId="{895F1F65-BB13-4C40-8BB6-33B7764587BE}"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8DB157-70D1-D946-9957-9D2E900191DB}"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37283412-E5DA-E04E-971A-85D005A3FF54}">
      <dgm:prSet custT="1"/>
      <dgm:spPr>
        <a:noFill/>
      </dgm:spPr>
      <dgm:t>
        <a:bodyPr/>
        <a:lstStyle/>
        <a:p>
          <a:pPr marL="282575" lvl="0" indent="-282575" algn="l" defTabSz="266700" rtl="0" fontAlgn="base">
            <a:lnSpc>
              <a:spcPct val="90000"/>
            </a:lnSpc>
            <a:spcBef>
              <a:spcPts val="1800"/>
            </a:spcBef>
            <a:spcAft>
              <a:spcPct val="35000"/>
            </a:spcAft>
            <a:buClr>
              <a:schemeClr val="accent1"/>
            </a:buClr>
            <a:buSzPct val="75000"/>
            <a:buFont typeface="Wingdings" pitchFamily="2" charset="2"/>
            <a:buChar char="n"/>
          </a:pPr>
          <a:r>
            <a:rPr lang="en-US" sz="2800" b="1" kern="1200" dirty="0" smtClean="0">
              <a:solidFill>
                <a:schemeClr val="tx1">
                  <a:lumMod val="85000"/>
                  <a:lumOff val="15000"/>
                </a:schemeClr>
              </a:solidFill>
              <a:latin typeface="+mn-lt"/>
              <a:ea typeface="+mn-ea"/>
              <a:cs typeface="+mn-cs"/>
            </a:rPr>
            <a:t> </a:t>
          </a:r>
          <a:r>
            <a:rPr lang="en-US" sz="2400" b="0" kern="1200" dirty="0" smtClean="0">
              <a:solidFill>
                <a:schemeClr val="tx1">
                  <a:lumMod val="85000"/>
                  <a:lumOff val="15000"/>
                </a:schemeClr>
              </a:solidFill>
              <a:latin typeface="+mn-lt"/>
              <a:ea typeface="+mn-ea"/>
              <a:cs typeface="+mn-cs"/>
            </a:rPr>
            <a:t>Most of the state information dealing with execution is maintained in thread-level data structures</a:t>
          </a:r>
        </a:p>
      </dgm:t>
    </dgm:pt>
    <dgm:pt modelId="{C192C523-29D6-9D4E-9940-FF2D0293B3DB}" type="parTrans" cxnId="{4608F162-6B43-F14B-9657-26B57B4AF3D5}">
      <dgm:prSet/>
      <dgm:spPr/>
      <dgm:t>
        <a:bodyPr/>
        <a:lstStyle/>
        <a:p>
          <a:endParaRPr lang="en-US"/>
        </a:p>
      </dgm:t>
    </dgm:pt>
    <dgm:pt modelId="{DEBF46A9-9CE1-064E-BE01-7F59B89792D8}" type="sibTrans" cxnId="{4608F162-6B43-F14B-9657-26B57B4AF3D5}">
      <dgm:prSet/>
      <dgm:spPr/>
      <dgm:t>
        <a:bodyPr/>
        <a:lstStyle/>
        <a:p>
          <a:endParaRPr lang="en-US"/>
        </a:p>
      </dgm:t>
    </dgm:pt>
    <dgm:pt modelId="{DAD9EDE4-4AC7-D04A-B636-BC58E09E9E52}" type="pres">
      <dgm:prSet presAssocID="{0B8DB157-70D1-D946-9957-9D2E900191DB}" presName="outerComposite" presStyleCnt="0">
        <dgm:presLayoutVars>
          <dgm:chMax val="5"/>
          <dgm:dir/>
          <dgm:resizeHandles val="exact"/>
        </dgm:presLayoutVars>
      </dgm:prSet>
      <dgm:spPr/>
      <dgm:t>
        <a:bodyPr/>
        <a:lstStyle/>
        <a:p>
          <a:endParaRPr lang="en-US"/>
        </a:p>
      </dgm:t>
    </dgm:pt>
    <dgm:pt modelId="{F9741F5B-6F22-5E49-B84B-FB6CF7538A0B}" type="pres">
      <dgm:prSet presAssocID="{0B8DB157-70D1-D946-9957-9D2E900191DB}" presName="dummyMaxCanvas" presStyleCnt="0">
        <dgm:presLayoutVars/>
      </dgm:prSet>
      <dgm:spPr/>
    </dgm:pt>
    <dgm:pt modelId="{0E668DFA-8A2E-204D-89CB-B704450A70C8}" type="pres">
      <dgm:prSet presAssocID="{0B8DB157-70D1-D946-9957-9D2E900191DB}" presName="OneNode_1" presStyleLbl="node1" presStyleIdx="0" presStyleCnt="1" custScaleX="94786" custScaleY="125725" custLinFactNeighborX="2281" custLinFactNeighborY="-14664">
        <dgm:presLayoutVars>
          <dgm:bulletEnabled val="1"/>
        </dgm:presLayoutVars>
      </dgm:prSet>
      <dgm:spPr/>
      <dgm:t>
        <a:bodyPr/>
        <a:lstStyle/>
        <a:p>
          <a:endParaRPr lang="en-US"/>
        </a:p>
      </dgm:t>
    </dgm:pt>
  </dgm:ptLst>
  <dgm:cxnLst>
    <dgm:cxn modelId="{4608F162-6B43-F14B-9657-26B57B4AF3D5}" srcId="{0B8DB157-70D1-D946-9957-9D2E900191DB}" destId="{37283412-E5DA-E04E-971A-85D005A3FF54}" srcOrd="0" destOrd="0" parTransId="{C192C523-29D6-9D4E-9940-FF2D0293B3DB}" sibTransId="{DEBF46A9-9CE1-064E-BE01-7F59B89792D8}"/>
    <dgm:cxn modelId="{8BB9020F-291A-4C65-BB95-E2D03D3E2211}" type="presOf" srcId="{0B8DB157-70D1-D946-9957-9D2E900191DB}" destId="{DAD9EDE4-4AC7-D04A-B636-BC58E09E9E52}" srcOrd="0" destOrd="0" presId="urn:microsoft.com/office/officeart/2005/8/layout/vProcess5"/>
    <dgm:cxn modelId="{75600E7F-64D8-452B-97C7-D3C71204DB9A}" type="presOf" srcId="{37283412-E5DA-E04E-971A-85D005A3FF54}" destId="{0E668DFA-8A2E-204D-89CB-B704450A70C8}" srcOrd="0" destOrd="0" presId="urn:microsoft.com/office/officeart/2005/8/layout/vProcess5"/>
    <dgm:cxn modelId="{EE8FB09A-84B4-4B41-B1E7-E3A3399DE96D}" type="presParOf" srcId="{DAD9EDE4-4AC7-D04A-B636-BC58E09E9E52}" destId="{F9741F5B-6F22-5E49-B84B-FB6CF7538A0B}" srcOrd="0" destOrd="0" presId="urn:microsoft.com/office/officeart/2005/8/layout/vProcess5"/>
    <dgm:cxn modelId="{A61B3538-AB17-41D4-AEF2-573580517E05}" type="presParOf" srcId="{DAD9EDE4-4AC7-D04A-B636-BC58E09E9E52}" destId="{0E668DFA-8A2E-204D-89CB-B704450A70C8}" srcOrd="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9159E0-43FE-E847-BD1F-013D39EEF7AD}" type="doc">
      <dgm:prSet loTypeId="urn:microsoft.com/office/officeart/2005/8/layout/arrow6" loCatId="relationship" qsTypeId="urn:microsoft.com/office/officeart/2005/8/quickstyle/simple4" qsCatId="simple" csTypeId="urn:microsoft.com/office/officeart/2005/8/colors/accent1_2" csCatId="accent1"/>
      <dgm:spPr/>
      <dgm:t>
        <a:bodyPr/>
        <a:lstStyle/>
        <a:p>
          <a:endParaRPr lang="en-US"/>
        </a:p>
      </dgm:t>
    </dgm:pt>
    <dgm:pt modelId="{6799D16A-35E0-6740-9B74-8F1C9729CE21}">
      <dgm:prSet/>
      <dgm:spPr/>
      <dgm:t>
        <a:bodyPr/>
        <a:lstStyle/>
        <a:p>
          <a:pPr rtl="0"/>
          <a:r>
            <a:rPr lang="en-US" dirty="0" smtClean="0"/>
            <a:t>User Level Thread (ULT)</a:t>
          </a:r>
          <a:endParaRPr lang="en-US" dirty="0"/>
        </a:p>
      </dgm:t>
    </dgm:pt>
    <dgm:pt modelId="{FDD94F53-35CB-2242-8F4E-828BB85D3FAF}" type="parTrans" cxnId="{6AB236C5-4BDC-1E45-8B59-718C7F7B3667}">
      <dgm:prSet/>
      <dgm:spPr/>
      <dgm:t>
        <a:bodyPr/>
        <a:lstStyle/>
        <a:p>
          <a:endParaRPr lang="en-US"/>
        </a:p>
      </dgm:t>
    </dgm:pt>
    <dgm:pt modelId="{184FBB80-03CA-734D-8281-28A639685E55}" type="sibTrans" cxnId="{6AB236C5-4BDC-1E45-8B59-718C7F7B3667}">
      <dgm:prSet/>
      <dgm:spPr/>
      <dgm:t>
        <a:bodyPr/>
        <a:lstStyle/>
        <a:p>
          <a:endParaRPr lang="en-US"/>
        </a:p>
      </dgm:t>
    </dgm:pt>
    <dgm:pt modelId="{C803ADBF-8CE0-C844-8CEF-99760ABDF659}">
      <dgm:prSet/>
      <dgm:spPr/>
      <dgm:t>
        <a:bodyPr/>
        <a:lstStyle/>
        <a:p>
          <a:pPr rtl="0"/>
          <a:endParaRPr lang="en-NZ" dirty="0"/>
        </a:p>
      </dgm:t>
    </dgm:pt>
    <dgm:pt modelId="{66974104-EED0-1346-B9EA-2004DB459F12}" type="parTrans" cxnId="{6417AEE5-8F4B-4641-99FA-8F439BE8AD4E}">
      <dgm:prSet/>
      <dgm:spPr/>
      <dgm:t>
        <a:bodyPr/>
        <a:lstStyle/>
        <a:p>
          <a:endParaRPr lang="en-US"/>
        </a:p>
      </dgm:t>
    </dgm:pt>
    <dgm:pt modelId="{D9EE15B6-445A-8C46-A10D-7C487F0E2F37}" type="sibTrans" cxnId="{6417AEE5-8F4B-4641-99FA-8F439BE8AD4E}">
      <dgm:prSet/>
      <dgm:spPr/>
      <dgm:t>
        <a:bodyPr/>
        <a:lstStyle/>
        <a:p>
          <a:endParaRPr lang="en-US"/>
        </a:p>
      </dgm:t>
    </dgm:pt>
    <dgm:pt modelId="{DC411167-CC55-CB42-BD03-7807F64D5679}">
      <dgm:prSet/>
      <dgm:spPr/>
      <dgm:t>
        <a:bodyPr/>
        <a:lstStyle/>
        <a:p>
          <a:pPr rtl="0"/>
          <a:r>
            <a:rPr lang="en-NZ" dirty="0" smtClean="0"/>
            <a:t>Kernel level Thread (KLT) </a:t>
          </a:r>
          <a:endParaRPr lang="en-NZ" dirty="0"/>
        </a:p>
      </dgm:t>
    </dgm:pt>
    <dgm:pt modelId="{98E173CB-7F0A-B344-AD55-CDD680A68ED8}" type="parTrans" cxnId="{2366C24F-60CA-F941-9291-5FE1DC720459}">
      <dgm:prSet/>
      <dgm:spPr/>
      <dgm:t>
        <a:bodyPr/>
        <a:lstStyle/>
        <a:p>
          <a:endParaRPr lang="en-US"/>
        </a:p>
      </dgm:t>
    </dgm:pt>
    <dgm:pt modelId="{3060C359-71F5-1C41-96AA-761973EDE44E}" type="sibTrans" cxnId="{2366C24F-60CA-F941-9291-5FE1DC720459}">
      <dgm:prSet/>
      <dgm:spPr/>
      <dgm:t>
        <a:bodyPr/>
        <a:lstStyle/>
        <a:p>
          <a:endParaRPr lang="en-US"/>
        </a:p>
      </dgm:t>
    </dgm:pt>
    <dgm:pt modelId="{179BE68D-A4BF-DB4D-8129-B93AAA7C285F}" type="pres">
      <dgm:prSet presAssocID="{309159E0-43FE-E847-BD1F-013D39EEF7AD}" presName="compositeShape" presStyleCnt="0">
        <dgm:presLayoutVars>
          <dgm:chMax val="2"/>
          <dgm:dir/>
          <dgm:resizeHandles val="exact"/>
        </dgm:presLayoutVars>
      </dgm:prSet>
      <dgm:spPr/>
      <dgm:t>
        <a:bodyPr/>
        <a:lstStyle/>
        <a:p>
          <a:endParaRPr lang="en-US"/>
        </a:p>
      </dgm:t>
    </dgm:pt>
    <dgm:pt modelId="{7BE085AC-6150-B14A-A83D-67F237B285BA}" type="pres">
      <dgm:prSet presAssocID="{309159E0-43FE-E847-BD1F-013D39EEF7AD}" presName="ribbon" presStyleLbl="node1" presStyleIdx="0" presStyleCnt="1"/>
      <dgm:spPr/>
    </dgm:pt>
    <dgm:pt modelId="{14344616-8A66-5441-84C7-1DA3555BB89A}" type="pres">
      <dgm:prSet presAssocID="{309159E0-43FE-E847-BD1F-013D39EEF7AD}" presName="leftArrowText" presStyleLbl="node1" presStyleIdx="0" presStyleCnt="1">
        <dgm:presLayoutVars>
          <dgm:chMax val="0"/>
          <dgm:bulletEnabled val="1"/>
        </dgm:presLayoutVars>
      </dgm:prSet>
      <dgm:spPr/>
      <dgm:t>
        <a:bodyPr/>
        <a:lstStyle/>
        <a:p>
          <a:endParaRPr lang="en-US"/>
        </a:p>
      </dgm:t>
    </dgm:pt>
    <dgm:pt modelId="{E8D499D1-31A4-DF4A-800E-FEE8DE3CF070}" type="pres">
      <dgm:prSet presAssocID="{309159E0-43FE-E847-BD1F-013D39EEF7AD}" presName="rightArrowText" presStyleLbl="node1" presStyleIdx="0" presStyleCnt="1">
        <dgm:presLayoutVars>
          <dgm:chMax val="0"/>
          <dgm:bulletEnabled val="1"/>
        </dgm:presLayoutVars>
      </dgm:prSet>
      <dgm:spPr/>
      <dgm:t>
        <a:bodyPr/>
        <a:lstStyle/>
        <a:p>
          <a:endParaRPr lang="en-US"/>
        </a:p>
      </dgm:t>
    </dgm:pt>
  </dgm:ptLst>
  <dgm:cxnLst>
    <dgm:cxn modelId="{6AB236C5-4BDC-1E45-8B59-718C7F7B3667}" srcId="{309159E0-43FE-E847-BD1F-013D39EEF7AD}" destId="{6799D16A-35E0-6740-9B74-8F1C9729CE21}" srcOrd="0" destOrd="0" parTransId="{FDD94F53-35CB-2242-8F4E-828BB85D3FAF}" sibTransId="{184FBB80-03CA-734D-8281-28A639685E55}"/>
    <dgm:cxn modelId="{E138EC25-8AA8-4015-B8EC-31512DAE359C}" type="presOf" srcId="{DC411167-CC55-CB42-BD03-7807F64D5679}" destId="{E8D499D1-31A4-DF4A-800E-FEE8DE3CF070}" srcOrd="0" destOrd="0" presId="urn:microsoft.com/office/officeart/2005/8/layout/arrow6"/>
    <dgm:cxn modelId="{2366C24F-60CA-F941-9291-5FE1DC720459}" srcId="{309159E0-43FE-E847-BD1F-013D39EEF7AD}" destId="{DC411167-CC55-CB42-BD03-7807F64D5679}" srcOrd="1" destOrd="0" parTransId="{98E173CB-7F0A-B344-AD55-CDD680A68ED8}" sibTransId="{3060C359-71F5-1C41-96AA-761973EDE44E}"/>
    <dgm:cxn modelId="{81A23310-20EF-4600-8EF9-C1E2DB2F92AA}" type="presOf" srcId="{C803ADBF-8CE0-C844-8CEF-99760ABDF659}" destId="{14344616-8A66-5441-84C7-1DA3555BB89A}" srcOrd="0" destOrd="1" presId="urn:microsoft.com/office/officeart/2005/8/layout/arrow6"/>
    <dgm:cxn modelId="{6417AEE5-8F4B-4641-99FA-8F439BE8AD4E}" srcId="{6799D16A-35E0-6740-9B74-8F1C9729CE21}" destId="{C803ADBF-8CE0-C844-8CEF-99760ABDF659}" srcOrd="0" destOrd="0" parTransId="{66974104-EED0-1346-B9EA-2004DB459F12}" sibTransId="{D9EE15B6-445A-8C46-A10D-7C487F0E2F37}"/>
    <dgm:cxn modelId="{9B340056-9453-4834-A540-A3D2C527554C}" type="presOf" srcId="{6799D16A-35E0-6740-9B74-8F1C9729CE21}" destId="{14344616-8A66-5441-84C7-1DA3555BB89A}" srcOrd="0" destOrd="0" presId="urn:microsoft.com/office/officeart/2005/8/layout/arrow6"/>
    <dgm:cxn modelId="{9ECEFD74-B4E3-4A7B-B762-5554F96F3340}" type="presOf" srcId="{309159E0-43FE-E847-BD1F-013D39EEF7AD}" destId="{179BE68D-A4BF-DB4D-8129-B93AAA7C285F}" srcOrd="0" destOrd="0" presId="urn:microsoft.com/office/officeart/2005/8/layout/arrow6"/>
    <dgm:cxn modelId="{15BA550A-0571-4DF6-9AB3-5A45D813F7DF}" type="presParOf" srcId="{179BE68D-A4BF-DB4D-8129-B93AAA7C285F}" destId="{7BE085AC-6150-B14A-A83D-67F237B285BA}" srcOrd="0" destOrd="0" presId="urn:microsoft.com/office/officeart/2005/8/layout/arrow6"/>
    <dgm:cxn modelId="{5D5EEDFC-1147-4534-8669-ABF4A4CF6BF1}" type="presParOf" srcId="{179BE68D-A4BF-DB4D-8129-B93AAA7C285F}" destId="{14344616-8A66-5441-84C7-1DA3555BB89A}" srcOrd="1" destOrd="0" presId="urn:microsoft.com/office/officeart/2005/8/layout/arrow6"/>
    <dgm:cxn modelId="{0F018284-3D87-454D-9761-E0153D32E301}" type="presParOf" srcId="{179BE68D-A4BF-DB4D-8129-B93AAA7C285F}" destId="{E8D499D1-31A4-DF4A-800E-FEE8DE3CF070}"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2D2D33-BB61-8241-A197-5D26C46A14BC}" type="doc">
      <dgm:prSet loTypeId="urn:microsoft.com/office/officeart/2005/8/layout/arrow2" loCatId="process" qsTypeId="urn:microsoft.com/office/officeart/2005/8/quickstyle/simple4" qsCatId="simple" csTypeId="urn:microsoft.com/office/officeart/2005/8/colors/accent1_2" csCatId="accent1" phldr="1"/>
      <dgm:spPr/>
      <dgm:t>
        <a:bodyPr/>
        <a:lstStyle/>
        <a:p>
          <a:endParaRPr lang="en-US"/>
        </a:p>
      </dgm:t>
    </dgm:pt>
    <dgm:pt modelId="{7F122F77-B3B0-0B42-97EC-FC618BD3A352}">
      <dgm:prSet custT="1"/>
      <dgm:spPr/>
      <dgm:t>
        <a:bodyPr/>
        <a:lstStyle/>
        <a:p>
          <a:pPr rtl="0"/>
          <a:r>
            <a:rPr lang="en-US" sz="1900" b="0" dirty="0" smtClean="0"/>
            <a:t>Thread switching does not require kernel mode privileges</a:t>
          </a:r>
          <a:endParaRPr lang="en-US" sz="1900" b="0" dirty="0"/>
        </a:p>
      </dgm:t>
    </dgm:pt>
    <dgm:pt modelId="{031850AE-5C94-9243-9FF7-5560C1533A05}" type="parTrans" cxnId="{A892F406-AFDF-4041-88E4-5BB40484A68C}">
      <dgm:prSet/>
      <dgm:spPr/>
      <dgm:t>
        <a:bodyPr/>
        <a:lstStyle/>
        <a:p>
          <a:endParaRPr lang="en-US"/>
        </a:p>
      </dgm:t>
    </dgm:pt>
    <dgm:pt modelId="{C374204F-E9ED-E44E-AEDF-0338168C79AA}" type="sibTrans" cxnId="{A892F406-AFDF-4041-88E4-5BB40484A68C}">
      <dgm:prSet/>
      <dgm:spPr/>
      <dgm:t>
        <a:bodyPr/>
        <a:lstStyle/>
        <a:p>
          <a:endParaRPr lang="en-US"/>
        </a:p>
      </dgm:t>
    </dgm:pt>
    <dgm:pt modelId="{29134C3A-9B00-4549-BB8B-B66432C1096F}">
      <dgm:prSet custT="1"/>
      <dgm:spPr/>
      <dgm:t>
        <a:bodyPr/>
        <a:lstStyle/>
        <a:p>
          <a:pPr rtl="0"/>
          <a:r>
            <a:rPr lang="en-US" sz="1900" b="0" dirty="0" smtClean="0"/>
            <a:t>Scheduling can be application specific</a:t>
          </a:r>
          <a:endParaRPr lang="en-US" sz="1900" b="0" dirty="0"/>
        </a:p>
      </dgm:t>
    </dgm:pt>
    <dgm:pt modelId="{625EA1CE-AD9C-DE4E-AEF7-229DE929EEA9}" type="parTrans" cxnId="{B2DA335C-CDB5-4B41-8B71-C0A42FD923D2}">
      <dgm:prSet/>
      <dgm:spPr/>
      <dgm:t>
        <a:bodyPr/>
        <a:lstStyle/>
        <a:p>
          <a:endParaRPr lang="en-US"/>
        </a:p>
      </dgm:t>
    </dgm:pt>
    <dgm:pt modelId="{ABFEF0E3-C81A-F749-818C-BA04D29119D3}" type="sibTrans" cxnId="{B2DA335C-CDB5-4B41-8B71-C0A42FD923D2}">
      <dgm:prSet/>
      <dgm:spPr/>
      <dgm:t>
        <a:bodyPr/>
        <a:lstStyle/>
        <a:p>
          <a:endParaRPr lang="en-US"/>
        </a:p>
      </dgm:t>
    </dgm:pt>
    <dgm:pt modelId="{931538E1-ED54-6F49-A1F9-7381F4898C01}">
      <dgm:prSet custT="1"/>
      <dgm:spPr/>
      <dgm:t>
        <a:bodyPr/>
        <a:lstStyle/>
        <a:p>
          <a:pPr rtl="0"/>
          <a:r>
            <a:rPr lang="en-US" sz="1900" b="0" dirty="0" smtClean="0"/>
            <a:t>ULTs can run on any OS</a:t>
          </a:r>
          <a:endParaRPr lang="en-US" sz="1900" b="0" dirty="0"/>
        </a:p>
      </dgm:t>
    </dgm:pt>
    <dgm:pt modelId="{50F4AEAD-4AC6-9B4C-980F-551E2057EB91}" type="parTrans" cxnId="{7A27E4A7-F91C-304B-825F-17F5A44F0437}">
      <dgm:prSet/>
      <dgm:spPr/>
      <dgm:t>
        <a:bodyPr/>
        <a:lstStyle/>
        <a:p>
          <a:endParaRPr lang="en-US"/>
        </a:p>
      </dgm:t>
    </dgm:pt>
    <dgm:pt modelId="{D8471B37-87A9-AE43-A95F-FBFDE1EE108D}" type="sibTrans" cxnId="{7A27E4A7-F91C-304B-825F-17F5A44F0437}">
      <dgm:prSet/>
      <dgm:spPr/>
      <dgm:t>
        <a:bodyPr/>
        <a:lstStyle/>
        <a:p>
          <a:endParaRPr lang="en-US"/>
        </a:p>
      </dgm:t>
    </dgm:pt>
    <dgm:pt modelId="{06822A1B-AD09-F74E-A827-5C7ED814A0BC}" type="pres">
      <dgm:prSet presAssocID="{5D2D2D33-BB61-8241-A197-5D26C46A14BC}" presName="arrowDiagram" presStyleCnt="0">
        <dgm:presLayoutVars>
          <dgm:chMax val="5"/>
          <dgm:dir/>
          <dgm:resizeHandles val="exact"/>
        </dgm:presLayoutVars>
      </dgm:prSet>
      <dgm:spPr/>
      <dgm:t>
        <a:bodyPr/>
        <a:lstStyle/>
        <a:p>
          <a:endParaRPr lang="en-US"/>
        </a:p>
      </dgm:t>
    </dgm:pt>
    <dgm:pt modelId="{45521A5A-8BF5-6D4F-8820-9F7A7D2AACC9}" type="pres">
      <dgm:prSet presAssocID="{5D2D2D33-BB61-8241-A197-5D26C46A14BC}" presName="arrow" presStyleLbl="bgShp" presStyleIdx="0" presStyleCnt="1" custScaleY="96800" custLinFactNeighborX="-7000" custLinFactNeighborY="-3600"/>
      <dgm:spPr>
        <a:solidFill>
          <a:schemeClr val="accent6">
            <a:lumMod val="75000"/>
          </a:schemeClr>
        </a:solidFill>
      </dgm:spPr>
      <dgm:t>
        <a:bodyPr/>
        <a:lstStyle/>
        <a:p>
          <a:endParaRPr lang="en-US"/>
        </a:p>
      </dgm:t>
    </dgm:pt>
    <dgm:pt modelId="{4F4A8D4C-6494-6A46-B0AE-43C2851407F8}" type="pres">
      <dgm:prSet presAssocID="{5D2D2D33-BB61-8241-A197-5D26C46A14BC}" presName="arrowDiagram3" presStyleCnt="0"/>
      <dgm:spPr/>
    </dgm:pt>
    <dgm:pt modelId="{93EAFCAC-773B-E94E-854B-E2F2A383AFC6}" type="pres">
      <dgm:prSet presAssocID="{7F122F77-B3B0-0B42-97EC-FC618BD3A352}" presName="bullet3a" presStyleLbl="node1" presStyleIdx="0" presStyleCnt="3" custLinFactY="-30288" custLinFactNeighborX="50000" custLinFactNeighborY="-100000"/>
      <dgm:spPr>
        <a:blipFill rotWithShape="0">
          <a:blip xmlns:r="http://schemas.openxmlformats.org/officeDocument/2006/relationships" r:embed="rId1"/>
          <a:tile tx="0" ty="0" sx="100000" sy="100000" flip="none" algn="tl"/>
        </a:blipFill>
      </dgm:spPr>
      <dgm:t>
        <a:bodyPr/>
        <a:lstStyle/>
        <a:p>
          <a:endParaRPr lang="en-US"/>
        </a:p>
      </dgm:t>
    </dgm:pt>
    <dgm:pt modelId="{E4D42CE9-ECF2-5744-AA05-BF91A11852C6}" type="pres">
      <dgm:prSet presAssocID="{7F122F77-B3B0-0B42-97EC-FC618BD3A352}" presName="textBox3a" presStyleLbl="revTx" presStyleIdx="0" presStyleCnt="3" custScaleX="168672" custScaleY="55018" custLinFactNeighborX="30044" custLinFactNeighborY="-20761">
        <dgm:presLayoutVars>
          <dgm:bulletEnabled val="1"/>
        </dgm:presLayoutVars>
      </dgm:prSet>
      <dgm:spPr/>
      <dgm:t>
        <a:bodyPr/>
        <a:lstStyle/>
        <a:p>
          <a:endParaRPr lang="en-US"/>
        </a:p>
      </dgm:t>
    </dgm:pt>
    <dgm:pt modelId="{1036C2CF-90BA-A94C-AD44-42882AF2DD37}" type="pres">
      <dgm:prSet presAssocID="{29134C3A-9B00-4549-BB8B-B66432C1096F}" presName="bullet3b" presStyleLbl="node1" presStyleIdx="1" presStyleCnt="3" custLinFactNeighborX="28723" custLinFactNeighborY="-51064"/>
      <dgm:spPr>
        <a:blipFill rotWithShape="0">
          <a:blip xmlns:r="http://schemas.openxmlformats.org/officeDocument/2006/relationships" r:embed="rId1"/>
          <a:tile tx="0" ty="0" sx="100000" sy="100000" flip="none" algn="tl"/>
        </a:blipFill>
      </dgm:spPr>
      <dgm:t>
        <a:bodyPr/>
        <a:lstStyle/>
        <a:p>
          <a:endParaRPr lang="en-US"/>
        </a:p>
      </dgm:t>
    </dgm:pt>
    <dgm:pt modelId="{A85E126F-226F-CC4E-84E7-84C919015917}" type="pres">
      <dgm:prSet presAssocID="{29134C3A-9B00-4549-BB8B-B66432C1096F}" presName="textBox3b" presStyleLbl="revTx" presStyleIdx="1" presStyleCnt="3" custScaleX="141667" custScaleY="29412" custLinFactNeighborX="8334" custLinFactNeighborY="-25735">
        <dgm:presLayoutVars>
          <dgm:bulletEnabled val="1"/>
        </dgm:presLayoutVars>
      </dgm:prSet>
      <dgm:spPr/>
      <dgm:t>
        <a:bodyPr/>
        <a:lstStyle/>
        <a:p>
          <a:endParaRPr lang="en-US"/>
        </a:p>
      </dgm:t>
    </dgm:pt>
    <dgm:pt modelId="{54DF5CF8-7AEE-2A40-9C1E-D941B6A8084B}" type="pres">
      <dgm:prSet presAssocID="{931538E1-ED54-6F49-A1F9-7381F4898C01}" presName="bullet3c" presStyleLbl="node1" presStyleIdx="2" presStyleCnt="3" custLinFactX="34615" custLinFactNeighborX="100000" custLinFactNeighborY="-62500"/>
      <dgm:spPr>
        <a:blipFill rotWithShape="0">
          <a:blip xmlns:r="http://schemas.openxmlformats.org/officeDocument/2006/relationships" r:embed="rId1"/>
          <a:tile tx="0" ty="0" sx="100000" sy="100000" flip="none" algn="tl"/>
        </a:blipFill>
      </dgm:spPr>
      <dgm:t>
        <a:bodyPr/>
        <a:lstStyle/>
        <a:p>
          <a:endParaRPr lang="en-US"/>
        </a:p>
      </dgm:t>
    </dgm:pt>
    <dgm:pt modelId="{FBB2E895-1B5B-4449-B16F-AEA0D14C0847}" type="pres">
      <dgm:prSet presAssocID="{931538E1-ED54-6F49-A1F9-7381F4898C01}" presName="textBox3c" presStyleLbl="revTx" presStyleIdx="2" presStyleCnt="3" custFlipVert="0" custScaleX="66664" custScaleY="41294" custLinFactNeighborX="-2085" custLinFactNeighborY="-11655">
        <dgm:presLayoutVars>
          <dgm:bulletEnabled val="1"/>
        </dgm:presLayoutVars>
      </dgm:prSet>
      <dgm:spPr/>
      <dgm:t>
        <a:bodyPr/>
        <a:lstStyle/>
        <a:p>
          <a:endParaRPr lang="en-US"/>
        </a:p>
      </dgm:t>
    </dgm:pt>
  </dgm:ptLst>
  <dgm:cxnLst>
    <dgm:cxn modelId="{A892F406-AFDF-4041-88E4-5BB40484A68C}" srcId="{5D2D2D33-BB61-8241-A197-5D26C46A14BC}" destId="{7F122F77-B3B0-0B42-97EC-FC618BD3A352}" srcOrd="0" destOrd="0" parTransId="{031850AE-5C94-9243-9FF7-5560C1533A05}" sibTransId="{C374204F-E9ED-E44E-AEDF-0338168C79AA}"/>
    <dgm:cxn modelId="{7A27E4A7-F91C-304B-825F-17F5A44F0437}" srcId="{5D2D2D33-BB61-8241-A197-5D26C46A14BC}" destId="{931538E1-ED54-6F49-A1F9-7381F4898C01}" srcOrd="2" destOrd="0" parTransId="{50F4AEAD-4AC6-9B4C-980F-551E2057EB91}" sibTransId="{D8471B37-87A9-AE43-A95F-FBFDE1EE108D}"/>
    <dgm:cxn modelId="{2BC0156E-DFD0-4C9C-A6E2-B5A94E892EA5}" type="presOf" srcId="{29134C3A-9B00-4549-BB8B-B66432C1096F}" destId="{A85E126F-226F-CC4E-84E7-84C919015917}" srcOrd="0" destOrd="0" presId="urn:microsoft.com/office/officeart/2005/8/layout/arrow2"/>
    <dgm:cxn modelId="{31752D82-26B1-4AD8-80E4-02D6C9BDCF1A}" type="presOf" srcId="{931538E1-ED54-6F49-A1F9-7381F4898C01}" destId="{FBB2E895-1B5B-4449-B16F-AEA0D14C0847}" srcOrd="0" destOrd="0" presId="urn:microsoft.com/office/officeart/2005/8/layout/arrow2"/>
    <dgm:cxn modelId="{418541EA-1EDA-4BA7-9BA0-23A335B6DD48}" type="presOf" srcId="{7F122F77-B3B0-0B42-97EC-FC618BD3A352}" destId="{E4D42CE9-ECF2-5744-AA05-BF91A11852C6}" srcOrd="0" destOrd="0" presId="urn:microsoft.com/office/officeart/2005/8/layout/arrow2"/>
    <dgm:cxn modelId="{C03EE1DD-2567-4620-8BE2-3BBE11FA471F}" type="presOf" srcId="{5D2D2D33-BB61-8241-A197-5D26C46A14BC}" destId="{06822A1B-AD09-F74E-A827-5C7ED814A0BC}" srcOrd="0" destOrd="0" presId="urn:microsoft.com/office/officeart/2005/8/layout/arrow2"/>
    <dgm:cxn modelId="{B2DA335C-CDB5-4B41-8B71-C0A42FD923D2}" srcId="{5D2D2D33-BB61-8241-A197-5D26C46A14BC}" destId="{29134C3A-9B00-4549-BB8B-B66432C1096F}" srcOrd="1" destOrd="0" parTransId="{625EA1CE-AD9C-DE4E-AEF7-229DE929EEA9}" sibTransId="{ABFEF0E3-C81A-F749-818C-BA04D29119D3}"/>
    <dgm:cxn modelId="{5320B81F-689C-48AE-8274-B71BE45A60A5}" type="presParOf" srcId="{06822A1B-AD09-F74E-A827-5C7ED814A0BC}" destId="{45521A5A-8BF5-6D4F-8820-9F7A7D2AACC9}" srcOrd="0" destOrd="0" presId="urn:microsoft.com/office/officeart/2005/8/layout/arrow2"/>
    <dgm:cxn modelId="{8A77363A-A7B7-413B-AB99-4AD88B99A458}" type="presParOf" srcId="{06822A1B-AD09-F74E-A827-5C7ED814A0BC}" destId="{4F4A8D4C-6494-6A46-B0AE-43C2851407F8}" srcOrd="1" destOrd="0" presId="urn:microsoft.com/office/officeart/2005/8/layout/arrow2"/>
    <dgm:cxn modelId="{BB115D19-F909-4334-8B32-FE733A23B9B7}" type="presParOf" srcId="{4F4A8D4C-6494-6A46-B0AE-43C2851407F8}" destId="{93EAFCAC-773B-E94E-854B-E2F2A383AFC6}" srcOrd="0" destOrd="0" presId="urn:microsoft.com/office/officeart/2005/8/layout/arrow2"/>
    <dgm:cxn modelId="{C70D2354-B124-4C03-AD43-118E2134CCF3}" type="presParOf" srcId="{4F4A8D4C-6494-6A46-B0AE-43C2851407F8}" destId="{E4D42CE9-ECF2-5744-AA05-BF91A11852C6}" srcOrd="1" destOrd="0" presId="urn:microsoft.com/office/officeart/2005/8/layout/arrow2"/>
    <dgm:cxn modelId="{9639442B-1E55-49BA-89BC-5C8D7616C556}" type="presParOf" srcId="{4F4A8D4C-6494-6A46-B0AE-43C2851407F8}" destId="{1036C2CF-90BA-A94C-AD44-42882AF2DD37}" srcOrd="2" destOrd="0" presId="urn:microsoft.com/office/officeart/2005/8/layout/arrow2"/>
    <dgm:cxn modelId="{B58597C8-34ED-4085-8523-4BE44BDFF198}" type="presParOf" srcId="{4F4A8D4C-6494-6A46-B0AE-43C2851407F8}" destId="{A85E126F-226F-CC4E-84E7-84C919015917}" srcOrd="3" destOrd="0" presId="urn:microsoft.com/office/officeart/2005/8/layout/arrow2"/>
    <dgm:cxn modelId="{C2703CBC-CF3D-438E-94FC-8ADC9BDE5972}" type="presParOf" srcId="{4F4A8D4C-6494-6A46-B0AE-43C2851407F8}" destId="{54DF5CF8-7AEE-2A40-9C1E-D941B6A8084B}" srcOrd="4" destOrd="0" presId="urn:microsoft.com/office/officeart/2005/8/layout/arrow2"/>
    <dgm:cxn modelId="{BA4D0E10-3A7E-49FB-A180-91D3A5D905F0}" type="presParOf" srcId="{4F4A8D4C-6494-6A46-B0AE-43C2851407F8}" destId="{FBB2E895-1B5B-4449-B16F-AEA0D14C0847}"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356147B-D901-D54E-AC26-82EAFFBF4399}"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97FAF474-8A0E-364A-8775-328846964460}">
      <dgm:prSet/>
      <dgm:spPr>
        <a:solidFill>
          <a:schemeClr val="accent6"/>
        </a:solidFill>
      </dgm:spPr>
      <dgm:t>
        <a:bodyPr/>
        <a:lstStyle/>
        <a:p>
          <a:pPr rtl="0"/>
          <a:r>
            <a:rPr lang="en-NZ" b="1" i="0" dirty="0" smtClean="0"/>
            <a:t>Process</a:t>
          </a:r>
          <a:endParaRPr lang="en-NZ" b="1" i="0" dirty="0"/>
        </a:p>
      </dgm:t>
    </dgm:pt>
    <dgm:pt modelId="{0EF395E0-D77D-7E43-BE01-0B4414453068}" type="parTrans" cxnId="{DF93115A-AE1F-944B-9A55-29FAC0F49632}">
      <dgm:prSet/>
      <dgm:spPr/>
      <dgm:t>
        <a:bodyPr/>
        <a:lstStyle/>
        <a:p>
          <a:endParaRPr lang="en-US"/>
        </a:p>
      </dgm:t>
    </dgm:pt>
    <dgm:pt modelId="{BA7A47DA-DFBB-EC4B-AD89-DF802179974B}" type="sibTrans" cxnId="{DF93115A-AE1F-944B-9A55-29FAC0F49632}">
      <dgm:prSet/>
      <dgm:spPr/>
      <dgm:t>
        <a:bodyPr/>
        <a:lstStyle/>
        <a:p>
          <a:endParaRPr lang="en-US"/>
        </a:p>
      </dgm:t>
    </dgm:pt>
    <dgm:pt modelId="{0678B7E6-9906-304E-B075-C2025BE04C50}">
      <dgm:prSet/>
      <dgm:spPr>
        <a:solidFill>
          <a:schemeClr val="bg1">
            <a:lumMod val="95000"/>
          </a:schemeClr>
        </a:solidFill>
      </dgm:spPr>
      <dgm:t>
        <a:bodyPr/>
        <a:lstStyle/>
        <a:p>
          <a:pPr rtl="0"/>
          <a:r>
            <a:rPr lang="en-US" b="1" i="0" dirty="0" smtClean="0"/>
            <a:t>includes the user’s address space, stack, and process control block</a:t>
          </a:r>
          <a:endParaRPr lang="en-US" b="1" i="0" dirty="0"/>
        </a:p>
      </dgm:t>
    </dgm:pt>
    <dgm:pt modelId="{8723C50F-49A5-1040-826C-37357E4962BB}" type="parTrans" cxnId="{54CAB20E-2961-0840-8F50-C40B5CEE6234}">
      <dgm:prSet/>
      <dgm:spPr/>
      <dgm:t>
        <a:bodyPr/>
        <a:lstStyle/>
        <a:p>
          <a:endParaRPr lang="en-US"/>
        </a:p>
      </dgm:t>
    </dgm:pt>
    <dgm:pt modelId="{E3ADE092-B4DF-C249-BC65-8B2B6D5507F5}" type="sibTrans" cxnId="{54CAB20E-2961-0840-8F50-C40B5CEE6234}">
      <dgm:prSet/>
      <dgm:spPr/>
      <dgm:t>
        <a:bodyPr/>
        <a:lstStyle/>
        <a:p>
          <a:endParaRPr lang="en-US"/>
        </a:p>
      </dgm:t>
    </dgm:pt>
    <dgm:pt modelId="{BFDF6DF0-169A-2246-9DAC-5CAA0200A858}">
      <dgm:prSet/>
      <dgm:spPr/>
      <dgm:t>
        <a:bodyPr/>
        <a:lstStyle/>
        <a:p>
          <a:pPr rtl="0"/>
          <a:r>
            <a:rPr lang="en-US" b="1" i="0" dirty="0" smtClean="0"/>
            <a:t>User-level Threads</a:t>
          </a:r>
          <a:endParaRPr lang="en-US" b="1" i="0" dirty="0"/>
        </a:p>
      </dgm:t>
    </dgm:pt>
    <dgm:pt modelId="{3AD43D06-EC4B-2742-BFFB-8832043071F9}" type="parTrans" cxnId="{BE9B35DD-FC3F-C143-9192-4915BD01D576}">
      <dgm:prSet/>
      <dgm:spPr/>
      <dgm:t>
        <a:bodyPr/>
        <a:lstStyle/>
        <a:p>
          <a:endParaRPr lang="en-US"/>
        </a:p>
      </dgm:t>
    </dgm:pt>
    <dgm:pt modelId="{E0ADEF91-3E18-1046-B7D1-AAA7B44206D0}" type="sibTrans" cxnId="{BE9B35DD-FC3F-C143-9192-4915BD01D576}">
      <dgm:prSet/>
      <dgm:spPr/>
      <dgm:t>
        <a:bodyPr/>
        <a:lstStyle/>
        <a:p>
          <a:endParaRPr lang="en-US"/>
        </a:p>
      </dgm:t>
    </dgm:pt>
    <dgm:pt modelId="{048A8301-A472-6447-893F-1BBFF4A45143}">
      <dgm:prSet/>
      <dgm:spPr>
        <a:solidFill>
          <a:schemeClr val="bg1">
            <a:lumMod val="95000"/>
          </a:schemeClr>
        </a:solidFill>
      </dgm:spPr>
      <dgm:t>
        <a:bodyPr/>
        <a:lstStyle/>
        <a:p>
          <a:pPr rtl="0"/>
          <a:r>
            <a:rPr lang="en-US" b="1" i="0" dirty="0" smtClean="0"/>
            <a:t>a user-created unit of execution within a process</a:t>
          </a:r>
          <a:endParaRPr lang="en-US" b="1" i="0" dirty="0"/>
        </a:p>
      </dgm:t>
    </dgm:pt>
    <dgm:pt modelId="{9181B8C7-5905-774B-B01E-4B378DAE48B8}" type="parTrans" cxnId="{72CE81E9-D52E-FC45-92E2-4D1DEC227DEF}">
      <dgm:prSet/>
      <dgm:spPr/>
      <dgm:t>
        <a:bodyPr/>
        <a:lstStyle/>
        <a:p>
          <a:endParaRPr lang="en-US"/>
        </a:p>
      </dgm:t>
    </dgm:pt>
    <dgm:pt modelId="{50F6D127-FEA6-064D-8490-E1106EFC5488}" type="sibTrans" cxnId="{72CE81E9-D52E-FC45-92E2-4D1DEC227DEF}">
      <dgm:prSet/>
      <dgm:spPr/>
      <dgm:t>
        <a:bodyPr/>
        <a:lstStyle/>
        <a:p>
          <a:endParaRPr lang="en-US"/>
        </a:p>
      </dgm:t>
    </dgm:pt>
    <dgm:pt modelId="{96EBADC2-1665-204B-A0EA-76F9605F8871}">
      <dgm:prSet/>
      <dgm:spPr>
        <a:solidFill>
          <a:schemeClr val="accent6"/>
        </a:solidFill>
      </dgm:spPr>
      <dgm:t>
        <a:bodyPr/>
        <a:lstStyle/>
        <a:p>
          <a:pPr rtl="0"/>
          <a:r>
            <a:rPr lang="en-US" b="1" i="0" dirty="0" smtClean="0"/>
            <a:t>Lightweight Processes (LWP)</a:t>
          </a:r>
          <a:endParaRPr lang="en-US" b="1" i="0" dirty="0"/>
        </a:p>
      </dgm:t>
    </dgm:pt>
    <dgm:pt modelId="{BFC8B6F5-522C-8C47-9054-72BAE0217B18}" type="parTrans" cxnId="{DE9B82A5-7B95-1E42-B554-A12C9E8BAEA0}">
      <dgm:prSet/>
      <dgm:spPr/>
      <dgm:t>
        <a:bodyPr/>
        <a:lstStyle/>
        <a:p>
          <a:endParaRPr lang="en-US"/>
        </a:p>
      </dgm:t>
    </dgm:pt>
    <dgm:pt modelId="{5141AFC6-3CA3-2343-8C73-71D8753AEC14}" type="sibTrans" cxnId="{DE9B82A5-7B95-1E42-B554-A12C9E8BAEA0}">
      <dgm:prSet/>
      <dgm:spPr/>
      <dgm:t>
        <a:bodyPr/>
        <a:lstStyle/>
        <a:p>
          <a:endParaRPr lang="en-US"/>
        </a:p>
      </dgm:t>
    </dgm:pt>
    <dgm:pt modelId="{8219F046-1415-9347-A637-2FEFDEAA08B8}">
      <dgm:prSet/>
      <dgm:spPr>
        <a:solidFill>
          <a:schemeClr val="bg1">
            <a:lumMod val="95000"/>
          </a:schemeClr>
        </a:solidFill>
      </dgm:spPr>
      <dgm:t>
        <a:bodyPr/>
        <a:lstStyle/>
        <a:p>
          <a:pPr rtl="0"/>
          <a:r>
            <a:rPr lang="en-US" b="1" i="0" dirty="0" smtClean="0"/>
            <a:t>a mapping between ULTs and kernel threads</a:t>
          </a:r>
          <a:endParaRPr lang="en-US" b="1" i="0" dirty="0"/>
        </a:p>
      </dgm:t>
    </dgm:pt>
    <dgm:pt modelId="{7435C622-E43B-8E46-A46C-DE070350AC57}" type="parTrans" cxnId="{D5341457-1029-CE4F-8C94-D54F8A9F2380}">
      <dgm:prSet/>
      <dgm:spPr/>
      <dgm:t>
        <a:bodyPr/>
        <a:lstStyle/>
        <a:p>
          <a:endParaRPr lang="en-US"/>
        </a:p>
      </dgm:t>
    </dgm:pt>
    <dgm:pt modelId="{136E867F-48EF-2B49-8818-A260201CBEA0}" type="sibTrans" cxnId="{D5341457-1029-CE4F-8C94-D54F8A9F2380}">
      <dgm:prSet/>
      <dgm:spPr/>
      <dgm:t>
        <a:bodyPr/>
        <a:lstStyle/>
        <a:p>
          <a:endParaRPr lang="en-US"/>
        </a:p>
      </dgm:t>
    </dgm:pt>
    <dgm:pt modelId="{13C7EA7B-5291-584C-8300-A3FB8E1F3FB0}">
      <dgm:prSet/>
      <dgm:spPr/>
      <dgm:t>
        <a:bodyPr/>
        <a:lstStyle/>
        <a:p>
          <a:pPr rtl="0"/>
          <a:r>
            <a:rPr lang="en-US" b="1" i="0" dirty="0" smtClean="0"/>
            <a:t>Kernel Threads</a:t>
          </a:r>
          <a:endParaRPr lang="en-US" b="1" i="0" dirty="0"/>
        </a:p>
      </dgm:t>
    </dgm:pt>
    <dgm:pt modelId="{3D30D804-B921-F247-9C26-92BBB2092B8E}" type="parTrans" cxnId="{618FE7F9-A0D0-5841-9E3E-7ECB486DD863}">
      <dgm:prSet/>
      <dgm:spPr/>
      <dgm:t>
        <a:bodyPr/>
        <a:lstStyle/>
        <a:p>
          <a:endParaRPr lang="en-US"/>
        </a:p>
      </dgm:t>
    </dgm:pt>
    <dgm:pt modelId="{6F80F285-BE9F-B846-A32F-50A9C9D4D689}" type="sibTrans" cxnId="{618FE7F9-A0D0-5841-9E3E-7ECB486DD863}">
      <dgm:prSet/>
      <dgm:spPr/>
      <dgm:t>
        <a:bodyPr/>
        <a:lstStyle/>
        <a:p>
          <a:endParaRPr lang="en-US"/>
        </a:p>
      </dgm:t>
    </dgm:pt>
    <dgm:pt modelId="{AFBE8D7E-D265-A348-9305-8DE21CE1DEBC}">
      <dgm:prSet/>
      <dgm:spPr>
        <a:solidFill>
          <a:schemeClr val="bg1">
            <a:lumMod val="95000"/>
          </a:schemeClr>
        </a:solidFill>
      </dgm:spPr>
      <dgm:t>
        <a:bodyPr/>
        <a:lstStyle/>
        <a:p>
          <a:pPr rtl="0"/>
          <a:r>
            <a:rPr lang="en-NZ" b="1" i="0" dirty="0" smtClean="0"/>
            <a:t>fundamental entities that can be scheduled and dispatched to run on one of the system processors</a:t>
          </a:r>
          <a:endParaRPr lang="en-NZ" b="1" i="0" dirty="0"/>
        </a:p>
      </dgm:t>
    </dgm:pt>
    <dgm:pt modelId="{B0030EA7-109E-8D41-BF15-394DAF80BAAD}" type="parTrans" cxnId="{26463FED-E4BD-FF44-B891-4271588D1F70}">
      <dgm:prSet/>
      <dgm:spPr/>
      <dgm:t>
        <a:bodyPr/>
        <a:lstStyle/>
        <a:p>
          <a:endParaRPr lang="en-US"/>
        </a:p>
      </dgm:t>
    </dgm:pt>
    <dgm:pt modelId="{37EF9696-C8DE-6A4A-B186-7D28CBFCEFF0}" type="sibTrans" cxnId="{26463FED-E4BD-FF44-B891-4271588D1F70}">
      <dgm:prSet/>
      <dgm:spPr/>
      <dgm:t>
        <a:bodyPr/>
        <a:lstStyle/>
        <a:p>
          <a:endParaRPr lang="en-US"/>
        </a:p>
      </dgm:t>
    </dgm:pt>
    <dgm:pt modelId="{A82021EB-4E7D-2F49-8DFF-DC45528BCF80}" type="pres">
      <dgm:prSet presAssocID="{A356147B-D901-D54E-AC26-82EAFFBF4399}" presName="Name0" presStyleCnt="0">
        <dgm:presLayoutVars>
          <dgm:dir/>
          <dgm:animLvl val="lvl"/>
          <dgm:resizeHandles val="exact"/>
        </dgm:presLayoutVars>
      </dgm:prSet>
      <dgm:spPr/>
      <dgm:t>
        <a:bodyPr/>
        <a:lstStyle/>
        <a:p>
          <a:endParaRPr lang="en-US"/>
        </a:p>
      </dgm:t>
    </dgm:pt>
    <dgm:pt modelId="{8D6ADC3D-8B71-DF43-AFCF-D6F2727978EC}" type="pres">
      <dgm:prSet presAssocID="{97FAF474-8A0E-364A-8775-328846964460}" presName="linNode" presStyleCnt="0"/>
      <dgm:spPr/>
    </dgm:pt>
    <dgm:pt modelId="{359A43F2-9525-654D-9DEE-FA3474AB94AC}" type="pres">
      <dgm:prSet presAssocID="{97FAF474-8A0E-364A-8775-328846964460}" presName="parentText" presStyleLbl="node1" presStyleIdx="0" presStyleCnt="4">
        <dgm:presLayoutVars>
          <dgm:chMax val="1"/>
          <dgm:bulletEnabled val="1"/>
        </dgm:presLayoutVars>
      </dgm:prSet>
      <dgm:spPr/>
      <dgm:t>
        <a:bodyPr/>
        <a:lstStyle/>
        <a:p>
          <a:endParaRPr lang="en-US"/>
        </a:p>
      </dgm:t>
    </dgm:pt>
    <dgm:pt modelId="{59929DCF-AAD5-4C4B-9909-63F5C5407FC4}" type="pres">
      <dgm:prSet presAssocID="{97FAF474-8A0E-364A-8775-328846964460}" presName="descendantText" presStyleLbl="alignAccFollowNode1" presStyleIdx="0" presStyleCnt="4">
        <dgm:presLayoutVars>
          <dgm:bulletEnabled val="1"/>
        </dgm:presLayoutVars>
      </dgm:prSet>
      <dgm:spPr/>
      <dgm:t>
        <a:bodyPr/>
        <a:lstStyle/>
        <a:p>
          <a:endParaRPr lang="en-US"/>
        </a:p>
      </dgm:t>
    </dgm:pt>
    <dgm:pt modelId="{7417B275-6ABC-7A44-9B7C-A2BE33E0AFD6}" type="pres">
      <dgm:prSet presAssocID="{BA7A47DA-DFBB-EC4B-AD89-DF802179974B}" presName="sp" presStyleCnt="0"/>
      <dgm:spPr/>
    </dgm:pt>
    <dgm:pt modelId="{7E48832D-A387-BD4C-B511-48DDF8CEDA7C}" type="pres">
      <dgm:prSet presAssocID="{BFDF6DF0-169A-2246-9DAC-5CAA0200A858}" presName="linNode" presStyleCnt="0"/>
      <dgm:spPr/>
    </dgm:pt>
    <dgm:pt modelId="{7D82E135-1D7B-3645-9486-5E0754C6B892}" type="pres">
      <dgm:prSet presAssocID="{BFDF6DF0-169A-2246-9DAC-5CAA0200A858}" presName="parentText" presStyleLbl="node1" presStyleIdx="1" presStyleCnt="4">
        <dgm:presLayoutVars>
          <dgm:chMax val="1"/>
          <dgm:bulletEnabled val="1"/>
        </dgm:presLayoutVars>
      </dgm:prSet>
      <dgm:spPr/>
      <dgm:t>
        <a:bodyPr/>
        <a:lstStyle/>
        <a:p>
          <a:endParaRPr lang="en-US"/>
        </a:p>
      </dgm:t>
    </dgm:pt>
    <dgm:pt modelId="{586922DB-8CEF-D54D-BF73-A446477A9630}" type="pres">
      <dgm:prSet presAssocID="{BFDF6DF0-169A-2246-9DAC-5CAA0200A858}" presName="descendantText" presStyleLbl="alignAccFollowNode1" presStyleIdx="1" presStyleCnt="4">
        <dgm:presLayoutVars>
          <dgm:bulletEnabled val="1"/>
        </dgm:presLayoutVars>
      </dgm:prSet>
      <dgm:spPr/>
      <dgm:t>
        <a:bodyPr/>
        <a:lstStyle/>
        <a:p>
          <a:endParaRPr lang="en-US"/>
        </a:p>
      </dgm:t>
    </dgm:pt>
    <dgm:pt modelId="{A5CED98B-EDD4-BB42-8521-4EA38753EEB1}" type="pres">
      <dgm:prSet presAssocID="{E0ADEF91-3E18-1046-B7D1-AAA7B44206D0}" presName="sp" presStyleCnt="0"/>
      <dgm:spPr/>
    </dgm:pt>
    <dgm:pt modelId="{53972498-3B96-3148-8859-5291A13AAB21}" type="pres">
      <dgm:prSet presAssocID="{96EBADC2-1665-204B-A0EA-76F9605F8871}" presName="linNode" presStyleCnt="0"/>
      <dgm:spPr/>
    </dgm:pt>
    <dgm:pt modelId="{B90E8D5C-93E4-3248-962E-5C051ACBDA2F}" type="pres">
      <dgm:prSet presAssocID="{96EBADC2-1665-204B-A0EA-76F9605F8871}" presName="parentText" presStyleLbl="node1" presStyleIdx="2" presStyleCnt="4">
        <dgm:presLayoutVars>
          <dgm:chMax val="1"/>
          <dgm:bulletEnabled val="1"/>
        </dgm:presLayoutVars>
      </dgm:prSet>
      <dgm:spPr/>
      <dgm:t>
        <a:bodyPr/>
        <a:lstStyle/>
        <a:p>
          <a:endParaRPr lang="en-US"/>
        </a:p>
      </dgm:t>
    </dgm:pt>
    <dgm:pt modelId="{80E04EEB-864B-BE42-89F0-8883BF4AE4F4}" type="pres">
      <dgm:prSet presAssocID="{96EBADC2-1665-204B-A0EA-76F9605F8871}" presName="descendantText" presStyleLbl="alignAccFollowNode1" presStyleIdx="2" presStyleCnt="4">
        <dgm:presLayoutVars>
          <dgm:bulletEnabled val="1"/>
        </dgm:presLayoutVars>
      </dgm:prSet>
      <dgm:spPr/>
      <dgm:t>
        <a:bodyPr/>
        <a:lstStyle/>
        <a:p>
          <a:endParaRPr lang="en-US"/>
        </a:p>
      </dgm:t>
    </dgm:pt>
    <dgm:pt modelId="{501E1B3B-7E49-D14F-9FE1-31FCB1F96C30}" type="pres">
      <dgm:prSet presAssocID="{5141AFC6-3CA3-2343-8C73-71D8753AEC14}" presName="sp" presStyleCnt="0"/>
      <dgm:spPr/>
    </dgm:pt>
    <dgm:pt modelId="{8A5EFD22-69D1-A545-8B66-FD48B5832039}" type="pres">
      <dgm:prSet presAssocID="{13C7EA7B-5291-584C-8300-A3FB8E1F3FB0}" presName="linNode" presStyleCnt="0"/>
      <dgm:spPr/>
    </dgm:pt>
    <dgm:pt modelId="{7A2BBD00-0612-374A-AE9C-5B159F20A714}" type="pres">
      <dgm:prSet presAssocID="{13C7EA7B-5291-584C-8300-A3FB8E1F3FB0}" presName="parentText" presStyleLbl="node1" presStyleIdx="3" presStyleCnt="4">
        <dgm:presLayoutVars>
          <dgm:chMax val="1"/>
          <dgm:bulletEnabled val="1"/>
        </dgm:presLayoutVars>
      </dgm:prSet>
      <dgm:spPr/>
      <dgm:t>
        <a:bodyPr/>
        <a:lstStyle/>
        <a:p>
          <a:endParaRPr lang="en-US"/>
        </a:p>
      </dgm:t>
    </dgm:pt>
    <dgm:pt modelId="{CDAFDD03-5608-F540-86C1-DA1CF57C8C89}" type="pres">
      <dgm:prSet presAssocID="{13C7EA7B-5291-584C-8300-A3FB8E1F3FB0}" presName="descendantText" presStyleLbl="alignAccFollowNode1" presStyleIdx="3" presStyleCnt="4">
        <dgm:presLayoutVars>
          <dgm:bulletEnabled val="1"/>
        </dgm:presLayoutVars>
      </dgm:prSet>
      <dgm:spPr/>
      <dgm:t>
        <a:bodyPr/>
        <a:lstStyle/>
        <a:p>
          <a:endParaRPr lang="en-US"/>
        </a:p>
      </dgm:t>
    </dgm:pt>
  </dgm:ptLst>
  <dgm:cxnLst>
    <dgm:cxn modelId="{26463FED-E4BD-FF44-B891-4271588D1F70}" srcId="{13C7EA7B-5291-584C-8300-A3FB8E1F3FB0}" destId="{AFBE8D7E-D265-A348-9305-8DE21CE1DEBC}" srcOrd="0" destOrd="0" parTransId="{B0030EA7-109E-8D41-BF15-394DAF80BAAD}" sibTransId="{37EF9696-C8DE-6A4A-B186-7D28CBFCEFF0}"/>
    <dgm:cxn modelId="{BA910F25-D4A2-4744-BA13-2A98B5DA3D52}" type="presOf" srcId="{048A8301-A472-6447-893F-1BBFF4A45143}" destId="{586922DB-8CEF-D54D-BF73-A446477A9630}" srcOrd="0" destOrd="0" presId="urn:microsoft.com/office/officeart/2005/8/layout/vList5"/>
    <dgm:cxn modelId="{9749334C-F96F-479D-86C0-CE08DC76C444}" type="presOf" srcId="{8219F046-1415-9347-A637-2FEFDEAA08B8}" destId="{80E04EEB-864B-BE42-89F0-8883BF4AE4F4}" srcOrd="0" destOrd="0" presId="urn:microsoft.com/office/officeart/2005/8/layout/vList5"/>
    <dgm:cxn modelId="{54CAB20E-2961-0840-8F50-C40B5CEE6234}" srcId="{97FAF474-8A0E-364A-8775-328846964460}" destId="{0678B7E6-9906-304E-B075-C2025BE04C50}" srcOrd="0" destOrd="0" parTransId="{8723C50F-49A5-1040-826C-37357E4962BB}" sibTransId="{E3ADE092-B4DF-C249-BC65-8B2B6D5507F5}"/>
    <dgm:cxn modelId="{D5341457-1029-CE4F-8C94-D54F8A9F2380}" srcId="{96EBADC2-1665-204B-A0EA-76F9605F8871}" destId="{8219F046-1415-9347-A637-2FEFDEAA08B8}" srcOrd="0" destOrd="0" parTransId="{7435C622-E43B-8E46-A46C-DE070350AC57}" sibTransId="{136E867F-48EF-2B49-8818-A260201CBEA0}"/>
    <dgm:cxn modelId="{618FE7F9-A0D0-5841-9E3E-7ECB486DD863}" srcId="{A356147B-D901-D54E-AC26-82EAFFBF4399}" destId="{13C7EA7B-5291-584C-8300-A3FB8E1F3FB0}" srcOrd="3" destOrd="0" parTransId="{3D30D804-B921-F247-9C26-92BBB2092B8E}" sibTransId="{6F80F285-BE9F-B846-A32F-50A9C9D4D689}"/>
    <dgm:cxn modelId="{72CE81E9-D52E-FC45-92E2-4D1DEC227DEF}" srcId="{BFDF6DF0-169A-2246-9DAC-5CAA0200A858}" destId="{048A8301-A472-6447-893F-1BBFF4A45143}" srcOrd="0" destOrd="0" parTransId="{9181B8C7-5905-774B-B01E-4B378DAE48B8}" sibTransId="{50F6D127-FEA6-064D-8490-E1106EFC5488}"/>
    <dgm:cxn modelId="{61382C91-2ABB-4890-92D8-A90CD43200CC}" type="presOf" srcId="{BFDF6DF0-169A-2246-9DAC-5CAA0200A858}" destId="{7D82E135-1D7B-3645-9486-5E0754C6B892}" srcOrd="0" destOrd="0" presId="urn:microsoft.com/office/officeart/2005/8/layout/vList5"/>
    <dgm:cxn modelId="{DF93115A-AE1F-944B-9A55-29FAC0F49632}" srcId="{A356147B-D901-D54E-AC26-82EAFFBF4399}" destId="{97FAF474-8A0E-364A-8775-328846964460}" srcOrd="0" destOrd="0" parTransId="{0EF395E0-D77D-7E43-BE01-0B4414453068}" sibTransId="{BA7A47DA-DFBB-EC4B-AD89-DF802179974B}"/>
    <dgm:cxn modelId="{122690AD-41D6-4DD0-8594-998CE6A7DA5A}" type="presOf" srcId="{97FAF474-8A0E-364A-8775-328846964460}" destId="{359A43F2-9525-654D-9DEE-FA3474AB94AC}" srcOrd="0" destOrd="0" presId="urn:microsoft.com/office/officeart/2005/8/layout/vList5"/>
    <dgm:cxn modelId="{E98BAE86-36EA-4CE1-874F-60028E03AB46}" type="presOf" srcId="{0678B7E6-9906-304E-B075-C2025BE04C50}" destId="{59929DCF-AAD5-4C4B-9909-63F5C5407FC4}" srcOrd="0" destOrd="0" presId="urn:microsoft.com/office/officeart/2005/8/layout/vList5"/>
    <dgm:cxn modelId="{BE9B35DD-FC3F-C143-9192-4915BD01D576}" srcId="{A356147B-D901-D54E-AC26-82EAFFBF4399}" destId="{BFDF6DF0-169A-2246-9DAC-5CAA0200A858}" srcOrd="1" destOrd="0" parTransId="{3AD43D06-EC4B-2742-BFFB-8832043071F9}" sibTransId="{E0ADEF91-3E18-1046-B7D1-AAA7B44206D0}"/>
    <dgm:cxn modelId="{4D115DD0-99B4-413C-81FA-647448574ECC}" type="presOf" srcId="{13C7EA7B-5291-584C-8300-A3FB8E1F3FB0}" destId="{7A2BBD00-0612-374A-AE9C-5B159F20A714}" srcOrd="0" destOrd="0" presId="urn:microsoft.com/office/officeart/2005/8/layout/vList5"/>
    <dgm:cxn modelId="{DE9B82A5-7B95-1E42-B554-A12C9E8BAEA0}" srcId="{A356147B-D901-D54E-AC26-82EAFFBF4399}" destId="{96EBADC2-1665-204B-A0EA-76F9605F8871}" srcOrd="2" destOrd="0" parTransId="{BFC8B6F5-522C-8C47-9054-72BAE0217B18}" sibTransId="{5141AFC6-3CA3-2343-8C73-71D8753AEC14}"/>
    <dgm:cxn modelId="{72FB299E-2480-48F5-92D1-8E3A1A948CAA}" type="presOf" srcId="{96EBADC2-1665-204B-A0EA-76F9605F8871}" destId="{B90E8D5C-93E4-3248-962E-5C051ACBDA2F}" srcOrd="0" destOrd="0" presId="urn:microsoft.com/office/officeart/2005/8/layout/vList5"/>
    <dgm:cxn modelId="{2DAF52A4-E647-4ACF-AC30-E4866272217D}" type="presOf" srcId="{AFBE8D7E-D265-A348-9305-8DE21CE1DEBC}" destId="{CDAFDD03-5608-F540-86C1-DA1CF57C8C89}" srcOrd="0" destOrd="0" presId="urn:microsoft.com/office/officeart/2005/8/layout/vList5"/>
    <dgm:cxn modelId="{8241B8C6-4692-499B-A268-719030CA92EF}" type="presOf" srcId="{A356147B-D901-D54E-AC26-82EAFFBF4399}" destId="{A82021EB-4E7D-2F49-8DFF-DC45528BCF80}" srcOrd="0" destOrd="0" presId="urn:microsoft.com/office/officeart/2005/8/layout/vList5"/>
    <dgm:cxn modelId="{28ED707F-FBC5-4E91-B18F-F4A700F5D0A6}" type="presParOf" srcId="{A82021EB-4E7D-2F49-8DFF-DC45528BCF80}" destId="{8D6ADC3D-8B71-DF43-AFCF-D6F2727978EC}" srcOrd="0" destOrd="0" presId="urn:microsoft.com/office/officeart/2005/8/layout/vList5"/>
    <dgm:cxn modelId="{CE280086-5225-46C9-A41D-C78E06A8CD79}" type="presParOf" srcId="{8D6ADC3D-8B71-DF43-AFCF-D6F2727978EC}" destId="{359A43F2-9525-654D-9DEE-FA3474AB94AC}" srcOrd="0" destOrd="0" presId="urn:microsoft.com/office/officeart/2005/8/layout/vList5"/>
    <dgm:cxn modelId="{EE6055DE-E93F-42F2-8DFB-351B871198B5}" type="presParOf" srcId="{8D6ADC3D-8B71-DF43-AFCF-D6F2727978EC}" destId="{59929DCF-AAD5-4C4B-9909-63F5C5407FC4}" srcOrd="1" destOrd="0" presId="urn:microsoft.com/office/officeart/2005/8/layout/vList5"/>
    <dgm:cxn modelId="{1837841C-2782-4840-B4BF-4886498BD2FC}" type="presParOf" srcId="{A82021EB-4E7D-2F49-8DFF-DC45528BCF80}" destId="{7417B275-6ABC-7A44-9B7C-A2BE33E0AFD6}" srcOrd="1" destOrd="0" presId="urn:microsoft.com/office/officeart/2005/8/layout/vList5"/>
    <dgm:cxn modelId="{F82185E6-070A-4F57-945D-FA1E5A7EF4BC}" type="presParOf" srcId="{A82021EB-4E7D-2F49-8DFF-DC45528BCF80}" destId="{7E48832D-A387-BD4C-B511-48DDF8CEDA7C}" srcOrd="2" destOrd="0" presId="urn:microsoft.com/office/officeart/2005/8/layout/vList5"/>
    <dgm:cxn modelId="{F8A1DB5B-B2BE-4EAE-9813-8DCA29BE6547}" type="presParOf" srcId="{7E48832D-A387-BD4C-B511-48DDF8CEDA7C}" destId="{7D82E135-1D7B-3645-9486-5E0754C6B892}" srcOrd="0" destOrd="0" presId="urn:microsoft.com/office/officeart/2005/8/layout/vList5"/>
    <dgm:cxn modelId="{DC0BBF74-8D33-4F31-8B3F-FEDDE08A47A7}" type="presParOf" srcId="{7E48832D-A387-BD4C-B511-48DDF8CEDA7C}" destId="{586922DB-8CEF-D54D-BF73-A446477A9630}" srcOrd="1" destOrd="0" presId="urn:microsoft.com/office/officeart/2005/8/layout/vList5"/>
    <dgm:cxn modelId="{57541731-B33A-4BA4-BC7C-2EC0E4A2B2CF}" type="presParOf" srcId="{A82021EB-4E7D-2F49-8DFF-DC45528BCF80}" destId="{A5CED98B-EDD4-BB42-8521-4EA38753EEB1}" srcOrd="3" destOrd="0" presId="urn:microsoft.com/office/officeart/2005/8/layout/vList5"/>
    <dgm:cxn modelId="{CF5826CA-9D37-4CAE-8F3E-2A9D448B81BE}" type="presParOf" srcId="{A82021EB-4E7D-2F49-8DFF-DC45528BCF80}" destId="{53972498-3B96-3148-8859-5291A13AAB21}" srcOrd="4" destOrd="0" presId="urn:microsoft.com/office/officeart/2005/8/layout/vList5"/>
    <dgm:cxn modelId="{D3F96223-7903-48CD-A7DB-1CD0E51BB87D}" type="presParOf" srcId="{53972498-3B96-3148-8859-5291A13AAB21}" destId="{B90E8D5C-93E4-3248-962E-5C051ACBDA2F}" srcOrd="0" destOrd="0" presId="urn:microsoft.com/office/officeart/2005/8/layout/vList5"/>
    <dgm:cxn modelId="{2A693447-86AA-421C-BC71-E918BCE0A594}" type="presParOf" srcId="{53972498-3B96-3148-8859-5291A13AAB21}" destId="{80E04EEB-864B-BE42-89F0-8883BF4AE4F4}" srcOrd="1" destOrd="0" presId="urn:microsoft.com/office/officeart/2005/8/layout/vList5"/>
    <dgm:cxn modelId="{6792FCD6-520A-4D08-A402-F65201670A42}" type="presParOf" srcId="{A82021EB-4E7D-2F49-8DFF-DC45528BCF80}" destId="{501E1B3B-7E49-D14F-9FE1-31FCB1F96C30}" srcOrd="5" destOrd="0" presId="urn:microsoft.com/office/officeart/2005/8/layout/vList5"/>
    <dgm:cxn modelId="{C41B6217-B1B5-4E01-B55C-AF54D6845D09}" type="presParOf" srcId="{A82021EB-4E7D-2F49-8DFF-DC45528BCF80}" destId="{8A5EFD22-69D1-A545-8B66-FD48B5832039}" srcOrd="6" destOrd="0" presId="urn:microsoft.com/office/officeart/2005/8/layout/vList5"/>
    <dgm:cxn modelId="{223FA422-9F25-47F9-85B5-C1C2D67CFAA1}" type="presParOf" srcId="{8A5EFD22-69D1-A545-8B66-FD48B5832039}" destId="{7A2BBD00-0612-374A-AE9C-5B159F20A714}" srcOrd="0" destOrd="0" presId="urn:microsoft.com/office/officeart/2005/8/layout/vList5"/>
    <dgm:cxn modelId="{2DAB39A4-4B1C-4E6D-BCAF-D43CB862BFA5}" type="presParOf" srcId="{8A5EFD22-69D1-A545-8B66-FD48B5832039}" destId="{CDAFDD03-5608-F540-86C1-DA1CF57C8C8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A336583-EAD2-7148-9C3F-5F139142B52F}" type="doc">
      <dgm:prSet loTypeId="urn:microsoft.com/office/officeart/2005/8/layout/arrow5" loCatId="relationship" qsTypeId="urn:microsoft.com/office/officeart/2005/8/quickstyle/simple4" qsCatId="simple" csTypeId="urn:microsoft.com/office/officeart/2005/8/colors/accent1_2" csCatId="accent1"/>
      <dgm:spPr/>
      <dgm:t>
        <a:bodyPr/>
        <a:lstStyle/>
        <a:p>
          <a:endParaRPr lang="en-US"/>
        </a:p>
      </dgm:t>
    </dgm:pt>
    <dgm:pt modelId="{EA81B13B-3322-1A45-BB71-0DE8D704866E}">
      <dgm:prSet/>
      <dgm:spPr/>
      <dgm:t>
        <a:bodyPr/>
        <a:lstStyle/>
        <a:p>
          <a:pPr rtl="0"/>
          <a:r>
            <a:rPr lang="en-US" dirty="0" smtClean="0"/>
            <a:t>A process, or task, in Linux is represented by a task_struct data structure</a:t>
          </a:r>
          <a:endParaRPr lang="en-US" dirty="0"/>
        </a:p>
      </dgm:t>
    </dgm:pt>
    <dgm:pt modelId="{48BD37BB-EE5B-3A43-A9EE-6970E7A8CFBB}" type="parTrans" cxnId="{D6149FE0-E13F-6046-A15A-988B5FB6E8A8}">
      <dgm:prSet/>
      <dgm:spPr/>
      <dgm:t>
        <a:bodyPr/>
        <a:lstStyle/>
        <a:p>
          <a:endParaRPr lang="en-US"/>
        </a:p>
      </dgm:t>
    </dgm:pt>
    <dgm:pt modelId="{8DB9B44A-709C-BE48-BE16-E2BC1754A374}" type="sibTrans" cxnId="{D6149FE0-E13F-6046-A15A-988B5FB6E8A8}">
      <dgm:prSet/>
      <dgm:spPr/>
      <dgm:t>
        <a:bodyPr/>
        <a:lstStyle/>
        <a:p>
          <a:endParaRPr lang="en-US"/>
        </a:p>
      </dgm:t>
    </dgm:pt>
    <dgm:pt modelId="{88EA8AAB-ADF0-0E4B-B9D2-986A25585F9C}">
      <dgm:prSet/>
      <dgm:spPr/>
      <dgm:t>
        <a:bodyPr/>
        <a:lstStyle/>
        <a:p>
          <a:pPr rtl="0"/>
          <a:r>
            <a:rPr lang="en-US" dirty="0" smtClean="0"/>
            <a:t>This structure contains information in a number of categories</a:t>
          </a:r>
          <a:endParaRPr lang="en-US" dirty="0"/>
        </a:p>
      </dgm:t>
    </dgm:pt>
    <dgm:pt modelId="{37B63497-DBBE-D54A-BB70-3D00C2B7442F}" type="parTrans" cxnId="{DCA9E87B-ECB9-0C4E-8E10-83C8B7A2F212}">
      <dgm:prSet/>
      <dgm:spPr/>
      <dgm:t>
        <a:bodyPr/>
        <a:lstStyle/>
        <a:p>
          <a:endParaRPr lang="en-US"/>
        </a:p>
      </dgm:t>
    </dgm:pt>
    <dgm:pt modelId="{DF52FC42-6807-6C48-A166-5495F0235501}" type="sibTrans" cxnId="{DCA9E87B-ECB9-0C4E-8E10-83C8B7A2F212}">
      <dgm:prSet/>
      <dgm:spPr/>
      <dgm:t>
        <a:bodyPr/>
        <a:lstStyle/>
        <a:p>
          <a:endParaRPr lang="en-US"/>
        </a:p>
      </dgm:t>
    </dgm:pt>
    <dgm:pt modelId="{5D24B642-FD2B-8B46-82C6-2726A074D683}" type="pres">
      <dgm:prSet presAssocID="{BA336583-EAD2-7148-9C3F-5F139142B52F}" presName="diagram" presStyleCnt="0">
        <dgm:presLayoutVars>
          <dgm:dir/>
          <dgm:resizeHandles val="exact"/>
        </dgm:presLayoutVars>
      </dgm:prSet>
      <dgm:spPr/>
      <dgm:t>
        <a:bodyPr/>
        <a:lstStyle/>
        <a:p>
          <a:endParaRPr lang="en-US"/>
        </a:p>
      </dgm:t>
    </dgm:pt>
    <dgm:pt modelId="{5C5EA42E-B159-6845-A722-A211C0863AEF}" type="pres">
      <dgm:prSet presAssocID="{EA81B13B-3322-1A45-BB71-0DE8D704866E}" presName="arrow" presStyleLbl="node1" presStyleIdx="0" presStyleCnt="2" custRadScaleRad="102526" custRadScaleInc="6961">
        <dgm:presLayoutVars>
          <dgm:bulletEnabled val="1"/>
        </dgm:presLayoutVars>
      </dgm:prSet>
      <dgm:spPr/>
      <dgm:t>
        <a:bodyPr/>
        <a:lstStyle/>
        <a:p>
          <a:endParaRPr lang="en-US"/>
        </a:p>
      </dgm:t>
    </dgm:pt>
    <dgm:pt modelId="{37E8FFB8-D84B-D046-8C01-1D09BCA59864}" type="pres">
      <dgm:prSet presAssocID="{88EA8AAB-ADF0-0E4B-B9D2-986A25585F9C}" presName="arrow" presStyleLbl="node1" presStyleIdx="1" presStyleCnt="2" custRadScaleRad="103001" custRadScaleInc="-6929">
        <dgm:presLayoutVars>
          <dgm:bulletEnabled val="1"/>
        </dgm:presLayoutVars>
      </dgm:prSet>
      <dgm:spPr/>
      <dgm:t>
        <a:bodyPr/>
        <a:lstStyle/>
        <a:p>
          <a:endParaRPr lang="en-US"/>
        </a:p>
      </dgm:t>
    </dgm:pt>
  </dgm:ptLst>
  <dgm:cxnLst>
    <dgm:cxn modelId="{AF45F72B-D0CB-4FEC-BDAC-DE9B3AAA3000}" type="presOf" srcId="{EA81B13B-3322-1A45-BB71-0DE8D704866E}" destId="{5C5EA42E-B159-6845-A722-A211C0863AEF}" srcOrd="0" destOrd="0" presId="urn:microsoft.com/office/officeart/2005/8/layout/arrow5"/>
    <dgm:cxn modelId="{D6149FE0-E13F-6046-A15A-988B5FB6E8A8}" srcId="{BA336583-EAD2-7148-9C3F-5F139142B52F}" destId="{EA81B13B-3322-1A45-BB71-0DE8D704866E}" srcOrd="0" destOrd="0" parTransId="{48BD37BB-EE5B-3A43-A9EE-6970E7A8CFBB}" sibTransId="{8DB9B44A-709C-BE48-BE16-E2BC1754A374}"/>
    <dgm:cxn modelId="{232825BB-513B-45A1-B863-8615F4DCD66A}" type="presOf" srcId="{BA336583-EAD2-7148-9C3F-5F139142B52F}" destId="{5D24B642-FD2B-8B46-82C6-2726A074D683}" srcOrd="0" destOrd="0" presId="urn:microsoft.com/office/officeart/2005/8/layout/arrow5"/>
    <dgm:cxn modelId="{7476A27C-8FFE-4458-84E3-621367B0DF55}" type="presOf" srcId="{88EA8AAB-ADF0-0E4B-B9D2-986A25585F9C}" destId="{37E8FFB8-D84B-D046-8C01-1D09BCA59864}" srcOrd="0" destOrd="0" presId="urn:microsoft.com/office/officeart/2005/8/layout/arrow5"/>
    <dgm:cxn modelId="{DCA9E87B-ECB9-0C4E-8E10-83C8B7A2F212}" srcId="{BA336583-EAD2-7148-9C3F-5F139142B52F}" destId="{88EA8AAB-ADF0-0E4B-B9D2-986A25585F9C}" srcOrd="1" destOrd="0" parTransId="{37B63497-DBBE-D54A-BB70-3D00C2B7442F}" sibTransId="{DF52FC42-6807-6C48-A166-5495F0235501}"/>
    <dgm:cxn modelId="{A74AB973-94B6-44FD-9F67-7C1ED9C2B4A3}" type="presParOf" srcId="{5D24B642-FD2B-8B46-82C6-2726A074D683}" destId="{5C5EA42E-B159-6845-A722-A211C0863AEF}" srcOrd="0" destOrd="0" presId="urn:microsoft.com/office/officeart/2005/8/layout/arrow5"/>
    <dgm:cxn modelId="{689636D5-FD6A-4FE2-A101-C15A79574440}" type="presParOf" srcId="{5D24B642-FD2B-8B46-82C6-2726A074D683}" destId="{37E8FFB8-D84B-D046-8C01-1D09BCA59864}"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24D38-E902-DF4A-817F-AECD509B69DC}">
      <dsp:nvSpPr>
        <dsp:cNvPr id="0" name=""/>
        <dsp:cNvSpPr/>
      </dsp:nvSpPr>
      <dsp:spPr>
        <a:xfrm>
          <a:off x="0" y="488339"/>
          <a:ext cx="7696200" cy="347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479044" rIns="597311" bIns="163576"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smtClean="0"/>
            <a:t>an execution state (Running, Ready, etc.)</a:t>
          </a:r>
          <a:endParaRPr lang="en-US" sz="2300" kern="1200" dirty="0"/>
        </a:p>
        <a:p>
          <a:pPr marL="228600" lvl="1" indent="-228600" algn="l" defTabSz="1022350" rtl="0">
            <a:lnSpc>
              <a:spcPct val="90000"/>
            </a:lnSpc>
            <a:spcBef>
              <a:spcPct val="0"/>
            </a:spcBef>
            <a:spcAft>
              <a:spcPct val="15000"/>
            </a:spcAft>
            <a:buChar char="••"/>
          </a:pPr>
          <a:r>
            <a:rPr lang="en-US" sz="2300" kern="1200" dirty="0" smtClean="0"/>
            <a:t>saved thread context when not running</a:t>
          </a:r>
          <a:endParaRPr lang="en-US" sz="2300" kern="1200" dirty="0"/>
        </a:p>
        <a:p>
          <a:pPr marL="228600" lvl="1" indent="-228600" algn="l" defTabSz="1022350" rtl="0">
            <a:lnSpc>
              <a:spcPct val="90000"/>
            </a:lnSpc>
            <a:spcBef>
              <a:spcPct val="0"/>
            </a:spcBef>
            <a:spcAft>
              <a:spcPct val="15000"/>
            </a:spcAft>
            <a:buChar char="••"/>
          </a:pPr>
          <a:r>
            <a:rPr lang="en-US" sz="2300" kern="1200" dirty="0" smtClean="0"/>
            <a:t>an execution stack</a:t>
          </a:r>
          <a:endParaRPr lang="en-US" sz="2300" kern="1200" dirty="0"/>
        </a:p>
        <a:p>
          <a:pPr marL="228600" lvl="1" indent="-228600" algn="l" defTabSz="1022350" rtl="0">
            <a:lnSpc>
              <a:spcPct val="90000"/>
            </a:lnSpc>
            <a:spcBef>
              <a:spcPct val="0"/>
            </a:spcBef>
            <a:spcAft>
              <a:spcPct val="15000"/>
            </a:spcAft>
            <a:buChar char="••"/>
          </a:pPr>
          <a:r>
            <a:rPr lang="en-US" sz="2300" kern="1200" dirty="0" smtClean="0"/>
            <a:t>some per-thread static storage for local variables</a:t>
          </a:r>
          <a:endParaRPr lang="en-US" sz="2300" kern="1200" dirty="0"/>
        </a:p>
        <a:p>
          <a:pPr marL="228600" lvl="1" indent="-228600" algn="l" defTabSz="1022350" rtl="0">
            <a:lnSpc>
              <a:spcPct val="90000"/>
            </a:lnSpc>
            <a:spcBef>
              <a:spcPct val="0"/>
            </a:spcBef>
            <a:spcAft>
              <a:spcPct val="15000"/>
            </a:spcAft>
            <a:buChar char="••"/>
          </a:pPr>
          <a:r>
            <a:rPr lang="en-US" sz="2300" kern="1200" dirty="0" smtClean="0"/>
            <a:t>access to the memory and resources of its process (</a:t>
          </a:r>
          <a:r>
            <a:rPr lang="en-US" sz="2300" b="1" kern="1200" dirty="0" smtClean="0"/>
            <a:t>all threads of a process share this</a:t>
          </a:r>
          <a:r>
            <a:rPr lang="en-US" sz="2300" kern="1200" dirty="0" smtClean="0"/>
            <a:t>)</a:t>
          </a:r>
          <a:endParaRPr lang="en-US" sz="2300" kern="1200" dirty="0"/>
        </a:p>
        <a:p>
          <a:pPr marL="228600" lvl="1" indent="-228600" algn="l" defTabSz="1022350" rtl="0">
            <a:lnSpc>
              <a:spcPct val="90000"/>
            </a:lnSpc>
            <a:spcBef>
              <a:spcPct val="0"/>
            </a:spcBef>
            <a:spcAft>
              <a:spcPct val="15000"/>
            </a:spcAft>
            <a:buChar char="••"/>
          </a:pPr>
          <a:r>
            <a:rPr lang="en-US" sz="2300" kern="1200" dirty="0" smtClean="0"/>
            <a:t>a kernel mode stack (e.g., Windows)</a:t>
          </a:r>
          <a:endParaRPr lang="en-US" sz="2300" kern="1200" dirty="0"/>
        </a:p>
      </dsp:txBody>
      <dsp:txXfrm>
        <a:off x="0" y="488339"/>
        <a:ext cx="7696200" cy="3477600"/>
      </dsp:txXfrm>
    </dsp:sp>
    <dsp:sp modelId="{5E289D48-2C1F-DB42-885C-FA72D3EFD61D}">
      <dsp:nvSpPr>
        <dsp:cNvPr id="0" name=""/>
        <dsp:cNvSpPr/>
      </dsp:nvSpPr>
      <dsp:spPr>
        <a:xfrm>
          <a:off x="384810" y="148859"/>
          <a:ext cx="5387340" cy="678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1022350" rtl="0">
            <a:lnSpc>
              <a:spcPct val="90000"/>
            </a:lnSpc>
            <a:spcBef>
              <a:spcPct val="0"/>
            </a:spcBef>
            <a:spcAft>
              <a:spcPct val="35000"/>
            </a:spcAft>
          </a:pPr>
          <a:r>
            <a:rPr lang="en-US" sz="2300" kern="1200" dirty="0" smtClean="0"/>
            <a:t>Each thread has:</a:t>
          </a:r>
          <a:endParaRPr lang="en-US" sz="2300" kern="1200" dirty="0"/>
        </a:p>
      </dsp:txBody>
      <dsp:txXfrm>
        <a:off x="417954" y="182003"/>
        <a:ext cx="5321052"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5B061-28CD-1A44-A68C-27DC3598CC6C}">
      <dsp:nvSpPr>
        <dsp:cNvPr id="0" name=""/>
        <dsp:cNvSpPr/>
      </dsp:nvSpPr>
      <dsp:spPr>
        <a:xfrm>
          <a:off x="2594" y="1735322"/>
          <a:ext cx="1374358" cy="113355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51E1238-A39B-B149-8297-AA72CE9A22C8}">
      <dsp:nvSpPr>
        <dsp:cNvPr id="0" name=""/>
        <dsp:cNvSpPr/>
      </dsp:nvSpPr>
      <dsp:spPr>
        <a:xfrm>
          <a:off x="1567065" y="1944975"/>
          <a:ext cx="1809050" cy="1809050"/>
        </a:xfrm>
        <a:prstGeom prst="leftCircularArrow">
          <a:avLst>
            <a:gd name="adj1" fmla="val 2164"/>
            <a:gd name="adj2" fmla="val 260286"/>
            <a:gd name="adj3" fmla="val 2306063"/>
            <a:gd name="adj4" fmla="val 9294755"/>
            <a:gd name="adj5" fmla="val 2525"/>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4D7556E-CD4B-0F43-B97B-025926CE55A9}">
      <dsp:nvSpPr>
        <dsp:cNvPr id="0" name=""/>
        <dsp:cNvSpPr/>
      </dsp:nvSpPr>
      <dsp:spPr>
        <a:xfrm>
          <a:off x="0" y="2014597"/>
          <a:ext cx="1714258" cy="148820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t>Takes less time to create a new thread than a process</a:t>
          </a:r>
          <a:endParaRPr lang="en-US" sz="1800" kern="1200" dirty="0"/>
        </a:p>
      </dsp:txBody>
      <dsp:txXfrm>
        <a:off x="43588" y="2058185"/>
        <a:ext cx="1627082" cy="1401027"/>
      </dsp:txXfrm>
    </dsp:sp>
    <dsp:sp modelId="{5FF00021-0035-EC44-9F54-1581344B5540}">
      <dsp:nvSpPr>
        <dsp:cNvPr id="0" name=""/>
        <dsp:cNvSpPr/>
      </dsp:nvSpPr>
      <dsp:spPr>
        <a:xfrm>
          <a:off x="1962414" y="2244087"/>
          <a:ext cx="1374358" cy="113355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7A16B1F-811E-5249-9C4A-E45362F95CB1}">
      <dsp:nvSpPr>
        <dsp:cNvPr id="0" name=""/>
        <dsp:cNvSpPr/>
      </dsp:nvSpPr>
      <dsp:spPr>
        <a:xfrm>
          <a:off x="3060198" y="1141347"/>
          <a:ext cx="2044331" cy="2044331"/>
        </a:xfrm>
        <a:prstGeom prst="circularArrow">
          <a:avLst>
            <a:gd name="adj1" fmla="val 1915"/>
            <a:gd name="adj2" fmla="val 229021"/>
            <a:gd name="adj3" fmla="val 19253483"/>
            <a:gd name="adj4" fmla="val 12233525"/>
            <a:gd name="adj5" fmla="val 2235"/>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8DEE456-5D02-F24A-9584-7CB10AA1B0B3}">
      <dsp:nvSpPr>
        <dsp:cNvPr id="0" name=""/>
        <dsp:cNvSpPr/>
      </dsp:nvSpPr>
      <dsp:spPr>
        <a:xfrm>
          <a:off x="1997713" y="1484848"/>
          <a:ext cx="1761878" cy="151847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t>Less time to terminate a thread than a process</a:t>
          </a:r>
          <a:endParaRPr lang="en-US" sz="1800" kern="1200" dirty="0"/>
        </a:p>
      </dsp:txBody>
      <dsp:txXfrm>
        <a:off x="2042188" y="1529323"/>
        <a:ext cx="1672928" cy="1429529"/>
      </dsp:txXfrm>
    </dsp:sp>
    <dsp:sp modelId="{2401F2B1-4C8C-3B40-BFC1-E2B42A50EB44}">
      <dsp:nvSpPr>
        <dsp:cNvPr id="0" name=""/>
        <dsp:cNvSpPr/>
      </dsp:nvSpPr>
      <dsp:spPr>
        <a:xfrm>
          <a:off x="4032030" y="1558528"/>
          <a:ext cx="1374358" cy="113355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9B61966-62BD-9A4E-B31E-31C32831A504}">
      <dsp:nvSpPr>
        <dsp:cNvPr id="0" name=""/>
        <dsp:cNvSpPr/>
      </dsp:nvSpPr>
      <dsp:spPr>
        <a:xfrm>
          <a:off x="5789224" y="1552479"/>
          <a:ext cx="2315789" cy="2315789"/>
        </a:xfrm>
        <a:prstGeom prst="leftCircularArrow">
          <a:avLst>
            <a:gd name="adj1" fmla="val 1691"/>
            <a:gd name="adj2" fmla="val 201145"/>
            <a:gd name="adj3" fmla="val 2312342"/>
            <a:gd name="adj4" fmla="val 9360175"/>
            <a:gd name="adj5" fmla="val 1973"/>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77379AA-74FD-3B4E-B4C4-F6D60C04083B}">
      <dsp:nvSpPr>
        <dsp:cNvPr id="0" name=""/>
        <dsp:cNvSpPr/>
      </dsp:nvSpPr>
      <dsp:spPr>
        <a:xfrm>
          <a:off x="3946044" y="1594397"/>
          <a:ext cx="2004449" cy="219537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t>Switching between two threads takes less time than switching between processes</a:t>
          </a:r>
          <a:endParaRPr lang="en-US" sz="1800" kern="1200" dirty="0"/>
        </a:p>
      </dsp:txBody>
      <dsp:txXfrm>
        <a:off x="4004752" y="1653105"/>
        <a:ext cx="1887033" cy="2077962"/>
      </dsp:txXfrm>
    </dsp:sp>
    <dsp:sp modelId="{E1E1BC13-FC71-954D-A46E-211E173FDACF}">
      <dsp:nvSpPr>
        <dsp:cNvPr id="0" name=""/>
        <dsp:cNvSpPr/>
      </dsp:nvSpPr>
      <dsp:spPr>
        <a:xfrm>
          <a:off x="6242126" y="2895423"/>
          <a:ext cx="1869278" cy="55585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FCD161A-46FB-A047-ABDE-85957AB23A74}">
      <dsp:nvSpPr>
        <dsp:cNvPr id="0" name=""/>
        <dsp:cNvSpPr/>
      </dsp:nvSpPr>
      <dsp:spPr>
        <a:xfrm>
          <a:off x="6374285" y="1248474"/>
          <a:ext cx="1852720" cy="24639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t>Threads enhance efficiency in communication  in the same process (because they share the same address space)</a:t>
          </a:r>
          <a:endParaRPr lang="en-US" sz="1800" kern="1200" dirty="0"/>
        </a:p>
      </dsp:txBody>
      <dsp:txXfrm>
        <a:off x="6428549" y="1302738"/>
        <a:ext cx="1744192" cy="23554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668DFA-8A2E-204D-89CB-B704450A70C8}">
      <dsp:nvSpPr>
        <dsp:cNvPr id="0" name=""/>
        <dsp:cNvSpPr/>
      </dsp:nvSpPr>
      <dsp:spPr>
        <a:xfrm>
          <a:off x="381001" y="457196"/>
          <a:ext cx="7388213" cy="2557726"/>
        </a:xfrm>
        <a:prstGeom prst="roundRect">
          <a:avLst>
            <a:gd name="adj" fmla="val 10000"/>
          </a:avLst>
        </a:prstGeom>
        <a:no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282575" lvl="0" indent="-282575" algn="l" defTabSz="266700" rtl="0" fontAlgn="base">
            <a:lnSpc>
              <a:spcPct val="90000"/>
            </a:lnSpc>
            <a:spcBef>
              <a:spcPct val="0"/>
            </a:spcBef>
            <a:spcAft>
              <a:spcPct val="35000"/>
            </a:spcAft>
            <a:buClr>
              <a:schemeClr val="accent1"/>
            </a:buClr>
            <a:buSzPct val="75000"/>
            <a:buFont typeface="Wingdings" pitchFamily="2" charset="2"/>
            <a:buChar char="n"/>
          </a:pPr>
          <a:r>
            <a:rPr lang="en-US" sz="2800" b="1" kern="1200" dirty="0" smtClean="0">
              <a:solidFill>
                <a:schemeClr val="tx1">
                  <a:lumMod val="85000"/>
                  <a:lumOff val="15000"/>
                </a:schemeClr>
              </a:solidFill>
              <a:latin typeface="+mn-lt"/>
              <a:ea typeface="+mn-ea"/>
              <a:cs typeface="+mn-cs"/>
            </a:rPr>
            <a:t> </a:t>
          </a:r>
          <a:r>
            <a:rPr lang="en-US" sz="2400" b="0" kern="1200" dirty="0" smtClean="0">
              <a:solidFill>
                <a:schemeClr val="tx1">
                  <a:lumMod val="85000"/>
                  <a:lumOff val="15000"/>
                </a:schemeClr>
              </a:solidFill>
              <a:latin typeface="+mn-lt"/>
              <a:ea typeface="+mn-ea"/>
              <a:cs typeface="+mn-cs"/>
            </a:rPr>
            <a:t>Most of the state information dealing with execution is maintained in thread-level data structures</a:t>
          </a:r>
        </a:p>
      </dsp:txBody>
      <dsp:txXfrm>
        <a:off x="455914" y="532109"/>
        <a:ext cx="7238387" cy="24079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085AC-6150-B14A-A83D-67F237B285BA}">
      <dsp:nvSpPr>
        <dsp:cNvPr id="0" name=""/>
        <dsp:cNvSpPr/>
      </dsp:nvSpPr>
      <dsp:spPr>
        <a:xfrm>
          <a:off x="0" y="807720"/>
          <a:ext cx="8153400" cy="3261360"/>
        </a:xfrm>
        <a:prstGeom prst="leftRightRibb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4344616-8A66-5441-84C7-1DA3555BB89A}">
      <dsp:nvSpPr>
        <dsp:cNvPr id="0" name=""/>
        <dsp:cNvSpPr/>
      </dsp:nvSpPr>
      <dsp:spPr>
        <a:xfrm>
          <a:off x="978407" y="1378457"/>
          <a:ext cx="2690621" cy="1598066"/>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110236" rIns="0" bIns="118110" numCol="1" spcCol="1270" anchor="ctr" anchorCtr="0">
          <a:noAutofit/>
        </a:bodyPr>
        <a:lstStyle/>
        <a:p>
          <a:pPr lvl="0" algn="l" defTabSz="1377950" rtl="0">
            <a:lnSpc>
              <a:spcPct val="90000"/>
            </a:lnSpc>
            <a:spcBef>
              <a:spcPct val="0"/>
            </a:spcBef>
            <a:spcAft>
              <a:spcPct val="35000"/>
            </a:spcAft>
          </a:pPr>
          <a:r>
            <a:rPr lang="en-US" sz="3100" kern="1200" dirty="0" smtClean="0"/>
            <a:t>User Level Thread (ULT)</a:t>
          </a:r>
          <a:endParaRPr lang="en-US" sz="3100" kern="1200" dirty="0"/>
        </a:p>
        <a:p>
          <a:pPr marL="228600" lvl="1" indent="-228600" algn="l" defTabSz="1066800" rtl="0">
            <a:lnSpc>
              <a:spcPct val="90000"/>
            </a:lnSpc>
            <a:spcBef>
              <a:spcPct val="0"/>
            </a:spcBef>
            <a:spcAft>
              <a:spcPct val="15000"/>
            </a:spcAft>
            <a:buChar char="••"/>
          </a:pPr>
          <a:endParaRPr lang="en-NZ" sz="2400" kern="1200" dirty="0"/>
        </a:p>
      </dsp:txBody>
      <dsp:txXfrm>
        <a:off x="978407" y="1378457"/>
        <a:ext cx="2690621" cy="1598066"/>
      </dsp:txXfrm>
    </dsp:sp>
    <dsp:sp modelId="{E8D499D1-31A4-DF4A-800E-FEE8DE3CF070}">
      <dsp:nvSpPr>
        <dsp:cNvPr id="0" name=""/>
        <dsp:cNvSpPr/>
      </dsp:nvSpPr>
      <dsp:spPr>
        <a:xfrm>
          <a:off x="4076700" y="1900275"/>
          <a:ext cx="3179826" cy="1598066"/>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110236" rIns="0" bIns="118110" numCol="1" spcCol="1270" anchor="ctr" anchorCtr="0">
          <a:noAutofit/>
        </a:bodyPr>
        <a:lstStyle/>
        <a:p>
          <a:pPr lvl="0" algn="ctr" defTabSz="1377950" rtl="0">
            <a:lnSpc>
              <a:spcPct val="90000"/>
            </a:lnSpc>
            <a:spcBef>
              <a:spcPct val="0"/>
            </a:spcBef>
            <a:spcAft>
              <a:spcPct val="35000"/>
            </a:spcAft>
          </a:pPr>
          <a:r>
            <a:rPr lang="en-NZ" sz="3100" kern="1200" dirty="0" smtClean="0"/>
            <a:t>Kernel level Thread (KLT) </a:t>
          </a:r>
          <a:endParaRPr lang="en-NZ" sz="3100" kern="1200" dirty="0"/>
        </a:p>
      </dsp:txBody>
      <dsp:txXfrm>
        <a:off x="4076700" y="1900275"/>
        <a:ext cx="3179826" cy="15980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21A5A-8BF5-6D4F-8820-9F7A7D2AACC9}">
      <dsp:nvSpPr>
        <dsp:cNvPr id="0" name=""/>
        <dsp:cNvSpPr/>
      </dsp:nvSpPr>
      <dsp:spPr>
        <a:xfrm>
          <a:off x="0" y="0"/>
          <a:ext cx="7620000" cy="4610099"/>
        </a:xfrm>
        <a:prstGeom prst="swooshArrow">
          <a:avLst>
            <a:gd name="adj1" fmla="val 25000"/>
            <a:gd name="adj2" fmla="val 25000"/>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3EAFCAC-773B-E94E-854B-E2F2A383AFC6}">
      <dsp:nvSpPr>
        <dsp:cNvPr id="0" name=""/>
        <dsp:cNvSpPr/>
      </dsp:nvSpPr>
      <dsp:spPr>
        <a:xfrm>
          <a:off x="1066800" y="3124200"/>
          <a:ext cx="198120" cy="198120"/>
        </a:xfrm>
        <a:prstGeom prst="ellipse">
          <a:avLst/>
        </a:prstGeom>
        <a:blipFill rotWithShape="0">
          <a:blip xmlns:r="http://schemas.openxmlformats.org/officeDocument/2006/relationships" r:embed="rId1"/>
          <a:tile tx="0" ty="0" sx="100000" sy="100000" flip="none" algn="tl"/>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4D42CE9-ECF2-5744-AA05-BF91A11852C6}">
      <dsp:nvSpPr>
        <dsp:cNvPr id="0" name=""/>
        <dsp:cNvSpPr/>
      </dsp:nvSpPr>
      <dsp:spPr>
        <a:xfrm>
          <a:off x="990597" y="3505198"/>
          <a:ext cx="2994703" cy="757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980" tIns="0" rIns="0" bIns="0" numCol="1" spcCol="1270" anchor="t" anchorCtr="0">
          <a:noAutofit/>
        </a:bodyPr>
        <a:lstStyle/>
        <a:p>
          <a:pPr lvl="0" algn="l" defTabSz="844550" rtl="0">
            <a:lnSpc>
              <a:spcPct val="90000"/>
            </a:lnSpc>
            <a:spcBef>
              <a:spcPct val="0"/>
            </a:spcBef>
            <a:spcAft>
              <a:spcPct val="35000"/>
            </a:spcAft>
          </a:pPr>
          <a:r>
            <a:rPr lang="en-US" sz="1900" b="0" kern="1200" dirty="0" smtClean="0"/>
            <a:t>Thread switching does not require kernel mode privileges</a:t>
          </a:r>
          <a:endParaRPr lang="en-US" sz="1900" b="0" kern="1200" dirty="0"/>
        </a:p>
      </dsp:txBody>
      <dsp:txXfrm>
        <a:off x="990597" y="3505198"/>
        <a:ext cx="2994703" cy="757247"/>
      </dsp:txXfrm>
    </dsp:sp>
    <dsp:sp modelId="{1036C2CF-90BA-A94C-AD44-42882AF2DD37}">
      <dsp:nvSpPr>
        <dsp:cNvPr id="0" name=""/>
        <dsp:cNvSpPr/>
      </dsp:nvSpPr>
      <dsp:spPr>
        <a:xfrm>
          <a:off x="2819398" y="1904999"/>
          <a:ext cx="358140" cy="358140"/>
        </a:xfrm>
        <a:prstGeom prst="ellipse">
          <a:avLst/>
        </a:prstGeom>
        <a:blipFill rotWithShape="0">
          <a:blip xmlns:r="http://schemas.openxmlformats.org/officeDocument/2006/relationships" r:embed="rId1"/>
          <a:tile tx="0" ty="0" sx="100000" sy="100000" flip="none" algn="tl"/>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85E126F-226F-CC4E-84E7-84C919015917}">
      <dsp:nvSpPr>
        <dsp:cNvPr id="0" name=""/>
        <dsp:cNvSpPr/>
      </dsp:nvSpPr>
      <dsp:spPr>
        <a:xfrm>
          <a:off x="2667009" y="2514604"/>
          <a:ext cx="2590806" cy="762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771" tIns="0" rIns="0" bIns="0" numCol="1" spcCol="1270" anchor="t" anchorCtr="0">
          <a:noAutofit/>
        </a:bodyPr>
        <a:lstStyle/>
        <a:p>
          <a:pPr lvl="0" algn="l" defTabSz="844550" rtl="0">
            <a:lnSpc>
              <a:spcPct val="90000"/>
            </a:lnSpc>
            <a:spcBef>
              <a:spcPct val="0"/>
            </a:spcBef>
            <a:spcAft>
              <a:spcPct val="35000"/>
            </a:spcAft>
          </a:pPr>
          <a:r>
            <a:rPr lang="en-US" sz="1900" b="0" kern="1200" dirty="0" smtClean="0"/>
            <a:t>Scheduling can be application specific</a:t>
          </a:r>
          <a:endParaRPr lang="en-US" sz="1900" b="0" kern="1200" dirty="0"/>
        </a:p>
      </dsp:txBody>
      <dsp:txXfrm>
        <a:off x="2667009" y="2514604"/>
        <a:ext cx="2590806" cy="762006"/>
      </dsp:txXfrm>
    </dsp:sp>
    <dsp:sp modelId="{54DF5CF8-7AEE-2A40-9C1E-D941B6A8084B}">
      <dsp:nvSpPr>
        <dsp:cNvPr id="0" name=""/>
        <dsp:cNvSpPr/>
      </dsp:nvSpPr>
      <dsp:spPr>
        <a:xfrm>
          <a:off x="5486398" y="990600"/>
          <a:ext cx="495300" cy="495300"/>
        </a:xfrm>
        <a:prstGeom prst="ellipse">
          <a:avLst/>
        </a:prstGeom>
        <a:blipFill rotWithShape="0">
          <a:blip xmlns:r="http://schemas.openxmlformats.org/officeDocument/2006/relationships" r:embed="rId1"/>
          <a:tile tx="0" ty="0" sx="100000" sy="100000" flip="none" algn="tl"/>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BB2E895-1B5B-4449-B16F-AEA0D14C0847}">
      <dsp:nvSpPr>
        <dsp:cNvPr id="0" name=""/>
        <dsp:cNvSpPr/>
      </dsp:nvSpPr>
      <dsp:spPr>
        <a:xfrm>
          <a:off x="5333993" y="2133605"/>
          <a:ext cx="1219151" cy="1366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449" tIns="0" rIns="0" bIns="0" numCol="1" spcCol="1270" anchor="t" anchorCtr="0">
          <a:noAutofit/>
        </a:bodyPr>
        <a:lstStyle/>
        <a:p>
          <a:pPr lvl="0" algn="l" defTabSz="844550" rtl="0">
            <a:lnSpc>
              <a:spcPct val="90000"/>
            </a:lnSpc>
            <a:spcBef>
              <a:spcPct val="0"/>
            </a:spcBef>
            <a:spcAft>
              <a:spcPct val="35000"/>
            </a:spcAft>
          </a:pPr>
          <a:r>
            <a:rPr lang="en-US" sz="1900" b="0" kern="1200" dirty="0" smtClean="0"/>
            <a:t>ULTs can run on any OS</a:t>
          </a:r>
          <a:endParaRPr lang="en-US" sz="1900" b="0" kern="1200" dirty="0"/>
        </a:p>
      </dsp:txBody>
      <dsp:txXfrm>
        <a:off x="5333993" y="2133605"/>
        <a:ext cx="1219151" cy="13668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29DCF-AAD5-4C4B-9909-63F5C5407FC4}">
      <dsp:nvSpPr>
        <dsp:cNvPr id="0" name=""/>
        <dsp:cNvSpPr/>
      </dsp:nvSpPr>
      <dsp:spPr>
        <a:xfrm rot="5400000">
          <a:off x="5096285" y="-2087381"/>
          <a:ext cx="792420" cy="5169408"/>
        </a:xfrm>
        <a:prstGeom prst="round2SameRect">
          <a:avLst/>
        </a:prstGeom>
        <a:solidFill>
          <a:schemeClr val="bg1">
            <a:lumMod val="95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b="1" i="0" kern="1200" dirty="0" smtClean="0"/>
            <a:t>includes the user’s address space, stack, and process control block</a:t>
          </a:r>
          <a:endParaRPr lang="en-US" sz="1500" b="1" i="0" kern="1200" dirty="0"/>
        </a:p>
      </dsp:txBody>
      <dsp:txXfrm rot="-5400000">
        <a:off x="2907792" y="139795"/>
        <a:ext cx="5130725" cy="715054"/>
      </dsp:txXfrm>
    </dsp:sp>
    <dsp:sp modelId="{359A43F2-9525-654D-9DEE-FA3474AB94AC}">
      <dsp:nvSpPr>
        <dsp:cNvPr id="0" name=""/>
        <dsp:cNvSpPr/>
      </dsp:nvSpPr>
      <dsp:spPr>
        <a:xfrm>
          <a:off x="0" y="2059"/>
          <a:ext cx="2907792" cy="990525"/>
        </a:xfrm>
        <a:prstGeom prst="roundRect">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NZ" sz="2400" b="1" i="0" kern="1200" dirty="0" smtClean="0"/>
            <a:t>Process</a:t>
          </a:r>
          <a:endParaRPr lang="en-NZ" sz="2400" b="1" i="0" kern="1200" dirty="0"/>
        </a:p>
      </dsp:txBody>
      <dsp:txXfrm>
        <a:off x="48353" y="50412"/>
        <a:ext cx="2811086" cy="893819"/>
      </dsp:txXfrm>
    </dsp:sp>
    <dsp:sp modelId="{586922DB-8CEF-D54D-BF73-A446477A9630}">
      <dsp:nvSpPr>
        <dsp:cNvPr id="0" name=""/>
        <dsp:cNvSpPr/>
      </dsp:nvSpPr>
      <dsp:spPr>
        <a:xfrm rot="5400000">
          <a:off x="5096285" y="-1047329"/>
          <a:ext cx="792420" cy="5169408"/>
        </a:xfrm>
        <a:prstGeom prst="round2SameRect">
          <a:avLst/>
        </a:prstGeom>
        <a:solidFill>
          <a:schemeClr val="bg1">
            <a:lumMod val="95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b="1" i="0" kern="1200" dirty="0" smtClean="0"/>
            <a:t>a user-created unit of execution within a process</a:t>
          </a:r>
          <a:endParaRPr lang="en-US" sz="1500" b="1" i="0" kern="1200" dirty="0"/>
        </a:p>
      </dsp:txBody>
      <dsp:txXfrm rot="-5400000">
        <a:off x="2907792" y="1179847"/>
        <a:ext cx="5130725" cy="715054"/>
      </dsp:txXfrm>
    </dsp:sp>
    <dsp:sp modelId="{7D82E135-1D7B-3645-9486-5E0754C6B892}">
      <dsp:nvSpPr>
        <dsp:cNvPr id="0" name=""/>
        <dsp:cNvSpPr/>
      </dsp:nvSpPr>
      <dsp:spPr>
        <a:xfrm>
          <a:off x="0" y="1042111"/>
          <a:ext cx="2907792" cy="99052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1" i="0" kern="1200" dirty="0" smtClean="0"/>
            <a:t>User-level Threads</a:t>
          </a:r>
          <a:endParaRPr lang="en-US" sz="2400" b="1" i="0" kern="1200" dirty="0"/>
        </a:p>
      </dsp:txBody>
      <dsp:txXfrm>
        <a:off x="48353" y="1090464"/>
        <a:ext cx="2811086" cy="893819"/>
      </dsp:txXfrm>
    </dsp:sp>
    <dsp:sp modelId="{80E04EEB-864B-BE42-89F0-8883BF4AE4F4}">
      <dsp:nvSpPr>
        <dsp:cNvPr id="0" name=""/>
        <dsp:cNvSpPr/>
      </dsp:nvSpPr>
      <dsp:spPr>
        <a:xfrm rot="5400000">
          <a:off x="5096285" y="-7278"/>
          <a:ext cx="792420" cy="5169408"/>
        </a:xfrm>
        <a:prstGeom prst="round2SameRect">
          <a:avLst/>
        </a:prstGeom>
        <a:solidFill>
          <a:schemeClr val="bg1">
            <a:lumMod val="95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b="1" i="0" kern="1200" dirty="0" smtClean="0"/>
            <a:t>a mapping between ULTs and kernel threads</a:t>
          </a:r>
          <a:endParaRPr lang="en-US" sz="1500" b="1" i="0" kern="1200" dirty="0"/>
        </a:p>
      </dsp:txBody>
      <dsp:txXfrm rot="-5400000">
        <a:off x="2907792" y="2219899"/>
        <a:ext cx="5130725" cy="715054"/>
      </dsp:txXfrm>
    </dsp:sp>
    <dsp:sp modelId="{B90E8D5C-93E4-3248-962E-5C051ACBDA2F}">
      <dsp:nvSpPr>
        <dsp:cNvPr id="0" name=""/>
        <dsp:cNvSpPr/>
      </dsp:nvSpPr>
      <dsp:spPr>
        <a:xfrm>
          <a:off x="0" y="2082163"/>
          <a:ext cx="2907792" cy="990525"/>
        </a:xfrm>
        <a:prstGeom prst="roundRect">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1" i="0" kern="1200" dirty="0" smtClean="0"/>
            <a:t>Lightweight Processes (LWP)</a:t>
          </a:r>
          <a:endParaRPr lang="en-US" sz="2400" b="1" i="0" kern="1200" dirty="0"/>
        </a:p>
      </dsp:txBody>
      <dsp:txXfrm>
        <a:off x="48353" y="2130516"/>
        <a:ext cx="2811086" cy="893819"/>
      </dsp:txXfrm>
    </dsp:sp>
    <dsp:sp modelId="{CDAFDD03-5608-F540-86C1-DA1CF57C8C89}">
      <dsp:nvSpPr>
        <dsp:cNvPr id="0" name=""/>
        <dsp:cNvSpPr/>
      </dsp:nvSpPr>
      <dsp:spPr>
        <a:xfrm rot="5400000">
          <a:off x="5096285" y="1032773"/>
          <a:ext cx="792420" cy="5169408"/>
        </a:xfrm>
        <a:prstGeom prst="round2SameRect">
          <a:avLst/>
        </a:prstGeom>
        <a:solidFill>
          <a:schemeClr val="bg1">
            <a:lumMod val="95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NZ" sz="1500" b="1" i="0" kern="1200" dirty="0" smtClean="0"/>
            <a:t>fundamental entities that can be scheduled and dispatched to run on one of the system processors</a:t>
          </a:r>
          <a:endParaRPr lang="en-NZ" sz="1500" b="1" i="0" kern="1200" dirty="0"/>
        </a:p>
      </dsp:txBody>
      <dsp:txXfrm rot="-5400000">
        <a:off x="2907792" y="3259950"/>
        <a:ext cx="5130725" cy="715054"/>
      </dsp:txXfrm>
    </dsp:sp>
    <dsp:sp modelId="{7A2BBD00-0612-374A-AE9C-5B159F20A714}">
      <dsp:nvSpPr>
        <dsp:cNvPr id="0" name=""/>
        <dsp:cNvSpPr/>
      </dsp:nvSpPr>
      <dsp:spPr>
        <a:xfrm>
          <a:off x="0" y="3122215"/>
          <a:ext cx="2907792" cy="99052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1" i="0" kern="1200" dirty="0" smtClean="0"/>
            <a:t>Kernel Threads</a:t>
          </a:r>
          <a:endParaRPr lang="en-US" sz="2400" b="1" i="0" kern="1200" dirty="0"/>
        </a:p>
      </dsp:txBody>
      <dsp:txXfrm>
        <a:off x="48353" y="3170568"/>
        <a:ext cx="2811086" cy="8938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EA42E-B159-6845-A722-A211C0863AEF}">
      <dsp:nvSpPr>
        <dsp:cNvPr id="0" name=""/>
        <dsp:cNvSpPr/>
      </dsp:nvSpPr>
      <dsp:spPr>
        <a:xfrm rot="16200000">
          <a:off x="0" y="304825"/>
          <a:ext cx="4125515" cy="4125515"/>
        </a:xfrm>
        <a:prstGeom prst="downArrow">
          <a:avLst>
            <a:gd name="adj1" fmla="val 50000"/>
            <a:gd name="adj2" fmla="val 35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rtl="0">
            <a:lnSpc>
              <a:spcPct val="90000"/>
            </a:lnSpc>
            <a:spcBef>
              <a:spcPct val="0"/>
            </a:spcBef>
            <a:spcAft>
              <a:spcPct val="35000"/>
            </a:spcAft>
          </a:pPr>
          <a:r>
            <a:rPr lang="en-US" sz="2500" kern="1200" dirty="0" smtClean="0"/>
            <a:t>A process, or task, in Linux is represented by a task_struct data structure</a:t>
          </a:r>
          <a:endParaRPr lang="en-US" sz="2500" kern="1200" dirty="0"/>
        </a:p>
      </dsp:txBody>
      <dsp:txXfrm rot="5400000">
        <a:off x="1" y="1336204"/>
        <a:ext cx="3403550" cy="2062757"/>
      </dsp:txXfrm>
    </dsp:sp>
    <dsp:sp modelId="{37E8FFB8-D84B-D046-8C01-1D09BCA59864}">
      <dsp:nvSpPr>
        <dsp:cNvPr id="0" name=""/>
        <dsp:cNvSpPr/>
      </dsp:nvSpPr>
      <dsp:spPr>
        <a:xfrm rot="5400000">
          <a:off x="4408884" y="304782"/>
          <a:ext cx="4125515" cy="4125515"/>
        </a:xfrm>
        <a:prstGeom prst="downArrow">
          <a:avLst>
            <a:gd name="adj1" fmla="val 50000"/>
            <a:gd name="adj2" fmla="val 35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rtl="0">
            <a:lnSpc>
              <a:spcPct val="90000"/>
            </a:lnSpc>
            <a:spcBef>
              <a:spcPct val="0"/>
            </a:spcBef>
            <a:spcAft>
              <a:spcPct val="35000"/>
            </a:spcAft>
          </a:pPr>
          <a:r>
            <a:rPr lang="en-US" sz="2500" kern="1200" dirty="0" smtClean="0"/>
            <a:t>This structure contains information in a number of categories</a:t>
          </a:r>
          <a:endParaRPr lang="en-US" sz="2500" kern="1200" dirty="0"/>
        </a:p>
      </dsp:txBody>
      <dsp:txXfrm rot="-5400000">
        <a:off x="5130850" y="1336161"/>
        <a:ext cx="3403550" cy="206275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5CBA94-292F-4B3D-9FB4-A093CD389C27}" type="datetimeFigureOut">
              <a:rPr lang="en-CA" smtClean="0"/>
              <a:t>2015-09-30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F2E105-BDBA-470F-AF07-689310A53DAC}" type="slidenum">
              <a:rPr lang="en-CA" smtClean="0"/>
              <a:t>‹#›</a:t>
            </a:fld>
            <a:endParaRPr lang="en-CA"/>
          </a:p>
        </p:txBody>
      </p:sp>
    </p:spTree>
    <p:extLst>
      <p:ext uri="{BB962C8B-B14F-4D97-AF65-F5344CB8AC3E}">
        <p14:creationId xmlns:p14="http://schemas.microsoft.com/office/powerpoint/2010/main" val="3827961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To distinguish the two characteristics, the unit of dispatching is usually referred to as a thread or </a:t>
            </a:r>
            <a:r>
              <a:rPr lang="en-US" sz="1200" b="1" kern="1200" baseline="0" dirty="0" smtClean="0">
                <a:solidFill>
                  <a:schemeClr val="tx1"/>
                </a:solidFill>
                <a:latin typeface="+mn-lt"/>
                <a:ea typeface="+mn-ea"/>
                <a:cs typeface="+mn-cs"/>
              </a:rPr>
              <a:t>lightweight process , </a:t>
            </a:r>
            <a:r>
              <a:rPr lang="en-US" sz="1200" b="0" kern="1200" baseline="0" dirty="0" smtClean="0">
                <a:solidFill>
                  <a:schemeClr val="tx1"/>
                </a:solidFill>
                <a:latin typeface="+mn-lt"/>
                <a:ea typeface="+mn-ea"/>
                <a:cs typeface="+mn-cs"/>
              </a:rPr>
              <a:t>while the unit of resource ownership is usually </a:t>
            </a:r>
            <a:r>
              <a:rPr lang="en-US" sz="1200" kern="1200" baseline="0" dirty="0" smtClean="0">
                <a:solidFill>
                  <a:schemeClr val="tx1"/>
                </a:solidFill>
                <a:latin typeface="+mn-lt"/>
                <a:ea typeface="+mn-ea"/>
                <a:cs typeface="+mn-cs"/>
              </a:rPr>
              <a:t>referred to as a </a:t>
            </a:r>
            <a:r>
              <a:rPr lang="en-US" sz="1200" b="1" kern="1200" baseline="0" dirty="0" smtClean="0">
                <a:solidFill>
                  <a:schemeClr val="tx1"/>
                </a:solidFill>
                <a:latin typeface="+mn-lt"/>
                <a:ea typeface="+mn-ea"/>
                <a:cs typeface="+mn-cs"/>
              </a:rPr>
              <a:t>process or task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baseline="0" dirty="0" smtClean="0">
                <a:solidFill>
                  <a:schemeClr val="tx1"/>
                </a:solidFill>
                <a:latin typeface="+mn-lt"/>
                <a:ea typeface="+mn-ea"/>
                <a:cs typeface="+mn-cs"/>
              </a:rPr>
              <a:t>Multithreading </a:t>
            </a:r>
            <a:r>
              <a:rPr lang="en-US" sz="1200" i="0" kern="1200" baseline="0" dirty="0" smtClean="0">
                <a:solidFill>
                  <a:schemeClr val="tx1"/>
                </a:solidFill>
                <a:latin typeface="+mn-lt"/>
                <a:ea typeface="+mn-ea"/>
                <a:cs typeface="+mn-cs"/>
              </a:rPr>
              <a:t>refers to the ability of an OS to support multiple, concurrent paths </a:t>
            </a:r>
            <a:r>
              <a:rPr lang="en-US" sz="1200" kern="1200" baseline="0" dirty="0" smtClean="0">
                <a:solidFill>
                  <a:schemeClr val="tx1"/>
                </a:solidFill>
                <a:latin typeface="+mn-lt"/>
                <a:ea typeface="+mn-ea"/>
                <a:cs typeface="+mn-cs"/>
              </a:rPr>
              <a:t>of execution within a single process. </a:t>
            </a: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There are two broad categories of thread implementation: user-level threads (ULTs) and kernel-level threads (KLTs). The latter are also referred to in the literature as </a:t>
            </a:r>
            <a:r>
              <a:rPr lang="en-US" sz="1200" i="1" kern="1200" baseline="0" dirty="0" smtClean="0">
                <a:solidFill>
                  <a:schemeClr val="tx1"/>
                </a:solidFill>
                <a:latin typeface="+mn-lt"/>
                <a:ea typeface="+mn-ea"/>
                <a:cs typeface="+mn-cs"/>
              </a:rPr>
              <a:t>kernel-supported threads or lightweight processes.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In a pure ULT facility, all of the work of thread </a:t>
            </a:r>
            <a:r>
              <a:rPr lang="en-US" sz="1200" i="0" kern="1200" baseline="0" dirty="0" smtClean="0">
                <a:solidFill>
                  <a:schemeClr val="tx1"/>
                </a:solidFill>
                <a:latin typeface="+mn-lt"/>
                <a:ea typeface="+mn-ea"/>
                <a:cs typeface="+mn-cs"/>
              </a:rPr>
              <a:t>management is done by the application and the kernel is not aware of the existence of threads. Figure 4.5a illustrates </a:t>
            </a:r>
            <a:r>
              <a:rPr lang="en-US" sz="1200" kern="1200" baseline="0" dirty="0" smtClean="0">
                <a:solidFill>
                  <a:schemeClr val="tx1"/>
                </a:solidFill>
                <a:latin typeface="+mn-lt"/>
                <a:ea typeface="+mn-ea"/>
                <a:cs typeface="+mn-cs"/>
              </a:rPr>
              <a:t>the pure ULT approach. Any application can be programmed to be multithreaded by using a threads library, which is a package of routines for ULT management. The threads library contains code for creating and destroying threads, for passing messages and data between threads, for scheduling thread execution, and for saving and restoring thread contexts.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By default, an application begins with a single thread and begins running in that thread. This application and its thread are allocated to a single process managed by the kernel. At any time that the application is running (the process is in the Running state), the application may spawn a new thread to run within the same process. Spawning is done by invoking the spawn utility in the threads library. Control is passed to that utility by a procedure call. The threads library creates a data structure for the new thread and then passes control to one of the threads within this process that is in the Ready state, using some scheduling algorithm. When control is passed to the library, the context of the current thread is saved, and when control is passed from the library to a thread, the context of that thread is restored. The context essentially consists of the contents of user registers, the program counter, and stack pointers.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All of the activity described in the preceding paragraph takes place in user space and within a single process. The kernel is unaware of this activity. The kernel continues to schedule the process as a unit and assigns a single execution state (Ready, Running, Blocked, etc.) to that process. The following examples should clarify the relationship between thread scheduling and process scheduling. Suppose that process B is executing in its thread 2; the states of the process and two ULTs that are part of the process are shown in Figure 4.6a . Each of the following is a possible occurrence: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The application executing in thread 2 makes a system call that blocks B. For</a:t>
            </a:r>
          </a:p>
          <a:p>
            <a:r>
              <a:rPr lang="en-US" sz="1200" kern="1200" baseline="0" dirty="0" smtClean="0">
                <a:solidFill>
                  <a:schemeClr val="tx1"/>
                </a:solidFill>
                <a:latin typeface="+mn-lt"/>
                <a:ea typeface="+mn-ea"/>
                <a:cs typeface="+mn-cs"/>
              </a:rPr>
              <a:t>example, an I/O call is made. This causes control to transfer to the kernel. The kernel invokes the I/O action, places process B in the Blocked state, and switches to another process. Meanwhile, according to the data structure maintained by the threads library, thread 2 of process B is still in the Running state. It is important to note that thread 2 is not actually running in the sense of being executed on a processor; but it is perceived as being in the Running state by the threads library. The corresponding state diagrams are shown in Figure 4.6b .</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A clock interrupt passes control to the kernel and the kernel determines</a:t>
            </a:r>
          </a:p>
          <a:p>
            <a:r>
              <a:rPr lang="en-US" sz="1200" kern="1200" baseline="0" dirty="0" smtClean="0">
                <a:solidFill>
                  <a:schemeClr val="tx1"/>
                </a:solidFill>
                <a:latin typeface="+mn-lt"/>
                <a:ea typeface="+mn-ea"/>
                <a:cs typeface="+mn-cs"/>
              </a:rPr>
              <a:t>that the currently running process (B) has exhausted its time slice. The kernel places process B in the Ready state and switches to another process. Meanwhile, according to the data structure maintained by the threads library, thread 2 of process B is still in the Running state. The corresponding state diagrams are shown in Figure 4.6c .</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Thread 2 has reached a point where it needs some action performed by thread</a:t>
            </a:r>
          </a:p>
          <a:p>
            <a:r>
              <a:rPr lang="en-US" sz="1200" kern="1200" baseline="0" dirty="0" smtClean="0">
                <a:solidFill>
                  <a:schemeClr val="tx1"/>
                </a:solidFill>
                <a:latin typeface="+mn-lt"/>
                <a:ea typeface="+mn-ea"/>
                <a:cs typeface="+mn-cs"/>
              </a:rPr>
              <a:t>1 of process B. Thread 2 enters a Blocked state and thread 1 transitions from Ready to Running. The process itself remains in the Running state. The corresponding state diagrams are shown in Figure 4.6d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cases 1 and 2 ( Figures 4.6b and 4.6c ), when the kernel switches control back to process B, execution resumes in thread 2. Also note that a process can be interrupted, either by exhausting its time slice or by being preempted by a higher priority process, while it is executing code in the threads library. Thus, a process may be in the midst of a thread switch from one thread to another when interrupted. When that process is resumed, execution continues within the threads library, which completes the thread switch and transfers control to another thread within that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There are a number of advantages to the use of ULTs instead of KLTs, including the following:</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Thread switching does not require kernel mode privileges because all of the</a:t>
            </a:r>
          </a:p>
          <a:p>
            <a:r>
              <a:rPr lang="en-US" sz="1200" kern="1200" baseline="0" dirty="0" smtClean="0">
                <a:solidFill>
                  <a:schemeClr val="tx1"/>
                </a:solidFill>
                <a:latin typeface="+mn-lt"/>
                <a:ea typeface="+mn-ea"/>
                <a:cs typeface="+mn-cs"/>
              </a:rPr>
              <a:t>thread management data structures are within the user address space of a single process. Therefore, the process does not switch to the kernel mode to do thread management. This saves the overhead of two mode switches (user to kernel; kernel back to user).</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Scheduling can be application specific. One application may benefit most</a:t>
            </a:r>
          </a:p>
          <a:p>
            <a:r>
              <a:rPr lang="en-US" sz="1200" kern="1200" baseline="0" dirty="0" smtClean="0">
                <a:solidFill>
                  <a:schemeClr val="tx1"/>
                </a:solidFill>
                <a:latin typeface="+mn-lt"/>
                <a:ea typeface="+mn-ea"/>
                <a:cs typeface="+mn-cs"/>
              </a:rPr>
              <a:t>from a simple round-robin scheduling algorithm, while another might benefit from a priority-based scheduling algorithm. The scheduling algorithm can be tailored to the application without disturbing the underlying OS scheduler.</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ULTs can run on any OS. No changes are required to the underlying kernel</a:t>
            </a:r>
          </a:p>
          <a:p>
            <a:r>
              <a:rPr lang="en-US" sz="1200" kern="1200" baseline="0" dirty="0" smtClean="0">
                <a:solidFill>
                  <a:schemeClr val="tx1"/>
                </a:solidFill>
                <a:latin typeface="+mn-lt"/>
                <a:ea typeface="+mn-ea"/>
                <a:cs typeface="+mn-cs"/>
              </a:rPr>
              <a:t>to support ULTs. The threads library is a set of application-level functions shared by all applications.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two distinct disadvantages of ULTs compared to KLTs: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In a typical OS, many system calls are blocking. As a result, when a ULT</a:t>
            </a:r>
          </a:p>
          <a:p>
            <a:r>
              <a:rPr lang="en-US" sz="1200" kern="1200" baseline="0" dirty="0" smtClean="0">
                <a:solidFill>
                  <a:schemeClr val="tx1"/>
                </a:solidFill>
                <a:latin typeface="+mn-lt"/>
                <a:ea typeface="+mn-ea"/>
                <a:cs typeface="+mn-cs"/>
              </a:rPr>
              <a:t>executes a system call, not only is that thread blocked, but also all of the threads within the process are blocked.</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In a pure ULT strategy, a multithreaded application cannot take advantage</a:t>
            </a:r>
          </a:p>
          <a:p>
            <a:r>
              <a:rPr lang="en-US" sz="1200" kern="1200" baseline="0" dirty="0" smtClean="0">
                <a:solidFill>
                  <a:schemeClr val="tx1"/>
                </a:solidFill>
                <a:latin typeface="+mn-lt"/>
                <a:ea typeface="+mn-ea"/>
                <a:cs typeface="+mn-cs"/>
              </a:rPr>
              <a:t>of multiprocessing. A kernel assigns one process to only one processor at a time. Therefore, only a single thread within a process can execute at a time. In effect, we have application-level multiprogramming within a single process. While this multiprogramming can result in a significant speedup of the application, there are applications that would benefit from the ability to execute portions of code simultaneously.</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In a pure KLT facility, all of the work of thread </a:t>
            </a:r>
            <a:r>
              <a:rPr lang="en-US" sz="1200" i="0" kern="1200" baseline="0" dirty="0" smtClean="0">
                <a:solidFill>
                  <a:schemeClr val="tx1"/>
                </a:solidFill>
                <a:latin typeface="+mn-lt"/>
                <a:ea typeface="+mn-ea"/>
                <a:cs typeface="+mn-cs"/>
              </a:rPr>
              <a:t>management is done by the kernel. There is no thread management code in the application level, simply an application </a:t>
            </a:r>
            <a:r>
              <a:rPr lang="en-US" sz="1200" kern="1200" baseline="0" dirty="0" smtClean="0">
                <a:solidFill>
                  <a:schemeClr val="tx1"/>
                </a:solidFill>
                <a:latin typeface="+mn-lt"/>
                <a:ea typeface="+mn-ea"/>
                <a:cs typeface="+mn-cs"/>
              </a:rPr>
              <a:t>programming interface (API) to the kernel thread facility. Windows is an example of this approach. Figure 4.5b depicts the pure KLT approach. The kernel maintains context information for the process as a whole and for individual threads within the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Scheduling by the kernel is done on a thread basis. This approach overcomes the two principal drawbacks of the ULT approach. First, the kernel can simultaneously schedule multiple threads from the same process on multiple processors. Second, if one thread in a process is blocked, the kernel can schedule another thread of the same process. Another advantage of the KLT approach is that kernel routines themselves can be multithreaded.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principal disadvantage of the KLT approach compared to the ULT approach is that the transfer of control from one thread to another within the same process requires a mode switch to the kernel. To illustrate the differences, Table 4.1 shows the results of measurements taken on a uniprocessor VAX computer running a UNIX-like OS. The two benchmarks are as follows: Null Fork, the time to create, schedule, execute, and complete a process/thread that invokes the null procedure (i.e., the overhead of forking a process/thread); and </a:t>
            </a:r>
            <a:r>
              <a:rPr lang="en-US" sz="1200" b="1" kern="1200" baseline="0" dirty="0" smtClean="0">
                <a:solidFill>
                  <a:schemeClr val="tx1"/>
                </a:solidFill>
                <a:latin typeface="+mn-lt"/>
                <a:ea typeface="+mn-ea"/>
                <a:cs typeface="+mn-cs"/>
              </a:rPr>
              <a:t>Signal-Wait (signal- wait is used for synchronization of threads and processes)</a:t>
            </a:r>
            <a:r>
              <a:rPr lang="en-US" sz="1200" kern="1200" baseline="0" dirty="0" smtClean="0">
                <a:solidFill>
                  <a:schemeClr val="tx1"/>
                </a:solidFill>
                <a:latin typeface="+mn-lt"/>
                <a:ea typeface="+mn-ea"/>
                <a:cs typeface="+mn-cs"/>
              </a:rPr>
              <a:t>, the time for a process/thread to signal a waiting process/thread and then wait on a condition (i.e., the overhead of synchronizing two processes/threads together). </a:t>
            </a:r>
          </a:p>
          <a:p>
            <a:r>
              <a:rPr lang="en-US" sz="1200" kern="1200" baseline="0" dirty="0" smtClean="0">
                <a:solidFill>
                  <a:schemeClr val="tx1"/>
                </a:solidFill>
                <a:latin typeface="+mn-lt"/>
                <a:ea typeface="+mn-ea"/>
                <a:cs typeface="+mn-cs"/>
              </a:rPr>
              <a:t>We see that there is an order of magnitude or more of difference between ULTs and KLTs and similarly between KLTs and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Some operating systems provide a combined ULT/ </a:t>
            </a:r>
            <a:r>
              <a:rPr lang="en-US" sz="1200" i="0" kern="1200" baseline="0" dirty="0" smtClean="0">
                <a:solidFill>
                  <a:schemeClr val="tx1"/>
                </a:solidFill>
                <a:latin typeface="+mn-lt"/>
                <a:ea typeface="+mn-ea"/>
                <a:cs typeface="+mn-cs"/>
              </a:rPr>
              <a:t>KLT facility ( Figure 4.5c ). In a combined system, thread creation is done completely in user space, as </a:t>
            </a:r>
            <a:r>
              <a:rPr lang="en-US" sz="1200" kern="1200" baseline="0" dirty="0" smtClean="0">
                <a:solidFill>
                  <a:schemeClr val="tx1"/>
                </a:solidFill>
                <a:latin typeface="+mn-lt"/>
                <a:ea typeface="+mn-ea"/>
                <a:cs typeface="+mn-cs"/>
              </a:rPr>
              <a:t>is the bulk of the scheduling and synchronization of threads within an application. The multiple ULTs from a single application are mapped onto some (smaller or equal) number of KLTs. The programmer may adjust the number of KLTs for a particular application and processor to achieve the best overall results. In a combined approach, multiple threads within the same application can run in parallel on multiple processors, and a blocking system call need not block the entire process. If properly designed, this approach should combine the advantages of the pure ULT and KLT approaches while minimizing the disadvantages. Solaris is a good example of an OS using this combined approach. The current Solaris version limits the ULT/KLT relationship to be one-to-one.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we have said, the concepts of resource allocation and dispatching unit have traditionally been embodied in the single concept of the process—that is, as a 1 : 1 relationship between threads and processes. Recently, there has been much interest in providing for multiple threads within a single process, which is a many-to-one relationship. However, as Table 4.2 shows, the other two combinations have also been investigated, namely, a many-to-many relationship and a one-to-many relationship.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idea of having a many-to-many relationship between threads and processes has been explored in the experimental operating system TRIX [PAZZ92, WARD80]. In TRIX, there are the concepts of domain and thread. A domain is a static entity, consisting of an address space and “ports” through which messages may be sent and received. A thread is a single execution path, with an execution stack, processor state, and scheduling information.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with the multithreading approaches discussed so far, multiple threads may execute in a single domain, providing the efficiency gains discussed earlier. However, it is also possible for a single user activity, or application, to be performed in multiple domains. In this case, a thread exists that can move from one domain to another.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right half of Figure 4.1 depicts multithreaded approaches. A Java run-time environment is an example of a system of one process with multiple threads. Of interest in this section is the use of multiple processes, each of which supports multiple threads. This approach is taken in Windows, Solaris, and many modern versions of UNIX, among others. In this section we give a general description of multithreading; the details of the Windows, Solaris, and Linux approaches are discussed later in this chapter.</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Solaris makes use of four separate thread-related concepts: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 This is the normal UNIX process and includes the user’s address</a:t>
            </a:r>
          </a:p>
          <a:p>
            <a:r>
              <a:rPr lang="en-US" sz="1200" kern="1200" baseline="0" dirty="0" smtClean="0">
                <a:solidFill>
                  <a:schemeClr val="tx1"/>
                </a:solidFill>
                <a:latin typeface="+mn-lt"/>
                <a:ea typeface="+mn-ea"/>
                <a:cs typeface="+mn-cs"/>
              </a:rPr>
              <a:t>space, stack, and process control block.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User-level threads: Implemented through a threads library in the address</a:t>
            </a:r>
          </a:p>
          <a:p>
            <a:r>
              <a:rPr lang="en-US" sz="1200" kern="1200" baseline="0" dirty="0" smtClean="0">
                <a:solidFill>
                  <a:schemeClr val="tx1"/>
                </a:solidFill>
                <a:latin typeface="+mn-lt"/>
                <a:ea typeface="+mn-ea"/>
                <a:cs typeface="+mn-cs"/>
              </a:rPr>
              <a:t>space of a process, these are invisible to the OS. A user-level thread (ULT)  is a user-created unit of execution within a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Lightweight processes: A lightweight process (LWP) can be viewed as a mapping</a:t>
            </a:r>
          </a:p>
          <a:p>
            <a:r>
              <a:rPr lang="en-US" sz="1200" kern="1200" baseline="0" dirty="0" smtClean="0">
                <a:solidFill>
                  <a:schemeClr val="tx1"/>
                </a:solidFill>
                <a:latin typeface="+mn-lt"/>
                <a:ea typeface="+mn-ea"/>
                <a:cs typeface="+mn-cs"/>
              </a:rPr>
              <a:t>between ULTs and kernel threads. Each LWP supports ULT and maps to one kernel thread. LWPs are scheduled by the kernel independently and may execute in parallel on multiprocessors.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Kernel threads: These are the fundamental entities that can be scheduled and</a:t>
            </a:r>
          </a:p>
          <a:p>
            <a:r>
              <a:rPr lang="en-US" sz="1200" kern="1200" baseline="0" dirty="0" smtClean="0">
                <a:solidFill>
                  <a:schemeClr val="tx1"/>
                </a:solidFill>
                <a:latin typeface="+mn-lt"/>
                <a:ea typeface="+mn-ea"/>
                <a:cs typeface="+mn-cs"/>
              </a:rPr>
              <a:t>dispatched to run on one of the system processors.</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4.13 compares, in general terms, the process structure of a traditional UNIX system with that of Solaris. On a typical UNIX implementation, the process structure includes the process ID; the user IDs; a signal dispatch table, which the kernel uses to decide what to do when sending a signal to a process; file descriptors, which describe the state of files in use by this process; a memory map, which defines the address space for this process; and a processor state structure, which includes the kernel stack for this process. Solaris retains this basic structure but replaces the processor state block with a list of structures containing one data block for each LWP.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process, or task, in Linux is represented by a task_struct data structure. The task_struct data structure contains information in a number of categories: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State: </a:t>
            </a:r>
          </a:p>
          <a:p>
            <a:r>
              <a:rPr lang="en-US" sz="1200" b="0" kern="1200" baseline="0" dirty="0" smtClean="0">
                <a:solidFill>
                  <a:schemeClr val="tx1"/>
                </a:solidFill>
                <a:latin typeface="+mn-lt"/>
                <a:ea typeface="+mn-ea"/>
                <a:cs typeface="+mn-cs"/>
              </a:rPr>
              <a:t>The execution state of the process (executing, ready, suspended, </a:t>
            </a:r>
            <a:r>
              <a:rPr lang="en-US" sz="1200" kern="1200" baseline="0" dirty="0" smtClean="0">
                <a:solidFill>
                  <a:schemeClr val="tx1"/>
                </a:solidFill>
                <a:latin typeface="+mn-lt"/>
                <a:ea typeface="+mn-ea"/>
                <a:cs typeface="+mn-cs"/>
              </a:rPr>
              <a:t>stopped, zombie). This is described subsequently.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Scheduling information: </a:t>
            </a:r>
          </a:p>
          <a:p>
            <a:r>
              <a:rPr lang="en-US" sz="1200" b="0" kern="1200" baseline="0" dirty="0" smtClean="0">
                <a:solidFill>
                  <a:schemeClr val="tx1"/>
                </a:solidFill>
                <a:latin typeface="+mn-lt"/>
                <a:ea typeface="+mn-ea"/>
                <a:cs typeface="+mn-cs"/>
              </a:rPr>
              <a:t>Information needed by Linux to schedule processes. </a:t>
            </a:r>
            <a:r>
              <a:rPr lang="en-US" sz="1200" kern="1200" baseline="0" dirty="0" smtClean="0">
                <a:solidFill>
                  <a:schemeClr val="tx1"/>
                </a:solidFill>
                <a:latin typeface="+mn-lt"/>
                <a:ea typeface="+mn-ea"/>
                <a:cs typeface="+mn-cs"/>
              </a:rPr>
              <a:t>A process can be normal or real time and has a priority. Real-time processes are scheduled before normal processes, and within each category, relative priorities can be used. A counter keeps track of the amount of time a process is allowed to execute.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Identifiers: </a:t>
            </a:r>
          </a:p>
          <a:p>
            <a:r>
              <a:rPr lang="en-US" sz="1200" b="0" kern="1200" baseline="0" dirty="0" smtClean="0">
                <a:solidFill>
                  <a:schemeClr val="tx1"/>
                </a:solidFill>
                <a:latin typeface="+mn-lt"/>
                <a:ea typeface="+mn-ea"/>
                <a:cs typeface="+mn-cs"/>
              </a:rPr>
              <a:t>Each process has a unique process identifier and also has user and </a:t>
            </a:r>
            <a:r>
              <a:rPr lang="en-US" sz="1200" kern="1200" baseline="0" dirty="0" smtClean="0">
                <a:solidFill>
                  <a:schemeClr val="tx1"/>
                </a:solidFill>
                <a:latin typeface="+mn-lt"/>
                <a:ea typeface="+mn-ea"/>
                <a:cs typeface="+mn-cs"/>
              </a:rPr>
              <a:t>group identifiers. A group identifier is used to assign resource access privileges to a group of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Interprocess communication:</a:t>
            </a:r>
          </a:p>
          <a:p>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Linux supports the IPC mechanisms found in </a:t>
            </a:r>
            <a:r>
              <a:rPr lang="en-US" sz="1200" kern="1200" baseline="0" dirty="0" smtClean="0">
                <a:solidFill>
                  <a:schemeClr val="tx1"/>
                </a:solidFill>
                <a:latin typeface="+mn-lt"/>
                <a:ea typeface="+mn-ea"/>
                <a:cs typeface="+mn-cs"/>
              </a:rPr>
              <a:t>UNIX SVR4, described in Chapter 6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Links:</a:t>
            </a:r>
          </a:p>
          <a:p>
            <a:r>
              <a:rPr lang="en-US" sz="1200" b="0" kern="1200" baseline="0" dirty="0" smtClean="0">
                <a:solidFill>
                  <a:schemeClr val="tx1"/>
                </a:solidFill>
                <a:latin typeface="+mn-lt"/>
                <a:ea typeface="+mn-ea"/>
                <a:cs typeface="+mn-cs"/>
              </a:rPr>
              <a:t> Each process includes a link to its parent process, links to its siblings </a:t>
            </a:r>
            <a:r>
              <a:rPr lang="en-US" sz="1200" kern="1200" baseline="0" dirty="0" smtClean="0">
                <a:solidFill>
                  <a:schemeClr val="tx1"/>
                </a:solidFill>
                <a:latin typeface="+mn-lt"/>
                <a:ea typeface="+mn-ea"/>
                <a:cs typeface="+mn-cs"/>
              </a:rPr>
              <a:t>(processes with the same parent), and links to all of its children.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Times and timers: </a:t>
            </a:r>
          </a:p>
          <a:p>
            <a:r>
              <a:rPr lang="en-US" sz="1200" b="0" kern="1200" baseline="0" dirty="0" smtClean="0">
                <a:solidFill>
                  <a:schemeClr val="tx1"/>
                </a:solidFill>
                <a:latin typeface="+mn-lt"/>
                <a:ea typeface="+mn-ea"/>
                <a:cs typeface="+mn-cs"/>
              </a:rPr>
              <a:t>Includes process creation time and the amount of processor </a:t>
            </a:r>
            <a:r>
              <a:rPr lang="en-US" sz="1200" kern="1200" baseline="0" dirty="0" smtClean="0">
                <a:solidFill>
                  <a:schemeClr val="tx1"/>
                </a:solidFill>
                <a:latin typeface="+mn-lt"/>
                <a:ea typeface="+mn-ea"/>
                <a:cs typeface="+mn-cs"/>
              </a:rPr>
              <a:t>time so far consumed by the process. A process may also have associated one or more interval timers. A process defines an interval timer by means of a system call; as a result, a signal is sent to the process when the timer expires. A timer may be single use or periodic.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File system:</a:t>
            </a:r>
          </a:p>
          <a:p>
            <a:r>
              <a:rPr lang="en-US" sz="1200" b="0" kern="1200" baseline="0" dirty="0" smtClean="0">
                <a:solidFill>
                  <a:schemeClr val="tx1"/>
                </a:solidFill>
                <a:latin typeface="+mn-lt"/>
                <a:ea typeface="+mn-ea"/>
                <a:cs typeface="+mn-cs"/>
              </a:rPr>
              <a:t> Includes pointers to any files opened by this process, as well as </a:t>
            </a:r>
            <a:r>
              <a:rPr lang="en-US" sz="1200" kern="1200" baseline="0" dirty="0" smtClean="0">
                <a:solidFill>
                  <a:schemeClr val="tx1"/>
                </a:solidFill>
                <a:latin typeface="+mn-lt"/>
                <a:ea typeface="+mn-ea"/>
                <a:cs typeface="+mn-cs"/>
              </a:rPr>
              <a:t>pointers to the current and the root directories for this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Address space:</a:t>
            </a:r>
          </a:p>
          <a:p>
            <a:r>
              <a:rPr lang="en-US" sz="1200" b="0" kern="1200" baseline="0" dirty="0" smtClean="0">
                <a:solidFill>
                  <a:schemeClr val="tx1"/>
                </a:solidFill>
                <a:latin typeface="+mn-lt"/>
                <a:ea typeface="+mn-ea"/>
                <a:cs typeface="+mn-cs"/>
              </a:rPr>
              <a:t> Defines the virtual address space assigned to this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Processor-specific context: </a:t>
            </a:r>
          </a:p>
          <a:p>
            <a:r>
              <a:rPr lang="en-US" sz="1200" b="0" kern="1200" baseline="0" dirty="0" smtClean="0">
                <a:solidFill>
                  <a:schemeClr val="tx1"/>
                </a:solidFill>
                <a:latin typeface="+mn-lt"/>
                <a:ea typeface="+mn-ea"/>
                <a:cs typeface="+mn-cs"/>
              </a:rPr>
              <a:t>The registers and stack information that constitute </a:t>
            </a:r>
            <a:r>
              <a:rPr lang="en-US" sz="1200" kern="1200" baseline="0" dirty="0" smtClean="0">
                <a:solidFill>
                  <a:schemeClr val="tx1"/>
                </a:solidFill>
                <a:latin typeface="+mn-lt"/>
                <a:ea typeface="+mn-ea"/>
                <a:cs typeface="+mn-cs"/>
              </a:rPr>
              <a:t>the context of this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 multithreaded environment, a process is defined as the unit of resource allocation and a unit of protection. The following are associated with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virtual address space that holds the process image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Protected access to processors, other processes (for interprocess communication), files, and I/O resources (devices and channels)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Within a process, there may be one or more threads, each with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thread execution state (Running, Ready, etc.)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saved thread context when not running; one way to view a thread is as an independent program counter operating within a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An execution stack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Some per-thread static storage for local variables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Access to the memory and resources of its process, shared with all other threads in that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Figure 4.2 illustrates the distinction between threads and processes from the point of view of process management. In a single-threaded process model (i.e., there is no distinct concept of thread), the representation of a process includes its process control block and user address space, as well as user and kernel stacks to manage the call/return behavior of the execution of the process. While the process is running, it controls the processor registers. The contents of these registers are saved when the process is not running. In a multithreaded environment, there is still a single process control block and user address space associated with the process, but now there are separate stacks for each thread, as well as a separate control block for each thread containing register values, priority, and other thread-related state information.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Thus, all of the threads of a process share the state and resources of that process. They reside in the same address space and have access to the same data. When one thread alters an item of data in memory, other threads see the results if and when they access that item. If one thread opens a file with read privileges, other threads in the same process can also read from that file.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key benefits of threads derive from the performance implications: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t>
            </a:r>
            <a:r>
              <a:rPr lang="en-US" sz="1200" b="0" kern="1200" baseline="0" dirty="0" smtClean="0">
                <a:solidFill>
                  <a:schemeClr val="tx1"/>
                </a:solidFill>
                <a:latin typeface="+mn-lt"/>
                <a:ea typeface="+mn-ea"/>
                <a:cs typeface="+mn-cs"/>
              </a:rPr>
              <a:t>It takes far less time to create a new thread in an existing process than to</a:t>
            </a:r>
          </a:p>
          <a:p>
            <a:r>
              <a:rPr lang="en-US" sz="1200" kern="1200" baseline="0" dirty="0" smtClean="0">
                <a:solidFill>
                  <a:schemeClr val="tx1"/>
                </a:solidFill>
                <a:latin typeface="+mn-lt"/>
                <a:ea typeface="+mn-ea"/>
                <a:cs typeface="+mn-cs"/>
              </a:rPr>
              <a:t>create a brand-new process. Studies done by the Mach developers show that</a:t>
            </a:r>
          </a:p>
          <a:p>
            <a:r>
              <a:rPr lang="en-US" sz="1200" kern="1200" baseline="0" dirty="0" smtClean="0">
                <a:solidFill>
                  <a:schemeClr val="tx1"/>
                </a:solidFill>
                <a:latin typeface="+mn-lt"/>
                <a:ea typeface="+mn-ea"/>
                <a:cs typeface="+mn-cs"/>
              </a:rPr>
              <a:t>thread creation is ten times faster than process creation in UNIX [TEVA87].</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a:t>
            </a:r>
            <a:r>
              <a:rPr lang="en-US" sz="1200" b="0" kern="1200" baseline="0" dirty="0" smtClean="0">
                <a:solidFill>
                  <a:schemeClr val="tx1"/>
                </a:solidFill>
                <a:latin typeface="+mn-lt"/>
                <a:ea typeface="+mn-ea"/>
                <a:cs typeface="+mn-cs"/>
              </a:rPr>
              <a:t>It takes less time to terminate a thread than a process.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a:t>
            </a:r>
            <a:r>
              <a:rPr lang="en-US" sz="1200" b="0" kern="1200" baseline="0" dirty="0" smtClean="0">
                <a:solidFill>
                  <a:schemeClr val="tx1"/>
                </a:solidFill>
                <a:latin typeface="+mn-lt"/>
                <a:ea typeface="+mn-ea"/>
                <a:cs typeface="+mn-cs"/>
              </a:rPr>
              <a:t>It takes less time to switch between two threads within the same process than </a:t>
            </a:r>
            <a:r>
              <a:rPr lang="en-US" sz="1200" kern="1200" baseline="0" dirty="0" smtClean="0">
                <a:solidFill>
                  <a:schemeClr val="tx1"/>
                </a:solidFill>
                <a:latin typeface="+mn-lt"/>
                <a:ea typeface="+mn-ea"/>
                <a:cs typeface="+mn-cs"/>
              </a:rPr>
              <a:t>to switch between processes.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4. because threads within the same process share memory and files, they can communicate with each other without invoking the kernel.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if there is an application or function that should be implemented as a set of related units of execution, it is far more efficient to do so as a collection of threads rather than a collection of separate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an OS that supports threads, scheduling and dispatching is done on a thread basis; hence, most of the state information dealing with execution is maintained in thread-level data structures. There are, however, several actions that affect all of the threads in a process and that the OS must manage at the process level. For example, suspension involves swapping the address space of one process out of main memory to make room for the address space of another process. Because all threads in a process share the same address space, all threads are suspended at the same time. Similarly, termination of a process terminates all threads within that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mn-lt"/>
                <a:ea typeface="+mn-ea"/>
                <a:cs typeface="+mn-cs"/>
              </a:rPr>
              <a:t>[LETW88] gives four examples of the uses of threads in a single-user multiprocessing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Foreground and background work: For example, in a spreadsheet program,</a:t>
            </a:r>
          </a:p>
          <a:p>
            <a:r>
              <a:rPr lang="en-US" sz="1200" kern="1200" baseline="0" dirty="0" smtClean="0">
                <a:solidFill>
                  <a:schemeClr val="tx1"/>
                </a:solidFill>
                <a:latin typeface="+mn-lt"/>
                <a:ea typeface="+mn-ea"/>
                <a:cs typeface="+mn-cs"/>
              </a:rPr>
              <a:t>one thread could display menus and read user input, while another thread executes user commands and updates the spreadsheet. This arrangement often increases the perceived speed of the application by allowing the program to prompt for the next command before the previous command is complete.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Asynchronous processing: Asynchronous elements in the program can be</a:t>
            </a:r>
          </a:p>
          <a:p>
            <a:r>
              <a:rPr lang="en-US" sz="1200" kern="1200" baseline="0" dirty="0" smtClean="0">
                <a:solidFill>
                  <a:schemeClr val="tx1"/>
                </a:solidFill>
                <a:latin typeface="+mn-lt"/>
                <a:ea typeface="+mn-ea"/>
                <a:cs typeface="+mn-cs"/>
              </a:rPr>
              <a:t>implemented as threads. For example, as a protection against power failure, one can design a word processor to write its random access memory (RAM) buffer to disk once every minute. A thread can be created whose sole job is periodic backup and that schedules itself directly with the OS; there is no need for fancy code in the main program to provide for time checks or to coordinate input and output.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Speed of execution: A multithreaded process can compute one batch of data</a:t>
            </a:r>
          </a:p>
          <a:p>
            <a:r>
              <a:rPr lang="en-US" sz="1200" kern="1200" baseline="0" dirty="0" smtClean="0">
                <a:solidFill>
                  <a:schemeClr val="tx1"/>
                </a:solidFill>
                <a:latin typeface="+mn-lt"/>
                <a:ea typeface="+mn-ea"/>
                <a:cs typeface="+mn-cs"/>
              </a:rPr>
              <a:t>while reading the next batch from a device. On a multiprocessor system, multiple threads from the same process may be able to execute simultaneously. Thus, even though one thread may be blocked for an I/O operation to read in a batch of data, another thread may be executing.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Modular program structure: </a:t>
            </a:r>
            <a:r>
              <a:rPr lang="en-US" sz="1200" b="0" kern="1200" baseline="0" dirty="0" smtClean="0">
                <a:solidFill>
                  <a:schemeClr val="tx1"/>
                </a:solidFill>
                <a:latin typeface="+mn-lt"/>
                <a:ea typeface="+mn-ea"/>
                <a:cs typeface="+mn-cs"/>
              </a:rPr>
              <a:t>Programs that involve a variety of activities or a</a:t>
            </a:r>
          </a:p>
          <a:p>
            <a:r>
              <a:rPr lang="en-US" sz="1200" kern="1200" baseline="0" dirty="0" smtClean="0">
                <a:solidFill>
                  <a:schemeClr val="tx1"/>
                </a:solidFill>
                <a:latin typeface="+mn-lt"/>
                <a:ea typeface="+mn-ea"/>
                <a:cs typeface="+mn-cs"/>
              </a:rPr>
              <a:t>variety of sources and destinations of input and output may be easier to design and implement using threads. </a:t>
            </a:r>
            <a:endParaRPr lang="en-US" b="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baseline="0" dirty="0" smtClean="0">
                <a:solidFill>
                  <a:schemeClr val="tx1"/>
                </a:solidFill>
                <a:latin typeface="+mn-lt"/>
                <a:ea typeface="+mn-ea"/>
                <a:cs typeface="+mn-cs"/>
              </a:rPr>
              <a:t>As with processes, the key states for a thread are Running, Ready, </a:t>
            </a:r>
            <a:r>
              <a:rPr lang="en-US" sz="1200" i="0" kern="1200" baseline="0" dirty="0" smtClean="0">
                <a:solidFill>
                  <a:schemeClr val="tx1"/>
                </a:solidFill>
                <a:latin typeface="+mn-lt"/>
                <a:ea typeface="+mn-ea"/>
                <a:cs typeface="+mn-cs"/>
              </a:rPr>
              <a:t>and Blocked. Generally, it does not make sense to associate suspend states with threads because such states are process-level concepts. In particular, if a process is swapped out, all of its threads are necessarily swapped out because they all share the address space of the process. There are four basic thread operations associated with a change in thread state [ANDE04]:</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Spawn: </a:t>
            </a:r>
            <a:r>
              <a:rPr lang="en-US" sz="1200" b="0" kern="1200" baseline="0" dirty="0" smtClean="0">
                <a:solidFill>
                  <a:schemeClr val="tx1"/>
                </a:solidFill>
                <a:latin typeface="+mn-lt"/>
                <a:ea typeface="+mn-ea"/>
                <a:cs typeface="+mn-cs"/>
              </a:rPr>
              <a:t>Typically, when a new process is spawned, a thread for that process </a:t>
            </a:r>
            <a:r>
              <a:rPr lang="en-US" sz="1200" kern="1200" baseline="0" dirty="0" smtClean="0">
                <a:solidFill>
                  <a:schemeClr val="tx1"/>
                </a:solidFill>
                <a:latin typeface="+mn-lt"/>
                <a:ea typeface="+mn-ea"/>
                <a:cs typeface="+mn-cs"/>
              </a:rPr>
              <a:t>is also spawned. Subsequently, a thread within a process may spawn </a:t>
            </a:r>
          </a:p>
          <a:p>
            <a:r>
              <a:rPr lang="en-US" sz="1200" kern="1200" baseline="0" dirty="0" smtClean="0">
                <a:solidFill>
                  <a:schemeClr val="tx1"/>
                </a:solidFill>
                <a:latin typeface="+mn-lt"/>
                <a:ea typeface="+mn-ea"/>
                <a:cs typeface="+mn-cs"/>
              </a:rPr>
              <a:t>another thread within the same process, providing an instruction pointer and arguments for the new thread. The new thread is provided with its own register context and stack space and placed on the ready queue.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Block: </a:t>
            </a:r>
            <a:r>
              <a:rPr lang="en-US" sz="1200" b="0" kern="1200" baseline="0" dirty="0" smtClean="0">
                <a:solidFill>
                  <a:schemeClr val="tx1"/>
                </a:solidFill>
                <a:latin typeface="+mn-lt"/>
                <a:ea typeface="+mn-ea"/>
                <a:cs typeface="+mn-cs"/>
              </a:rPr>
              <a:t>When a thread needs to wait for an event, it will block (saving its user </a:t>
            </a:r>
            <a:r>
              <a:rPr lang="en-US" sz="1200" kern="1200" baseline="0" dirty="0" smtClean="0">
                <a:solidFill>
                  <a:schemeClr val="tx1"/>
                </a:solidFill>
                <a:latin typeface="+mn-lt"/>
                <a:ea typeface="+mn-ea"/>
                <a:cs typeface="+mn-cs"/>
              </a:rPr>
              <a:t>registers, program counter, and stack pointers). The processor may now turn to the execution of another ready thread in the same or a different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Unblock: </a:t>
            </a:r>
            <a:r>
              <a:rPr lang="en-US" sz="1200" b="0" kern="1200" baseline="0" dirty="0" smtClean="0">
                <a:solidFill>
                  <a:schemeClr val="tx1"/>
                </a:solidFill>
                <a:latin typeface="+mn-lt"/>
                <a:ea typeface="+mn-ea"/>
                <a:cs typeface="+mn-cs"/>
              </a:rPr>
              <a:t>When the event for which a thread is blocked occurs, the thread is </a:t>
            </a:r>
            <a:r>
              <a:rPr lang="en-US" sz="1200" kern="1200" baseline="0" dirty="0" smtClean="0">
                <a:solidFill>
                  <a:schemeClr val="tx1"/>
                </a:solidFill>
                <a:latin typeface="+mn-lt"/>
                <a:ea typeface="+mn-ea"/>
                <a:cs typeface="+mn-cs"/>
              </a:rPr>
              <a:t>moved to the Ready queue.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Finish: </a:t>
            </a:r>
            <a:r>
              <a:rPr lang="en-US" sz="1200" b="0" kern="1200" baseline="0" dirty="0" smtClean="0">
                <a:solidFill>
                  <a:schemeClr val="tx1"/>
                </a:solidFill>
                <a:latin typeface="+mn-lt"/>
                <a:ea typeface="+mn-ea"/>
                <a:cs typeface="+mn-cs"/>
              </a:rPr>
              <a:t>When a thread completes, its register context and stacks are </a:t>
            </a:r>
            <a:r>
              <a:rPr lang="en-US" sz="1200" kern="1200" baseline="0" dirty="0" smtClean="0">
                <a:solidFill>
                  <a:schemeClr val="tx1"/>
                </a:solidFill>
                <a:latin typeface="+mn-lt"/>
                <a:ea typeface="+mn-ea"/>
                <a:cs typeface="+mn-cs"/>
              </a:rPr>
              <a:t>deallocated.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06850" name="Group 2"/>
          <p:cNvGrpSpPr>
            <a:grpSpLocks/>
          </p:cNvGrpSpPr>
          <p:nvPr/>
        </p:nvGrpSpPr>
        <p:grpSpPr bwMode="auto">
          <a:xfrm>
            <a:off x="0" y="2438400"/>
            <a:ext cx="9009063" cy="1052513"/>
            <a:chOff x="0" y="1536"/>
            <a:chExt cx="5675" cy="663"/>
          </a:xfrm>
        </p:grpSpPr>
        <p:grpSp>
          <p:nvGrpSpPr>
            <p:cNvPr id="206851" name="Group 3"/>
            <p:cNvGrpSpPr>
              <a:grpSpLocks/>
            </p:cNvGrpSpPr>
            <p:nvPr/>
          </p:nvGrpSpPr>
          <p:grpSpPr bwMode="auto">
            <a:xfrm>
              <a:off x="183" y="1604"/>
              <a:ext cx="448" cy="299"/>
              <a:chOff x="720" y="336"/>
              <a:chExt cx="624" cy="432"/>
            </a:xfrm>
          </p:grpSpPr>
          <p:sp>
            <p:nvSpPr>
              <p:cNvPr id="20685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a:solidFill>
                    <a:srgbClr val="000000"/>
                  </a:solidFill>
                </a:endParaRPr>
              </a:p>
            </p:txBody>
          </p:sp>
          <p:sp>
            <p:nvSpPr>
              <p:cNvPr id="20685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a:solidFill>
                    <a:srgbClr val="000000"/>
                  </a:solidFill>
                </a:endParaRPr>
              </a:p>
            </p:txBody>
          </p:sp>
        </p:grpSp>
        <p:grpSp>
          <p:nvGrpSpPr>
            <p:cNvPr id="206854" name="Group 6"/>
            <p:cNvGrpSpPr>
              <a:grpSpLocks/>
            </p:cNvGrpSpPr>
            <p:nvPr/>
          </p:nvGrpSpPr>
          <p:grpSpPr bwMode="auto">
            <a:xfrm>
              <a:off x="261" y="1870"/>
              <a:ext cx="465" cy="299"/>
              <a:chOff x="912" y="2640"/>
              <a:chExt cx="672" cy="432"/>
            </a:xfrm>
          </p:grpSpPr>
          <p:sp>
            <p:nvSpPr>
              <p:cNvPr id="206855"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a:solidFill>
                    <a:srgbClr val="000000"/>
                  </a:solidFill>
                </a:endParaRPr>
              </a:p>
            </p:txBody>
          </p:sp>
          <p:sp>
            <p:nvSpPr>
              <p:cNvPr id="206856"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a:solidFill>
                    <a:srgbClr val="000000"/>
                  </a:solidFill>
                </a:endParaRPr>
              </a:p>
            </p:txBody>
          </p:sp>
        </p:grpSp>
        <p:sp>
          <p:nvSpPr>
            <p:cNvPr id="20685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a:solidFill>
                  <a:srgbClr val="000000"/>
                </a:solidFill>
              </a:endParaRPr>
            </a:p>
          </p:txBody>
        </p:sp>
        <p:sp>
          <p:nvSpPr>
            <p:cNvPr id="20685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a:solidFill>
                  <a:srgbClr val="000000"/>
                </a:solidFill>
              </a:endParaRPr>
            </a:p>
          </p:txBody>
        </p:sp>
        <p:sp>
          <p:nvSpPr>
            <p:cNvPr id="20685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a:solidFill>
                  <a:srgbClr val="000000"/>
                </a:solidFill>
              </a:endParaRPr>
            </a:p>
          </p:txBody>
        </p:sp>
      </p:grpSp>
      <p:sp>
        <p:nvSpPr>
          <p:cNvPr id="206860" name="Rectangle 12"/>
          <p:cNvSpPr>
            <a:spLocks noGrp="1" noChangeArrowheads="1"/>
          </p:cNvSpPr>
          <p:nvPr>
            <p:ph type="ctrTitle"/>
          </p:nvPr>
        </p:nvSpPr>
        <p:spPr>
          <a:xfrm>
            <a:off x="990600" y="1676400"/>
            <a:ext cx="7772400" cy="1462088"/>
          </a:xfrm>
        </p:spPr>
        <p:txBody>
          <a:bodyPr/>
          <a:lstStyle>
            <a:lvl1pPr>
              <a:defRPr/>
            </a:lvl1pPr>
          </a:lstStyle>
          <a:p>
            <a:pPr lvl="0"/>
            <a:r>
              <a:rPr lang="en-US" altLang="en-US" noProof="0" smtClean="0"/>
              <a:t>Click to edit Master title style</a:t>
            </a:r>
          </a:p>
        </p:txBody>
      </p:sp>
      <p:sp>
        <p:nvSpPr>
          <p:cNvPr id="20686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en-US" noProof="0" smtClean="0"/>
              <a:t>Click to edit Master subtitle style</a:t>
            </a:r>
          </a:p>
        </p:txBody>
      </p:sp>
      <p:sp>
        <p:nvSpPr>
          <p:cNvPr id="206862"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en-US">
              <a:solidFill>
                <a:srgbClr val="1C1C1C"/>
              </a:solidFill>
            </a:endParaRPr>
          </a:p>
        </p:txBody>
      </p:sp>
      <p:sp>
        <p:nvSpPr>
          <p:cNvPr id="206863"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en-US">
              <a:solidFill>
                <a:srgbClr val="1C1C1C"/>
              </a:solidFill>
            </a:endParaRPr>
          </a:p>
        </p:txBody>
      </p:sp>
      <p:sp>
        <p:nvSpPr>
          <p:cNvPr id="206864"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5C49214E-F3AF-40D9-8AF8-0633D359D8D5}" type="slidenum">
              <a:rPr lang="en-US" altLang="en-US">
                <a:solidFill>
                  <a:srgbClr val="1C1C1C"/>
                </a:solidFill>
              </a:rPr>
              <a:pPr/>
              <a:t>‹#›</a:t>
            </a:fld>
            <a:endParaRPr lang="en-US" altLang="en-US">
              <a:solidFill>
                <a:srgbClr val="1C1C1C"/>
              </a:solidFill>
            </a:endParaRPr>
          </a:p>
        </p:txBody>
      </p:sp>
    </p:spTree>
    <p:extLst>
      <p:ext uri="{BB962C8B-B14F-4D97-AF65-F5344CB8AC3E}">
        <p14:creationId xmlns:p14="http://schemas.microsoft.com/office/powerpoint/2010/main" val="397391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BD56674F-D7DE-4049-9477-98A380B5531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39221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4421465-9AE2-4E7F-8F0E-76360DE95BF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10933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A3A04ED-C936-44E4-955C-27DB479B365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2512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A1DAE50-A339-4537-8B1D-45F6E64624D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36673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64AC9C38-C81A-4EDE-AF40-734606EDB3B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36130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lvl1pPr>
              <a:defRPr/>
            </a:lvl1pPr>
          </a:lstStyle>
          <a:p>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71B6350C-9AD7-4446-8802-68B32089A4E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397607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lvl1pPr>
              <a:defRPr/>
            </a:lvl1pPr>
          </a:lstStyle>
          <a:p>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4D9D25E6-B28C-43C6-A90E-DC3888501EC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91381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830CA78A-914B-494E-B0E0-22F00901E6B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04159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6AC9594-65EE-4A05-99DA-763F6234378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610653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EF9D6F3D-C2EA-4577-9243-CA5E4E2AC91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669178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8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a:solidFill>
                <a:srgbClr val="000000"/>
              </a:solidFill>
            </a:endParaRPr>
          </a:p>
        </p:txBody>
      </p:sp>
      <p:sp>
        <p:nvSpPr>
          <p:cNvPr id="2058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a:solidFill>
                <a:srgbClr val="000000"/>
              </a:solidFill>
            </a:endParaRPr>
          </a:p>
        </p:txBody>
      </p:sp>
      <p:sp>
        <p:nvSpPr>
          <p:cNvPr id="2058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a:solidFill>
                <a:srgbClr val="000000"/>
              </a:solidFill>
            </a:endParaRPr>
          </a:p>
        </p:txBody>
      </p:sp>
      <p:sp>
        <p:nvSpPr>
          <p:cNvPr id="2058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a:solidFill>
                <a:srgbClr val="000000"/>
              </a:solidFill>
            </a:endParaRPr>
          </a:p>
        </p:txBody>
      </p:sp>
      <p:sp>
        <p:nvSpPr>
          <p:cNvPr id="2058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a:solidFill>
                <a:srgbClr val="000000"/>
              </a:solidFill>
            </a:endParaRPr>
          </a:p>
        </p:txBody>
      </p:sp>
      <p:sp>
        <p:nvSpPr>
          <p:cNvPr id="2058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a:solidFill>
                <a:srgbClr val="000000"/>
              </a:solidFill>
            </a:endParaRPr>
          </a:p>
        </p:txBody>
      </p:sp>
      <p:sp>
        <p:nvSpPr>
          <p:cNvPr id="2058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a:solidFill>
                <a:srgbClr val="000000"/>
              </a:solidFill>
            </a:endParaRPr>
          </a:p>
        </p:txBody>
      </p:sp>
      <p:sp>
        <p:nvSpPr>
          <p:cNvPr id="2058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2058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835"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fontAlgn="base">
              <a:spcBef>
                <a:spcPct val="0"/>
              </a:spcBef>
              <a:spcAft>
                <a:spcPct val="0"/>
              </a:spcAft>
            </a:pPr>
            <a:endParaRPr lang="en-US" altLang="en-US">
              <a:solidFill>
                <a:srgbClr val="000000"/>
              </a:solidFill>
            </a:endParaRPr>
          </a:p>
        </p:txBody>
      </p:sp>
      <p:sp>
        <p:nvSpPr>
          <p:cNvPr id="205836"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fontAlgn="base">
              <a:spcBef>
                <a:spcPct val="0"/>
              </a:spcBef>
              <a:spcAft>
                <a:spcPct val="0"/>
              </a:spcAft>
            </a:pPr>
            <a:endParaRPr lang="en-US" altLang="en-US">
              <a:solidFill>
                <a:srgbClr val="000000"/>
              </a:solidFill>
            </a:endParaRPr>
          </a:p>
        </p:txBody>
      </p:sp>
      <p:sp>
        <p:nvSpPr>
          <p:cNvPr id="205837"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fontAlgn="base">
              <a:spcBef>
                <a:spcPct val="0"/>
              </a:spcBef>
              <a:spcAft>
                <a:spcPct val="0"/>
              </a:spcAft>
            </a:pPr>
            <a:fld id="{EEF9D01D-DB10-42C7-AD88-82BBCE18D203}" type="slidenum">
              <a:rPr lang="en-US" altLang="en-US">
                <a:solidFill>
                  <a:srgbClr val="000000"/>
                </a:solidFill>
              </a:rPr>
              <a:pPr fontAlgn="base">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3958327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charset="0"/>
        </a:defRPr>
      </a:lvl2pPr>
      <a:lvl3pPr algn="l" rtl="0" fontAlgn="base">
        <a:spcBef>
          <a:spcPct val="0"/>
        </a:spcBef>
        <a:spcAft>
          <a:spcPct val="0"/>
        </a:spcAft>
        <a:defRPr sz="4400">
          <a:solidFill>
            <a:schemeClr val="tx2"/>
          </a:solidFill>
          <a:latin typeface="Tahoma" charset="0"/>
        </a:defRPr>
      </a:lvl3pPr>
      <a:lvl4pPr algn="l" rtl="0" fontAlgn="base">
        <a:spcBef>
          <a:spcPct val="0"/>
        </a:spcBef>
        <a:spcAft>
          <a:spcPct val="0"/>
        </a:spcAft>
        <a:defRPr sz="4400">
          <a:solidFill>
            <a:schemeClr val="tx2"/>
          </a:solidFill>
          <a:latin typeface="Tahoma" charset="0"/>
        </a:defRPr>
      </a:lvl4pPr>
      <a:lvl5pPr algn="l" rtl="0" fontAlgn="base">
        <a:spcBef>
          <a:spcPct val="0"/>
        </a:spcBef>
        <a:spcAft>
          <a:spcPct val="0"/>
        </a:spcAft>
        <a:defRPr sz="4400">
          <a:solidFill>
            <a:schemeClr val="tx2"/>
          </a:solidFill>
          <a:latin typeface="Tahoma" charset="0"/>
        </a:defRPr>
      </a:lvl5pPr>
      <a:lvl6pPr marL="457200" algn="l" rtl="0" fontAlgn="base">
        <a:spcBef>
          <a:spcPct val="0"/>
        </a:spcBef>
        <a:spcAft>
          <a:spcPct val="0"/>
        </a:spcAft>
        <a:defRPr sz="4400">
          <a:solidFill>
            <a:schemeClr val="tx2"/>
          </a:solidFill>
          <a:latin typeface="Tahoma" charset="0"/>
        </a:defRPr>
      </a:lvl6pPr>
      <a:lvl7pPr marL="914400" algn="l" rtl="0" fontAlgn="base">
        <a:spcBef>
          <a:spcPct val="0"/>
        </a:spcBef>
        <a:spcAft>
          <a:spcPct val="0"/>
        </a:spcAft>
        <a:defRPr sz="4400">
          <a:solidFill>
            <a:schemeClr val="tx2"/>
          </a:solidFill>
          <a:latin typeface="Tahoma" charset="0"/>
        </a:defRPr>
      </a:lvl7pPr>
      <a:lvl8pPr marL="1371600" algn="l" rtl="0" fontAlgn="base">
        <a:spcBef>
          <a:spcPct val="0"/>
        </a:spcBef>
        <a:spcAft>
          <a:spcPct val="0"/>
        </a:spcAft>
        <a:defRPr sz="4400">
          <a:solidFill>
            <a:schemeClr val="tx2"/>
          </a:solidFill>
          <a:latin typeface="Tahoma" charset="0"/>
        </a:defRPr>
      </a:lvl8pPr>
      <a:lvl9pPr marL="1828800" algn="l" rtl="0" fontAlgn="base">
        <a:spcBef>
          <a:spcPct val="0"/>
        </a:spcBef>
        <a:spcAft>
          <a:spcPct val="0"/>
        </a:spcAft>
        <a:defRPr sz="4400">
          <a:solidFill>
            <a:schemeClr val="tx2"/>
          </a:solidFill>
          <a:latin typeface="Tahoma"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www.open-std.org/jtc1/sc22/wg21/docs/papers/2014/n4296.pdf" TargetMode="External"/><Relationship Id="rId2" Type="http://schemas.openxmlformats.org/officeDocument/2006/relationships/hyperlink" Target="https://isocpp.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qnx.com/developers/docs/6.4.0/neutrino/getting_started/s1_proc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7"/>
          <p:cNvSpPr>
            <a:spLocks noGrp="1" noChangeArrowheads="1"/>
          </p:cNvSpPr>
          <p:nvPr>
            <p:ph type="ctrTitle"/>
          </p:nvPr>
        </p:nvSpPr>
        <p:spPr/>
        <p:txBody>
          <a:bodyPr/>
          <a:lstStyle/>
          <a:p>
            <a:r>
              <a:rPr lang="en-US" altLang="en-US"/>
              <a:t>Operating Systems Concepts</a:t>
            </a:r>
          </a:p>
        </p:txBody>
      </p:sp>
      <p:sp>
        <p:nvSpPr>
          <p:cNvPr id="2056" name="Rectangle 8"/>
          <p:cNvSpPr>
            <a:spLocks noGrp="1" noChangeArrowheads="1"/>
          </p:cNvSpPr>
          <p:nvPr>
            <p:ph type="subTitle" idx="1"/>
          </p:nvPr>
        </p:nvSpPr>
        <p:spPr/>
        <p:txBody>
          <a:bodyPr/>
          <a:lstStyle/>
          <a:p>
            <a:pPr eaLnBrk="0" hangingPunct="0">
              <a:buClrTx/>
              <a:buFont typeface="Arial" charset="0"/>
              <a:buNone/>
            </a:pPr>
            <a:r>
              <a:rPr lang="en-US" altLang="en-US" sz="2800" dirty="0" smtClean="0"/>
              <a:t>Threads</a:t>
            </a:r>
            <a:endParaRPr lang="en-US" altLang="en-US" sz="2800" dirty="0"/>
          </a:p>
          <a:p>
            <a:pPr eaLnBrk="0" hangingPunct="0">
              <a:buClrTx/>
              <a:buFont typeface="Arial" charset="0"/>
              <a:buNone/>
            </a:pPr>
            <a:r>
              <a:rPr lang="en-US" altLang="en-US" sz="2800" dirty="0" err="1"/>
              <a:t>Mirela</a:t>
            </a:r>
            <a:r>
              <a:rPr lang="en-US" altLang="en-US" sz="2800" dirty="0"/>
              <a:t> </a:t>
            </a:r>
            <a:r>
              <a:rPr lang="en-US" altLang="en-US" sz="2800" dirty="0" err="1"/>
              <a:t>Gutica</a:t>
            </a:r>
            <a:endParaRPr lang="en-US" altLang="en-US" sz="2800" dirty="0"/>
          </a:p>
          <a:p>
            <a:r>
              <a:rPr lang="en-US" altLang="en-US" sz="2800" dirty="0" smtClean="0"/>
              <a:t>BCIT</a:t>
            </a:r>
          </a:p>
          <a:p>
            <a:r>
              <a:rPr lang="en-US" altLang="en-US" sz="2800" dirty="0"/>
              <a:t>Based on: </a:t>
            </a:r>
            <a:r>
              <a:rPr lang="en-US" sz="2800" dirty="0"/>
              <a:t>Eighth Edition</a:t>
            </a:r>
            <a:br>
              <a:rPr lang="en-US" sz="2800" dirty="0"/>
            </a:br>
            <a:r>
              <a:rPr lang="en-US" sz="2800" dirty="0"/>
              <a:t>By William Stallings</a:t>
            </a:r>
          </a:p>
          <a:p>
            <a:endParaRPr lang="en-US" altLang="en-US" dirty="0"/>
          </a:p>
          <a:p>
            <a:endParaRPr lang="en-US" altLang="en-US" dirty="0"/>
          </a:p>
        </p:txBody>
      </p:sp>
    </p:spTree>
    <p:extLst>
      <p:ext uri="{BB962C8B-B14F-4D97-AF65-F5344CB8AC3E}">
        <p14:creationId xmlns:p14="http://schemas.microsoft.com/office/powerpoint/2010/main" val="20183154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ltLang="en-US"/>
              <a:t>Thread Definition</a:t>
            </a:r>
          </a:p>
        </p:txBody>
      </p:sp>
      <p:sp>
        <p:nvSpPr>
          <p:cNvPr id="187395" name="Rectangle 3"/>
          <p:cNvSpPr>
            <a:spLocks noGrp="1" noChangeArrowheads="1"/>
          </p:cNvSpPr>
          <p:nvPr>
            <p:ph type="body" idx="1"/>
          </p:nvPr>
        </p:nvSpPr>
        <p:spPr/>
        <p:txBody>
          <a:bodyPr/>
          <a:lstStyle/>
          <a:p>
            <a:pPr>
              <a:lnSpc>
                <a:spcPct val="90000"/>
              </a:lnSpc>
            </a:pPr>
            <a:r>
              <a:rPr lang="en-US" altLang="en-US" dirty="0"/>
              <a:t>A </a:t>
            </a:r>
            <a:r>
              <a:rPr lang="en-US" altLang="en-US" b="1" dirty="0"/>
              <a:t>thread</a:t>
            </a:r>
            <a:r>
              <a:rPr lang="en-US" altLang="en-US" dirty="0"/>
              <a:t> is a </a:t>
            </a:r>
            <a:r>
              <a:rPr lang="en-US" altLang="en-US" b="1" dirty="0"/>
              <a:t>part of the execution of a process</a:t>
            </a:r>
            <a:r>
              <a:rPr lang="en-US" altLang="en-US" dirty="0"/>
              <a:t> recognized as an </a:t>
            </a:r>
            <a:r>
              <a:rPr lang="en-US" altLang="en-US" b="1" dirty="0"/>
              <a:t>entity</a:t>
            </a:r>
            <a:r>
              <a:rPr lang="en-US" altLang="en-US" dirty="0"/>
              <a:t> by </a:t>
            </a:r>
            <a:r>
              <a:rPr lang="en-US" altLang="en-US" b="1" dirty="0"/>
              <a:t>OS</a:t>
            </a:r>
            <a:r>
              <a:rPr lang="en-US" altLang="en-US" dirty="0"/>
              <a:t> or by the </a:t>
            </a:r>
            <a:r>
              <a:rPr lang="en-US" altLang="en-US" b="1" dirty="0"/>
              <a:t>tread </a:t>
            </a:r>
            <a:r>
              <a:rPr lang="en-US" altLang="en-US" b="1" dirty="0" smtClean="0"/>
              <a:t>library</a:t>
            </a:r>
            <a:endParaRPr lang="en-US" altLang="en-US" b="1" dirty="0"/>
          </a:p>
          <a:p>
            <a:pPr>
              <a:lnSpc>
                <a:spcPct val="90000"/>
              </a:lnSpc>
            </a:pPr>
            <a:r>
              <a:rPr lang="en-US" altLang="en-US" dirty="0"/>
              <a:t>A thread shares many attributes of a </a:t>
            </a:r>
            <a:r>
              <a:rPr lang="en-US" altLang="en-US" dirty="0" smtClean="0"/>
              <a:t>process</a:t>
            </a:r>
            <a:endParaRPr lang="en-US" altLang="en-US" dirty="0"/>
          </a:p>
          <a:p>
            <a:pPr>
              <a:lnSpc>
                <a:spcPct val="90000"/>
              </a:lnSpc>
            </a:pPr>
            <a:r>
              <a:rPr lang="en-US" altLang="en-US" dirty="0"/>
              <a:t>A thread is called a lightweight process (LWP</a:t>
            </a:r>
            <a:r>
              <a:rPr lang="en-US" altLang="en-US" dirty="0" smtClean="0"/>
              <a:t>)</a:t>
            </a:r>
            <a:endParaRPr lang="en-US" altLang="en-US" dirty="0"/>
          </a:p>
          <a:p>
            <a:pPr>
              <a:lnSpc>
                <a:spcPct val="90000"/>
              </a:lnSpc>
            </a:pPr>
            <a:r>
              <a:rPr lang="en-US" altLang="en-US" dirty="0"/>
              <a:t>A process is called a heavyweight process (HWP</a:t>
            </a:r>
            <a:r>
              <a:rPr lang="en-US" altLang="en-US" dirty="0" smtClean="0"/>
              <a:t>)</a:t>
            </a:r>
            <a:endParaRPr lang="en-US" altLang="en-US" dirty="0"/>
          </a:p>
        </p:txBody>
      </p:sp>
    </p:spTree>
    <p:extLst>
      <p:ext uri="{BB962C8B-B14F-4D97-AF65-F5344CB8AC3E}">
        <p14:creationId xmlns:p14="http://schemas.microsoft.com/office/powerpoint/2010/main" val="332830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7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73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824788" cy="1323041"/>
          </a:xfrm>
        </p:spPr>
        <p:txBody>
          <a:bodyPr/>
          <a:lstStyle/>
          <a:p>
            <a:r>
              <a:rPr lang="en-US" b="1" dirty="0" smtClean="0">
                <a:solidFill>
                  <a:schemeClr val="accent1">
                    <a:lumMod val="50000"/>
                  </a:schemeClr>
                </a:solidFill>
              </a:rPr>
              <a:t>One or More Threads </a:t>
            </a:r>
            <a:br>
              <a:rPr lang="en-US" b="1" dirty="0" smtClean="0">
                <a:solidFill>
                  <a:schemeClr val="accent1">
                    <a:lumMod val="50000"/>
                  </a:schemeClr>
                </a:solidFill>
              </a:rPr>
            </a:br>
            <a:r>
              <a:rPr lang="en-US" b="1" dirty="0" smtClean="0">
                <a:solidFill>
                  <a:schemeClr val="accent1">
                    <a:lumMod val="50000"/>
                  </a:schemeClr>
                </a:solidFill>
              </a:rPr>
              <a:t>in a Process</a:t>
            </a:r>
            <a:endParaRPr lang="en-US" b="1" dirty="0">
              <a:solidFill>
                <a:schemeClr val="accent1">
                  <a:lumMod val="50000"/>
                </a:schemeClr>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209900003"/>
              </p:ext>
            </p:extLst>
          </p:nvPr>
        </p:nvGraphicFramePr>
        <p:xfrm>
          <a:off x="762000" y="2438400"/>
          <a:ext cx="76962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7391400" y="2286000"/>
            <a:ext cx="1307839" cy="1231900"/>
          </a:xfrm>
          <a:prstGeom prst="rect">
            <a:avLst/>
          </a:prstGeom>
        </p:spPr>
      </p:pic>
    </p:spTree>
    <p:extLst>
      <p:ext uri="{BB962C8B-B14F-4D97-AF65-F5344CB8AC3E}">
        <p14:creationId xmlns:p14="http://schemas.microsoft.com/office/powerpoint/2010/main" val="2809854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rcRect l="8182" t="10588" r="6364" b="15294"/>
          <a:stretch>
            <a:fillRect/>
          </a:stretch>
        </p:blipFill>
        <p:spPr>
          <a:xfrm>
            <a:off x="15280" y="726194"/>
            <a:ext cx="8520328" cy="5710417"/>
          </a:xfrm>
          <a:prstGeom prst="rect">
            <a:avLst/>
          </a:prstGeom>
        </p:spPr>
      </p:pic>
    </p:spTree>
    <p:extLst>
      <p:ext uri="{BB962C8B-B14F-4D97-AF65-F5344CB8AC3E}">
        <p14:creationId xmlns:p14="http://schemas.microsoft.com/office/powerpoint/2010/main" val="2153321578"/>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824788" cy="991548"/>
          </a:xfrm>
        </p:spPr>
        <p:txBody>
          <a:bodyPr/>
          <a:lstStyle/>
          <a:p>
            <a:pPr algn="ctr"/>
            <a:r>
              <a:rPr lang="en-US" sz="6000" dirty="0" smtClean="0">
                <a:solidFill>
                  <a:schemeClr val="tx1"/>
                </a:solidFill>
              </a:rPr>
              <a:t>Benefits of Threads</a:t>
            </a:r>
            <a:endParaRPr lang="en-US" sz="6000" dirty="0">
              <a:solidFill>
                <a:schemeClr val="tx1"/>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920690015"/>
              </p:ext>
            </p:extLst>
          </p:nvPr>
        </p:nvGraphicFramePr>
        <p:xfrm>
          <a:off x="457200" y="1524000"/>
          <a:ext cx="82296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1309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04664"/>
            <a:ext cx="7793037" cy="1462087"/>
          </a:xfrm>
        </p:spPr>
        <p:txBody>
          <a:bodyPr/>
          <a:lstStyle/>
          <a:p>
            <a:r>
              <a:rPr lang="en-CA" sz="4000" b="1" dirty="0">
                <a:solidFill>
                  <a:schemeClr val="accent1">
                    <a:lumMod val="50000"/>
                  </a:schemeClr>
                </a:solidFill>
              </a:rPr>
              <a:t>Threads in the Same Process Share the Address Space</a:t>
            </a:r>
          </a:p>
        </p:txBody>
      </p:sp>
      <p:sp>
        <p:nvSpPr>
          <p:cNvPr id="3" name="Content Placeholder 2"/>
          <p:cNvSpPr>
            <a:spLocks noGrp="1"/>
          </p:cNvSpPr>
          <p:nvPr>
            <p:ph idx="1"/>
          </p:nvPr>
        </p:nvSpPr>
        <p:spPr/>
        <p:txBody>
          <a:bodyPr/>
          <a:lstStyle/>
          <a:p>
            <a:r>
              <a:rPr lang="en-CA" dirty="0" smtClean="0"/>
              <a:t>Very important:</a:t>
            </a:r>
          </a:p>
          <a:p>
            <a:r>
              <a:rPr lang="en-US" kern="1200" dirty="0" smtClean="0"/>
              <a:t>Threads </a:t>
            </a:r>
            <a:r>
              <a:rPr lang="en-US" kern="1200" dirty="0"/>
              <a:t>within the same process share memory and </a:t>
            </a:r>
            <a:r>
              <a:rPr lang="en-US" kern="1200" dirty="0" smtClean="0"/>
              <a:t>files; therefore </a:t>
            </a:r>
            <a:r>
              <a:rPr lang="en-US" kern="1200" dirty="0"/>
              <a:t>they can communicate with each other without invoking the </a:t>
            </a:r>
            <a:r>
              <a:rPr lang="en-US" kern="1200" dirty="0" smtClean="0"/>
              <a:t>kernel!</a:t>
            </a:r>
          </a:p>
          <a:p>
            <a:r>
              <a:rPr lang="en-US" kern="1200" dirty="0" smtClean="0"/>
              <a:t>Why is this important?</a:t>
            </a:r>
          </a:p>
          <a:p>
            <a:pPr marL="0" indent="0">
              <a:buNone/>
            </a:pPr>
            <a:endParaRPr lang="en-US" kern="1200" dirty="0"/>
          </a:p>
          <a:p>
            <a:endParaRPr lang="en-CA" dirty="0"/>
          </a:p>
        </p:txBody>
      </p:sp>
    </p:spTree>
    <p:extLst>
      <p:ext uri="{BB962C8B-B14F-4D97-AF65-F5344CB8AC3E}">
        <p14:creationId xmlns:p14="http://schemas.microsoft.com/office/powerpoint/2010/main" val="199291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ltLang="en-US"/>
              <a:t>Thread  versus Process</a:t>
            </a:r>
          </a:p>
        </p:txBody>
      </p:sp>
      <p:sp>
        <p:nvSpPr>
          <p:cNvPr id="188419" name="Rectangle 3"/>
          <p:cNvSpPr>
            <a:spLocks noGrp="1" noChangeArrowheads="1"/>
          </p:cNvSpPr>
          <p:nvPr>
            <p:ph type="body" idx="1"/>
          </p:nvPr>
        </p:nvSpPr>
        <p:spPr/>
        <p:txBody>
          <a:bodyPr/>
          <a:lstStyle/>
          <a:p>
            <a:r>
              <a:rPr lang="en-US" altLang="en-US" dirty="0"/>
              <a:t>Threads belong to a process.</a:t>
            </a:r>
          </a:p>
          <a:p>
            <a:r>
              <a:rPr lang="en-US" altLang="en-US" dirty="0"/>
              <a:t>Threads posses a subset of the resources contained in the process.</a:t>
            </a:r>
          </a:p>
          <a:p>
            <a:r>
              <a:rPr lang="en-US" altLang="en-US" dirty="0"/>
              <a:t>Threads share the address space of the process they belong.</a:t>
            </a:r>
          </a:p>
          <a:p>
            <a:r>
              <a:rPr lang="en-US" altLang="en-US" dirty="0"/>
              <a:t>Processes don’t share address space.</a:t>
            </a:r>
          </a:p>
        </p:txBody>
      </p:sp>
    </p:spTree>
    <p:extLst>
      <p:ext uri="{BB962C8B-B14F-4D97-AF65-F5344CB8AC3E}">
        <p14:creationId xmlns:p14="http://schemas.microsoft.com/office/powerpoint/2010/main" val="401534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8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84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8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ltLang="en-US"/>
              <a:t>Thread Implementation</a:t>
            </a:r>
          </a:p>
        </p:txBody>
      </p:sp>
      <p:sp>
        <p:nvSpPr>
          <p:cNvPr id="189443" name="Rectangle 3"/>
          <p:cNvSpPr>
            <a:spLocks noGrp="1" noChangeArrowheads="1"/>
          </p:cNvSpPr>
          <p:nvPr>
            <p:ph type="body" idx="1"/>
          </p:nvPr>
        </p:nvSpPr>
        <p:spPr/>
        <p:txBody>
          <a:bodyPr/>
          <a:lstStyle/>
          <a:p>
            <a:pPr>
              <a:lnSpc>
                <a:spcPct val="80000"/>
              </a:lnSpc>
            </a:pPr>
            <a:r>
              <a:rPr lang="en-US" altLang="en-US" sz="2800" dirty="0"/>
              <a:t>Thread implementation is OS specific and or/ library specific.</a:t>
            </a:r>
          </a:p>
          <a:p>
            <a:pPr lvl="1">
              <a:lnSpc>
                <a:spcPct val="80000"/>
              </a:lnSpc>
            </a:pPr>
            <a:r>
              <a:rPr lang="en-US" altLang="en-US" sz="2400" dirty="0" smtClean="0"/>
              <a:t>C-threads </a:t>
            </a:r>
            <a:r>
              <a:rPr lang="en-US" altLang="en-US" sz="2400" dirty="0"/>
              <a:t>created by a thread library in the Mach microkernel – supported by Solaris and Windows </a:t>
            </a:r>
            <a:r>
              <a:rPr lang="en-US" altLang="en-US" sz="2400" dirty="0" smtClean="0"/>
              <a:t>NT</a:t>
            </a:r>
          </a:p>
          <a:p>
            <a:pPr lvl="1">
              <a:lnSpc>
                <a:spcPct val="80000"/>
              </a:lnSpc>
            </a:pPr>
            <a:r>
              <a:rPr lang="en-US" altLang="en-US" sz="2400" dirty="0"/>
              <a:t>Win32 Threads for Win32</a:t>
            </a:r>
          </a:p>
          <a:p>
            <a:pPr lvl="1">
              <a:lnSpc>
                <a:spcPct val="80000"/>
              </a:lnSpc>
            </a:pPr>
            <a:r>
              <a:rPr lang="en-US" altLang="en-US" sz="2400" dirty="0" smtClean="0"/>
              <a:t>P-threads </a:t>
            </a:r>
            <a:r>
              <a:rPr lang="en-US" altLang="en-US" sz="2400" dirty="0"/>
              <a:t>provided by POSIX (Portable Operating System Interface for Computing Environments </a:t>
            </a:r>
            <a:endParaRPr lang="en-US" altLang="en-US" sz="2400" dirty="0" smtClean="0"/>
          </a:p>
          <a:p>
            <a:pPr lvl="2">
              <a:lnSpc>
                <a:spcPct val="80000"/>
              </a:lnSpc>
            </a:pPr>
            <a:r>
              <a:rPr lang="en-US" altLang="en-US" sz="2000" dirty="0" smtClean="0"/>
              <a:t>set </a:t>
            </a:r>
            <a:r>
              <a:rPr lang="en-US" altLang="en-US" sz="2000" dirty="0"/>
              <a:t>of standards for OS published by IEEE based on UNIX System V ) allow multithread applications to be portable across multiple operating systems platforms (Solaris, Linux, </a:t>
            </a:r>
            <a:r>
              <a:rPr lang="en-US" altLang="en-US" sz="2000" dirty="0" smtClean="0"/>
              <a:t>Windows).</a:t>
            </a:r>
            <a:endParaRPr lang="en-US" altLang="en-US" sz="2000" dirty="0"/>
          </a:p>
          <a:p>
            <a:pPr lvl="1">
              <a:lnSpc>
                <a:spcPct val="80000"/>
              </a:lnSpc>
            </a:pPr>
            <a:endParaRPr lang="en-US" altLang="en-US" sz="2400" dirty="0"/>
          </a:p>
        </p:txBody>
      </p:sp>
    </p:spTree>
    <p:extLst>
      <p:ext uri="{BB962C8B-B14F-4D97-AF65-F5344CB8AC3E}">
        <p14:creationId xmlns:p14="http://schemas.microsoft.com/office/powerpoint/2010/main" val="4301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9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9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944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9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b="1" dirty="0">
                <a:solidFill>
                  <a:schemeClr val="accent1">
                    <a:lumMod val="50000"/>
                  </a:schemeClr>
                </a:solidFill>
              </a:rPr>
              <a:t>OS with Thread Scheduling</a:t>
            </a:r>
          </a:p>
        </p:txBody>
      </p:sp>
      <p:graphicFrame>
        <p:nvGraphicFramePr>
          <p:cNvPr id="5" name="Content Placeholder 4"/>
          <p:cNvGraphicFramePr>
            <a:graphicFrameLocks noGrp="1"/>
          </p:cNvGraphicFramePr>
          <p:nvPr>
            <p:ph sz="half" idx="4294967295"/>
            <p:extLst>
              <p:ext uri="{D42A27DB-BD31-4B8C-83A1-F6EECF244321}">
                <p14:modId xmlns:p14="http://schemas.microsoft.com/office/powerpoint/2010/main" val="2866157629"/>
              </p:ext>
            </p:extLst>
          </p:nvPr>
        </p:nvGraphicFramePr>
        <p:xfrm>
          <a:off x="0" y="2057400"/>
          <a:ext cx="7794625" cy="4068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457200" y="2286000"/>
            <a:ext cx="8153400" cy="812530"/>
          </a:xfrm>
          <a:prstGeom prst="rect">
            <a:avLst/>
          </a:prstGeom>
          <a:noFill/>
        </p:spPr>
        <p:txBody>
          <a:bodyPr wrap="square" rtlCol="0">
            <a:spAutoFit/>
          </a:bodyPr>
          <a:lstStyle/>
          <a:p>
            <a:pPr marL="282575" indent="-282575">
              <a:lnSpc>
                <a:spcPct val="90000"/>
              </a:lnSpc>
              <a:spcBef>
                <a:spcPts val="1800"/>
              </a:spcBef>
              <a:spcAft>
                <a:spcPct val="35000"/>
              </a:spcAft>
              <a:buClr>
                <a:schemeClr val="accent1"/>
              </a:buClr>
              <a:buSzPct val="75000"/>
              <a:buFont typeface="Wingdings" pitchFamily="2" charset="2"/>
              <a:buChar char="n"/>
            </a:pPr>
            <a:r>
              <a:rPr lang="en-US" sz="2800" dirty="0" smtClean="0">
                <a:solidFill>
                  <a:schemeClr val="tx1">
                    <a:lumMod val="85000"/>
                    <a:lumOff val="15000"/>
                  </a:schemeClr>
                </a:solidFill>
                <a:latin typeface="+mn-lt"/>
              </a:rPr>
              <a:t> </a:t>
            </a:r>
            <a:r>
              <a:rPr lang="en-US" sz="2400" dirty="0" smtClean="0">
                <a:solidFill>
                  <a:schemeClr val="tx1">
                    <a:lumMod val="85000"/>
                    <a:lumOff val="15000"/>
                  </a:schemeClr>
                </a:solidFill>
                <a:latin typeface="+mn-lt"/>
              </a:rPr>
              <a:t>In an OS that supports threads, scheduling and dispatching is done on a thread basis</a:t>
            </a:r>
          </a:p>
        </p:txBody>
      </p:sp>
      <p:sp>
        <p:nvSpPr>
          <p:cNvPr id="6" name="TextBox 5"/>
          <p:cNvSpPr txBox="1"/>
          <p:nvPr/>
        </p:nvSpPr>
        <p:spPr>
          <a:xfrm>
            <a:off x="685800" y="4293096"/>
            <a:ext cx="7620000" cy="2457596"/>
          </a:xfrm>
          <a:prstGeom prst="rect">
            <a:avLst/>
          </a:prstGeom>
          <a:noFill/>
        </p:spPr>
        <p:txBody>
          <a:bodyPr wrap="square" rtlCol="0">
            <a:spAutoFit/>
          </a:bodyPr>
          <a:lstStyle/>
          <a:p>
            <a:pPr lvl="1" defTabSz="266700">
              <a:lnSpc>
                <a:spcPct val="90000"/>
              </a:lnSpc>
              <a:spcAft>
                <a:spcPct val="35000"/>
              </a:spcAft>
              <a:buClr>
                <a:schemeClr val="accent1"/>
              </a:buClr>
              <a:buSzPct val="100000"/>
              <a:buFont typeface="Wingdings" charset="2"/>
              <a:buChar char="§"/>
            </a:pPr>
            <a:r>
              <a:rPr lang="en-US" sz="2400" dirty="0" smtClean="0">
                <a:solidFill>
                  <a:schemeClr val="tx1">
                    <a:lumMod val="85000"/>
                    <a:lumOff val="15000"/>
                  </a:schemeClr>
                </a:solidFill>
                <a:latin typeface="+mn-lt"/>
              </a:rPr>
              <a:t>suspending a process involves suspending all      	 threads of the process </a:t>
            </a:r>
          </a:p>
          <a:p>
            <a:pPr lvl="1" defTabSz="266700">
              <a:lnSpc>
                <a:spcPct val="90000"/>
              </a:lnSpc>
              <a:spcAft>
                <a:spcPct val="35000"/>
              </a:spcAft>
              <a:buClr>
                <a:schemeClr val="accent1"/>
              </a:buClr>
              <a:buSzPct val="100000"/>
              <a:buFont typeface="Wingdings" charset="2"/>
              <a:buChar char="§"/>
            </a:pPr>
            <a:r>
              <a:rPr lang="en-US" sz="2400" dirty="0" smtClean="0">
                <a:solidFill>
                  <a:schemeClr val="tx1">
                    <a:lumMod val="85000"/>
                    <a:lumOff val="15000"/>
                  </a:schemeClr>
                </a:solidFill>
                <a:latin typeface="+mn-lt"/>
              </a:rPr>
              <a:t>termination of a process terminates all         		 	 threads within the process</a:t>
            </a:r>
          </a:p>
          <a:p>
            <a:pPr defTabSz="266700">
              <a:lnSpc>
                <a:spcPct val="90000"/>
              </a:lnSpc>
              <a:spcAft>
                <a:spcPct val="35000"/>
              </a:spcAft>
              <a:buClr>
                <a:schemeClr val="accent1"/>
              </a:buClr>
              <a:buSzPct val="100000"/>
              <a:buFont typeface="Wingdings" charset="2"/>
              <a:buChar char="§"/>
            </a:pPr>
            <a:r>
              <a:rPr lang="en-US" sz="2600" dirty="0">
                <a:solidFill>
                  <a:schemeClr val="tx1">
                    <a:lumMod val="85000"/>
                    <a:lumOff val="15000"/>
                  </a:schemeClr>
                </a:solidFill>
              </a:rPr>
              <a:t>E</a:t>
            </a:r>
            <a:r>
              <a:rPr lang="en-US" sz="2600" dirty="0" smtClean="0">
                <a:solidFill>
                  <a:schemeClr val="tx1">
                    <a:lumMod val="85000"/>
                    <a:lumOff val="15000"/>
                  </a:schemeClr>
                </a:solidFill>
              </a:rPr>
              <a:t>xample: Windows</a:t>
            </a:r>
            <a:endParaRPr lang="en-US" sz="2600" dirty="0" smtClean="0">
              <a:solidFill>
                <a:schemeClr val="tx1">
                  <a:lumMod val="85000"/>
                  <a:lumOff val="15000"/>
                </a:schemeClr>
              </a:solidFill>
              <a:latin typeface="+mn-lt"/>
            </a:endParaRPr>
          </a:p>
          <a:p>
            <a:endParaRPr lang="en-US" dirty="0"/>
          </a:p>
        </p:txBody>
      </p:sp>
      <p:pic>
        <p:nvPicPr>
          <p:cNvPr id="9" name="Picture 8"/>
          <p:cNvPicPr>
            <a:picLocks noChangeAspect="1"/>
          </p:cNvPicPr>
          <p:nvPr/>
        </p:nvPicPr>
        <p:blipFill>
          <a:blip r:embed="rId8"/>
          <a:stretch>
            <a:fillRect/>
          </a:stretch>
        </p:blipFill>
        <p:spPr>
          <a:xfrm>
            <a:off x="7239000" y="4876800"/>
            <a:ext cx="1600200" cy="1752600"/>
          </a:xfrm>
          <a:prstGeom prst="rect">
            <a:avLst/>
          </a:prstGeom>
        </p:spPr>
      </p:pic>
    </p:spTree>
    <p:extLst>
      <p:ext uri="{BB962C8B-B14F-4D97-AF65-F5344CB8AC3E}">
        <p14:creationId xmlns:p14="http://schemas.microsoft.com/office/powerpoint/2010/main" val="625159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381000"/>
            <a:ext cx="7824788" cy="1371600"/>
          </a:xfrm>
        </p:spPr>
        <p:txBody>
          <a:bodyPr/>
          <a:lstStyle/>
          <a:p>
            <a:pPr algn="ctr"/>
            <a:r>
              <a:rPr lang="en-US" sz="4800" b="1" dirty="0" smtClean="0">
                <a:solidFill>
                  <a:schemeClr val="accent1">
                    <a:lumMod val="50000"/>
                  </a:schemeClr>
                </a:solidFill>
              </a:rPr>
              <a:t> When Threads are Used</a:t>
            </a:r>
            <a:endParaRPr lang="en-US" sz="4800" b="1" dirty="0">
              <a:solidFill>
                <a:schemeClr val="accent1">
                  <a:lumMod val="50000"/>
                </a:schemeClr>
              </a:solidFill>
            </a:endParaRPr>
          </a:p>
        </p:txBody>
      </p:sp>
      <p:sp>
        <p:nvSpPr>
          <p:cNvPr id="3" name="Content Placeholder 2"/>
          <p:cNvSpPr>
            <a:spLocks noGrp="1"/>
          </p:cNvSpPr>
          <p:nvPr>
            <p:ph sz="half" idx="1"/>
          </p:nvPr>
        </p:nvSpPr>
        <p:spPr>
          <a:xfrm>
            <a:off x="658904" y="2286000"/>
            <a:ext cx="8027896" cy="4343400"/>
          </a:xfrm>
        </p:spPr>
        <p:txBody>
          <a:bodyPr/>
          <a:lstStyle/>
          <a:p>
            <a:r>
              <a:rPr lang="en-US" sz="3600" dirty="0" smtClean="0"/>
              <a:t>Foreground and background work</a:t>
            </a:r>
          </a:p>
          <a:p>
            <a:r>
              <a:rPr lang="en-US" sz="3600" dirty="0" smtClean="0"/>
              <a:t>Asynchronous processing</a:t>
            </a:r>
          </a:p>
          <a:p>
            <a:r>
              <a:rPr lang="en-US" sz="3600" dirty="0" smtClean="0"/>
              <a:t>Speed of execution (depends on the OS and situation)</a:t>
            </a:r>
          </a:p>
          <a:p>
            <a:r>
              <a:rPr lang="en-US" sz="3600" dirty="0" smtClean="0"/>
              <a:t>Modular program structure</a:t>
            </a:r>
          </a:p>
          <a:p>
            <a:endParaRPr lang="en-US" dirty="0"/>
          </a:p>
        </p:txBody>
      </p:sp>
      <p:pic>
        <p:nvPicPr>
          <p:cNvPr id="6" name="Picture 5"/>
          <p:cNvPicPr>
            <a:picLocks noChangeAspect="1"/>
          </p:cNvPicPr>
          <p:nvPr/>
        </p:nvPicPr>
        <p:blipFill>
          <a:blip r:embed="rId3"/>
          <a:stretch>
            <a:fillRect/>
          </a:stretch>
        </p:blipFill>
        <p:spPr>
          <a:xfrm>
            <a:off x="6516216" y="4437112"/>
            <a:ext cx="2281604" cy="1905000"/>
          </a:xfrm>
          <a:prstGeom prst="rect">
            <a:avLst/>
          </a:prstGeom>
        </p:spPr>
      </p:pic>
    </p:spTree>
    <p:extLst>
      <p:ext uri="{BB962C8B-B14F-4D97-AF65-F5344CB8AC3E}">
        <p14:creationId xmlns:p14="http://schemas.microsoft.com/office/powerpoint/2010/main" val="1337733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sz="4000" b="1" dirty="0">
                <a:solidFill>
                  <a:schemeClr val="accent1">
                    <a:lumMod val="50000"/>
                  </a:schemeClr>
                </a:solidFill>
              </a:rPr>
              <a:t>When Threads are </a:t>
            </a:r>
            <a:r>
              <a:rPr lang="en-US" sz="4000" b="1" dirty="0" smtClean="0">
                <a:solidFill>
                  <a:schemeClr val="accent1">
                    <a:lumMod val="50000"/>
                  </a:schemeClr>
                </a:solidFill>
              </a:rPr>
              <a:t>Used (2)</a:t>
            </a:r>
            <a:endParaRPr lang="en-US" altLang="en-US" sz="4000" dirty="0"/>
          </a:p>
        </p:txBody>
      </p:sp>
      <p:sp>
        <p:nvSpPr>
          <p:cNvPr id="141315" name="Rectangle 3"/>
          <p:cNvSpPr>
            <a:spLocks noGrp="1" noChangeArrowheads="1"/>
          </p:cNvSpPr>
          <p:nvPr>
            <p:ph type="body" idx="1"/>
          </p:nvPr>
        </p:nvSpPr>
        <p:spPr/>
        <p:txBody>
          <a:bodyPr/>
          <a:lstStyle/>
          <a:p>
            <a:r>
              <a:rPr lang="en-US" altLang="en-US" sz="2800" dirty="0"/>
              <a:t>Foreground and background work</a:t>
            </a:r>
          </a:p>
          <a:p>
            <a:pPr lvl="1"/>
            <a:r>
              <a:rPr lang="en-US" altLang="en-US" sz="2400" dirty="0" err="1"/>
              <a:t>Wordprocessors</a:t>
            </a:r>
            <a:endParaRPr lang="en-US" altLang="en-US" sz="2400" dirty="0"/>
          </a:p>
          <a:p>
            <a:pPr lvl="1"/>
            <a:r>
              <a:rPr lang="en-US" altLang="en-US" sz="2400" dirty="0"/>
              <a:t>Web applications</a:t>
            </a:r>
          </a:p>
          <a:p>
            <a:r>
              <a:rPr lang="en-US" altLang="en-US" sz="2800" dirty="0"/>
              <a:t>Asynchronous processing</a:t>
            </a:r>
          </a:p>
          <a:p>
            <a:pPr lvl="1"/>
            <a:r>
              <a:rPr lang="en-US" altLang="en-US" sz="2400" dirty="0" err="1"/>
              <a:t>Wordprocessor</a:t>
            </a:r>
            <a:r>
              <a:rPr lang="en-US" altLang="en-US" sz="2400" dirty="0"/>
              <a:t> – save the document on the disk every “n” seconds</a:t>
            </a:r>
          </a:p>
          <a:p>
            <a:r>
              <a:rPr lang="en-US" altLang="en-US" sz="2800" dirty="0"/>
              <a:t>Speed execution</a:t>
            </a:r>
          </a:p>
          <a:p>
            <a:pPr lvl="1"/>
            <a:r>
              <a:rPr lang="en-US" altLang="en-US" sz="2400" dirty="0"/>
              <a:t>Parallel execution of a process – if one thread is waiting for I/O another thread can execute</a:t>
            </a:r>
          </a:p>
        </p:txBody>
      </p:sp>
    </p:spTree>
    <p:extLst>
      <p:ext uri="{BB962C8B-B14F-4D97-AF65-F5344CB8AC3E}">
        <p14:creationId xmlns:p14="http://schemas.microsoft.com/office/powerpoint/2010/main" val="231908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1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3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13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131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3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smtClean="0"/>
              <a:t>Processes </a:t>
            </a:r>
            <a:endParaRPr lang="en-US" altLang="en-US" dirty="0"/>
          </a:p>
        </p:txBody>
      </p:sp>
      <p:sp>
        <p:nvSpPr>
          <p:cNvPr id="20483" name="Rectangle 3"/>
          <p:cNvSpPr>
            <a:spLocks noGrp="1" noChangeArrowheads="1"/>
          </p:cNvSpPr>
          <p:nvPr>
            <p:ph type="body" idx="1"/>
          </p:nvPr>
        </p:nvSpPr>
        <p:spPr/>
        <p:txBody>
          <a:bodyPr/>
          <a:lstStyle/>
          <a:p>
            <a:r>
              <a:rPr lang="en-US" altLang="en-US" sz="2400" dirty="0"/>
              <a:t>So far we discussed a process </a:t>
            </a:r>
            <a:r>
              <a:rPr lang="en-US" altLang="en-US" sz="2400" dirty="0" smtClean="0"/>
              <a:t>with respect to:</a:t>
            </a:r>
            <a:endParaRPr lang="en-US" altLang="en-US" sz="2400" dirty="0"/>
          </a:p>
          <a:p>
            <a:pPr lvl="1"/>
            <a:r>
              <a:rPr lang="en-US" altLang="en-US" sz="2000" dirty="0"/>
              <a:t>Resource </a:t>
            </a:r>
            <a:r>
              <a:rPr lang="en-US" altLang="en-US" sz="2000" dirty="0" smtClean="0"/>
              <a:t>Ownership </a:t>
            </a:r>
            <a:endParaRPr lang="en-US" altLang="en-US" sz="2000" dirty="0"/>
          </a:p>
          <a:p>
            <a:pPr lvl="2"/>
            <a:r>
              <a:rPr lang="en-US" altLang="en-US" sz="1800" dirty="0"/>
              <a:t>OS allocates a virtual address space to hold the process image</a:t>
            </a:r>
          </a:p>
          <a:p>
            <a:pPr lvl="2"/>
            <a:r>
              <a:rPr lang="en-US" altLang="en-US" sz="1800" dirty="0"/>
              <a:t>OS allocates resources to the process (printers, disks, I/O channels, I/O devices, files, etc.)</a:t>
            </a:r>
          </a:p>
          <a:p>
            <a:pPr lvl="1"/>
            <a:r>
              <a:rPr lang="en-US" altLang="en-US" sz="2000" dirty="0" smtClean="0"/>
              <a:t>Scheduling/Execution </a:t>
            </a:r>
            <a:endParaRPr lang="en-US" altLang="en-US" sz="2000" dirty="0"/>
          </a:p>
          <a:p>
            <a:pPr lvl="2"/>
            <a:r>
              <a:rPr lang="en-US" altLang="en-US" sz="1800" dirty="0"/>
              <a:t>The execution follows an execution path that may be interleaved with other processes</a:t>
            </a:r>
          </a:p>
          <a:p>
            <a:r>
              <a:rPr lang="en-US" altLang="en-US" sz="2400" dirty="0"/>
              <a:t>These two characteristics are treated independently by the operating system</a:t>
            </a:r>
          </a:p>
        </p:txBody>
      </p:sp>
    </p:spTree>
    <p:extLst>
      <p:ext uri="{BB962C8B-B14F-4D97-AF65-F5344CB8AC3E}">
        <p14:creationId xmlns:p14="http://schemas.microsoft.com/office/powerpoint/2010/main" val="427703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sz="4000" b="1" dirty="0">
                <a:solidFill>
                  <a:schemeClr val="accent1">
                    <a:lumMod val="50000"/>
                  </a:schemeClr>
                </a:solidFill>
              </a:rPr>
              <a:t>When Threads are </a:t>
            </a:r>
            <a:r>
              <a:rPr lang="en-US" sz="4000" b="1" dirty="0" smtClean="0">
                <a:solidFill>
                  <a:schemeClr val="accent1">
                    <a:lumMod val="50000"/>
                  </a:schemeClr>
                </a:solidFill>
              </a:rPr>
              <a:t>Used (3)</a:t>
            </a:r>
            <a:endParaRPr lang="en-US" altLang="en-US" sz="4000" dirty="0"/>
          </a:p>
        </p:txBody>
      </p:sp>
      <p:sp>
        <p:nvSpPr>
          <p:cNvPr id="190467" name="Rectangle 3"/>
          <p:cNvSpPr>
            <a:spLocks noGrp="1" noChangeArrowheads="1"/>
          </p:cNvSpPr>
          <p:nvPr>
            <p:ph type="body" idx="1"/>
          </p:nvPr>
        </p:nvSpPr>
        <p:spPr/>
        <p:txBody>
          <a:bodyPr/>
          <a:lstStyle/>
          <a:p>
            <a:r>
              <a:rPr lang="en-US" altLang="en-US" sz="2800" dirty="0"/>
              <a:t>Performance: On a multiprocessor platform they can be scheduled on different </a:t>
            </a:r>
            <a:r>
              <a:rPr lang="en-US" altLang="en-US" sz="2800" dirty="0" smtClean="0"/>
              <a:t>processors</a:t>
            </a:r>
          </a:p>
          <a:p>
            <a:pPr lvl="1"/>
            <a:r>
              <a:rPr lang="en-US" altLang="en-US" sz="2400" dirty="0" smtClean="0"/>
              <a:t>However, sharing memory in this case could be an issue</a:t>
            </a:r>
            <a:endParaRPr lang="en-US" altLang="en-US" sz="2400" dirty="0"/>
          </a:p>
          <a:p>
            <a:r>
              <a:rPr lang="en-US" altLang="en-US" sz="2800" dirty="0"/>
              <a:t>Software Design: provide modularity and support for many modern applications</a:t>
            </a:r>
          </a:p>
          <a:p>
            <a:r>
              <a:rPr lang="en-US" altLang="en-US" sz="2800" dirty="0"/>
              <a:t>Cooperation: Synchronization without the kernel</a:t>
            </a:r>
          </a:p>
          <a:p>
            <a:endParaRPr lang="en-US" altLang="en-US" dirty="0"/>
          </a:p>
          <a:p>
            <a:endParaRPr lang="en-US" altLang="en-US" dirty="0"/>
          </a:p>
        </p:txBody>
      </p:sp>
    </p:spTree>
    <p:extLst>
      <p:ext uri="{BB962C8B-B14F-4D97-AF65-F5344CB8AC3E}">
        <p14:creationId xmlns:p14="http://schemas.microsoft.com/office/powerpoint/2010/main" val="178573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0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1122" y="476672"/>
            <a:ext cx="7824788" cy="1143947"/>
          </a:xfrm>
        </p:spPr>
        <p:txBody>
          <a:bodyPr/>
          <a:lstStyle/>
          <a:p>
            <a:r>
              <a:rPr lang="en-NZ" sz="4000" b="1" dirty="0">
                <a:solidFill>
                  <a:schemeClr val="accent1">
                    <a:lumMod val="50000"/>
                  </a:schemeClr>
                </a:solidFill>
              </a:rPr>
              <a:t>Thread Execution States</a:t>
            </a:r>
            <a:endParaRPr lang="en-US" sz="4000" b="1" dirty="0">
              <a:solidFill>
                <a:schemeClr val="accent1">
                  <a:lumMod val="50000"/>
                </a:schemeClr>
              </a:solidFill>
            </a:endParaRPr>
          </a:p>
        </p:txBody>
      </p:sp>
      <p:sp>
        <p:nvSpPr>
          <p:cNvPr id="3" name="Content Placeholder 2"/>
          <p:cNvSpPr>
            <a:spLocks noGrp="1"/>
          </p:cNvSpPr>
          <p:nvPr>
            <p:ph sz="half" idx="1"/>
          </p:nvPr>
        </p:nvSpPr>
        <p:spPr>
          <a:xfrm>
            <a:off x="609600" y="2057400"/>
            <a:ext cx="3657600" cy="3840163"/>
          </a:xfrm>
        </p:spPr>
        <p:txBody>
          <a:bodyPr>
            <a:normAutofit/>
          </a:bodyPr>
          <a:lstStyle/>
          <a:p>
            <a:endParaRPr lang="en-US" dirty="0" smtClean="0"/>
          </a:p>
          <a:p>
            <a:pPr>
              <a:buNone/>
            </a:pPr>
            <a:r>
              <a:rPr lang="en-US" sz="3200" dirty="0" smtClean="0"/>
              <a:t>The key states for a thread are:</a:t>
            </a:r>
          </a:p>
          <a:p>
            <a:pPr marL="1371600" lvl="3">
              <a:spcBef>
                <a:spcPct val="0"/>
              </a:spcBef>
            </a:pPr>
            <a:endParaRPr lang="en-US" sz="2800" dirty="0" smtClean="0"/>
          </a:p>
          <a:p>
            <a:pPr marL="1371600" lvl="3">
              <a:spcBef>
                <a:spcPct val="0"/>
              </a:spcBef>
            </a:pPr>
            <a:r>
              <a:rPr lang="en-US" sz="2800" dirty="0" smtClean="0"/>
              <a:t>Running</a:t>
            </a:r>
          </a:p>
          <a:p>
            <a:pPr marL="1371600" lvl="3">
              <a:spcBef>
                <a:spcPct val="0"/>
              </a:spcBef>
            </a:pPr>
            <a:r>
              <a:rPr lang="en-US" sz="2800" dirty="0" smtClean="0"/>
              <a:t>Ready</a:t>
            </a:r>
          </a:p>
          <a:p>
            <a:pPr marL="1371600" lvl="3">
              <a:spcBef>
                <a:spcPct val="0"/>
              </a:spcBef>
            </a:pPr>
            <a:r>
              <a:rPr lang="en-US" sz="2800" dirty="0" smtClean="0"/>
              <a:t>Blocked</a:t>
            </a:r>
          </a:p>
          <a:p>
            <a:endParaRPr lang="en-US" dirty="0"/>
          </a:p>
        </p:txBody>
      </p:sp>
      <p:cxnSp>
        <p:nvCxnSpPr>
          <p:cNvPr id="5" name="Straight Connector 4"/>
          <p:cNvCxnSpPr/>
          <p:nvPr/>
        </p:nvCxnSpPr>
        <p:spPr>
          <a:xfrm rot="5400000">
            <a:off x="2591594" y="4190206"/>
            <a:ext cx="3961606" cy="794"/>
          </a:xfrm>
          <a:prstGeom prst="line">
            <a:avLst/>
          </a:pr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4876800" y="1905000"/>
            <a:ext cx="3962400" cy="4130361"/>
          </a:xfrm>
          <a:prstGeom prst="rect">
            <a:avLst/>
          </a:prstGeom>
        </p:spPr>
        <p:txBody>
          <a:bodyPr wrap="square">
            <a:spAutoFit/>
          </a:bodyPr>
          <a:lstStyle/>
          <a:p>
            <a:pPr marL="342900" indent="-342900" eaLnBrk="0" hangingPunct="0">
              <a:spcBef>
                <a:spcPct val="20000"/>
              </a:spcBef>
              <a:buFont typeface="Arial" charset="0"/>
            </a:pPr>
            <a:endParaRPr lang="en-US" sz="3200" dirty="0" smtClean="0">
              <a:latin typeface="+mn-lt"/>
            </a:endParaRPr>
          </a:p>
          <a:p>
            <a:pPr marL="342900" indent="-342900" eaLnBrk="0" hangingPunct="0">
              <a:spcBef>
                <a:spcPct val="20000"/>
              </a:spcBef>
              <a:buFont typeface="Arial" charset="0"/>
            </a:pPr>
            <a:r>
              <a:rPr lang="en-US" sz="3200" dirty="0" smtClean="0">
                <a:latin typeface="+mn-lt"/>
              </a:rPr>
              <a:t>  Thread operations associated with a change in thread state are:</a:t>
            </a:r>
          </a:p>
          <a:p>
            <a:pPr lvl="3" indent="-282575">
              <a:buClr>
                <a:schemeClr val="accent1"/>
              </a:buClr>
              <a:buSzPct val="75000"/>
              <a:buFont typeface="Wingdings" pitchFamily="2" charset="2"/>
              <a:buChar char="n"/>
            </a:pPr>
            <a:r>
              <a:rPr lang="en-US" sz="2400" dirty="0" smtClean="0">
                <a:solidFill>
                  <a:schemeClr val="tx1">
                    <a:lumMod val="85000"/>
                    <a:lumOff val="15000"/>
                  </a:schemeClr>
                </a:solidFill>
                <a:latin typeface="+mn-lt"/>
              </a:rPr>
              <a:t>Spawn</a:t>
            </a:r>
          </a:p>
          <a:p>
            <a:pPr lvl="3" indent="-282575">
              <a:buClr>
                <a:schemeClr val="accent1"/>
              </a:buClr>
              <a:buSzPct val="75000"/>
              <a:buFont typeface="Wingdings" pitchFamily="2" charset="2"/>
              <a:buChar char="n"/>
            </a:pPr>
            <a:r>
              <a:rPr lang="en-US" sz="2400" dirty="0" smtClean="0">
                <a:solidFill>
                  <a:schemeClr val="tx1">
                    <a:lumMod val="85000"/>
                    <a:lumOff val="15000"/>
                  </a:schemeClr>
                </a:solidFill>
                <a:latin typeface="+mn-lt"/>
              </a:rPr>
              <a:t>Block</a:t>
            </a:r>
          </a:p>
          <a:p>
            <a:pPr lvl="3" indent="-282575">
              <a:buClr>
                <a:schemeClr val="accent1"/>
              </a:buClr>
              <a:buSzPct val="75000"/>
              <a:buFont typeface="Wingdings" pitchFamily="2" charset="2"/>
              <a:buChar char="n"/>
            </a:pPr>
            <a:r>
              <a:rPr lang="en-US" sz="2400" dirty="0" smtClean="0">
                <a:solidFill>
                  <a:schemeClr val="tx1">
                    <a:lumMod val="85000"/>
                    <a:lumOff val="15000"/>
                  </a:schemeClr>
                </a:solidFill>
                <a:latin typeface="+mn-lt"/>
              </a:rPr>
              <a:t>Unblock</a:t>
            </a:r>
          </a:p>
          <a:p>
            <a:pPr lvl="3" indent="-282575">
              <a:buClr>
                <a:schemeClr val="accent1"/>
              </a:buClr>
              <a:buSzPct val="75000"/>
              <a:buFont typeface="Wingdings" pitchFamily="2" charset="2"/>
              <a:buChar char="n"/>
            </a:pPr>
            <a:r>
              <a:rPr lang="en-US" sz="2400" dirty="0" smtClean="0">
                <a:solidFill>
                  <a:schemeClr val="tx1">
                    <a:lumMod val="85000"/>
                    <a:lumOff val="15000"/>
                  </a:schemeClr>
                </a:solidFill>
                <a:latin typeface="+mn-lt"/>
              </a:rPr>
              <a:t>Finish</a:t>
            </a:r>
          </a:p>
        </p:txBody>
      </p:sp>
    </p:spTree>
    <p:extLst>
      <p:ext uri="{BB962C8B-B14F-4D97-AF65-F5344CB8AC3E}">
        <p14:creationId xmlns:p14="http://schemas.microsoft.com/office/powerpoint/2010/main" val="2941482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NZ" sz="4800" b="1" dirty="0" smtClean="0">
                <a:solidFill>
                  <a:schemeClr val="tx1"/>
                </a:solidFill>
              </a:rPr>
              <a:t>Types of Threads</a:t>
            </a:r>
            <a:endParaRPr lang="en-NZ" sz="4800" b="1" dirty="0">
              <a:solidFill>
                <a:schemeClr val="tx1"/>
              </a:solidFill>
            </a:endParaRPr>
          </a:p>
        </p:txBody>
      </p:sp>
      <p:graphicFrame>
        <p:nvGraphicFramePr>
          <p:cNvPr id="5" name="Content Placeholder 4"/>
          <p:cNvGraphicFramePr>
            <a:graphicFrameLocks noGrp="1"/>
          </p:cNvGraphicFramePr>
          <p:nvPr>
            <p:ph idx="4294967295"/>
          </p:nvPr>
        </p:nvGraphicFramePr>
        <p:xfrm>
          <a:off x="533400" y="1600200"/>
          <a:ext cx="81534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1930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81000"/>
            <a:ext cx="8610600" cy="1143000"/>
          </a:xfrm>
        </p:spPr>
        <p:txBody>
          <a:bodyPr/>
          <a:lstStyle/>
          <a:p>
            <a:r>
              <a:rPr lang="en-US" b="1" dirty="0" smtClean="0">
                <a:solidFill>
                  <a:schemeClr val="accent5">
                    <a:lumMod val="50000"/>
                  </a:schemeClr>
                </a:solidFill>
              </a:rPr>
              <a:t>User-Level Threads (ULTs)</a:t>
            </a:r>
            <a:endParaRPr lang="en-US" b="1" dirty="0">
              <a:solidFill>
                <a:schemeClr val="accent5">
                  <a:lumMod val="50000"/>
                </a:schemeClr>
              </a:solidFill>
            </a:endParaRPr>
          </a:p>
        </p:txBody>
      </p:sp>
      <p:sp>
        <p:nvSpPr>
          <p:cNvPr id="3" name="Content Placeholder 2"/>
          <p:cNvSpPr>
            <a:spLocks noGrp="1"/>
          </p:cNvSpPr>
          <p:nvPr>
            <p:ph idx="4294967295"/>
          </p:nvPr>
        </p:nvSpPr>
        <p:spPr>
          <a:xfrm>
            <a:off x="609600" y="2209800"/>
            <a:ext cx="3505200" cy="5791200"/>
          </a:xfrm>
        </p:spPr>
        <p:txBody>
          <a:bodyPr/>
          <a:lstStyle/>
          <a:p>
            <a:r>
              <a:rPr lang="en-US" sz="2800" dirty="0" smtClean="0"/>
              <a:t>All thread management is done by the application</a:t>
            </a:r>
          </a:p>
          <a:p>
            <a:r>
              <a:rPr lang="en-US" sz="2800" dirty="0" smtClean="0"/>
              <a:t>The kernel is not aware of the existence of threads</a:t>
            </a:r>
          </a:p>
          <a:p>
            <a:endParaRPr lang="en-US" dirty="0"/>
          </a:p>
        </p:txBody>
      </p:sp>
      <p:pic>
        <p:nvPicPr>
          <p:cNvPr id="5" name="Picture 4" descr="f5.pdf"/>
          <p:cNvPicPr>
            <a:picLocks noChangeAspect="1"/>
          </p:cNvPicPr>
          <p:nvPr/>
        </p:nvPicPr>
        <p:blipFill>
          <a:blip r:embed="rId3"/>
          <a:srcRect l="2727" t="10588" r="65455" b="35294"/>
          <a:stretch>
            <a:fillRect/>
          </a:stretch>
        </p:blipFill>
        <p:spPr>
          <a:xfrm>
            <a:off x="4267200" y="1143000"/>
            <a:ext cx="4191000" cy="5508259"/>
          </a:xfrm>
          <a:prstGeom prst="rect">
            <a:avLst/>
          </a:prstGeom>
        </p:spPr>
      </p:pic>
    </p:spTree>
    <p:extLst>
      <p:ext uri="{BB962C8B-B14F-4D97-AF65-F5344CB8AC3E}">
        <p14:creationId xmlns:p14="http://schemas.microsoft.com/office/powerpoint/2010/main" val="31098124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xmlns:mv="urn:schemas-microsoft-com:mac:vml">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6.pdf"/>
          <p:cNvPicPr>
            <a:picLocks noChangeAspect="1"/>
          </p:cNvPicPr>
          <p:nvPr/>
        </p:nvPicPr>
        <p:blipFill>
          <a:blip r:embed="rId3"/>
          <a:stretch>
            <a:fillRect/>
          </a:stretch>
        </p:blipFill>
        <p:spPr>
          <a:xfrm>
            <a:off x="533400" y="557645"/>
            <a:ext cx="8153400" cy="6300355"/>
          </a:xfrm>
          <a:prstGeom prst="rect">
            <a:avLst/>
          </a:prstGeom>
        </p:spPr>
      </p:pic>
    </p:spTree>
    <p:extLst>
      <p:ext uri="{BB962C8B-B14F-4D97-AF65-F5344CB8AC3E}">
        <p14:creationId xmlns:p14="http://schemas.microsoft.com/office/powerpoint/2010/main" val="85058477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xmlns:mv="urn:schemas-microsoft-com:mac:vml">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en-US"/>
              <a:t>User-Level Threads</a:t>
            </a:r>
          </a:p>
        </p:txBody>
      </p:sp>
      <p:sp>
        <p:nvSpPr>
          <p:cNvPr id="146435" name="Rectangle 3"/>
          <p:cNvSpPr>
            <a:spLocks noGrp="1" noChangeArrowheads="1"/>
          </p:cNvSpPr>
          <p:nvPr>
            <p:ph type="body" idx="1"/>
          </p:nvPr>
        </p:nvSpPr>
        <p:spPr/>
        <p:txBody>
          <a:bodyPr/>
          <a:lstStyle/>
          <a:p>
            <a:pPr>
              <a:lnSpc>
                <a:spcPct val="80000"/>
              </a:lnSpc>
            </a:pPr>
            <a:r>
              <a:rPr lang="en-US" altLang="en-US" sz="2800" dirty="0"/>
              <a:t>ULT are created and executed in the user space.</a:t>
            </a:r>
          </a:p>
          <a:p>
            <a:pPr>
              <a:lnSpc>
                <a:spcPct val="80000"/>
              </a:lnSpc>
            </a:pPr>
            <a:r>
              <a:rPr lang="en-US" altLang="en-US" sz="2800" dirty="0"/>
              <a:t>ULT are threads created by runtime libraries which don’t execute kernel primitives directly.</a:t>
            </a:r>
          </a:p>
          <a:p>
            <a:pPr>
              <a:lnSpc>
                <a:spcPct val="80000"/>
              </a:lnSpc>
            </a:pPr>
            <a:r>
              <a:rPr lang="en-US" altLang="en-US" sz="2800" dirty="0"/>
              <a:t>ULT are transparent to the OS  - the kernel is not aware of the existence of threads.</a:t>
            </a:r>
          </a:p>
          <a:p>
            <a:pPr>
              <a:lnSpc>
                <a:spcPct val="80000"/>
              </a:lnSpc>
            </a:pPr>
            <a:r>
              <a:rPr lang="en-US" altLang="en-US" sz="2800" dirty="0"/>
              <a:t>All thread management is done by the application.</a:t>
            </a:r>
          </a:p>
          <a:p>
            <a:pPr>
              <a:lnSpc>
                <a:spcPct val="80000"/>
              </a:lnSpc>
            </a:pPr>
            <a:r>
              <a:rPr lang="en-US" altLang="en-US" sz="2800" dirty="0"/>
              <a:t>Synchronization is done by the library.</a:t>
            </a:r>
          </a:p>
          <a:p>
            <a:pPr>
              <a:lnSpc>
                <a:spcPct val="80000"/>
              </a:lnSpc>
            </a:pPr>
            <a:r>
              <a:rPr lang="en-US" altLang="en-US" sz="2800" dirty="0"/>
              <a:t>The implementation is called many-to-one mapping.</a:t>
            </a:r>
          </a:p>
          <a:p>
            <a:pPr>
              <a:lnSpc>
                <a:spcPct val="80000"/>
              </a:lnSpc>
            </a:pPr>
            <a:endParaRPr lang="en-US" altLang="en-US" sz="2800" dirty="0"/>
          </a:p>
        </p:txBody>
      </p:sp>
    </p:spTree>
    <p:extLst>
      <p:ext uri="{BB962C8B-B14F-4D97-AF65-F5344CB8AC3E}">
        <p14:creationId xmlns:p14="http://schemas.microsoft.com/office/powerpoint/2010/main" val="277765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6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64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6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ctr"/>
            <a:r>
              <a:rPr lang="en-US" b="1" dirty="0" smtClean="0">
                <a:ln>
                  <a:solidFill>
                    <a:schemeClr val="accent6">
                      <a:lumMod val="75000"/>
                    </a:schemeClr>
                  </a:solidFill>
                </a:ln>
                <a:solidFill>
                  <a:schemeClr val="accent6">
                    <a:lumMod val="50000"/>
                  </a:schemeClr>
                </a:solidFill>
              </a:rPr>
              <a:t>  </a:t>
            </a:r>
            <a:r>
              <a:rPr lang="en-US" b="1" dirty="0" smtClean="0">
                <a:ln>
                  <a:solidFill>
                    <a:schemeClr val="accent6">
                      <a:lumMod val="75000"/>
                    </a:schemeClr>
                  </a:solidFill>
                </a:ln>
                <a:solidFill>
                  <a:schemeClr val="accent1">
                    <a:lumMod val="75000"/>
                  </a:schemeClr>
                </a:solidFill>
              </a:rPr>
              <a:t>Advantages of ULTs</a:t>
            </a:r>
            <a:endParaRPr lang="en-US" b="1" dirty="0">
              <a:ln>
                <a:solidFill>
                  <a:schemeClr val="accent6">
                    <a:lumMod val="75000"/>
                  </a:schemeClr>
                </a:solidFill>
              </a:ln>
              <a:solidFill>
                <a:schemeClr val="accent1">
                  <a:lumMod val="75000"/>
                </a:schemeClr>
              </a:solidFill>
            </a:endParaRPr>
          </a:p>
        </p:txBody>
      </p:sp>
      <p:graphicFrame>
        <p:nvGraphicFramePr>
          <p:cNvPr id="7" name="Content Placeholder 6"/>
          <p:cNvGraphicFramePr>
            <a:graphicFrameLocks noGrp="1"/>
          </p:cNvGraphicFramePr>
          <p:nvPr>
            <p:ph idx="4294967295"/>
          </p:nvPr>
        </p:nvGraphicFramePr>
        <p:xfrm>
          <a:off x="304800" y="1905000"/>
          <a:ext cx="7620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Picture 12"/>
          <p:cNvPicPr>
            <a:picLocks noChangeAspect="1"/>
          </p:cNvPicPr>
          <p:nvPr/>
        </p:nvPicPr>
        <p:blipFill>
          <a:blip r:embed="rId8"/>
          <a:stretch>
            <a:fillRect/>
          </a:stretch>
        </p:blipFill>
        <p:spPr>
          <a:xfrm>
            <a:off x="7162800" y="4876800"/>
            <a:ext cx="1596025" cy="1640983"/>
          </a:xfrm>
          <a:prstGeom prst="rect">
            <a:avLst/>
          </a:prstGeom>
        </p:spPr>
      </p:pic>
    </p:spTree>
    <p:extLst>
      <p:ext uri="{BB962C8B-B14F-4D97-AF65-F5344CB8AC3E}">
        <p14:creationId xmlns:p14="http://schemas.microsoft.com/office/powerpoint/2010/main" val="2292847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7824788" cy="1067748"/>
          </a:xfrm>
        </p:spPr>
        <p:txBody>
          <a:bodyPr/>
          <a:lstStyle/>
          <a:p>
            <a:r>
              <a:rPr lang="en-US" b="1" dirty="0" smtClean="0">
                <a:solidFill>
                  <a:schemeClr val="accent6">
                    <a:lumMod val="50000"/>
                  </a:schemeClr>
                </a:solidFill>
              </a:rPr>
              <a:t>Disadvantages of ULTs</a:t>
            </a:r>
            <a:endParaRPr lang="en-US" b="1" dirty="0">
              <a:solidFill>
                <a:schemeClr val="accent6">
                  <a:lumMod val="50000"/>
                </a:schemeClr>
              </a:solidFill>
            </a:endParaRPr>
          </a:p>
        </p:txBody>
      </p:sp>
      <p:sp>
        <p:nvSpPr>
          <p:cNvPr id="3" name="Content Placeholder 2"/>
          <p:cNvSpPr>
            <a:spLocks noGrp="1"/>
          </p:cNvSpPr>
          <p:nvPr>
            <p:ph idx="4294967295"/>
          </p:nvPr>
        </p:nvSpPr>
        <p:spPr>
          <a:xfrm>
            <a:off x="457200" y="2209800"/>
            <a:ext cx="8229600" cy="3733800"/>
          </a:xfrm>
        </p:spPr>
        <p:txBody>
          <a:bodyPr>
            <a:noAutofit/>
          </a:bodyPr>
          <a:lstStyle/>
          <a:p>
            <a:r>
              <a:rPr lang="en-US" sz="3000" dirty="0" smtClean="0"/>
              <a:t>In a typical OS many system calls are </a:t>
            </a:r>
            <a:r>
              <a:rPr lang="en-US" sz="3000" dirty="0" smtClean="0"/>
              <a:t>blocking the process </a:t>
            </a:r>
            <a:endParaRPr lang="en-US" sz="3000" dirty="0" smtClean="0"/>
          </a:p>
          <a:p>
            <a:pPr lvl="2">
              <a:buSzPct val="100000"/>
              <a:buFont typeface="Wingdings" charset="2"/>
              <a:buChar char="§"/>
            </a:pPr>
            <a:r>
              <a:rPr lang="en-US" sz="3000" dirty="0" smtClean="0"/>
              <a:t>as a result, when a ULT executes a system call, not only is that thread blocked, but all of the threads within the process are blocked</a:t>
            </a:r>
          </a:p>
          <a:p>
            <a:r>
              <a:rPr lang="en-US" sz="3000" dirty="0" smtClean="0"/>
              <a:t>In a pure ULT strategy, a multithreaded application cannot take advantage of multiprocessing</a:t>
            </a:r>
          </a:p>
        </p:txBody>
      </p:sp>
      <p:pic>
        <p:nvPicPr>
          <p:cNvPr id="10" name="Picture 9"/>
          <p:cNvPicPr>
            <a:picLocks noChangeAspect="1"/>
          </p:cNvPicPr>
          <p:nvPr/>
        </p:nvPicPr>
        <p:blipFill>
          <a:blip r:embed="rId3"/>
          <a:stretch>
            <a:fillRect/>
          </a:stretch>
        </p:blipFill>
        <p:spPr>
          <a:xfrm>
            <a:off x="7696200" y="5410200"/>
            <a:ext cx="1066800" cy="1088137"/>
          </a:xfrm>
          <a:prstGeom prst="rect">
            <a:avLst/>
          </a:prstGeom>
        </p:spPr>
      </p:pic>
    </p:spTree>
    <p:extLst>
      <p:ext uri="{BB962C8B-B14F-4D97-AF65-F5344CB8AC3E}">
        <p14:creationId xmlns:p14="http://schemas.microsoft.com/office/powerpoint/2010/main" val="518042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en-US"/>
              <a:t>Kernel-Level Threads</a:t>
            </a:r>
          </a:p>
        </p:txBody>
      </p:sp>
      <p:sp>
        <p:nvSpPr>
          <p:cNvPr id="148483" name="Rectangle 3"/>
          <p:cNvSpPr>
            <a:spLocks noGrp="1" noChangeArrowheads="1"/>
          </p:cNvSpPr>
          <p:nvPr>
            <p:ph type="body" idx="1"/>
          </p:nvPr>
        </p:nvSpPr>
        <p:spPr/>
        <p:txBody>
          <a:bodyPr/>
          <a:lstStyle/>
          <a:p>
            <a:r>
              <a:rPr lang="en-US" altLang="en-US" sz="2800" dirty="0"/>
              <a:t>Each thread is mapped to its own execution context.</a:t>
            </a:r>
          </a:p>
          <a:p>
            <a:r>
              <a:rPr lang="en-US" altLang="en-US" sz="2800" dirty="0" smtClean="0"/>
              <a:t>Windows, Linux and some Unix-like operating systems implement </a:t>
            </a:r>
            <a:r>
              <a:rPr lang="en-US" altLang="en-US" sz="2800" dirty="0"/>
              <a:t>kernel level threads.</a:t>
            </a:r>
          </a:p>
          <a:p>
            <a:r>
              <a:rPr lang="en-US" altLang="en-US" sz="2800" dirty="0"/>
              <a:t>The kernel maintains context information for the process and the threads.</a:t>
            </a:r>
          </a:p>
          <a:p>
            <a:r>
              <a:rPr lang="en-US" altLang="en-US" sz="2800" dirty="0"/>
              <a:t>Scheduling is done on a thread basis.</a:t>
            </a:r>
          </a:p>
          <a:p>
            <a:r>
              <a:rPr lang="en-US" altLang="en-US" sz="2800" dirty="0"/>
              <a:t>The implementation is called one-to-one mapping.</a:t>
            </a:r>
          </a:p>
        </p:txBody>
      </p:sp>
    </p:spTree>
    <p:extLst>
      <p:ext uri="{BB962C8B-B14F-4D97-AF65-F5344CB8AC3E}">
        <p14:creationId xmlns:p14="http://schemas.microsoft.com/office/powerpoint/2010/main" val="161779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8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8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84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8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381000"/>
            <a:ext cx="8991600" cy="1143000"/>
          </a:xfrm>
        </p:spPr>
        <p:txBody>
          <a:bodyPr/>
          <a:lstStyle/>
          <a:p>
            <a:r>
              <a:rPr lang="en-US" sz="5000" b="1" dirty="0" smtClean="0">
                <a:solidFill>
                  <a:schemeClr val="accent5">
                    <a:lumMod val="50000"/>
                  </a:schemeClr>
                </a:solidFill>
              </a:rPr>
              <a:t>Kernel-Level Threads (KLTs)</a:t>
            </a:r>
            <a:endParaRPr lang="en-US" sz="5000" b="1" dirty="0">
              <a:solidFill>
                <a:schemeClr val="accent5">
                  <a:lumMod val="50000"/>
                </a:schemeClr>
              </a:solidFill>
            </a:endParaRPr>
          </a:p>
        </p:txBody>
      </p:sp>
      <p:sp>
        <p:nvSpPr>
          <p:cNvPr id="3" name="Content Placeholder 2"/>
          <p:cNvSpPr>
            <a:spLocks noGrp="1"/>
          </p:cNvSpPr>
          <p:nvPr>
            <p:ph idx="4294967295"/>
          </p:nvPr>
        </p:nvSpPr>
        <p:spPr>
          <a:xfrm>
            <a:off x="4419600" y="2133600"/>
            <a:ext cx="4343400" cy="5334000"/>
          </a:xfrm>
        </p:spPr>
        <p:txBody>
          <a:bodyPr/>
          <a:lstStyle/>
          <a:p>
            <a:pPr marL="342900" lvl="1" indent="-342900">
              <a:buSzPct val="100000"/>
              <a:buFont typeface="Wingdings" charset="2"/>
              <a:buChar char="§"/>
            </a:pPr>
            <a:r>
              <a:rPr lang="en-US" sz="3000" dirty="0" smtClean="0"/>
              <a:t>Thread management is done by the kernel</a:t>
            </a:r>
          </a:p>
          <a:p>
            <a:pPr marL="908050" lvl="3" indent="-342900">
              <a:buSzPct val="100000"/>
              <a:buFont typeface="Wingdings" charset="2"/>
              <a:buChar char="§"/>
            </a:pPr>
            <a:r>
              <a:rPr lang="en-US" sz="2600" dirty="0" smtClean="0"/>
              <a:t>no thread management is done by the application</a:t>
            </a:r>
          </a:p>
          <a:p>
            <a:pPr lvl="2">
              <a:buSzPct val="100000"/>
              <a:buFont typeface="Wingdings" charset="2"/>
              <a:buChar char="§"/>
            </a:pPr>
            <a:r>
              <a:rPr lang="en-US" sz="2600" dirty="0" smtClean="0"/>
              <a:t>Windows is an example of this approach</a:t>
            </a:r>
          </a:p>
          <a:p>
            <a:endParaRPr lang="en-US" dirty="0"/>
          </a:p>
        </p:txBody>
      </p:sp>
      <p:pic>
        <p:nvPicPr>
          <p:cNvPr id="5" name="Picture 4" descr="f5.pdf"/>
          <p:cNvPicPr>
            <a:picLocks noChangeAspect="1"/>
          </p:cNvPicPr>
          <p:nvPr/>
        </p:nvPicPr>
        <p:blipFill>
          <a:blip r:embed="rId3"/>
          <a:srcRect l="35455" t="14118" r="34545" b="35294"/>
          <a:stretch>
            <a:fillRect/>
          </a:stretch>
        </p:blipFill>
        <p:spPr>
          <a:xfrm>
            <a:off x="457200" y="1524000"/>
            <a:ext cx="3909233" cy="5093962"/>
          </a:xfrm>
          <a:prstGeom prst="rect">
            <a:avLst/>
          </a:prstGeom>
        </p:spPr>
      </p:pic>
    </p:spTree>
    <p:extLst>
      <p:ext uri="{BB962C8B-B14F-4D97-AF65-F5344CB8AC3E}">
        <p14:creationId xmlns:p14="http://schemas.microsoft.com/office/powerpoint/2010/main" val="206577299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Processes and Threads</a:t>
            </a:r>
            <a:endParaRPr lang="en-US" b="1" dirty="0">
              <a:solidFill>
                <a:schemeClr val="accent1">
                  <a:lumMod val="50000"/>
                </a:schemeClr>
              </a:solidFill>
            </a:endParaRPr>
          </a:p>
        </p:txBody>
      </p:sp>
      <p:sp>
        <p:nvSpPr>
          <p:cNvPr id="3" name="Content Placeholder 2"/>
          <p:cNvSpPr>
            <a:spLocks noGrp="1"/>
          </p:cNvSpPr>
          <p:nvPr>
            <p:ph sz="half" idx="1"/>
          </p:nvPr>
        </p:nvSpPr>
        <p:spPr>
          <a:xfrm>
            <a:off x="457200" y="2286000"/>
            <a:ext cx="8363272" cy="3879304"/>
          </a:xfrm>
        </p:spPr>
        <p:txBody>
          <a:bodyPr>
            <a:normAutofit fontScale="92500"/>
          </a:bodyPr>
          <a:lstStyle/>
          <a:p>
            <a:r>
              <a:rPr lang="en-US" sz="2400" dirty="0" smtClean="0"/>
              <a:t>The unit of dispatching is referred to as a </a:t>
            </a:r>
            <a:r>
              <a:rPr lang="en-US" sz="2400" b="1" i="1" dirty="0" smtClean="0"/>
              <a:t>thread </a:t>
            </a:r>
            <a:r>
              <a:rPr lang="en-US" sz="2400" dirty="0" smtClean="0"/>
              <a:t>or </a:t>
            </a:r>
            <a:r>
              <a:rPr lang="en-US" sz="2400" b="1" i="1" dirty="0" smtClean="0"/>
              <a:t>lightweight process</a:t>
            </a:r>
          </a:p>
          <a:p>
            <a:r>
              <a:rPr lang="en-US" sz="2400" dirty="0" smtClean="0"/>
              <a:t>The unit of resource ownership is referred to as a </a:t>
            </a:r>
            <a:r>
              <a:rPr lang="en-US" sz="2400" b="1" i="1" dirty="0" smtClean="0"/>
              <a:t>process</a:t>
            </a:r>
            <a:r>
              <a:rPr lang="en-US" sz="2400" dirty="0" smtClean="0"/>
              <a:t> or </a:t>
            </a:r>
            <a:r>
              <a:rPr lang="en-US" sz="2400" b="1" i="1" dirty="0" smtClean="0"/>
              <a:t>task</a:t>
            </a:r>
          </a:p>
          <a:p>
            <a:r>
              <a:rPr lang="en-NZ" sz="2400" b="1" i="1" dirty="0" smtClean="0"/>
              <a:t>Multithreading - </a:t>
            </a:r>
            <a:r>
              <a:rPr lang="en-NZ" sz="2400" dirty="0" smtClean="0"/>
              <a:t>The ability of an OS to support multiple, concurrent paths of execution within a single process</a:t>
            </a:r>
          </a:p>
          <a:p>
            <a:pPr lvl="1"/>
            <a:r>
              <a:rPr lang="en-NZ" sz="2000" dirty="0" smtClean="0"/>
              <a:t>This is different from </a:t>
            </a:r>
            <a:r>
              <a:rPr lang="en-NZ" sz="2000" b="1" i="1" dirty="0" smtClean="0"/>
              <a:t>Multitasking </a:t>
            </a:r>
            <a:r>
              <a:rPr lang="en-NZ" sz="2000" dirty="0" smtClean="0"/>
              <a:t>which generally refers to the ability to execute in parallel multiple processes (see also Chapter 2.4)</a:t>
            </a:r>
          </a:p>
          <a:p>
            <a:pPr lvl="1"/>
            <a:r>
              <a:rPr lang="en-NZ" sz="2000" dirty="0" smtClean="0"/>
              <a:t>However, </a:t>
            </a:r>
            <a:r>
              <a:rPr lang="en-NZ" sz="2000" b="1" i="1" dirty="0" smtClean="0"/>
              <a:t>multithreading</a:t>
            </a:r>
            <a:r>
              <a:rPr lang="en-NZ" sz="2000" dirty="0" smtClean="0"/>
              <a:t>, </a:t>
            </a:r>
            <a:r>
              <a:rPr lang="en-NZ" sz="2000" b="1" i="1" dirty="0" smtClean="0"/>
              <a:t>multitasking</a:t>
            </a:r>
            <a:r>
              <a:rPr lang="en-NZ" sz="2000" dirty="0" smtClean="0"/>
              <a:t>, and </a:t>
            </a:r>
            <a:r>
              <a:rPr lang="en-NZ" sz="2000" b="1" i="1" dirty="0" smtClean="0"/>
              <a:t>parallel execution </a:t>
            </a:r>
            <a:r>
              <a:rPr lang="en-NZ" sz="2000" dirty="0" smtClean="0"/>
              <a:t>are in many situations used interchangeably</a:t>
            </a:r>
            <a:endParaRPr lang="en-US" sz="2000" dirty="0" smtClean="0"/>
          </a:p>
          <a:p>
            <a:pPr marL="0" indent="0">
              <a:buNone/>
            </a:pPr>
            <a:endParaRPr lang="en-US" b="1" dirty="0" smtClean="0"/>
          </a:p>
          <a:p>
            <a:endParaRPr lang="en-US" dirty="0"/>
          </a:p>
        </p:txBody>
      </p:sp>
      <p:pic>
        <p:nvPicPr>
          <p:cNvPr id="5" name="Picture 4"/>
          <p:cNvPicPr>
            <a:picLocks noChangeAspect="1"/>
          </p:cNvPicPr>
          <p:nvPr/>
        </p:nvPicPr>
        <p:blipFill>
          <a:blip r:embed="rId3"/>
          <a:stretch>
            <a:fillRect/>
          </a:stretch>
        </p:blipFill>
        <p:spPr>
          <a:xfrm>
            <a:off x="609600" y="533400"/>
            <a:ext cx="757152" cy="1305316"/>
          </a:xfrm>
          <a:prstGeom prst="rect">
            <a:avLst/>
          </a:prstGeom>
        </p:spPr>
      </p:pic>
    </p:spTree>
    <p:extLst>
      <p:ext uri="{BB962C8B-B14F-4D97-AF65-F5344CB8AC3E}">
        <p14:creationId xmlns:p14="http://schemas.microsoft.com/office/powerpoint/2010/main" val="1678498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solidFill>
                  <a:schemeClr val="accent1">
                    <a:lumMod val="50000"/>
                  </a:schemeClr>
                </a:solidFill>
              </a:rPr>
              <a:t>Advantages of KLTs</a:t>
            </a:r>
            <a:endParaRPr lang="en-NZ" b="1" dirty="0">
              <a:solidFill>
                <a:schemeClr val="accent1">
                  <a:lumMod val="50000"/>
                </a:schemeClr>
              </a:solidFill>
            </a:endParaRPr>
          </a:p>
        </p:txBody>
      </p:sp>
      <p:sp>
        <p:nvSpPr>
          <p:cNvPr id="3" name="Content Placeholder 2"/>
          <p:cNvSpPr>
            <a:spLocks noGrp="1"/>
          </p:cNvSpPr>
          <p:nvPr>
            <p:ph idx="4294967295"/>
          </p:nvPr>
        </p:nvSpPr>
        <p:spPr>
          <a:xfrm>
            <a:off x="609600" y="2286000"/>
            <a:ext cx="8077200" cy="3840163"/>
          </a:xfrm>
        </p:spPr>
        <p:txBody>
          <a:bodyPr/>
          <a:lstStyle/>
          <a:p>
            <a:r>
              <a:rPr lang="en-NZ" sz="2800" dirty="0" smtClean="0"/>
              <a:t>The kernel can simultaneously schedule multiple threads from the same process on multiple processors </a:t>
            </a:r>
          </a:p>
          <a:p>
            <a:r>
              <a:rPr lang="en-NZ" sz="2800" dirty="0" smtClean="0"/>
              <a:t>If one thread in a process is blocked, the kernel can schedule another thread of the same process</a:t>
            </a:r>
          </a:p>
          <a:p>
            <a:r>
              <a:rPr lang="en-NZ" sz="2800" dirty="0" smtClean="0"/>
              <a:t> Kernel routines can be multithreaded</a:t>
            </a:r>
          </a:p>
          <a:p>
            <a:endParaRPr lang="en-NZ" dirty="0"/>
          </a:p>
        </p:txBody>
      </p:sp>
      <p:pic>
        <p:nvPicPr>
          <p:cNvPr id="10" name="Picture 9"/>
          <p:cNvPicPr>
            <a:picLocks noChangeAspect="1"/>
          </p:cNvPicPr>
          <p:nvPr/>
        </p:nvPicPr>
        <p:blipFill>
          <a:blip r:embed="rId3"/>
          <a:stretch>
            <a:fillRect/>
          </a:stretch>
        </p:blipFill>
        <p:spPr>
          <a:xfrm rot="791239">
            <a:off x="7134946" y="5011110"/>
            <a:ext cx="1321322" cy="1244600"/>
          </a:xfrm>
          <a:prstGeom prst="rect">
            <a:avLst/>
          </a:prstGeom>
        </p:spPr>
      </p:pic>
    </p:spTree>
    <p:extLst>
      <p:ext uri="{BB962C8B-B14F-4D97-AF65-F5344CB8AC3E}">
        <p14:creationId xmlns:p14="http://schemas.microsoft.com/office/powerpoint/2010/main" val="2563885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404664"/>
            <a:ext cx="8686800" cy="1143000"/>
          </a:xfrm>
        </p:spPr>
        <p:txBody>
          <a:bodyPr/>
          <a:lstStyle/>
          <a:p>
            <a:r>
              <a:rPr lang="en-NZ" b="1" dirty="0" smtClean="0">
                <a:solidFill>
                  <a:schemeClr val="accent1">
                    <a:lumMod val="50000"/>
                  </a:schemeClr>
                </a:solidFill>
              </a:rPr>
              <a:t>Disadvantage of KLTs</a:t>
            </a:r>
            <a:endParaRPr lang="en-NZ" b="1" dirty="0">
              <a:solidFill>
                <a:schemeClr val="accent1">
                  <a:lumMod val="50000"/>
                </a:schemeClr>
              </a:solidFill>
            </a:endParaRPr>
          </a:p>
        </p:txBody>
      </p:sp>
      <p:sp>
        <p:nvSpPr>
          <p:cNvPr id="3" name="Content Placeholder 2"/>
          <p:cNvSpPr>
            <a:spLocks noGrp="1"/>
          </p:cNvSpPr>
          <p:nvPr>
            <p:ph idx="4294967295"/>
          </p:nvPr>
        </p:nvSpPr>
        <p:spPr>
          <a:xfrm>
            <a:off x="755575" y="1752600"/>
            <a:ext cx="7742819" cy="4052664"/>
          </a:xfrm>
        </p:spPr>
        <p:txBody>
          <a:bodyPr/>
          <a:lstStyle/>
          <a:p>
            <a:pPr>
              <a:buClr>
                <a:schemeClr val="accent1">
                  <a:lumMod val="50000"/>
                </a:schemeClr>
              </a:buClr>
              <a:buSzPct val="105000"/>
            </a:pPr>
            <a:r>
              <a:rPr lang="en-NZ" sz="2800" dirty="0" smtClean="0"/>
              <a:t>The </a:t>
            </a:r>
            <a:r>
              <a:rPr lang="en-NZ" sz="2800" dirty="0"/>
              <a:t>transfer of control from one thread to another within the same process requires a mode switch to the </a:t>
            </a:r>
            <a:r>
              <a:rPr lang="en-NZ" sz="2800" dirty="0" smtClean="0"/>
              <a:t>kernel</a:t>
            </a:r>
          </a:p>
          <a:p>
            <a:pPr>
              <a:buClr>
                <a:schemeClr val="accent1">
                  <a:lumMod val="50000"/>
                </a:schemeClr>
              </a:buClr>
              <a:buSzPct val="105000"/>
            </a:pPr>
            <a:r>
              <a:rPr lang="en-NZ" sz="2800" dirty="0"/>
              <a:t>The kernel schedules the thread, therefore a thread dispatcher should </a:t>
            </a:r>
            <a:r>
              <a:rPr lang="en-NZ" sz="2800" dirty="0" smtClean="0"/>
              <a:t>execute</a:t>
            </a:r>
          </a:p>
          <a:p>
            <a:pPr lvl="1">
              <a:buClr>
                <a:schemeClr val="accent1">
                  <a:lumMod val="50000"/>
                </a:schemeClr>
              </a:buClr>
              <a:buSzPct val="105000"/>
            </a:pPr>
            <a:r>
              <a:rPr lang="en-NZ" sz="2400" dirty="0" smtClean="0"/>
              <a:t>Would this be similar with a process switch?</a:t>
            </a:r>
            <a:endParaRPr lang="en-NZ" sz="2400" dirty="0"/>
          </a:p>
          <a:p>
            <a:pPr>
              <a:buClr>
                <a:schemeClr val="accent1">
                  <a:lumMod val="50000"/>
                </a:schemeClr>
              </a:buClr>
              <a:buSzPct val="105000"/>
            </a:pPr>
            <a:endParaRPr lang="en-NZ" sz="2800" dirty="0"/>
          </a:p>
          <a:p>
            <a:pPr marL="0" indent="0">
              <a:buClr>
                <a:schemeClr val="accent1">
                  <a:lumMod val="50000"/>
                </a:schemeClr>
              </a:buClr>
              <a:buSzPct val="105000"/>
              <a:buNone/>
            </a:pPr>
            <a:endParaRPr lang="en-NZ" sz="2800" dirty="0"/>
          </a:p>
        </p:txBody>
      </p:sp>
      <p:pic>
        <p:nvPicPr>
          <p:cNvPr id="7" name="Picture 6"/>
          <p:cNvPicPr>
            <a:picLocks noChangeAspect="1"/>
          </p:cNvPicPr>
          <p:nvPr/>
        </p:nvPicPr>
        <p:blipFill>
          <a:blip r:embed="rId3"/>
          <a:srcRect r="3013" b="15824"/>
          <a:stretch>
            <a:fillRect/>
          </a:stretch>
        </p:blipFill>
        <p:spPr>
          <a:xfrm>
            <a:off x="507924" y="4619575"/>
            <a:ext cx="7990469" cy="1320255"/>
          </a:xfrm>
          <a:prstGeom prst="rect">
            <a:avLst/>
          </a:prstGeom>
          <a:ln w="22225">
            <a:solidFill>
              <a:schemeClr val="tx1"/>
            </a:solidFill>
          </a:ln>
        </p:spPr>
      </p:pic>
      <p:sp>
        <p:nvSpPr>
          <p:cNvPr id="8" name="Rectangle 7"/>
          <p:cNvSpPr/>
          <p:nvPr/>
        </p:nvSpPr>
        <p:spPr>
          <a:xfrm>
            <a:off x="1676400" y="6021288"/>
            <a:ext cx="6096000" cy="646331"/>
          </a:xfrm>
          <a:prstGeom prst="rect">
            <a:avLst/>
          </a:prstGeom>
        </p:spPr>
        <p:txBody>
          <a:bodyPr wrap="square">
            <a:spAutoFit/>
          </a:bodyPr>
          <a:lstStyle/>
          <a:p>
            <a:pPr algn="ctr"/>
            <a:r>
              <a:rPr lang="en-US" b="1" dirty="0" smtClean="0">
                <a:latin typeface="+mn-lt"/>
              </a:rPr>
              <a:t>Table 4.1    </a:t>
            </a:r>
          </a:p>
          <a:p>
            <a:pPr algn="ctr"/>
            <a:r>
              <a:rPr lang="en-US" b="1" dirty="0" smtClean="0">
                <a:latin typeface="+mn-lt"/>
              </a:rPr>
              <a:t>Thread and Process Operation Latencies (</a:t>
            </a:r>
            <a:r>
              <a:rPr lang="en-US" b="1" dirty="0" err="1" smtClean="0">
                <a:latin typeface="+mn-lt"/>
                <a:sym typeface="Symbol"/>
              </a:rPr>
              <a:t></a:t>
            </a:r>
            <a:r>
              <a:rPr lang="en-US" b="1" dirty="0" err="1" smtClean="0">
                <a:latin typeface="+mn-lt"/>
              </a:rPr>
              <a:t>s</a:t>
            </a:r>
            <a:r>
              <a:rPr lang="en-US" b="1" dirty="0" smtClean="0"/>
              <a:t>) </a:t>
            </a:r>
            <a:endParaRPr lang="en-US" b="1" dirty="0"/>
          </a:p>
        </p:txBody>
      </p:sp>
    </p:spTree>
    <p:extLst>
      <p:ext uri="{BB962C8B-B14F-4D97-AF65-F5344CB8AC3E}">
        <p14:creationId xmlns:p14="http://schemas.microsoft.com/office/powerpoint/2010/main" val="280759559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xmlns:mv="urn:schemas-microsoft-com:mac:vml">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en-US"/>
              <a:t>Combined Approaches</a:t>
            </a:r>
          </a:p>
        </p:txBody>
      </p:sp>
      <p:sp>
        <p:nvSpPr>
          <p:cNvPr id="149507" name="Rectangle 3"/>
          <p:cNvSpPr>
            <a:spLocks noGrp="1" noChangeArrowheads="1"/>
          </p:cNvSpPr>
          <p:nvPr>
            <p:ph type="body" idx="1"/>
          </p:nvPr>
        </p:nvSpPr>
        <p:spPr/>
        <p:txBody>
          <a:bodyPr/>
          <a:lstStyle/>
          <a:p>
            <a:pPr>
              <a:lnSpc>
                <a:spcPct val="90000"/>
              </a:lnSpc>
            </a:pPr>
            <a:r>
              <a:rPr lang="en-US" altLang="en-US" sz="2800" dirty="0"/>
              <a:t>The implementation maps many user level threads to a set of kernel level threads.</a:t>
            </a:r>
          </a:p>
          <a:p>
            <a:pPr>
              <a:lnSpc>
                <a:spcPct val="90000"/>
              </a:lnSpc>
            </a:pPr>
            <a:r>
              <a:rPr lang="en-US" altLang="en-US" sz="2800" dirty="0"/>
              <a:t>The application specifies how many threads needs.</a:t>
            </a:r>
          </a:p>
          <a:p>
            <a:pPr>
              <a:lnSpc>
                <a:spcPct val="90000"/>
              </a:lnSpc>
            </a:pPr>
            <a:r>
              <a:rPr lang="en-US" altLang="en-US" sz="2800" dirty="0"/>
              <a:t>Thread creation is done in the user space.</a:t>
            </a:r>
          </a:p>
          <a:p>
            <a:pPr>
              <a:lnSpc>
                <a:spcPct val="90000"/>
              </a:lnSpc>
            </a:pPr>
            <a:r>
              <a:rPr lang="en-US" altLang="en-US" sz="2800" dirty="0"/>
              <a:t>Bulk of scheduling and synchronization of threads done in the user space.</a:t>
            </a:r>
          </a:p>
          <a:p>
            <a:pPr>
              <a:lnSpc>
                <a:spcPct val="90000"/>
              </a:lnSpc>
            </a:pPr>
            <a:r>
              <a:rPr lang="en-US" altLang="en-US" sz="2800" dirty="0"/>
              <a:t>The implementation is called many-to-many mapping.</a:t>
            </a:r>
          </a:p>
          <a:p>
            <a:pPr>
              <a:lnSpc>
                <a:spcPct val="90000"/>
              </a:lnSpc>
            </a:pPr>
            <a:r>
              <a:rPr lang="en-US" altLang="en-US" sz="2800" dirty="0" smtClean="0"/>
              <a:t>Example: Solaris</a:t>
            </a:r>
            <a:endParaRPr lang="en-US" altLang="en-US" sz="2800" dirty="0"/>
          </a:p>
          <a:p>
            <a:pPr>
              <a:lnSpc>
                <a:spcPct val="90000"/>
              </a:lnSpc>
            </a:pPr>
            <a:endParaRPr lang="en-US" altLang="en-US" sz="2800" dirty="0"/>
          </a:p>
        </p:txBody>
      </p:sp>
    </p:spTree>
    <p:extLst>
      <p:ext uri="{BB962C8B-B14F-4D97-AF65-F5344CB8AC3E}">
        <p14:creationId xmlns:p14="http://schemas.microsoft.com/office/powerpoint/2010/main" val="22280208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81000"/>
            <a:ext cx="8229600" cy="1143000"/>
          </a:xfrm>
        </p:spPr>
        <p:txBody>
          <a:bodyPr/>
          <a:lstStyle/>
          <a:p>
            <a:r>
              <a:rPr lang="en-US" sz="5000" b="1" dirty="0" smtClean="0">
                <a:solidFill>
                  <a:schemeClr val="accent5">
                    <a:lumMod val="50000"/>
                  </a:schemeClr>
                </a:solidFill>
              </a:rPr>
              <a:t>Combined Approaches</a:t>
            </a:r>
            <a:endParaRPr lang="en-US" sz="5000" b="1" dirty="0">
              <a:solidFill>
                <a:schemeClr val="accent5">
                  <a:lumMod val="50000"/>
                </a:schemeClr>
              </a:solidFill>
            </a:endParaRPr>
          </a:p>
        </p:txBody>
      </p:sp>
      <p:sp>
        <p:nvSpPr>
          <p:cNvPr id="3" name="Content Placeholder 2"/>
          <p:cNvSpPr>
            <a:spLocks noGrp="1"/>
          </p:cNvSpPr>
          <p:nvPr>
            <p:ph idx="4294967295"/>
          </p:nvPr>
        </p:nvSpPr>
        <p:spPr>
          <a:xfrm>
            <a:off x="304800" y="2286000"/>
            <a:ext cx="4419600" cy="4800600"/>
          </a:xfrm>
        </p:spPr>
        <p:txBody>
          <a:bodyPr/>
          <a:lstStyle/>
          <a:p>
            <a:r>
              <a:rPr lang="en-US" sz="2600" dirty="0" smtClean="0"/>
              <a:t>Thread creation is done in the user space</a:t>
            </a:r>
          </a:p>
          <a:p>
            <a:r>
              <a:rPr lang="en-US" sz="2600" dirty="0" smtClean="0"/>
              <a:t>Bulk of scheduling and synchronization of threads is by the application</a:t>
            </a:r>
          </a:p>
          <a:p>
            <a:r>
              <a:rPr lang="en-US" sz="2600" dirty="0" smtClean="0"/>
              <a:t>Solaris is an example</a:t>
            </a:r>
          </a:p>
          <a:p>
            <a:endParaRPr lang="en-US" dirty="0"/>
          </a:p>
        </p:txBody>
      </p:sp>
      <p:pic>
        <p:nvPicPr>
          <p:cNvPr id="5" name="Picture 4" descr="f5.pdf"/>
          <p:cNvPicPr>
            <a:picLocks noChangeAspect="1"/>
          </p:cNvPicPr>
          <p:nvPr/>
        </p:nvPicPr>
        <p:blipFill>
          <a:blip r:embed="rId3"/>
          <a:srcRect l="65455" t="10588" r="2727" b="35294"/>
          <a:stretch>
            <a:fillRect/>
          </a:stretch>
        </p:blipFill>
        <p:spPr>
          <a:xfrm>
            <a:off x="4724400" y="1143000"/>
            <a:ext cx="4192590" cy="5510350"/>
          </a:xfrm>
          <a:prstGeom prst="rect">
            <a:avLst/>
          </a:prstGeom>
        </p:spPr>
      </p:pic>
    </p:spTree>
    <p:extLst>
      <p:ext uri="{BB962C8B-B14F-4D97-AF65-F5344CB8AC3E}">
        <p14:creationId xmlns:p14="http://schemas.microsoft.com/office/powerpoint/2010/main" val="181092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rcRect l="1506" r="3013" b="5353"/>
          <a:stretch>
            <a:fillRect/>
          </a:stretch>
        </p:blipFill>
        <p:spPr>
          <a:xfrm>
            <a:off x="658862" y="914380"/>
            <a:ext cx="7952903" cy="4436530"/>
          </a:xfrm>
          <a:prstGeom prst="rect">
            <a:avLst/>
          </a:prstGeom>
          <a:ln w="19050">
            <a:solidFill>
              <a:schemeClr val="tx1"/>
            </a:solidFill>
          </a:ln>
        </p:spPr>
      </p:pic>
      <p:sp>
        <p:nvSpPr>
          <p:cNvPr id="9" name="Rectangle 8"/>
          <p:cNvSpPr/>
          <p:nvPr/>
        </p:nvSpPr>
        <p:spPr>
          <a:xfrm>
            <a:off x="1295400" y="5638800"/>
            <a:ext cx="6705600" cy="646331"/>
          </a:xfrm>
          <a:prstGeom prst="rect">
            <a:avLst/>
          </a:prstGeom>
        </p:spPr>
        <p:txBody>
          <a:bodyPr wrap="square">
            <a:spAutoFit/>
          </a:bodyPr>
          <a:lstStyle/>
          <a:p>
            <a:pPr algn="ctr"/>
            <a:r>
              <a:rPr lang="en-US" b="1" dirty="0" smtClean="0">
                <a:latin typeface="+mn-lt"/>
              </a:rPr>
              <a:t>Table 4.2    </a:t>
            </a:r>
          </a:p>
          <a:p>
            <a:pPr algn="ctr"/>
            <a:r>
              <a:rPr lang="en-US" b="1" dirty="0" smtClean="0">
                <a:latin typeface="+mn-lt"/>
              </a:rPr>
              <a:t>Relationship between Threads and Processes </a:t>
            </a:r>
            <a:endParaRPr lang="en-US" b="1" dirty="0">
              <a:latin typeface="+mn-lt"/>
            </a:endParaRPr>
          </a:p>
        </p:txBody>
      </p:sp>
    </p:spTree>
    <p:extLst>
      <p:ext uri="{BB962C8B-B14F-4D97-AF65-F5344CB8AC3E}">
        <p14:creationId xmlns:p14="http://schemas.microsoft.com/office/powerpoint/2010/main" val="7091089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mv="urn:schemas-microsoft-com:mac:vml">
      <p:transition spd="slow">
        <p:circl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When to Not Use Threads</a:t>
            </a:r>
            <a:endParaRPr lang="en-CA" dirty="0"/>
          </a:p>
        </p:txBody>
      </p:sp>
      <p:sp>
        <p:nvSpPr>
          <p:cNvPr id="6" name="Content Placeholder 5"/>
          <p:cNvSpPr>
            <a:spLocks noGrp="1"/>
          </p:cNvSpPr>
          <p:nvPr>
            <p:ph idx="1"/>
          </p:nvPr>
        </p:nvSpPr>
        <p:spPr/>
        <p:txBody>
          <a:bodyPr/>
          <a:lstStyle/>
          <a:p>
            <a:r>
              <a:rPr lang="en-CA" dirty="0" smtClean="0"/>
              <a:t>Consider the OS</a:t>
            </a:r>
          </a:p>
          <a:p>
            <a:r>
              <a:rPr lang="en-CA" dirty="0" smtClean="0"/>
              <a:t>Consider the type of application</a:t>
            </a:r>
          </a:p>
          <a:p>
            <a:r>
              <a:rPr lang="en-CA" dirty="0" smtClean="0"/>
              <a:t>In what circumstances and why is not a good idea to create multiple threads in a process?</a:t>
            </a:r>
          </a:p>
        </p:txBody>
      </p:sp>
    </p:spTree>
    <p:extLst>
      <p:ext uri="{BB962C8B-B14F-4D97-AF65-F5344CB8AC3E}">
        <p14:creationId xmlns:p14="http://schemas.microsoft.com/office/powerpoint/2010/main" val="39302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228600"/>
            <a:ext cx="8229600" cy="1600200"/>
          </a:xfrm>
        </p:spPr>
        <p:txBody>
          <a:bodyPr/>
          <a:lstStyle/>
          <a:p>
            <a:pPr algn="ctr"/>
            <a:r>
              <a:rPr lang="en-NZ" b="1" dirty="0" smtClean="0">
                <a:solidFill>
                  <a:schemeClr val="accent6">
                    <a:lumMod val="50000"/>
                  </a:schemeClr>
                </a:solidFill>
              </a:rPr>
              <a:t>Solaris Process</a:t>
            </a:r>
            <a:endParaRPr lang="en-NZ" b="1" dirty="0">
              <a:solidFill>
                <a:schemeClr val="accent6">
                  <a:lumMod val="50000"/>
                </a:schemeClr>
              </a:solidFill>
            </a:endParaRP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2095287586"/>
              </p:ext>
            </p:extLst>
          </p:nvPr>
        </p:nvGraphicFramePr>
        <p:xfrm>
          <a:off x="533400" y="2209800"/>
          <a:ext cx="80772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1115616" y="1340768"/>
            <a:ext cx="7162800" cy="492443"/>
          </a:xfrm>
          <a:prstGeom prst="rect">
            <a:avLst/>
          </a:prstGeom>
          <a:noFill/>
        </p:spPr>
        <p:txBody>
          <a:bodyPr wrap="square" rtlCol="0">
            <a:spAutoFit/>
          </a:bodyPr>
          <a:lstStyle/>
          <a:p>
            <a:pPr>
              <a:buFont typeface="Wingdings" charset="2"/>
              <a:buChar char="✽"/>
            </a:pPr>
            <a:r>
              <a:rPr lang="en-NZ" sz="2600" dirty="0" smtClean="0">
                <a:latin typeface="+mn-lt"/>
              </a:rPr>
              <a:t>  makes use of four thread-related concepts</a:t>
            </a:r>
            <a:r>
              <a:rPr lang="en-NZ" sz="2200" dirty="0" smtClean="0"/>
              <a:t>:</a:t>
            </a:r>
          </a:p>
        </p:txBody>
      </p:sp>
    </p:spTree>
    <p:extLst>
      <p:ext uri="{BB962C8B-B14F-4D97-AF65-F5344CB8AC3E}">
        <p14:creationId xmlns:p14="http://schemas.microsoft.com/office/powerpoint/2010/main" val="1706618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3.pdf"/>
          <p:cNvPicPr>
            <a:picLocks noChangeAspect="1"/>
          </p:cNvPicPr>
          <p:nvPr/>
        </p:nvPicPr>
        <p:blipFill>
          <a:blip r:embed="rId3"/>
          <a:srcRect l="11818" t="7059" r="10000" b="10588"/>
          <a:stretch>
            <a:fillRect/>
          </a:stretch>
        </p:blipFill>
        <p:spPr>
          <a:xfrm>
            <a:off x="838200" y="533400"/>
            <a:ext cx="7456383" cy="6069046"/>
          </a:xfrm>
          <a:prstGeom prst="rect">
            <a:avLst/>
          </a:prstGeom>
        </p:spPr>
      </p:pic>
    </p:spTree>
    <p:extLst>
      <p:ext uri="{BB962C8B-B14F-4D97-AF65-F5344CB8AC3E}">
        <p14:creationId xmlns:p14="http://schemas.microsoft.com/office/powerpoint/2010/main" val="405149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824788" cy="1447800"/>
          </a:xfrm>
        </p:spPr>
        <p:txBody>
          <a:bodyPr/>
          <a:lstStyle/>
          <a:p>
            <a:pPr algn="ctr"/>
            <a:r>
              <a:rPr lang="en-US" b="1" dirty="0" smtClean="0">
                <a:solidFill>
                  <a:schemeClr val="accent6">
                    <a:lumMod val="75000"/>
                  </a:schemeClr>
                </a:solidFill>
              </a:rPr>
              <a:t>Linux Tasks</a:t>
            </a:r>
            <a:endParaRPr lang="en-US" b="1" dirty="0">
              <a:solidFill>
                <a:schemeClr val="accent6">
                  <a:lumMod val="75000"/>
                </a:schemeClr>
              </a:solidFill>
            </a:endParaRPr>
          </a:p>
        </p:txBody>
      </p:sp>
      <p:graphicFrame>
        <p:nvGraphicFramePr>
          <p:cNvPr id="5" name="Content Placeholder 4"/>
          <p:cNvGraphicFramePr>
            <a:graphicFrameLocks noGrp="1"/>
          </p:cNvGraphicFramePr>
          <p:nvPr>
            <p:ph idx="4294967295"/>
          </p:nvPr>
        </p:nvGraphicFramePr>
        <p:xfrm>
          <a:off x="304800" y="2057400"/>
          <a:ext cx="85344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3733800" y="3733800"/>
            <a:ext cx="1765300" cy="1638300"/>
          </a:xfrm>
          <a:prstGeom prst="rect">
            <a:avLst/>
          </a:prstGeom>
        </p:spPr>
      </p:pic>
    </p:spTree>
    <p:extLst>
      <p:ext uri="{BB962C8B-B14F-4D97-AF65-F5344CB8AC3E}">
        <p14:creationId xmlns:p14="http://schemas.microsoft.com/office/powerpoint/2010/main" val="3356515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ltLang="en-US" dirty="0" smtClean="0"/>
              <a:t>Windows </a:t>
            </a:r>
            <a:r>
              <a:rPr lang="en-US" altLang="en-US" dirty="0" smtClean="0"/>
              <a:t>7/8/10 </a:t>
            </a:r>
            <a:r>
              <a:rPr lang="en-US" altLang="en-US" dirty="0" smtClean="0"/>
              <a:t>(starting with Windows 2000)</a:t>
            </a:r>
            <a:endParaRPr lang="en-US" altLang="en-US" dirty="0"/>
          </a:p>
        </p:txBody>
      </p:sp>
      <p:sp>
        <p:nvSpPr>
          <p:cNvPr id="191491" name="Rectangle 3"/>
          <p:cNvSpPr>
            <a:spLocks noGrp="1" noChangeArrowheads="1"/>
          </p:cNvSpPr>
          <p:nvPr>
            <p:ph type="body" idx="1"/>
          </p:nvPr>
        </p:nvSpPr>
        <p:spPr/>
        <p:txBody>
          <a:bodyPr/>
          <a:lstStyle/>
          <a:p>
            <a:pPr>
              <a:lnSpc>
                <a:spcPct val="90000"/>
              </a:lnSpc>
            </a:pPr>
            <a:r>
              <a:rPr lang="en-US" altLang="en-US" sz="2400" dirty="0"/>
              <a:t>Windows processes are created from the user level, but the creation is executed inside the </a:t>
            </a:r>
            <a:r>
              <a:rPr lang="en-US" altLang="en-US" sz="2400" dirty="0" smtClean="0"/>
              <a:t>kernel</a:t>
            </a:r>
            <a:endParaRPr lang="en-US" altLang="en-US" sz="2400" dirty="0"/>
          </a:p>
          <a:p>
            <a:pPr>
              <a:lnSpc>
                <a:spcPct val="90000"/>
              </a:lnSpc>
            </a:pPr>
            <a:r>
              <a:rPr lang="en-US" altLang="en-US" sz="2400" dirty="0"/>
              <a:t>Threads are the actual unit of </a:t>
            </a:r>
            <a:r>
              <a:rPr lang="en-US" altLang="en-US" sz="2400" dirty="0" smtClean="0"/>
              <a:t>execution</a:t>
            </a:r>
            <a:endParaRPr lang="en-US" altLang="en-US" sz="2400" dirty="0"/>
          </a:p>
          <a:p>
            <a:pPr>
              <a:lnSpc>
                <a:spcPct val="90000"/>
              </a:lnSpc>
            </a:pPr>
            <a:r>
              <a:rPr lang="en-US" altLang="en-US" sz="2400" dirty="0"/>
              <a:t>Each process has at least one thread of </a:t>
            </a:r>
            <a:r>
              <a:rPr lang="en-US" altLang="en-US" sz="2400" dirty="0" smtClean="0"/>
              <a:t>execution</a:t>
            </a:r>
            <a:endParaRPr lang="en-US" altLang="en-US" sz="2400" dirty="0"/>
          </a:p>
          <a:p>
            <a:pPr>
              <a:lnSpc>
                <a:spcPct val="90000"/>
              </a:lnSpc>
            </a:pPr>
            <a:r>
              <a:rPr lang="en-US" altLang="en-US" sz="2400" dirty="0"/>
              <a:t>When the system initialize a process, it creates a primary </a:t>
            </a:r>
            <a:r>
              <a:rPr lang="en-US" altLang="en-US" sz="2400" dirty="0" smtClean="0"/>
              <a:t>thread</a:t>
            </a:r>
            <a:endParaRPr lang="en-US" altLang="en-US" sz="2400" dirty="0"/>
          </a:p>
          <a:p>
            <a:pPr>
              <a:lnSpc>
                <a:spcPct val="90000"/>
              </a:lnSpc>
            </a:pPr>
            <a:r>
              <a:rPr lang="en-US" altLang="en-US" sz="2400" dirty="0"/>
              <a:t>The primary thread is like any other thread, except that when it returns, the process </a:t>
            </a:r>
            <a:r>
              <a:rPr lang="en-US" altLang="en-US" sz="2400" dirty="0" smtClean="0"/>
              <a:t>terminates</a:t>
            </a:r>
            <a:endParaRPr lang="en-US" altLang="en-US" sz="2400" dirty="0"/>
          </a:p>
          <a:p>
            <a:pPr>
              <a:lnSpc>
                <a:spcPct val="90000"/>
              </a:lnSpc>
            </a:pPr>
            <a:r>
              <a:rPr lang="en-US" altLang="en-US" sz="2400" b="1" dirty="0"/>
              <a:t>Scheduling</a:t>
            </a:r>
            <a:r>
              <a:rPr lang="en-US" altLang="en-US" sz="2400" dirty="0"/>
              <a:t> in Windows </a:t>
            </a:r>
            <a:r>
              <a:rPr lang="en-US" altLang="en-US" sz="2400" dirty="0" smtClean="0"/>
              <a:t>is </a:t>
            </a:r>
            <a:r>
              <a:rPr lang="en-US" altLang="en-US" sz="2400" dirty="0"/>
              <a:t>done at the </a:t>
            </a:r>
            <a:r>
              <a:rPr lang="en-US" altLang="en-US" sz="2400" b="1" dirty="0"/>
              <a:t>level of </a:t>
            </a:r>
            <a:r>
              <a:rPr lang="en-US" altLang="en-US" sz="2400" b="1" dirty="0" smtClean="0"/>
              <a:t>threads</a:t>
            </a:r>
            <a:endParaRPr lang="en-US" altLang="en-US" sz="2400" b="1" dirty="0"/>
          </a:p>
        </p:txBody>
      </p:sp>
    </p:spTree>
    <p:extLst>
      <p:ext uri="{BB962C8B-B14F-4D97-AF65-F5344CB8AC3E}">
        <p14:creationId xmlns:p14="http://schemas.microsoft.com/office/powerpoint/2010/main" val="243651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1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14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14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14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14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ltLang="en-US"/>
              <a:t>Concurrency(1)</a:t>
            </a:r>
          </a:p>
        </p:txBody>
      </p:sp>
      <p:sp>
        <p:nvSpPr>
          <p:cNvPr id="185347" name="Rectangle 3"/>
          <p:cNvSpPr>
            <a:spLocks noGrp="1" noChangeArrowheads="1"/>
          </p:cNvSpPr>
          <p:nvPr>
            <p:ph type="body" idx="1"/>
          </p:nvPr>
        </p:nvSpPr>
        <p:spPr/>
        <p:txBody>
          <a:bodyPr/>
          <a:lstStyle/>
          <a:p>
            <a:r>
              <a:rPr lang="en-US" altLang="en-US" dirty="0"/>
              <a:t>Concurrency is parallel </a:t>
            </a:r>
            <a:r>
              <a:rPr lang="en-US" altLang="en-US" dirty="0" smtClean="0"/>
              <a:t>execution</a:t>
            </a:r>
            <a:endParaRPr lang="en-US" altLang="en-US" dirty="0"/>
          </a:p>
          <a:p>
            <a:r>
              <a:rPr lang="en-US" altLang="en-US" dirty="0"/>
              <a:t>Early operating systems allowed concurrency, but </a:t>
            </a:r>
            <a:r>
              <a:rPr lang="en-US" altLang="en-US" dirty="0" smtClean="0"/>
              <a:t>not the programming languages</a:t>
            </a:r>
            <a:endParaRPr lang="en-US" altLang="en-US" dirty="0"/>
          </a:p>
          <a:p>
            <a:r>
              <a:rPr lang="en-US" altLang="en-US" dirty="0"/>
              <a:t>Ada and Concurrent Pascal (</a:t>
            </a:r>
            <a:r>
              <a:rPr lang="en-US" altLang="en-US" dirty="0" smtClean="0"/>
              <a:t>late 1970 </a:t>
            </a:r>
            <a:r>
              <a:rPr lang="en-US" altLang="en-US" dirty="0"/>
              <a:t>and early 1980) were the first languages to provide concurrency </a:t>
            </a:r>
            <a:r>
              <a:rPr lang="en-US" altLang="en-US" dirty="0" smtClean="0"/>
              <a:t>primitives</a:t>
            </a:r>
            <a:endParaRPr lang="en-US" altLang="en-US" dirty="0"/>
          </a:p>
        </p:txBody>
      </p:sp>
    </p:spTree>
    <p:extLst>
      <p:ext uri="{BB962C8B-B14F-4D97-AF65-F5344CB8AC3E}">
        <p14:creationId xmlns:p14="http://schemas.microsoft.com/office/powerpoint/2010/main" val="40146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5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5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en-US" dirty="0" smtClean="0"/>
              <a:t>Windows</a:t>
            </a:r>
            <a:r>
              <a:rPr lang="en-US" altLang="en-US" dirty="0"/>
              <a:t/>
            </a:r>
            <a:br>
              <a:rPr lang="en-US" altLang="en-US" dirty="0"/>
            </a:br>
            <a:r>
              <a:rPr lang="en-US" altLang="en-US" dirty="0"/>
              <a:t>Process Object</a:t>
            </a:r>
          </a:p>
        </p:txBody>
      </p:sp>
      <p:pic>
        <p:nvPicPr>
          <p:cNvPr id="164868" name="Picture 4" descr="4_13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752600"/>
            <a:ext cx="3492500" cy="448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8313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2" name="Picture 4" descr="4_13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0"/>
            <a:ext cx="3886200" cy="6553200"/>
          </a:xfrm>
          <a:prstGeom prst="rect">
            <a:avLst/>
          </a:prstGeom>
          <a:noFill/>
          <a:extLst>
            <a:ext uri="{909E8E84-426E-40DD-AFC4-6F175D3DCCD1}">
              <a14:hiddenFill xmlns:a14="http://schemas.microsoft.com/office/drawing/2010/main">
                <a:solidFill>
                  <a:srgbClr val="FFFFFF"/>
                </a:solidFill>
              </a14:hiddenFill>
            </a:ext>
          </a:extLst>
        </p:spPr>
      </p:pic>
      <p:sp>
        <p:nvSpPr>
          <p:cNvPr id="165893" name="Rectangle 5"/>
          <p:cNvSpPr>
            <a:spLocks noGrp="1" noChangeArrowheads="1"/>
          </p:cNvSpPr>
          <p:nvPr>
            <p:ph type="title"/>
          </p:nvPr>
        </p:nvSpPr>
        <p:spPr/>
        <p:txBody>
          <a:bodyPr/>
          <a:lstStyle/>
          <a:p>
            <a:r>
              <a:rPr lang="en-US" altLang="en-US" dirty="0"/>
              <a:t>Windows </a:t>
            </a:r>
            <a:r>
              <a:rPr lang="en-US" altLang="en-US" dirty="0" smtClean="0"/>
              <a:t/>
            </a:r>
            <a:br>
              <a:rPr lang="en-US" altLang="en-US" dirty="0" smtClean="0"/>
            </a:br>
            <a:r>
              <a:rPr lang="en-US" altLang="en-US" dirty="0" smtClean="0"/>
              <a:t>Thread </a:t>
            </a:r>
            <a:r>
              <a:rPr lang="en-US" altLang="en-US" dirty="0"/>
              <a:t>Object</a:t>
            </a:r>
          </a:p>
        </p:txBody>
      </p:sp>
    </p:spTree>
    <p:extLst>
      <p:ext uri="{BB962C8B-B14F-4D97-AF65-F5344CB8AC3E}">
        <p14:creationId xmlns:p14="http://schemas.microsoft.com/office/powerpoint/2010/main" val="20217987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Summary</a:t>
            </a:r>
            <a:endParaRPr lang="en-US" b="1" dirty="0">
              <a:solidFill>
                <a:schemeClr val="accent1">
                  <a:lumMod val="75000"/>
                </a:schemeClr>
              </a:solidFill>
            </a:endParaRPr>
          </a:p>
        </p:txBody>
      </p:sp>
      <p:sp>
        <p:nvSpPr>
          <p:cNvPr id="3" name="Content Placeholder 2"/>
          <p:cNvSpPr>
            <a:spLocks noGrp="1"/>
          </p:cNvSpPr>
          <p:nvPr>
            <p:ph sz="half" idx="1"/>
          </p:nvPr>
        </p:nvSpPr>
        <p:spPr>
          <a:xfrm>
            <a:off x="658904" y="2057400"/>
            <a:ext cx="3657600" cy="4648200"/>
          </a:xfrm>
        </p:spPr>
        <p:txBody>
          <a:bodyPr>
            <a:normAutofit/>
          </a:bodyPr>
          <a:lstStyle/>
          <a:p>
            <a:pPr marL="342900" lvl="0" indent="-279400"/>
            <a:r>
              <a:rPr lang="en-US" sz="2162" dirty="0" smtClean="0">
                <a:solidFill>
                  <a:schemeClr val="tx1"/>
                </a:solidFill>
              </a:rPr>
              <a:t>Processes and threads</a:t>
            </a:r>
          </a:p>
          <a:p>
            <a:pPr marL="638175" lvl="1" indent="-279400"/>
            <a:r>
              <a:rPr lang="en-US" sz="1882" dirty="0" smtClean="0">
                <a:solidFill>
                  <a:schemeClr val="tx1"/>
                </a:solidFill>
              </a:rPr>
              <a:t>Multithreading</a:t>
            </a:r>
          </a:p>
          <a:p>
            <a:pPr marL="638175" lvl="1" indent="-279400"/>
            <a:r>
              <a:rPr lang="en-US" sz="1882" dirty="0" smtClean="0">
                <a:solidFill>
                  <a:schemeClr val="tx1"/>
                </a:solidFill>
              </a:rPr>
              <a:t>Thread functionality</a:t>
            </a:r>
          </a:p>
          <a:p>
            <a:pPr marL="342900" lvl="0" indent="-279400"/>
            <a:r>
              <a:rPr lang="en-US" sz="2162" dirty="0" smtClean="0">
                <a:solidFill>
                  <a:schemeClr val="tx1"/>
                </a:solidFill>
              </a:rPr>
              <a:t>Types of threads</a:t>
            </a:r>
          </a:p>
          <a:p>
            <a:pPr marL="638175" lvl="1" indent="-279400"/>
            <a:r>
              <a:rPr lang="en-US" sz="1882" dirty="0" smtClean="0">
                <a:solidFill>
                  <a:schemeClr val="tx1"/>
                </a:solidFill>
              </a:rPr>
              <a:t>User level (ULT) and kernel level threads (KLT)</a:t>
            </a:r>
          </a:p>
          <a:p>
            <a:pPr marL="638175" lvl="1" indent="-279400"/>
            <a:r>
              <a:rPr lang="en-US" sz="1882" dirty="0"/>
              <a:t>Advantages of ULT and KLT</a:t>
            </a:r>
          </a:p>
          <a:p>
            <a:r>
              <a:rPr lang="en-US" sz="2118" dirty="0"/>
              <a:t>Solaris thread </a:t>
            </a:r>
            <a:r>
              <a:rPr lang="en-US" sz="2118" dirty="0" smtClean="0"/>
              <a:t>model</a:t>
            </a:r>
            <a:endParaRPr lang="en-US" sz="2118" dirty="0"/>
          </a:p>
          <a:p>
            <a:pPr marL="638175" lvl="1" indent="-279400"/>
            <a:r>
              <a:rPr lang="en-US" sz="1882" dirty="0"/>
              <a:t>Multithreaded architecture</a:t>
            </a:r>
          </a:p>
          <a:p>
            <a:pPr marL="638175" lvl="1" indent="-279400"/>
            <a:r>
              <a:rPr lang="en-US" sz="1882" dirty="0"/>
              <a:t>Motivation</a:t>
            </a:r>
          </a:p>
          <a:p>
            <a:pPr marL="638175" lvl="1" indent="-279400"/>
            <a:r>
              <a:rPr lang="en-US" sz="1882" dirty="0"/>
              <a:t>Process structure</a:t>
            </a:r>
          </a:p>
          <a:p>
            <a:pPr marL="638175" lvl="1" indent="-279400"/>
            <a:r>
              <a:rPr lang="en-US" sz="1882" dirty="0"/>
              <a:t>Thread execution</a:t>
            </a:r>
          </a:p>
          <a:p>
            <a:pPr marL="679450" indent="0">
              <a:buNone/>
            </a:pPr>
            <a:endParaRPr lang="en-US" sz="2400" dirty="0" smtClean="0"/>
          </a:p>
        </p:txBody>
      </p:sp>
      <p:sp>
        <p:nvSpPr>
          <p:cNvPr id="5" name="Content Placeholder 4"/>
          <p:cNvSpPr>
            <a:spLocks noGrp="1"/>
          </p:cNvSpPr>
          <p:nvPr>
            <p:ph sz="half" idx="2"/>
          </p:nvPr>
        </p:nvSpPr>
        <p:spPr>
          <a:xfrm>
            <a:off x="4831308" y="2057400"/>
            <a:ext cx="3779292" cy="4648200"/>
          </a:xfrm>
        </p:spPr>
        <p:txBody>
          <a:bodyPr>
            <a:normAutofit/>
          </a:bodyPr>
          <a:lstStyle/>
          <a:p>
            <a:r>
              <a:rPr lang="en-US" sz="2118" dirty="0" smtClean="0"/>
              <a:t>Linux process and thread management</a:t>
            </a:r>
          </a:p>
          <a:p>
            <a:pPr lvl="1"/>
            <a:r>
              <a:rPr lang="en-US" sz="1882" dirty="0" smtClean="0"/>
              <a:t>Tasks</a:t>
            </a:r>
          </a:p>
          <a:p>
            <a:pPr lvl="1"/>
            <a:r>
              <a:rPr lang="en-US" sz="1882" dirty="0" smtClean="0"/>
              <a:t>threads</a:t>
            </a:r>
          </a:p>
          <a:p>
            <a:pPr lvl="1" indent="-279400"/>
            <a:r>
              <a:rPr lang="en-US" sz="1800" dirty="0" smtClean="0"/>
              <a:t>Clone ()</a:t>
            </a:r>
            <a:r>
              <a:rPr lang="en-US" sz="1800" dirty="0"/>
              <a:t> </a:t>
            </a:r>
            <a:endParaRPr lang="en-US" sz="1800" dirty="0" smtClean="0"/>
          </a:p>
          <a:p>
            <a:pPr lvl="0" indent="-279400"/>
            <a:r>
              <a:rPr lang="en-US" sz="2162" dirty="0" smtClean="0"/>
              <a:t>Windows process </a:t>
            </a:r>
            <a:r>
              <a:rPr lang="en-US" sz="2162" dirty="0"/>
              <a:t>and thread management</a:t>
            </a:r>
          </a:p>
          <a:p>
            <a:pPr marL="638175" lvl="1" indent="-279400"/>
            <a:r>
              <a:rPr lang="en-US" sz="1882" dirty="0"/>
              <a:t>Windows process</a:t>
            </a:r>
          </a:p>
          <a:p>
            <a:pPr marL="638175" lvl="1" indent="-279400"/>
            <a:r>
              <a:rPr lang="en-US" sz="1882" dirty="0"/>
              <a:t>Process and thread objects</a:t>
            </a:r>
          </a:p>
          <a:p>
            <a:pPr marL="638175" lvl="1" indent="-279400"/>
            <a:r>
              <a:rPr lang="en-US" sz="1882" dirty="0"/>
              <a:t>Multithreading</a:t>
            </a:r>
          </a:p>
          <a:p>
            <a:pPr lvl="1"/>
            <a:endParaRPr lang="en-US" sz="1882" dirty="0" smtClean="0"/>
          </a:p>
        </p:txBody>
      </p:sp>
    </p:spTree>
    <p:extLst>
      <p:ext uri="{BB962C8B-B14F-4D97-AF65-F5344CB8AC3E}">
        <p14:creationId xmlns:p14="http://schemas.microsoft.com/office/powerpoint/2010/main" val="2703661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ltLang="en-US"/>
              <a:t>Concurrency (2)</a:t>
            </a:r>
          </a:p>
        </p:txBody>
      </p:sp>
      <p:sp>
        <p:nvSpPr>
          <p:cNvPr id="186371" name="Rectangle 3"/>
          <p:cNvSpPr>
            <a:spLocks noGrp="1" noChangeArrowheads="1"/>
          </p:cNvSpPr>
          <p:nvPr>
            <p:ph type="body" idx="1"/>
          </p:nvPr>
        </p:nvSpPr>
        <p:spPr/>
        <p:txBody>
          <a:bodyPr/>
          <a:lstStyle/>
          <a:p>
            <a:r>
              <a:rPr lang="en-US" altLang="en-US" sz="1800" dirty="0"/>
              <a:t>Many programming languages have concurrency primitives:</a:t>
            </a:r>
          </a:p>
          <a:p>
            <a:pPr lvl="1"/>
            <a:r>
              <a:rPr lang="en-US" altLang="en-US" sz="1800" dirty="0" smtClean="0"/>
              <a:t>Java</a:t>
            </a:r>
          </a:p>
          <a:p>
            <a:pPr lvl="1"/>
            <a:r>
              <a:rPr lang="en-US" altLang="en-US" sz="1800" dirty="0" smtClean="0"/>
              <a:t>.NET Languages</a:t>
            </a:r>
          </a:p>
          <a:p>
            <a:pPr lvl="2"/>
            <a:r>
              <a:rPr lang="en-US" altLang="en-US" sz="1600" dirty="0" smtClean="0"/>
              <a:t>Visual </a:t>
            </a:r>
            <a:r>
              <a:rPr lang="en-US" altLang="en-US" sz="1600" dirty="0"/>
              <a:t>C++.NET</a:t>
            </a:r>
          </a:p>
          <a:p>
            <a:pPr lvl="2"/>
            <a:r>
              <a:rPr lang="en-US" altLang="en-US" sz="1600" dirty="0"/>
              <a:t>Visual C#.NET</a:t>
            </a:r>
          </a:p>
          <a:p>
            <a:pPr lvl="2"/>
            <a:r>
              <a:rPr lang="en-US" altLang="en-US" sz="1600" dirty="0" smtClean="0"/>
              <a:t>Visual Basic. NET	</a:t>
            </a:r>
          </a:p>
          <a:p>
            <a:r>
              <a:rPr lang="en-US" altLang="en-US" sz="1800" dirty="0" smtClean="0"/>
              <a:t>Originally, C/C</a:t>
            </a:r>
            <a:r>
              <a:rPr lang="en-US" altLang="en-US" sz="1800" dirty="0"/>
              <a:t>++ </a:t>
            </a:r>
            <a:r>
              <a:rPr lang="en-US" altLang="en-US" sz="1800" dirty="0" smtClean="0"/>
              <a:t>did not </a:t>
            </a:r>
            <a:r>
              <a:rPr lang="en-US" altLang="en-US" sz="1800" dirty="0"/>
              <a:t>have concurrency capabilities in the ANSI/ISO standard </a:t>
            </a:r>
            <a:r>
              <a:rPr lang="en-US" altLang="en-US" sz="1800" dirty="0" smtClean="0"/>
              <a:t>library, </a:t>
            </a:r>
            <a:r>
              <a:rPr lang="en-US" altLang="en-US" sz="1800" dirty="0"/>
              <a:t>but in other </a:t>
            </a:r>
            <a:r>
              <a:rPr lang="en-US" altLang="en-US" sz="1800" dirty="0" smtClean="0"/>
              <a:t>libraries</a:t>
            </a:r>
          </a:p>
          <a:p>
            <a:r>
              <a:rPr lang="en-US" altLang="en-US" sz="1800" dirty="0" smtClean="0"/>
              <a:t>Currently, C/C++ have concurrency capabilities in the ANSI/ISO standard library:</a:t>
            </a:r>
          </a:p>
          <a:p>
            <a:pPr lvl="1"/>
            <a:r>
              <a:rPr lang="en-US" altLang="en-US" sz="1600" dirty="0"/>
              <a:t>See: </a:t>
            </a:r>
            <a:r>
              <a:rPr lang="en-US" altLang="en-US" sz="1600" dirty="0">
                <a:hlinkClick r:id="rId2"/>
              </a:rPr>
              <a:t>https://isocpp.org</a:t>
            </a:r>
            <a:r>
              <a:rPr lang="en-US" altLang="en-US" sz="1600" dirty="0" smtClean="0">
                <a:hlinkClick r:id="rId2"/>
              </a:rPr>
              <a:t>/</a:t>
            </a:r>
            <a:r>
              <a:rPr lang="en-US" altLang="en-US" sz="1600" dirty="0" smtClean="0"/>
              <a:t> </a:t>
            </a:r>
            <a:endParaRPr lang="en-US" altLang="en-US" sz="1600" dirty="0"/>
          </a:p>
          <a:p>
            <a:pPr lvl="1"/>
            <a:r>
              <a:rPr lang="en-US" sz="1600" dirty="0" smtClean="0">
                <a:hlinkClick r:id="rId3"/>
              </a:rPr>
              <a:t>http</a:t>
            </a:r>
            <a:r>
              <a:rPr lang="en-US" sz="1600" dirty="0">
                <a:hlinkClick r:id="rId3"/>
              </a:rPr>
              <a:t>://www.open-std.org/jtc1/sc22/wg21/docs/papers/2014/n4296.pdf</a:t>
            </a:r>
            <a:endParaRPr lang="en-US" altLang="en-US" sz="1600" dirty="0"/>
          </a:p>
        </p:txBody>
      </p:sp>
    </p:spTree>
    <p:extLst>
      <p:ext uri="{BB962C8B-B14F-4D97-AF65-F5344CB8AC3E}">
        <p14:creationId xmlns:p14="http://schemas.microsoft.com/office/powerpoint/2010/main" val="74995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63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637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637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637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637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637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637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6371">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63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en-US"/>
              <a:t>Multithreading</a:t>
            </a:r>
          </a:p>
        </p:txBody>
      </p:sp>
      <p:sp>
        <p:nvSpPr>
          <p:cNvPr id="135171" name="Rectangle 3"/>
          <p:cNvSpPr>
            <a:spLocks noGrp="1" noChangeArrowheads="1"/>
          </p:cNvSpPr>
          <p:nvPr>
            <p:ph type="body" idx="1"/>
          </p:nvPr>
        </p:nvSpPr>
        <p:spPr/>
        <p:txBody>
          <a:bodyPr/>
          <a:lstStyle/>
          <a:p>
            <a:pPr>
              <a:lnSpc>
                <a:spcPct val="80000"/>
              </a:lnSpc>
            </a:pPr>
            <a:r>
              <a:rPr lang="en-US" altLang="en-US" sz="2400" dirty="0"/>
              <a:t>A multithreading operating system supports multiple threads of execution within a single </a:t>
            </a:r>
            <a:r>
              <a:rPr lang="en-US" altLang="en-US" sz="2400" dirty="0" smtClean="0"/>
              <a:t>process</a:t>
            </a:r>
            <a:endParaRPr lang="en-US" altLang="en-US" sz="2400" dirty="0"/>
          </a:p>
          <a:p>
            <a:pPr>
              <a:lnSpc>
                <a:spcPct val="80000"/>
              </a:lnSpc>
            </a:pPr>
            <a:r>
              <a:rPr lang="en-US" altLang="en-US" sz="2400" dirty="0"/>
              <a:t>MS-DOS supports a single </a:t>
            </a:r>
            <a:r>
              <a:rPr lang="en-US" altLang="en-US" sz="2400" dirty="0" smtClean="0"/>
              <a:t>thread</a:t>
            </a:r>
            <a:endParaRPr lang="en-US" altLang="en-US" sz="2400" dirty="0"/>
          </a:p>
          <a:p>
            <a:pPr>
              <a:lnSpc>
                <a:spcPct val="80000"/>
              </a:lnSpc>
            </a:pPr>
            <a:r>
              <a:rPr lang="en-US" altLang="en-US" sz="2400" dirty="0"/>
              <a:t>The original UNIX operating system supports multiple user processes </a:t>
            </a:r>
            <a:endParaRPr lang="en-US" altLang="en-US" sz="2400" dirty="0" smtClean="0"/>
          </a:p>
          <a:p>
            <a:pPr>
              <a:lnSpc>
                <a:spcPct val="80000"/>
              </a:lnSpc>
            </a:pPr>
            <a:r>
              <a:rPr lang="en-US" altLang="en-US" sz="2400" dirty="0" smtClean="0"/>
              <a:t>Windows, </a:t>
            </a:r>
            <a:r>
              <a:rPr lang="en-US" altLang="en-US" sz="2400" dirty="0"/>
              <a:t>POSIX, Solaris, Linux, </a:t>
            </a:r>
            <a:r>
              <a:rPr lang="en-US" altLang="en-US" sz="2400" dirty="0" smtClean="0"/>
              <a:t>Android, and the older Mach</a:t>
            </a:r>
            <a:r>
              <a:rPr lang="en-US" altLang="en-US" sz="2400" dirty="0"/>
              <a:t>, and OS/2 support multiple </a:t>
            </a:r>
            <a:r>
              <a:rPr lang="en-US" altLang="en-US" sz="2400" dirty="0" smtClean="0"/>
              <a:t>threads</a:t>
            </a:r>
          </a:p>
          <a:p>
            <a:pPr>
              <a:lnSpc>
                <a:spcPct val="80000"/>
              </a:lnSpc>
            </a:pPr>
            <a:r>
              <a:rPr lang="en-US" altLang="en-US" sz="2400" dirty="0" smtClean="0"/>
              <a:t>iOS supports POSIX Threads and </a:t>
            </a:r>
            <a:r>
              <a:rPr lang="en-US" altLang="en-US" sz="2400" dirty="0" err="1" smtClean="0"/>
              <a:t>NSThreads</a:t>
            </a:r>
            <a:endParaRPr lang="en-US" altLang="en-US" sz="2400" dirty="0" smtClean="0"/>
          </a:p>
          <a:p>
            <a:pPr>
              <a:lnSpc>
                <a:spcPct val="80000"/>
              </a:lnSpc>
            </a:pPr>
            <a:r>
              <a:rPr lang="en-US" altLang="en-US" sz="2400" dirty="0" smtClean="0"/>
              <a:t>Virtually</a:t>
            </a:r>
            <a:r>
              <a:rPr lang="en-US" altLang="en-US" sz="2400" dirty="0"/>
              <a:t>, all modern operating systems provide at least some support for </a:t>
            </a:r>
            <a:r>
              <a:rPr lang="en-US" altLang="en-US" sz="2400" dirty="0" smtClean="0"/>
              <a:t>threads </a:t>
            </a:r>
            <a:endParaRPr lang="en-US" altLang="en-US" sz="2400" dirty="0"/>
          </a:p>
          <a:p>
            <a:pPr>
              <a:lnSpc>
                <a:spcPct val="80000"/>
              </a:lnSpc>
            </a:pPr>
            <a:endParaRPr lang="en-US" altLang="en-US" sz="2800" dirty="0"/>
          </a:p>
        </p:txBody>
      </p:sp>
    </p:spTree>
    <p:extLst>
      <p:ext uri="{BB962C8B-B14F-4D97-AF65-F5344CB8AC3E}">
        <p14:creationId xmlns:p14="http://schemas.microsoft.com/office/powerpoint/2010/main" val="142916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5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5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5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51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Multithreading (2)</a:t>
            </a:r>
            <a:endParaRPr lang="en-CA" dirty="0"/>
          </a:p>
        </p:txBody>
      </p:sp>
      <p:sp>
        <p:nvSpPr>
          <p:cNvPr id="3" name="Content Placeholder 2"/>
          <p:cNvSpPr>
            <a:spLocks noGrp="1"/>
          </p:cNvSpPr>
          <p:nvPr>
            <p:ph idx="1"/>
          </p:nvPr>
        </p:nvSpPr>
        <p:spPr/>
        <p:txBody>
          <a:bodyPr/>
          <a:lstStyle/>
          <a:p>
            <a:r>
              <a:rPr lang="en-CA" dirty="0" smtClean="0"/>
              <a:t>Windows and QNX share a similar model: “a process is a house and the active occupants are threads”</a:t>
            </a:r>
          </a:p>
          <a:p>
            <a:r>
              <a:rPr lang="en-CA" dirty="0"/>
              <a:t>Please </a:t>
            </a:r>
            <a:r>
              <a:rPr lang="en-CA" dirty="0" smtClean="0"/>
              <a:t>read (very good documentation!): </a:t>
            </a:r>
            <a:r>
              <a:rPr lang="en-CA" dirty="0">
                <a:hlinkClick r:id="rId2"/>
              </a:rPr>
              <a:t>http://</a:t>
            </a:r>
            <a:r>
              <a:rPr lang="en-CA" dirty="0" smtClean="0">
                <a:hlinkClick r:id="rId2"/>
              </a:rPr>
              <a:t>www.qnx.com/developers/docs/6.4.0/neutrino/getting_started/s1_procs.html</a:t>
            </a:r>
            <a:r>
              <a:rPr lang="en-CA" dirty="0" smtClean="0"/>
              <a:t> </a:t>
            </a:r>
            <a:endParaRPr lang="en-CA" dirty="0"/>
          </a:p>
        </p:txBody>
      </p:sp>
    </p:spTree>
    <p:extLst>
      <p:ext uri="{BB962C8B-B14F-4D97-AF65-F5344CB8AC3E}">
        <p14:creationId xmlns:p14="http://schemas.microsoft.com/office/powerpoint/2010/main" val="239541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0"/>
            <a:ext cx="8229600" cy="1447800"/>
          </a:xfrm>
        </p:spPr>
        <p:txBody>
          <a:bodyPr/>
          <a:lstStyle/>
          <a:p>
            <a:r>
              <a:rPr lang="en-US" b="1" dirty="0" smtClean="0">
                <a:solidFill>
                  <a:schemeClr val="accent1">
                    <a:lumMod val="50000"/>
                  </a:schemeClr>
                </a:solidFill>
              </a:rPr>
              <a:t>Multithreaded Approaches</a:t>
            </a:r>
            <a:endParaRPr lang="en-US" b="1" dirty="0">
              <a:solidFill>
                <a:schemeClr val="accent1">
                  <a:lumMod val="50000"/>
                </a:schemeClr>
              </a:solidFill>
            </a:endParaRPr>
          </a:p>
        </p:txBody>
      </p:sp>
      <p:sp>
        <p:nvSpPr>
          <p:cNvPr id="3" name="Content Placeholder 2"/>
          <p:cNvSpPr>
            <a:spLocks noGrp="1"/>
          </p:cNvSpPr>
          <p:nvPr>
            <p:ph idx="4294967295"/>
          </p:nvPr>
        </p:nvSpPr>
        <p:spPr>
          <a:xfrm>
            <a:off x="381000" y="2057400"/>
            <a:ext cx="3657600" cy="5029200"/>
          </a:xfrm>
        </p:spPr>
        <p:txBody>
          <a:bodyPr/>
          <a:lstStyle/>
          <a:p>
            <a:r>
              <a:rPr lang="en-US" sz="2600" dirty="0" smtClean="0"/>
              <a:t>The right half of Figure 4.1 depicts multithreaded approaches</a:t>
            </a:r>
            <a:endParaRPr lang="en-US" sz="1100" dirty="0" smtClean="0"/>
          </a:p>
          <a:p>
            <a:r>
              <a:rPr lang="en-US" sz="2600" dirty="0" smtClean="0"/>
              <a:t>A Java run-time environment is an example of a system of one process with multiple threads</a:t>
            </a:r>
            <a:endParaRPr lang="en-US" sz="2600" dirty="0"/>
          </a:p>
        </p:txBody>
      </p:sp>
      <p:pic>
        <p:nvPicPr>
          <p:cNvPr id="7" name="Picture 6" descr="f1.pdf"/>
          <p:cNvPicPr>
            <a:picLocks noChangeAspect="1"/>
          </p:cNvPicPr>
          <p:nvPr/>
        </p:nvPicPr>
        <p:blipFill>
          <a:blip r:embed="rId3"/>
          <a:stretch>
            <a:fillRect/>
          </a:stretch>
        </p:blipFill>
        <p:spPr>
          <a:xfrm>
            <a:off x="3276600" y="1905000"/>
            <a:ext cx="5620871" cy="4343400"/>
          </a:xfrm>
          <a:prstGeom prst="rect">
            <a:avLst/>
          </a:prstGeom>
        </p:spPr>
      </p:pic>
    </p:spTree>
    <p:extLst>
      <p:ext uri="{BB962C8B-B14F-4D97-AF65-F5344CB8AC3E}">
        <p14:creationId xmlns:p14="http://schemas.microsoft.com/office/powerpoint/2010/main" val="26750889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mv="urn:schemas-microsoft-com:mac:vml"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824788" cy="991547"/>
          </a:xfrm>
        </p:spPr>
        <p:txBody>
          <a:bodyPr/>
          <a:lstStyle/>
          <a:p>
            <a:pPr algn="ctr"/>
            <a:r>
              <a:rPr lang="en-US" sz="6600" dirty="0" smtClean="0">
                <a:solidFill>
                  <a:schemeClr val="accent1">
                    <a:lumMod val="75000"/>
                  </a:schemeClr>
                </a:solidFill>
              </a:rPr>
              <a:t>Processes</a:t>
            </a:r>
            <a:endParaRPr lang="en-US" sz="6600" dirty="0">
              <a:solidFill>
                <a:schemeClr val="accent1">
                  <a:lumMod val="75000"/>
                </a:schemeClr>
              </a:solidFill>
            </a:endParaRPr>
          </a:p>
        </p:txBody>
      </p:sp>
      <p:sp>
        <p:nvSpPr>
          <p:cNvPr id="3" name="Content Placeholder 2"/>
          <p:cNvSpPr>
            <a:spLocks noGrp="1"/>
          </p:cNvSpPr>
          <p:nvPr>
            <p:ph sz="half" idx="1"/>
          </p:nvPr>
        </p:nvSpPr>
        <p:spPr>
          <a:xfrm>
            <a:off x="457200" y="2057400"/>
            <a:ext cx="8382000" cy="4495800"/>
          </a:xfrm>
        </p:spPr>
        <p:txBody>
          <a:bodyPr>
            <a:normAutofit/>
          </a:bodyPr>
          <a:lstStyle/>
          <a:p>
            <a:pPr>
              <a:buSzPct val="155000"/>
              <a:buFont typeface="Wingdings" charset="2"/>
              <a:buChar char="§"/>
            </a:pPr>
            <a:r>
              <a:rPr lang="en-US" sz="2800" dirty="0" smtClean="0"/>
              <a:t>The unit or resource allocation and a unit of protection</a:t>
            </a:r>
          </a:p>
          <a:p>
            <a:pPr>
              <a:buSzPct val="155000"/>
              <a:buFont typeface="Wingdings" charset="2"/>
              <a:buChar char="§"/>
            </a:pPr>
            <a:r>
              <a:rPr lang="en-US" sz="2800" dirty="0" smtClean="0"/>
              <a:t>A virtual address space that holds the process image</a:t>
            </a:r>
          </a:p>
          <a:p>
            <a:pPr>
              <a:buSzPct val="155000"/>
              <a:buFont typeface="Wingdings" charset="2"/>
              <a:buChar char="§"/>
            </a:pPr>
            <a:r>
              <a:rPr lang="en-US" sz="2800" dirty="0" smtClean="0"/>
              <a:t>Protected access to:</a:t>
            </a:r>
          </a:p>
          <a:p>
            <a:pPr marL="1309688" lvl="1" indent="-396875">
              <a:buSzPct val="100000"/>
              <a:buFont typeface="Wingdings" charset="2"/>
              <a:buChar char="§"/>
            </a:pPr>
            <a:r>
              <a:rPr lang="en-US" sz="2800" dirty="0" smtClean="0"/>
              <a:t>processors</a:t>
            </a:r>
          </a:p>
          <a:p>
            <a:pPr marL="1309688" lvl="1" indent="-396875">
              <a:buSzPct val="100000"/>
              <a:buFont typeface="Wingdings" charset="2"/>
              <a:buChar char="§"/>
            </a:pPr>
            <a:r>
              <a:rPr lang="en-US" sz="2800" dirty="0" smtClean="0"/>
              <a:t>other processes </a:t>
            </a:r>
          </a:p>
          <a:p>
            <a:pPr marL="1309688" lvl="1" indent="-396875">
              <a:buSzPct val="100000"/>
              <a:buFont typeface="Wingdings" charset="2"/>
              <a:buChar char="§"/>
            </a:pPr>
            <a:r>
              <a:rPr lang="en-US" sz="2800" dirty="0" smtClean="0"/>
              <a:t>files</a:t>
            </a:r>
          </a:p>
          <a:p>
            <a:pPr marL="1309688" lvl="1" indent="-396875">
              <a:buSzPct val="100000"/>
              <a:buFont typeface="Wingdings" charset="2"/>
              <a:buChar char="§"/>
            </a:pPr>
            <a:r>
              <a:rPr lang="en-US" sz="2800" dirty="0" smtClean="0"/>
              <a:t>I/O resources</a:t>
            </a:r>
          </a:p>
          <a:p>
            <a:endParaRPr lang="en-US" dirty="0"/>
          </a:p>
        </p:txBody>
      </p:sp>
      <p:pic>
        <p:nvPicPr>
          <p:cNvPr id="4" name="Picture 3"/>
          <p:cNvPicPr>
            <a:picLocks noChangeAspect="1"/>
          </p:cNvPicPr>
          <p:nvPr/>
        </p:nvPicPr>
        <p:blipFill>
          <a:blip r:embed="rId3"/>
          <a:stretch>
            <a:fillRect/>
          </a:stretch>
        </p:blipFill>
        <p:spPr>
          <a:xfrm>
            <a:off x="6172200" y="4267200"/>
            <a:ext cx="2326724" cy="2070100"/>
          </a:xfrm>
          <a:prstGeom prst="rect">
            <a:avLst/>
          </a:prstGeom>
        </p:spPr>
      </p:pic>
    </p:spTree>
    <p:extLst>
      <p:ext uri="{BB962C8B-B14F-4D97-AF65-F5344CB8AC3E}">
        <p14:creationId xmlns:p14="http://schemas.microsoft.com/office/powerpoint/2010/main" val="4093593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8523</TotalTime>
  <Words>5361</Words>
  <Application>Microsoft Office PowerPoint</Application>
  <PresentationFormat>On-screen Show (4:3)</PresentationFormat>
  <Paragraphs>393</Paragraphs>
  <Slides>42</Slides>
  <Notes>23</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Blends</vt:lpstr>
      <vt:lpstr>Operating Systems Concepts</vt:lpstr>
      <vt:lpstr>Processes </vt:lpstr>
      <vt:lpstr>Processes and Threads</vt:lpstr>
      <vt:lpstr>Concurrency(1)</vt:lpstr>
      <vt:lpstr>Concurrency (2)</vt:lpstr>
      <vt:lpstr>Multithreading</vt:lpstr>
      <vt:lpstr>Multithreading (2)</vt:lpstr>
      <vt:lpstr>Multithreaded Approaches</vt:lpstr>
      <vt:lpstr>Processes</vt:lpstr>
      <vt:lpstr>Thread Definition</vt:lpstr>
      <vt:lpstr>One or More Threads  in a Process</vt:lpstr>
      <vt:lpstr>PowerPoint Presentation</vt:lpstr>
      <vt:lpstr>Benefits of Threads</vt:lpstr>
      <vt:lpstr>Threads in the Same Process Share the Address Space</vt:lpstr>
      <vt:lpstr>Thread  versus Process</vt:lpstr>
      <vt:lpstr>Thread Implementation</vt:lpstr>
      <vt:lpstr>OS with Thread Scheduling</vt:lpstr>
      <vt:lpstr> When Threads are Used</vt:lpstr>
      <vt:lpstr>When Threads are Used (2)</vt:lpstr>
      <vt:lpstr>When Threads are Used (3)</vt:lpstr>
      <vt:lpstr>Thread Execution States</vt:lpstr>
      <vt:lpstr>Types of Threads</vt:lpstr>
      <vt:lpstr>User-Level Threads (ULTs)</vt:lpstr>
      <vt:lpstr>PowerPoint Presentation</vt:lpstr>
      <vt:lpstr>User-Level Threads</vt:lpstr>
      <vt:lpstr>  Advantages of ULTs</vt:lpstr>
      <vt:lpstr>Disadvantages of ULTs</vt:lpstr>
      <vt:lpstr>Kernel-Level Threads</vt:lpstr>
      <vt:lpstr>Kernel-Level Threads (KLTs)</vt:lpstr>
      <vt:lpstr>Advantages of KLTs</vt:lpstr>
      <vt:lpstr>Disadvantage of KLTs</vt:lpstr>
      <vt:lpstr>Combined Approaches</vt:lpstr>
      <vt:lpstr>Combined Approaches</vt:lpstr>
      <vt:lpstr>PowerPoint Presentation</vt:lpstr>
      <vt:lpstr>When to Not Use Threads</vt:lpstr>
      <vt:lpstr>Solaris Process</vt:lpstr>
      <vt:lpstr>PowerPoint Presentation</vt:lpstr>
      <vt:lpstr>Linux Tasks</vt:lpstr>
      <vt:lpstr>Windows 7/8/10 (starting with Windows 2000)</vt:lpstr>
      <vt:lpstr>Windows Process Object</vt:lpstr>
      <vt:lpstr>Windows  Thread Object</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Concepts</dc:title>
  <dc:creator>Mirela Gutica</dc:creator>
  <cp:lastModifiedBy>Mirela Gutica</cp:lastModifiedBy>
  <cp:revision>67</cp:revision>
  <dcterms:created xsi:type="dcterms:W3CDTF">2015-01-07T23:21:29Z</dcterms:created>
  <dcterms:modified xsi:type="dcterms:W3CDTF">2015-10-01T21:49:48Z</dcterms:modified>
</cp:coreProperties>
</file>