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326" r:id="rId3"/>
    <p:sldId id="327" r:id="rId4"/>
    <p:sldId id="328" r:id="rId5"/>
    <p:sldId id="257" r:id="rId6"/>
    <p:sldId id="259" r:id="rId7"/>
    <p:sldId id="329" r:id="rId8"/>
    <p:sldId id="331" r:id="rId9"/>
    <p:sldId id="263" r:id="rId10"/>
    <p:sldId id="330" r:id="rId11"/>
    <p:sldId id="332" r:id="rId12"/>
    <p:sldId id="261" r:id="rId13"/>
    <p:sldId id="262" r:id="rId14"/>
    <p:sldId id="265" r:id="rId15"/>
    <p:sldId id="269" r:id="rId16"/>
    <p:sldId id="363" r:id="rId17"/>
    <p:sldId id="364" r:id="rId18"/>
    <p:sldId id="270" r:id="rId19"/>
    <p:sldId id="271" r:id="rId20"/>
    <p:sldId id="272" r:id="rId21"/>
    <p:sldId id="333" r:id="rId22"/>
    <p:sldId id="275" r:id="rId23"/>
    <p:sldId id="334" r:id="rId24"/>
    <p:sldId id="335" r:id="rId25"/>
    <p:sldId id="336" r:id="rId26"/>
    <p:sldId id="289" r:id="rId27"/>
    <p:sldId id="290" r:id="rId28"/>
    <p:sldId id="337" r:id="rId29"/>
    <p:sldId id="338" r:id="rId30"/>
    <p:sldId id="293" r:id="rId31"/>
    <p:sldId id="339" r:id="rId32"/>
    <p:sldId id="340" r:id="rId33"/>
    <p:sldId id="348" r:id="rId34"/>
    <p:sldId id="342" r:id="rId35"/>
    <p:sldId id="343" r:id="rId36"/>
    <p:sldId id="344" r:id="rId37"/>
    <p:sldId id="346" r:id="rId38"/>
    <p:sldId id="347" r:id="rId39"/>
    <p:sldId id="294" r:id="rId40"/>
    <p:sldId id="366" r:id="rId41"/>
    <p:sldId id="351" r:id="rId42"/>
    <p:sldId id="361" r:id="rId43"/>
    <p:sldId id="352" r:id="rId44"/>
    <p:sldId id="358" r:id="rId45"/>
    <p:sldId id="359" r:id="rId46"/>
    <p:sldId id="3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30"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smtClean="0"/>
            <a:t>Multiple Applications</a:t>
          </a:r>
          <a:endParaRPr lang="en-US" dirty="0"/>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smtClean="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smtClean="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smtClean="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smtClean="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smtClean="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t>
        <a:bodyPr/>
        <a:lstStyle/>
        <a:p>
          <a:endParaRPr lang="en-US"/>
        </a:p>
      </dgm:t>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t>
        <a:bodyPr/>
        <a:lstStyle/>
        <a:p>
          <a:endParaRPr lang="en-US"/>
        </a:p>
      </dgm:t>
    </dgm:pt>
    <dgm:pt modelId="{917ED4E3-2D56-4142-91BF-44FAE2150179}" type="pres">
      <dgm:prSet presAssocID="{BFC6470E-032A-F84D-85FF-98078ABB16B2}" presName="rootConnector" presStyleLbl="node1" presStyleIdx="0" presStyleCnt="3"/>
      <dgm:spPr/>
      <dgm:t>
        <a:bodyPr/>
        <a:lstStyle/>
        <a:p>
          <a:endParaRPr lang="en-US"/>
        </a:p>
      </dgm:t>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t>
        <a:bodyPr/>
        <a:lstStyle/>
        <a:p>
          <a:endParaRPr lang="en-US"/>
        </a:p>
      </dgm:t>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t>
        <a:bodyPr/>
        <a:lstStyle/>
        <a:p>
          <a:endParaRPr lang="en-US"/>
        </a:p>
      </dgm:t>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t>
        <a:bodyPr/>
        <a:lstStyle/>
        <a:p>
          <a:endParaRPr lang="en-US"/>
        </a:p>
      </dgm:t>
    </dgm:pt>
    <dgm:pt modelId="{17B0E10E-D838-344A-8744-4EA0AE3512AA}" type="pres">
      <dgm:prSet presAssocID="{101BCE59-3EBE-B841-B815-9A8E0791CF6A}" presName="rootConnector" presStyleLbl="node1" presStyleIdx="1" presStyleCnt="3"/>
      <dgm:spPr/>
      <dgm:t>
        <a:bodyPr/>
        <a:lstStyle/>
        <a:p>
          <a:endParaRPr lang="en-US"/>
        </a:p>
      </dgm:t>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t>
        <a:bodyPr/>
        <a:lstStyle/>
        <a:p>
          <a:endParaRPr lang="en-US"/>
        </a:p>
      </dgm:t>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t>
        <a:bodyPr/>
        <a:lstStyle/>
        <a:p>
          <a:endParaRPr lang="en-US"/>
        </a:p>
      </dgm:t>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t>
        <a:bodyPr/>
        <a:lstStyle/>
        <a:p>
          <a:endParaRPr lang="en-US"/>
        </a:p>
      </dgm:t>
    </dgm:pt>
    <dgm:pt modelId="{78630B86-8B91-0740-B5D3-E4F93B9FD356}" type="pres">
      <dgm:prSet presAssocID="{5FAB8150-C3BB-FD4D-838A-B912D10D3CE8}" presName="rootConnector" presStyleLbl="node1" presStyleIdx="2" presStyleCnt="3"/>
      <dgm:spPr/>
      <dgm:t>
        <a:bodyPr/>
        <a:lstStyle/>
        <a:p>
          <a:endParaRPr lang="en-US"/>
        </a:p>
      </dgm:t>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t>
        <a:bodyPr/>
        <a:lstStyle/>
        <a:p>
          <a:endParaRPr lang="en-US"/>
        </a:p>
      </dgm:t>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t>
        <a:bodyPr/>
        <a:lstStyle/>
        <a:p>
          <a:endParaRPr lang="en-US"/>
        </a:p>
      </dgm:t>
    </dgm:pt>
  </dgm:ptLst>
  <dgm:cxnLst>
    <dgm:cxn modelId="{DB45CC23-61DE-476D-8172-76F4EA2F946C}" type="presOf" srcId="{F21FDA6A-4F07-0D4F-9E88-CEFD73BAF888}" destId="{B5DE52A4-5BAD-234E-8324-7F48BEFAEE24}" srcOrd="0" destOrd="0" presId="urn:microsoft.com/office/officeart/2005/8/layout/hierarchy3"/>
    <dgm:cxn modelId="{C3FE93C2-D2FC-40A0-8BFA-25263BC9440D}" type="presOf" srcId="{1BD55ACB-0822-CD4F-B885-3FAB9ECA0FC6}" destId="{43D5D9E6-EF4D-F346-B286-0A0EDC9D6387}" srcOrd="0" destOrd="0" presId="urn:microsoft.com/office/officeart/2005/8/layout/hierarchy3"/>
    <dgm:cxn modelId="{29D5A71B-625A-43B7-923B-6F3F0B99BEA3}" type="presOf" srcId="{1BDD9158-04C7-A04C-9834-4F8C598C9F8C}" destId="{1ED9D157-9E28-F645-9843-B974AEE688A5}" srcOrd="0" destOrd="0" presId="urn:microsoft.com/office/officeart/2005/8/layout/hierarchy3"/>
    <dgm:cxn modelId="{AE1FDE51-D7D0-494D-8E85-DA6BD81D282C}" srcId="{101BCE59-3EBE-B841-B815-9A8E0791CF6A}" destId="{6B0517C7-4E5A-694D-BE55-A47A8D05B1A2}" srcOrd="0" destOrd="0" parTransId="{1BDD9158-04C7-A04C-9834-4F8C598C9F8C}" sibTransId="{8C867362-BBC6-D547-8E8E-0EAE24DE45FE}"/>
    <dgm:cxn modelId="{5A42B129-8909-426F-B306-4F516568F618}" type="presOf" srcId="{101BCE59-3EBE-B841-B815-9A8E0791CF6A}" destId="{0CE5ACD9-A885-F943-8BFF-063CFB705DFD}" srcOrd="0" destOrd="0" presId="urn:microsoft.com/office/officeart/2005/8/layout/hierarchy3"/>
    <dgm:cxn modelId="{F08738D0-D973-42A0-BD36-EB9A09C4907D}" type="presOf" srcId="{E0B92144-1042-744C-8313-F0BD2A4A42B1}" destId="{B128BA17-BE6B-384D-BBE0-54B7B122AB84}" srcOrd="0" destOrd="0" presId="urn:microsoft.com/office/officeart/2005/8/layout/hierarchy3"/>
    <dgm:cxn modelId="{F06DC579-7C74-420D-8E2A-717C0BBC033C}" type="presOf" srcId="{6B0517C7-4E5A-694D-BE55-A47A8D05B1A2}" destId="{B3885876-BC01-CE40-B4AF-B8DD35B11E00}" srcOrd="0" destOrd="0" presId="urn:microsoft.com/office/officeart/2005/8/layout/hierarchy3"/>
    <dgm:cxn modelId="{8D90CB6E-BF03-4538-B85B-EA2BA973F923}" type="presOf" srcId="{A8E6D635-1D7D-524E-A06B-F5F86CA22012}" destId="{F1F4C278-EA79-A24A-BF1A-FFED1F757D29}" srcOrd="0" destOrd="0" presId="urn:microsoft.com/office/officeart/2005/8/layout/hierarchy3"/>
    <dgm:cxn modelId="{8F1AB073-8614-8748-95A0-7C02D69A32BC}" srcId="{F21FDA6A-4F07-0D4F-9E88-CEFD73BAF888}" destId="{BFC6470E-032A-F84D-85FF-98078ABB16B2}" srcOrd="0" destOrd="0" parTransId="{0DF5F4DB-3599-394B-8DEC-40045FF4D2B4}" sibTransId="{4C958A26-8472-AC4E-8BF1-DCB1B27963BD}"/>
    <dgm:cxn modelId="{99524BF5-776F-FB44-9770-B2A0A442391B}" srcId="{BFC6470E-032A-F84D-85FF-98078ABB16B2}" destId="{A8E6D635-1D7D-524E-A06B-F5F86CA22012}" srcOrd="0" destOrd="0" parTransId="{AE745A19-2E44-B14F-A6F0-A7F0940FAC1D}" sibTransId="{C2A87A22-A733-4745-95AD-90C744BEE680}"/>
    <dgm:cxn modelId="{D55781D3-6444-4017-904A-3BA9E82A8C9B}" type="presOf" srcId="{BFC6470E-032A-F84D-85FF-98078ABB16B2}" destId="{917ED4E3-2D56-4142-91BF-44FAE2150179}" srcOrd="1"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414C026E-6C4B-1D49-9C54-D63E3828FD6C}" srcId="{5FAB8150-C3BB-FD4D-838A-B912D10D3CE8}" destId="{E0B92144-1042-744C-8313-F0BD2A4A42B1}" srcOrd="0" destOrd="0" parTransId="{1BD55ACB-0822-CD4F-B885-3FAB9ECA0FC6}" sibTransId="{E0BB673D-7DE6-A541-9C19-4590F9C7CA05}"/>
    <dgm:cxn modelId="{34AAA7B4-262A-42F8-84F6-F8094528C1C1}" type="presOf" srcId="{BFC6470E-032A-F84D-85FF-98078ABB16B2}" destId="{F3BF7410-2C70-2A4A-9A15-E018E4826824}" srcOrd="0" destOrd="0" presId="urn:microsoft.com/office/officeart/2005/8/layout/hierarchy3"/>
    <dgm:cxn modelId="{EC95C044-BC45-40A7-8A10-41C694346CB1}" type="presOf" srcId="{AE745A19-2E44-B14F-A6F0-A7F0940FAC1D}" destId="{88849F20-B33C-5C44-AFB9-0C414FE0E452}" srcOrd="0" destOrd="0" presId="urn:microsoft.com/office/officeart/2005/8/layout/hierarchy3"/>
    <dgm:cxn modelId="{CA09D25D-C0E1-4D0E-96CD-0518F2501B04}" type="presOf" srcId="{5FAB8150-C3BB-FD4D-838A-B912D10D3CE8}" destId="{78630B86-8B91-0740-B5D3-E4F93B9FD356}" srcOrd="1" destOrd="0" presId="urn:microsoft.com/office/officeart/2005/8/layout/hierarchy3"/>
    <dgm:cxn modelId="{2938695C-6F39-482D-8F2B-AA85241D6D1C}" type="presOf" srcId="{5FAB8150-C3BB-FD4D-838A-B912D10D3CE8}" destId="{AB58CB0B-9A79-FB46-B44A-123C202FA944}" srcOrd="0" destOrd="0" presId="urn:microsoft.com/office/officeart/2005/8/layout/hierarchy3"/>
    <dgm:cxn modelId="{6D4EBFFA-8E91-7347-9918-A170C1EB38EA}" srcId="{F21FDA6A-4F07-0D4F-9E88-CEFD73BAF888}" destId="{101BCE59-3EBE-B841-B815-9A8E0791CF6A}" srcOrd="1" destOrd="0" parTransId="{7B67AA2E-CD68-CE46-8BB5-786CA4F33C89}" sibTransId="{2A6A3103-5EB4-1249-8961-7C35388B3012}"/>
    <dgm:cxn modelId="{984A963A-54E8-462B-AB64-9E4BAF15BAEF}" type="presOf" srcId="{101BCE59-3EBE-B841-B815-9A8E0791CF6A}" destId="{17B0E10E-D838-344A-8744-4EA0AE3512AA}" srcOrd="1" destOrd="0" presId="urn:microsoft.com/office/officeart/2005/8/layout/hierarchy3"/>
    <dgm:cxn modelId="{3D04B440-6A05-40D3-9105-DC3FBF8CD2BC}" type="presParOf" srcId="{B5DE52A4-5BAD-234E-8324-7F48BEFAEE24}" destId="{DD23D278-35B8-8141-B585-6DF97FD3ABBC}" srcOrd="0" destOrd="0" presId="urn:microsoft.com/office/officeart/2005/8/layout/hierarchy3"/>
    <dgm:cxn modelId="{AD2FBB02-E1AA-4DB6-A9A7-F8AAE2F905C1}" type="presParOf" srcId="{DD23D278-35B8-8141-B585-6DF97FD3ABBC}" destId="{1C83C965-C16C-3548-8351-41D1CA562A67}" srcOrd="0" destOrd="0" presId="urn:microsoft.com/office/officeart/2005/8/layout/hierarchy3"/>
    <dgm:cxn modelId="{1A44D35E-58E1-4D7F-AF99-B0CAE009F89C}" type="presParOf" srcId="{1C83C965-C16C-3548-8351-41D1CA562A67}" destId="{F3BF7410-2C70-2A4A-9A15-E018E4826824}" srcOrd="0" destOrd="0" presId="urn:microsoft.com/office/officeart/2005/8/layout/hierarchy3"/>
    <dgm:cxn modelId="{335F8144-E20D-4107-A5F9-3A407D85CF0C}" type="presParOf" srcId="{1C83C965-C16C-3548-8351-41D1CA562A67}" destId="{917ED4E3-2D56-4142-91BF-44FAE2150179}" srcOrd="1" destOrd="0" presId="urn:microsoft.com/office/officeart/2005/8/layout/hierarchy3"/>
    <dgm:cxn modelId="{38E56703-BD03-4744-BC2F-12AE8BDCA5B7}" type="presParOf" srcId="{DD23D278-35B8-8141-B585-6DF97FD3ABBC}" destId="{D9E5D99C-A7D6-8742-A8EB-A4B056F0C6F6}" srcOrd="1" destOrd="0" presId="urn:microsoft.com/office/officeart/2005/8/layout/hierarchy3"/>
    <dgm:cxn modelId="{5FD76998-5E8D-42EB-AD62-49851FA5CCC1}" type="presParOf" srcId="{D9E5D99C-A7D6-8742-A8EB-A4B056F0C6F6}" destId="{88849F20-B33C-5C44-AFB9-0C414FE0E452}" srcOrd="0" destOrd="0" presId="urn:microsoft.com/office/officeart/2005/8/layout/hierarchy3"/>
    <dgm:cxn modelId="{C85E1B63-45C8-45F1-90D0-02C69217295F}" type="presParOf" srcId="{D9E5D99C-A7D6-8742-A8EB-A4B056F0C6F6}" destId="{F1F4C278-EA79-A24A-BF1A-FFED1F757D29}" srcOrd="1" destOrd="0" presId="urn:microsoft.com/office/officeart/2005/8/layout/hierarchy3"/>
    <dgm:cxn modelId="{BDE99BDD-0550-4F5A-A2A3-A4325D72E02E}" type="presParOf" srcId="{B5DE52A4-5BAD-234E-8324-7F48BEFAEE24}" destId="{04B6ABB0-5684-9B41-AC06-074DBD12A824}" srcOrd="1" destOrd="0" presId="urn:microsoft.com/office/officeart/2005/8/layout/hierarchy3"/>
    <dgm:cxn modelId="{4BB81EB9-735E-42F6-9875-879F6DB54DB6}" type="presParOf" srcId="{04B6ABB0-5684-9B41-AC06-074DBD12A824}" destId="{2BAC21F6-10BA-E541-AB1A-6999144904FD}" srcOrd="0" destOrd="0" presId="urn:microsoft.com/office/officeart/2005/8/layout/hierarchy3"/>
    <dgm:cxn modelId="{944B5067-6B42-4DA9-A434-4333F757B341}" type="presParOf" srcId="{2BAC21F6-10BA-E541-AB1A-6999144904FD}" destId="{0CE5ACD9-A885-F943-8BFF-063CFB705DFD}" srcOrd="0" destOrd="0" presId="urn:microsoft.com/office/officeart/2005/8/layout/hierarchy3"/>
    <dgm:cxn modelId="{7ECDB9FA-8F2C-4E9C-B3F6-7ACE31757696}" type="presParOf" srcId="{2BAC21F6-10BA-E541-AB1A-6999144904FD}" destId="{17B0E10E-D838-344A-8744-4EA0AE3512AA}" srcOrd="1" destOrd="0" presId="urn:microsoft.com/office/officeart/2005/8/layout/hierarchy3"/>
    <dgm:cxn modelId="{473E5F56-3505-4C8E-A760-59510FB0ED50}" type="presParOf" srcId="{04B6ABB0-5684-9B41-AC06-074DBD12A824}" destId="{5E86E13D-FCEC-B94D-B07C-E1FF54F44E87}" srcOrd="1" destOrd="0" presId="urn:microsoft.com/office/officeart/2005/8/layout/hierarchy3"/>
    <dgm:cxn modelId="{00A8912B-61EC-48FE-B22F-819EC345CE94}" type="presParOf" srcId="{5E86E13D-FCEC-B94D-B07C-E1FF54F44E87}" destId="{1ED9D157-9E28-F645-9843-B974AEE688A5}" srcOrd="0" destOrd="0" presId="urn:microsoft.com/office/officeart/2005/8/layout/hierarchy3"/>
    <dgm:cxn modelId="{1BFE6833-7A31-438C-BE93-3DD4EB4D34DA}" type="presParOf" srcId="{5E86E13D-FCEC-B94D-B07C-E1FF54F44E87}" destId="{B3885876-BC01-CE40-B4AF-B8DD35B11E00}" srcOrd="1" destOrd="0" presId="urn:microsoft.com/office/officeart/2005/8/layout/hierarchy3"/>
    <dgm:cxn modelId="{6CC67680-6968-4B87-943C-654D4D2B4157}" type="presParOf" srcId="{B5DE52A4-5BAD-234E-8324-7F48BEFAEE24}" destId="{A2D3D08C-D2D1-A448-83B1-6F15B7FC0563}" srcOrd="2" destOrd="0" presId="urn:microsoft.com/office/officeart/2005/8/layout/hierarchy3"/>
    <dgm:cxn modelId="{851C0402-03A0-4D69-B432-30541FF15373}" type="presParOf" srcId="{A2D3D08C-D2D1-A448-83B1-6F15B7FC0563}" destId="{5250BEDC-3E31-9148-80D0-A3299449B34B}" srcOrd="0" destOrd="0" presId="urn:microsoft.com/office/officeart/2005/8/layout/hierarchy3"/>
    <dgm:cxn modelId="{F20E37B4-93C0-4662-931B-140B0D8EC0C5}" type="presParOf" srcId="{5250BEDC-3E31-9148-80D0-A3299449B34B}" destId="{AB58CB0B-9A79-FB46-B44A-123C202FA944}" srcOrd="0" destOrd="0" presId="urn:microsoft.com/office/officeart/2005/8/layout/hierarchy3"/>
    <dgm:cxn modelId="{024730F7-BBF6-4AAD-B459-455CBB5BEEB8}" type="presParOf" srcId="{5250BEDC-3E31-9148-80D0-A3299449B34B}" destId="{78630B86-8B91-0740-B5D3-E4F93B9FD356}" srcOrd="1" destOrd="0" presId="urn:microsoft.com/office/officeart/2005/8/layout/hierarchy3"/>
    <dgm:cxn modelId="{D9184F2A-A83D-42A9-BDAC-FBA3ACFE22AB}" type="presParOf" srcId="{A2D3D08C-D2D1-A448-83B1-6F15B7FC0563}" destId="{1F579191-683E-C643-BEEA-8D725679033E}" srcOrd="1" destOrd="0" presId="urn:microsoft.com/office/officeart/2005/8/layout/hierarchy3"/>
    <dgm:cxn modelId="{831BB345-17B8-4918-8178-5774EDFBF1FB}" type="presParOf" srcId="{1F579191-683E-C643-BEEA-8D725679033E}" destId="{43D5D9E6-EF4D-F346-B286-0A0EDC9D6387}" srcOrd="0" destOrd="0" presId="urn:microsoft.com/office/officeart/2005/8/layout/hierarchy3"/>
    <dgm:cxn modelId="{17360D79-C70E-4461-83D8-C676D1ACB02D}"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smtClean="0"/>
            <a:t>In the case of competing processes three control problems must be faced:</a:t>
          </a:r>
          <a:endParaRPr lang="en-US" sz="2800" dirty="0"/>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smtClean="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smtClean="0">
              <a:solidFill>
                <a:schemeClr val="accent3">
                  <a:lumMod val="50000"/>
                </a:schemeClr>
              </a:solidFill>
            </a:rPr>
            <a:t>   side-effect: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smtClean="0">
              <a:solidFill>
                <a:schemeClr val="accent3">
                  <a:lumMod val="50000"/>
                </a:schemeClr>
              </a:solidFill>
            </a:rPr>
            <a:t>   side-effect: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smtClean="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t>
        <a:bodyPr/>
        <a:lstStyle/>
        <a:p>
          <a:endParaRPr lang="en-US"/>
        </a:p>
      </dgm:t>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t>
        <a:bodyPr/>
        <a:lstStyle/>
        <a:p>
          <a:endParaRPr lang="en-US"/>
        </a:p>
      </dgm:t>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t>
        <a:bodyPr/>
        <a:lstStyle/>
        <a:p>
          <a:endParaRPr lang="en-US"/>
        </a:p>
      </dgm:t>
    </dgm:pt>
  </dgm:ptLst>
  <dgm:cxnLst>
    <dgm:cxn modelId="{7FAB8EF7-49E7-324E-B503-DB59F939025A}" srcId="{8BEBB349-1C6E-AB42-964D-E302A863F1AC}" destId="{334DF60F-7AF4-E14B-822F-13AF290D7C94}" srcOrd="0" destOrd="0" parTransId="{F2640CAD-5CA2-AB47-BF2D-556487A3D6EF}" sibTransId="{4A26F1EA-DA28-7343-A310-D6271B17FFFB}"/>
    <dgm:cxn modelId="{65778B5A-9EE8-694B-9EBB-9F2B2EBBA068}" srcId="{334DF60F-7AF4-E14B-822F-13AF290D7C94}" destId="{47278DBD-5FCD-1D40-9839-A095DDABA5C3}" srcOrd="0" destOrd="0" parTransId="{5E48DA8C-A6FD-1D4C-95F7-48614F781476}" sibTransId="{FA5B7C44-04EC-1D49-A4E8-0F07B46A13CC}"/>
    <dgm:cxn modelId="{0A055BE5-70F5-A941-B7C0-7347B96A1EDC}" srcId="{2960AF8C-6A3F-C34D-98C9-F2DC75E3787E}" destId="{39BBB76B-4452-7142-899E-4C71C1B30263}" srcOrd="0" destOrd="0" parTransId="{83A2A532-6B15-D34E-9D27-177F3CD0B28A}" sibTransId="{4F5D3F76-DC7C-C84B-B8CC-5439A1F6373A}"/>
    <dgm:cxn modelId="{B33776E7-0AD0-4906-87D9-387D8BB17118}" type="presOf" srcId="{0D2240C2-9D46-9C46-B005-62FBD4EEB584}" destId="{6A7F9969-6F05-5F41-88FE-250A770AADDF}" srcOrd="0" destOrd="1"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9FD2506E-63B1-4078-A8B9-8C3B0FCD2106}" type="presOf" srcId="{39BBB76B-4452-7142-899E-4C71C1B30263}" destId="{6A7F9969-6F05-5F41-88FE-250A770AADDF}" srcOrd="0" destOrd="3" presId="urn:microsoft.com/office/officeart/2005/8/layout/vList2"/>
    <dgm:cxn modelId="{2A98392D-01A3-451A-AA81-CA89CE39F1D0}" type="presOf" srcId="{334DF60F-7AF4-E14B-822F-13AF290D7C94}" destId="{F562FE9C-C5FA-5E46-ADCD-3ECA6CAD0E03}" srcOrd="0" destOrd="0" presId="urn:microsoft.com/office/officeart/2005/8/layout/vList2"/>
    <dgm:cxn modelId="{FAE2AF15-5A16-4EF2-9976-C0D6B0B7115F}" type="presOf" srcId="{8BEBB349-1C6E-AB42-964D-E302A863F1AC}" destId="{899C6DED-1F3C-F14B-BD4C-7647EC5F6B3F}" srcOrd="0" destOrd="0" presId="urn:microsoft.com/office/officeart/2005/8/layout/vList2"/>
    <dgm:cxn modelId="{CCF1CA79-A174-4A3B-B7A3-02027FE699E4}" type="presOf" srcId="{47278DBD-5FCD-1D40-9839-A095DDABA5C3}" destId="{6A7F9969-6F05-5F41-88FE-250A770AADDF}" srcOrd="0" destOrd="0" presId="urn:microsoft.com/office/officeart/2005/8/layout/vList2"/>
    <dgm:cxn modelId="{5D7FE42E-1FD4-469D-B21B-47F86CA8EFED}" type="presOf" srcId="{2960AF8C-6A3F-C34D-98C9-F2DC75E3787E}" destId="{6A7F9969-6F05-5F41-88FE-250A770AADDF}" srcOrd="0" destOrd="2"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69EB6B2D-6D7A-470E-9A0F-1986C749924B}" type="presParOf" srcId="{899C6DED-1F3C-F14B-BD4C-7647EC5F6B3F}" destId="{F562FE9C-C5FA-5E46-ADCD-3ECA6CAD0E03}" srcOrd="0" destOrd="0" presId="urn:microsoft.com/office/officeart/2005/8/layout/vList2"/>
    <dgm:cxn modelId="{59596210-17E6-4AF0-A970-3089BD0D2BF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smtClean="0"/>
            <a:t>An OS </a:t>
          </a:r>
          <a:r>
            <a:rPr lang="en-NZ" b="1" dirty="0" smtClean="0"/>
            <a:t>primitive variable </a:t>
          </a:r>
          <a:r>
            <a:rPr lang="en-NZ" dirty="0" smtClean="0"/>
            <a:t>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smtClean="0">
              <a:solidFill>
                <a:schemeClr val="tx1"/>
              </a:solidFill>
            </a:rPr>
            <a:t>There is no way to inspect or manipulate semaphores other than these three operations</a:t>
          </a:r>
          <a:endParaRPr lang="en-US" dirty="0">
            <a:solidFill>
              <a:schemeClr val="tx1"/>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8714E612-C896-43A2-A7BE-EF82C17B2304}" type="presOf" srcId="{089281B8-1D5E-334A-A921-5425AAEB96AE}" destId="{A5BFAE56-92D1-0448-968F-7C14E98DE1E2}" srcOrd="0" destOrd="0" presId="urn:microsoft.com/office/officeart/2005/8/layout/vList5"/>
    <dgm:cxn modelId="{CB58F059-41EB-4818-BEF9-E0567354D38C}" type="presOf" srcId="{B14D91FF-8F47-D044-A103-069347FEDDCC}" destId="{F4A463BE-2AEC-964C-BF35-ED24FA6317AE}"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3E788187-53C4-9C46-85FD-C314878B1C40}" srcId="{7B13F4EE-7D10-DD41-B07C-4241F7924867}" destId="{089281B8-1D5E-334A-A921-5425AAEB96AE}" srcOrd="0" destOrd="0" parTransId="{E0980B7B-60AC-5E49-9B7D-344FC211FD30}" sibTransId="{F308D1D0-AC0A-AC41-8CDB-E4DC577760E9}"/>
    <dgm:cxn modelId="{5791C1D4-9298-4FE8-B52D-546E50058CF4}" type="presOf" srcId="{7B13F4EE-7D10-DD41-B07C-4241F7924867}" destId="{AD854760-70DC-A04A-A103-8027AD61B020}" srcOrd="0" destOrd="0" presId="urn:microsoft.com/office/officeart/2005/8/layout/vList5"/>
    <dgm:cxn modelId="{7D071841-3610-4A56-BF2B-933F068BDE6F}" type="presParOf" srcId="{AD854760-70DC-A04A-A103-8027AD61B020}" destId="{2E7045FB-CA55-064F-AA0C-6100FAE9FF99}" srcOrd="0" destOrd="0" presId="urn:microsoft.com/office/officeart/2005/8/layout/vList5"/>
    <dgm:cxn modelId="{7EC39C5A-0DC1-40AD-B535-797FEC184705}" type="presParOf" srcId="{2E7045FB-CA55-064F-AA0C-6100FAE9FF99}" destId="{A5BFAE56-92D1-0448-968F-7C14E98DE1E2}" srcOrd="0" destOrd="0" presId="urn:microsoft.com/office/officeart/2005/8/layout/vList5"/>
    <dgm:cxn modelId="{0D483967-7EB2-4F48-88B7-9389DF2F13D4}"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dirty="0" smtClean="0"/>
            <a:t>Strong Semaphores</a:t>
          </a:r>
          <a:r>
            <a:rPr lang="en-NZ" sz="2800" dirty="0" smtClean="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smtClean="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dirty="0" smtClean="0"/>
            <a:t>Weak Semaphores </a:t>
          </a:r>
          <a:r>
            <a:rPr lang="en-NZ" sz="2300" dirty="0" smtClean="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smtClean="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FDF8B43C-2618-4461-9E2A-C5E6D1513C98}" type="presOf" srcId="{841F8C2A-328F-724A-AC61-AF18203E98B3}" destId="{F3802972-AD8D-6C46-9950-31285B6464FF}" srcOrd="0" destOrd="0" presId="urn:microsoft.com/office/officeart/2005/8/layout/list1"/>
    <dgm:cxn modelId="{DEB3C5D1-17E8-4204-89A2-162D7D38011B}" type="presOf" srcId="{C4C5AA89-D850-1744-9E0D-9027DA949606}" destId="{DD1D9237-EB74-E84E-AC7E-51428224DD48}" srcOrd="1" destOrd="0" presId="urn:microsoft.com/office/officeart/2005/8/layout/list1"/>
    <dgm:cxn modelId="{2A9155EA-0336-41E9-AD38-E25DB53CAC99}"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6169FBEA-2820-48B3-B252-3A3200D884D3}" type="presOf" srcId="{E630F192-5C8B-7E47-87C7-81EB07B507C7}" destId="{464CA9E3-BB9C-5B48-A381-0F2DD358996A}" srcOrd="0" destOrd="0" presId="urn:microsoft.com/office/officeart/2005/8/layout/list1"/>
    <dgm:cxn modelId="{4835B0B4-5A13-134B-9F44-DDD5EEF77133}" srcId="{C4C5AA89-D850-1744-9E0D-9027DA949606}" destId="{99DC4C28-A725-454D-BE93-CDF6758F173D}" srcOrd="0" destOrd="0" parTransId="{3C50D3DB-4981-CF43-BB03-CEA66146FC05}" sibTransId="{9CBC6304-C560-B349-AFC8-48AEFAE62F46}"/>
    <dgm:cxn modelId="{B581FE36-429E-429B-8EBA-64101ED2E0C1}"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243396D3-E37C-48E6-93B2-BE581345CCF4}" type="presOf" srcId="{E630F192-5C8B-7E47-87C7-81EB07B507C7}" destId="{2E01E895-987A-1640-8719-30A986FB6C86}" srcOrd="1" destOrd="0" presId="urn:microsoft.com/office/officeart/2005/8/layout/list1"/>
    <dgm:cxn modelId="{F32014B2-4EB8-413A-A1FE-97A0E30D55F6}" type="presOf" srcId="{8AE05AB4-C8C1-0C46-8AC1-AB7D1EF4A317}" destId="{40B0B400-5226-0F4B-98AB-E6B21FAA5A13}" srcOrd="0" destOrd="0" presId="urn:microsoft.com/office/officeart/2005/8/layout/list1"/>
    <dgm:cxn modelId="{607B3F72-2357-4DFE-B413-2FDA354393BC}" type="presParOf" srcId="{F3802972-AD8D-6C46-9950-31285B6464FF}" destId="{AC315FBB-53F7-6041-A377-53BAC873EAA1}" srcOrd="0" destOrd="0" presId="urn:microsoft.com/office/officeart/2005/8/layout/list1"/>
    <dgm:cxn modelId="{622A0EA8-5917-4022-B977-D14CC93620DF}" type="presParOf" srcId="{AC315FBB-53F7-6041-A377-53BAC873EAA1}" destId="{793462AF-15D8-084F-A5E6-11A1D6709268}" srcOrd="0" destOrd="0" presId="urn:microsoft.com/office/officeart/2005/8/layout/list1"/>
    <dgm:cxn modelId="{3C657428-D4D4-4621-894F-3B43FA41B833}" type="presParOf" srcId="{AC315FBB-53F7-6041-A377-53BAC873EAA1}" destId="{DD1D9237-EB74-E84E-AC7E-51428224DD48}" srcOrd="1" destOrd="0" presId="urn:microsoft.com/office/officeart/2005/8/layout/list1"/>
    <dgm:cxn modelId="{3CDF5F62-5690-4AE3-AB43-70DD07F79525}" type="presParOf" srcId="{F3802972-AD8D-6C46-9950-31285B6464FF}" destId="{F763F474-FF0B-2845-BCE4-3D82A97F4081}" srcOrd="1" destOrd="0" presId="urn:microsoft.com/office/officeart/2005/8/layout/list1"/>
    <dgm:cxn modelId="{20CA6217-C232-4235-94C2-EF8F8BD79BCE}" type="presParOf" srcId="{F3802972-AD8D-6C46-9950-31285B6464FF}" destId="{EC4B5A1A-5870-5C40-8ADE-32EFF8546961}" srcOrd="2" destOrd="0" presId="urn:microsoft.com/office/officeart/2005/8/layout/list1"/>
    <dgm:cxn modelId="{50BBB1DC-9338-4470-A4FD-7F483724D5DA}" type="presParOf" srcId="{F3802972-AD8D-6C46-9950-31285B6464FF}" destId="{1BDB3C83-8BE2-E74A-A4C1-A20CCB2BB70C}" srcOrd="3" destOrd="0" presId="urn:microsoft.com/office/officeart/2005/8/layout/list1"/>
    <dgm:cxn modelId="{529DE5B6-1C3A-4D6F-90BF-E5FA0302E5F0}" type="presParOf" srcId="{F3802972-AD8D-6C46-9950-31285B6464FF}" destId="{4CA8084D-C9F9-6F48-91CA-DD2D3B0ADDCF}" srcOrd="4" destOrd="0" presId="urn:microsoft.com/office/officeart/2005/8/layout/list1"/>
    <dgm:cxn modelId="{F0D43946-09BF-4C1B-8AB2-31657E50CE74}" type="presParOf" srcId="{4CA8084D-C9F9-6F48-91CA-DD2D3B0ADDCF}" destId="{464CA9E3-BB9C-5B48-A381-0F2DD358996A}" srcOrd="0" destOrd="0" presId="urn:microsoft.com/office/officeart/2005/8/layout/list1"/>
    <dgm:cxn modelId="{7636125D-8922-459E-802D-B7F8096B7C13}" type="presParOf" srcId="{4CA8084D-C9F9-6F48-91CA-DD2D3B0ADDCF}" destId="{2E01E895-987A-1640-8719-30A986FB6C86}" srcOrd="1" destOrd="0" presId="urn:microsoft.com/office/officeart/2005/8/layout/list1"/>
    <dgm:cxn modelId="{39399610-EDB9-4EBC-9E5B-CCF0C65A3D76}" type="presParOf" srcId="{F3802972-AD8D-6C46-9950-31285B6464FF}" destId="{5455BB0B-CF8C-5E4A-AFA2-A60DAEEE4AF1}" srcOrd="5" destOrd="0" presId="urn:microsoft.com/office/officeart/2005/8/layout/list1"/>
    <dgm:cxn modelId="{6E3AE312-7A62-4279-BA39-EAFE6D4ADDF2}"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Multiple Applications</a:t>
          </a:r>
          <a:endParaRPr lang="en-US" sz="2100" kern="1200" dirty="0"/>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OS themselves implemented as a set of processes or threads</a:t>
          </a:r>
        </a:p>
      </dsp:txBody>
      <dsp:txXfrm>
        <a:off x="6072278" y="3127156"/>
        <a:ext cx="1963866" cy="131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975129"/>
        </a:xfrm>
        <a:prstGeom prst="roundRect">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 the case of competing processes three control problems must be faced:</a:t>
          </a:r>
          <a:endParaRPr lang="en-US" sz="2800" kern="1200" dirty="0"/>
        </a:p>
      </dsp:txBody>
      <dsp:txXfrm>
        <a:off x="272994" y="47602"/>
        <a:ext cx="6765990" cy="879925"/>
      </dsp:txXfrm>
    </dsp:sp>
    <dsp:sp modelId="{6A7F9969-6F05-5F41-88FE-250A770AADDF}">
      <dsp:nvSpPr>
        <dsp:cNvPr id="0" name=""/>
        <dsp:cNvSpPr/>
      </dsp:nvSpPr>
      <dsp:spPr>
        <a:xfrm>
          <a:off x="0" y="975355"/>
          <a:ext cx="7162800" cy="2225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smtClean="0"/>
        </a:p>
        <a:p>
          <a:pPr marL="514350" lvl="2"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side-effect: deadlock</a:t>
          </a:r>
        </a:p>
        <a:p>
          <a:pPr marL="685800" lvl="4" indent="573088" algn="l" defTabSz="1244600">
            <a:lnSpc>
              <a:spcPct val="90000"/>
            </a:lnSpc>
            <a:spcBef>
              <a:spcPct val="0"/>
            </a:spcBef>
            <a:spcAft>
              <a:spcPct val="20000"/>
            </a:spcAft>
            <a:buChar char="••"/>
          </a:pPr>
          <a:r>
            <a:rPr lang="en-US" sz="2800" b="1" i="0" kern="1200" dirty="0" smtClean="0">
              <a:solidFill>
                <a:schemeClr val="accent3">
                  <a:lumMod val="50000"/>
                </a:schemeClr>
              </a:solidFill>
            </a:rPr>
            <a:t>   side-effect: starvation</a:t>
          </a:r>
        </a:p>
      </dsp:txBody>
      <dsp:txXfrm>
        <a:off x="0" y="975355"/>
        <a:ext cx="7162800" cy="2225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solidFill>
                <a:schemeClr val="tx1"/>
              </a:solidFill>
            </a:rPr>
            <a:t>There is no way to inspect or manipulate semaphores other than these three operations</a:t>
          </a:r>
          <a:endParaRPr lang="en-US" sz="2600" kern="1200" dirty="0">
            <a:solidFill>
              <a:schemeClr val="tx1"/>
            </a:solidFill>
          </a:endParaRP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NZ" sz="1900" kern="1200" dirty="0" smtClean="0"/>
            <a:t>An OS </a:t>
          </a:r>
          <a:r>
            <a:rPr lang="en-NZ" sz="1900" b="1" kern="1200" dirty="0" smtClean="0"/>
            <a:t>primitive variable </a:t>
          </a:r>
          <a:r>
            <a:rPr lang="en-NZ" sz="1900" kern="1200" dirty="0" smtClean="0"/>
            <a:t>that has an integer value upon which only three operations are defined:</a:t>
          </a:r>
          <a:endParaRPr lang="en-US" sz="1900" kern="1200" dirty="0"/>
        </a:p>
      </dsp:txBody>
      <dsp:txXfrm>
        <a:off x="89275" y="89275"/>
        <a:ext cx="2729242" cy="1650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89200"/>
          <a:ext cx="8229600" cy="13166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the process that has been blocked the longest is released from the queue first (FIFO)</a:t>
          </a:r>
        </a:p>
      </dsp:txBody>
      <dsp:txXfrm>
        <a:off x="0" y="389200"/>
        <a:ext cx="8229600" cy="1316699"/>
      </dsp:txXfrm>
    </dsp:sp>
    <dsp:sp modelId="{DD1D9237-EB74-E84E-AC7E-51428224DD48}">
      <dsp:nvSpPr>
        <dsp:cNvPr id="0" name=""/>
        <dsp:cNvSpPr/>
      </dsp:nvSpPr>
      <dsp:spPr>
        <a:xfrm>
          <a:off x="411480" y="64480"/>
          <a:ext cx="576072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Strong Semaphores</a:t>
          </a:r>
          <a:r>
            <a:rPr lang="en-NZ" sz="2800" kern="1200" dirty="0" smtClean="0"/>
            <a:t> </a:t>
          </a:r>
          <a:endParaRPr lang="en-US" sz="2800" kern="1200" dirty="0"/>
        </a:p>
      </dsp:txBody>
      <dsp:txXfrm>
        <a:off x="443183" y="96183"/>
        <a:ext cx="5697314" cy="586034"/>
      </dsp:txXfrm>
    </dsp:sp>
    <dsp:sp modelId="{40B0B400-5226-0F4B-98AB-E6B21FAA5A13}">
      <dsp:nvSpPr>
        <dsp:cNvPr id="0" name=""/>
        <dsp:cNvSpPr/>
      </dsp:nvSpPr>
      <dsp:spPr>
        <a:xfrm>
          <a:off x="0" y="2149420"/>
          <a:ext cx="8229600" cy="13166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the order in which processes are removed from the queue is not specified</a:t>
          </a:r>
        </a:p>
      </dsp:txBody>
      <dsp:txXfrm>
        <a:off x="0" y="2149420"/>
        <a:ext cx="8229600" cy="1316699"/>
      </dsp:txXfrm>
    </dsp:sp>
    <dsp:sp modelId="{2E01E895-987A-1640-8719-30A986FB6C86}">
      <dsp:nvSpPr>
        <dsp:cNvPr id="0" name=""/>
        <dsp:cNvSpPr/>
      </dsp:nvSpPr>
      <dsp:spPr>
        <a:xfrm>
          <a:off x="411480" y="1824700"/>
          <a:ext cx="576072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Weak Semaphores </a:t>
          </a:r>
          <a:r>
            <a:rPr lang="en-NZ" sz="2300" kern="1200" dirty="0" smtClean="0"/>
            <a:t> </a:t>
          </a:r>
        </a:p>
      </dsp:txBody>
      <dsp:txXfrm>
        <a:off x="443183" y="1856403"/>
        <a:ext cx="569731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A6609-3619-4345-918A-277F1CB2390C}" type="datetimeFigureOut">
              <a:rPr lang="en-CA" smtClean="0"/>
              <a:t>2015-10-13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B9FE9-4938-4041-911C-F06053D45C3D}" type="slidenum">
              <a:rPr lang="en-CA" smtClean="0"/>
              <a:t>‹#›</a:t>
            </a:fld>
            <a:endParaRPr lang="en-CA"/>
          </a:p>
        </p:txBody>
      </p:sp>
    </p:spTree>
    <p:extLst>
      <p:ext uri="{BB962C8B-B14F-4D97-AF65-F5344CB8AC3E}">
        <p14:creationId xmlns:p14="http://schemas.microsoft.com/office/powerpoint/2010/main" val="104616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Multiprogramming: </a:t>
            </a:r>
            <a:r>
              <a:rPr lang="en-US" sz="1200" b="0" kern="1200" baseline="0" dirty="0" smtClean="0">
                <a:solidFill>
                  <a:schemeClr val="tx1"/>
                </a:solidFill>
                <a:latin typeface="+mn-lt"/>
                <a:ea typeface="+mn-ea"/>
                <a:cs typeface="+mn-cs"/>
              </a:rPr>
              <a:t>The management of multiple processes within a uniprocessor </a:t>
            </a:r>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Multiprocessing : </a:t>
            </a:r>
            <a:r>
              <a:rPr lang="en-US" sz="1200" b="0" kern="1200" baseline="0" dirty="0" smtClean="0">
                <a:solidFill>
                  <a:schemeClr val="tx1"/>
                </a:solidFill>
                <a:latin typeface="+mn-lt"/>
                <a:ea typeface="+mn-ea"/>
                <a:cs typeface="+mn-cs"/>
              </a:rPr>
              <a:t>The management of multiple processes within a multiprocessor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Distributed processing: </a:t>
            </a:r>
            <a:r>
              <a:rPr lang="en-US" sz="1200" b="0" kern="1200" baseline="0" dirty="0" smtClean="0">
                <a:solidFill>
                  <a:schemeClr val="tx1"/>
                </a:solidFill>
                <a:latin typeface="+mn-lt"/>
                <a:ea typeface="+mn-ea"/>
                <a:cs typeface="+mn-cs"/>
              </a:rPr>
              <a:t>The management of multiple processes executing on </a:t>
            </a:r>
            <a:r>
              <a:rPr lang="en-US" sz="1200" kern="1200" baseline="0" dirty="0" smtClean="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version of the instruction checks a memory location ( *word ) against a test value (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 If the memory location’s current value is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it is replaced with </a:t>
            </a:r>
            <a:r>
              <a:rPr lang="en-US" sz="1200" kern="1200" baseline="0" dirty="0" err="1" smtClean="0">
                <a:solidFill>
                  <a:schemeClr val="tx1"/>
                </a:solidFill>
                <a:latin typeface="+mn-lt"/>
                <a:ea typeface="+mn-ea"/>
                <a:cs typeface="+mn-cs"/>
              </a:rPr>
              <a:t>newval</a:t>
            </a:r>
            <a:r>
              <a:rPr lang="en-US" sz="1200" kern="1200" baseline="0" dirty="0" smtClean="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smtClean="0">
                <a:solidFill>
                  <a:schemeClr val="tx1"/>
                </a:solidFill>
                <a:latin typeface="+mn-lt"/>
                <a:ea typeface="+mn-ea"/>
                <a:cs typeface="+mn-cs"/>
              </a:rPr>
              <a:t>compare is made </a:t>
            </a:r>
            <a:r>
              <a:rPr lang="en-US" sz="1200" kern="1200" baseline="0" dirty="0" smtClean="0">
                <a:solidFill>
                  <a:schemeClr val="tx1"/>
                </a:solidFill>
                <a:latin typeface="+mn-lt"/>
                <a:ea typeface="+mn-ea"/>
                <a:cs typeface="+mn-cs"/>
              </a:rPr>
              <a:t>between a memory value and a test value; if the values are the same, a </a:t>
            </a:r>
            <a:r>
              <a:rPr lang="en-US" sz="1200" b="1" kern="1200" baseline="0" dirty="0" smtClean="0">
                <a:solidFill>
                  <a:schemeClr val="tx1"/>
                </a:solidFill>
                <a:latin typeface="+mn-lt"/>
                <a:ea typeface="+mn-ea"/>
                <a:cs typeface="+mn-cs"/>
              </a:rPr>
              <a:t>swap occurs. </a:t>
            </a:r>
            <a:r>
              <a:rPr lang="en-US" sz="1200" kern="1200" baseline="0" dirty="0" smtClean="0">
                <a:solidFill>
                  <a:schemeClr val="tx1"/>
                </a:solidFill>
                <a:latin typeface="+mn-lt"/>
                <a:ea typeface="+mn-ea"/>
                <a:cs typeface="+mn-cs"/>
              </a:rPr>
              <a:t>The entire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function is carried out atomically—that is, it is not subject to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smtClean="0">
                <a:solidFill>
                  <a:schemeClr val="tx1"/>
                </a:solidFill>
                <a:latin typeface="+mn-lt"/>
                <a:ea typeface="+mn-ea"/>
                <a:cs typeface="+mn-cs"/>
              </a:rPr>
              <a:t>sparc</a:t>
            </a:r>
            <a:r>
              <a:rPr lang="en-US" sz="1200" kern="1200" baseline="0" dirty="0" smtClean="0">
                <a:solidFill>
                  <a:schemeClr val="tx1"/>
                </a:solidFill>
                <a:latin typeface="+mn-lt"/>
                <a:ea typeface="+mn-ea"/>
                <a:cs typeface="+mn-cs"/>
              </a:rPr>
              <a:t>, IBM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dirty="0" smtClean="0">
                <a:solidFill>
                  <a:schemeClr val="tx1"/>
                </a:solidFill>
                <a:latin typeface="+mn-lt"/>
                <a:ea typeface="+mn-ea"/>
                <a:cs typeface="+mn-cs"/>
              </a:rPr>
              <a:t>busy waiting , </a:t>
            </a:r>
            <a:r>
              <a:rPr lang="en-US" sz="1200" kern="1200" baseline="0" dirty="0" smtClean="0">
                <a:solidFill>
                  <a:schemeClr val="tx1"/>
                </a:solidFill>
                <a:latin typeface="+mn-lt"/>
                <a:ea typeface="+mn-ea"/>
                <a:cs typeface="+mn-cs"/>
              </a:rPr>
              <a:t>or </a:t>
            </a:r>
            <a:r>
              <a:rPr lang="en-US" sz="1200" b="1" kern="1200" baseline="0" dirty="0" smtClean="0">
                <a:solidFill>
                  <a:schemeClr val="tx1"/>
                </a:solidFill>
                <a:latin typeface="+mn-lt"/>
                <a:ea typeface="+mn-ea"/>
                <a:cs typeface="+mn-cs"/>
              </a:rPr>
              <a:t>spin waiting </a:t>
            </a:r>
            <a:r>
              <a:rPr lang="en-US" sz="1200" b="0" kern="1200" baseline="0" dirty="0" smtClean="0">
                <a:solidFill>
                  <a:schemeClr val="tx1"/>
                </a:solidFill>
                <a:latin typeface="+mn-lt"/>
                <a:ea typeface="+mn-ea"/>
                <a:cs typeface="+mn-cs"/>
              </a:rPr>
              <a:t>, refers to a technique in which a process can do nothing until it gets </a:t>
            </a:r>
            <a:r>
              <a:rPr lang="en-US" sz="1200" kern="1200" baseline="0" dirty="0" smtClean="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dirty="0" smtClean="0">
                <a:solidFill>
                  <a:schemeClr val="tx1"/>
                </a:solidFill>
                <a:latin typeface="+mn-lt"/>
                <a:ea typeface="+mn-ea"/>
                <a:cs typeface="+mn-cs"/>
              </a:rPr>
              <a:t>bolt to 0; at this point one and only one of the waiting </a:t>
            </a:r>
            <a:r>
              <a:rPr lang="en-US" sz="1200" kern="1200" baseline="0" dirty="0" smtClean="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dirty="0" smtClean="0"/>
          </a:p>
          <a:p>
            <a:pPr lvl="0"/>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5.2b shows a mutual exclusion protocol based on the use of an exchange instruction. A shared variable </a:t>
            </a:r>
            <a:r>
              <a:rPr lang="en-US" sz="1200" i="1" kern="1200" baseline="0" dirty="0" smtClean="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dirty="0" smtClean="0">
                <a:solidFill>
                  <a:schemeClr val="tx1"/>
                </a:solidFill>
                <a:latin typeface="+mn-lt"/>
                <a:ea typeface="+mn-ea"/>
                <a:cs typeface="+mn-cs"/>
              </a:rPr>
              <a:t>is one that finds </a:t>
            </a:r>
            <a:r>
              <a:rPr lang="en-US" sz="1200" i="1" kern="1200" baseline="0" dirty="0" smtClean="0">
                <a:solidFill>
                  <a:schemeClr val="tx1"/>
                </a:solidFill>
                <a:latin typeface="+mn-lt"/>
                <a:ea typeface="+mn-ea"/>
                <a:cs typeface="+mn-cs"/>
              </a:rPr>
              <a:t>bolt equal to 0. It excludes all other processes from the critical section </a:t>
            </a:r>
            <a:r>
              <a:rPr lang="en-US" sz="1200" kern="1200" baseline="0" dirty="0" smtClean="0">
                <a:solidFill>
                  <a:schemeClr val="tx1"/>
                </a:solidFill>
                <a:latin typeface="+mn-lt"/>
                <a:ea typeface="+mn-ea"/>
                <a:cs typeface="+mn-cs"/>
              </a:rPr>
              <a:t>by setting </a:t>
            </a:r>
            <a:r>
              <a:rPr lang="en-US" sz="1200" i="1" kern="1200" baseline="0" dirty="0" smtClean="0">
                <a:solidFill>
                  <a:schemeClr val="tx1"/>
                </a:solidFill>
                <a:latin typeface="+mn-lt"/>
                <a:ea typeface="+mn-ea"/>
                <a:cs typeface="+mn-cs"/>
              </a:rPr>
              <a:t>bolt to 1. When a process leaves its critical section, it resets bolt to 0, </a:t>
            </a:r>
            <a:r>
              <a:rPr lang="en-US" sz="1200" kern="1200" baseline="0" dirty="0" smtClean="0">
                <a:solidFill>
                  <a:schemeClr val="tx1"/>
                </a:solidFill>
                <a:latin typeface="+mn-lt"/>
                <a:ea typeface="+mn-ea"/>
                <a:cs typeface="+mn-cs"/>
              </a:rPr>
              <a:t>allowing another process to gain access to its critical section.</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a special machine instruction to enforce mutual exclusion has a number of advantages:</a:t>
            </a:r>
          </a:p>
          <a:p>
            <a:r>
              <a:rPr lang="en-US" sz="1200" kern="1200" baseline="0" dirty="0" smtClean="0">
                <a:solidFill>
                  <a:schemeClr val="tx1"/>
                </a:solidFill>
                <a:latin typeface="+mn-lt"/>
                <a:ea typeface="+mn-ea"/>
                <a:cs typeface="+mn-cs"/>
              </a:rPr>
              <a:t>• It is applicable to any number of processes on either a single processor or multiple processors sharing main memory.</a:t>
            </a:r>
          </a:p>
          <a:p>
            <a:r>
              <a:rPr lang="en-US" sz="1200" kern="1200" baseline="0" dirty="0" smtClean="0">
                <a:solidFill>
                  <a:schemeClr val="tx1"/>
                </a:solidFill>
                <a:latin typeface="+mn-lt"/>
                <a:ea typeface="+mn-ea"/>
                <a:cs typeface="+mn-cs"/>
              </a:rPr>
              <a:t>• It is simple and therefore easy to verify.</a:t>
            </a:r>
          </a:p>
          <a:p>
            <a:r>
              <a:rPr lang="en-US" sz="1200" kern="1200" baseline="0" dirty="0" smtClean="0">
                <a:solidFill>
                  <a:schemeClr val="tx1"/>
                </a:solidFill>
                <a:latin typeface="+mn-lt"/>
                <a:ea typeface="+mn-ea"/>
                <a:cs typeface="+mn-cs"/>
              </a:rPr>
              <a:t>• It can be used to support multiple critical sections; each critical section can be defined by its own variable.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some serious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Busy waiting is employed: </a:t>
            </a:r>
            <a:r>
              <a:rPr lang="en-US" sz="1200" b="0" kern="1200" baseline="0" dirty="0" smtClean="0">
                <a:solidFill>
                  <a:schemeClr val="tx1"/>
                </a:solidFill>
                <a:latin typeface="+mn-lt"/>
                <a:ea typeface="+mn-ea"/>
                <a:cs typeface="+mn-cs"/>
              </a:rPr>
              <a:t>Thus, while a process is waiting for access to a critical </a:t>
            </a:r>
            <a:r>
              <a:rPr lang="en-US" sz="1200" kern="1200" baseline="0" dirty="0" smtClean="0">
                <a:solidFill>
                  <a:schemeClr val="tx1"/>
                </a:solidFill>
                <a:latin typeface="+mn-lt"/>
                <a:ea typeface="+mn-ea"/>
                <a:cs typeface="+mn-cs"/>
              </a:rPr>
              <a:t>section, it continues to consume processor time.</a:t>
            </a:r>
          </a:p>
          <a:p>
            <a:pPr>
              <a:buFont typeface="Arial"/>
              <a:buChar char="•"/>
            </a:pPr>
            <a:endParaRPr lang="en-US" sz="1200" b="1" kern="1200" baseline="0" dirty="0" smtClean="0">
              <a:solidFill>
                <a:schemeClr val="tx1"/>
              </a:solidFill>
              <a:latin typeface="+mn-lt"/>
              <a:ea typeface="+mn-ea"/>
              <a:cs typeface="+mn-cs"/>
            </a:endParaRPr>
          </a:p>
          <a:p>
            <a:pPr>
              <a:buFont typeface="Arial"/>
              <a:buChar char="•"/>
            </a:pPr>
            <a:r>
              <a:rPr lang="en-US" sz="1200" b="1" kern="1200" baseline="0" dirty="0" smtClean="0">
                <a:solidFill>
                  <a:schemeClr val="tx1"/>
                </a:solidFill>
                <a:latin typeface="+mn-lt"/>
                <a:ea typeface="+mn-ea"/>
                <a:cs typeface="+mn-cs"/>
              </a:rPr>
              <a:t>Starvation is possible: </a:t>
            </a:r>
            <a:r>
              <a:rPr lang="en-US" sz="1200" b="0" kern="1200" baseline="0" dirty="0" smtClean="0">
                <a:solidFill>
                  <a:schemeClr val="tx1"/>
                </a:solidFill>
                <a:latin typeface="+mn-lt"/>
                <a:ea typeface="+mn-ea"/>
                <a:cs typeface="+mn-cs"/>
              </a:rPr>
              <a:t>When a process leaves a critical section and more than </a:t>
            </a:r>
            <a:r>
              <a:rPr lang="en-US" sz="1200" kern="1200" baseline="0" dirty="0" smtClean="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Deadlock is possible: </a:t>
            </a:r>
            <a:r>
              <a:rPr lang="en-US" sz="1200" b="0" kern="1200" baseline="0" dirty="0" smtClean="0">
                <a:solidFill>
                  <a:schemeClr val="tx1"/>
                </a:solidFill>
                <a:latin typeface="+mn-lt"/>
                <a:ea typeface="+mn-ea"/>
                <a:cs typeface="+mn-cs"/>
              </a:rPr>
              <a:t>Consider the following scenario on a single-processor </a:t>
            </a:r>
            <a:r>
              <a:rPr lang="en-US" sz="1200" kern="1200" baseline="0" dirty="0" smtClean="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drawbacks of both the software and hardware solutions just outlined, we need to look for other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5.3 suggests a more formal definition of the primitives for semaphores.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are assumed to be atomic.</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more restricted version, known as the </a:t>
            </a:r>
            <a:r>
              <a:rPr lang="en-US" sz="1200" b="1" kern="1200" baseline="0" dirty="0" smtClean="0">
                <a:solidFill>
                  <a:schemeClr val="tx1"/>
                </a:solidFill>
                <a:latin typeface="+mn-lt"/>
                <a:ea typeface="+mn-ea"/>
                <a:cs typeface="+mn-cs"/>
              </a:rPr>
              <a:t>binary semaphore , </a:t>
            </a:r>
            <a:r>
              <a:rPr lang="en-US" sz="1200" b="0" kern="1200" baseline="0" dirty="0" smtClean="0">
                <a:solidFill>
                  <a:schemeClr val="tx1"/>
                </a:solidFill>
                <a:latin typeface="+mn-lt"/>
                <a:ea typeface="+mn-ea"/>
                <a:cs typeface="+mn-cs"/>
              </a:rPr>
              <a:t>is defined in Figure 5.4 . </a:t>
            </a:r>
            <a:r>
              <a:rPr lang="en-US" sz="1200" kern="1200" baseline="0" dirty="0" smtClean="0">
                <a:solidFill>
                  <a:schemeClr val="tx1"/>
                </a:solidFill>
                <a:latin typeface="+mn-lt"/>
                <a:ea typeface="+mn-ea"/>
                <a:cs typeface="+mn-cs"/>
              </a:rPr>
              <a:t>A binary semaphore may only take on the values 0 and 1 and can be defined by the following three operations: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binary semaphore may be initialized to 0 or 1.</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semWaitB</a:t>
            </a:r>
            <a:r>
              <a:rPr lang="en-US" sz="1200" b="0" kern="1200" baseline="0" dirty="0" smtClean="0">
                <a:solidFill>
                  <a:schemeClr val="tx1"/>
                </a:solidFill>
                <a:latin typeface="+mn-lt"/>
                <a:ea typeface="+mn-ea"/>
                <a:cs typeface="+mn-cs"/>
              </a:rPr>
              <a:t> operation checks the semaphore value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If the value is zero, </a:t>
            </a:r>
            <a:r>
              <a:rPr lang="en-US" sz="1200" kern="1200" baseline="0" dirty="0" smtClean="0">
                <a:solidFill>
                  <a:schemeClr val="tx1"/>
                </a:solidFill>
                <a:latin typeface="+mn-lt"/>
                <a:ea typeface="+mn-ea"/>
                <a:cs typeface="+mn-cs"/>
              </a:rPr>
              <a:t>then the process executing the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is blocked. If the value is one, then the value is changed to zero and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semSignalB</a:t>
            </a:r>
            <a:r>
              <a:rPr lang="en-US" sz="1200" b="0" kern="1200" baseline="0" dirty="0" smtClean="0">
                <a:solidFill>
                  <a:schemeClr val="tx1"/>
                </a:solidFill>
                <a:latin typeface="+mn-lt"/>
                <a:ea typeface="+mn-ea"/>
                <a:cs typeface="+mn-cs"/>
              </a:rPr>
              <a:t> operation checks to see if any processes are blocked</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on this semaphore (semaphore value equals 0). If so, then a process blocked by a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operation is unblocked. If no processes are blocked, then the value of the semaphore is set to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principle, it should be easier to implement the binary semaphore, and it can be shown that it has the same expressive power as the general semaphore (see Problem 5.16). To contrast the two types of semaphores, the </a:t>
            </a:r>
            <a:r>
              <a:rPr lang="en-US" sz="1200" kern="1200" baseline="0" dirty="0" err="1" smtClean="0">
                <a:solidFill>
                  <a:schemeClr val="tx1"/>
                </a:solidFill>
                <a:latin typeface="+mn-lt"/>
                <a:ea typeface="+mn-ea"/>
                <a:cs typeface="+mn-cs"/>
              </a:rPr>
              <a:t>nonbinary</a:t>
            </a:r>
            <a:r>
              <a:rPr lang="en-US" sz="1200" kern="1200" baseline="0" dirty="0" smtClean="0">
                <a:solidFill>
                  <a:schemeClr val="tx1"/>
                </a:solidFill>
                <a:latin typeface="+mn-lt"/>
                <a:ea typeface="+mn-ea"/>
                <a:cs typeface="+mn-cs"/>
              </a:rPr>
              <a:t> semaphore is often referred to as either a </a:t>
            </a:r>
            <a:r>
              <a:rPr lang="en-US" sz="1200" b="1" kern="1200" baseline="0" dirty="0" smtClean="0">
                <a:solidFill>
                  <a:schemeClr val="tx1"/>
                </a:solidFill>
                <a:latin typeface="+mn-lt"/>
                <a:ea typeface="+mn-ea"/>
                <a:cs typeface="+mn-cs"/>
              </a:rPr>
              <a:t>counting semaphore </a:t>
            </a:r>
            <a:r>
              <a:rPr lang="en-US" sz="1200" b="0" kern="1200" baseline="0" dirty="0" smtClean="0">
                <a:solidFill>
                  <a:schemeClr val="tx1"/>
                </a:solidFill>
                <a:latin typeface="+mn-lt"/>
                <a:ea typeface="+mn-ea"/>
                <a:cs typeface="+mn-cs"/>
              </a:rPr>
              <a:t>or a</a:t>
            </a:r>
            <a:r>
              <a:rPr lang="en-US" sz="1200" b="1" kern="1200" baseline="0" dirty="0" smtClean="0">
                <a:solidFill>
                  <a:schemeClr val="tx1"/>
                </a:solidFill>
                <a:latin typeface="+mn-lt"/>
                <a:ea typeface="+mn-ea"/>
                <a:cs typeface="+mn-cs"/>
              </a:rPr>
              <a:t> general semaphore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concept related to the binary semaphore is the mutual exclusion lock</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a programming flag used to grab and release an object. When</a:t>
            </a:r>
          </a:p>
          <a:p>
            <a:r>
              <a:rPr lang="en-US" sz="1200" kern="1200" baseline="0" dirty="0" smtClean="0">
                <a:solidFill>
                  <a:schemeClr val="tx1"/>
                </a:solidFill>
                <a:latin typeface="+mn-lt"/>
                <a:ea typeface="+mn-ea"/>
                <a:cs typeface="+mn-cs"/>
              </a:rPr>
              <a:t>data are acquired that cannot be shared or processing is started that cannot be</a:t>
            </a:r>
          </a:p>
          <a:p>
            <a:r>
              <a:rPr lang="en-US" sz="1200" kern="1200" baseline="0" dirty="0" smtClean="0">
                <a:solidFill>
                  <a:schemeClr val="tx1"/>
                </a:solidFill>
                <a:latin typeface="+mn-lt"/>
                <a:ea typeface="+mn-ea"/>
                <a:cs typeface="+mn-cs"/>
              </a:rPr>
              <a:t>performed simultaneously elsewhere in the system,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lock (typically</a:t>
            </a:r>
          </a:p>
          <a:p>
            <a:r>
              <a:rPr lang="en-US" sz="1200" kern="1200" baseline="0" dirty="0" smtClean="0">
                <a:solidFill>
                  <a:schemeClr val="tx1"/>
                </a:solidFill>
                <a:latin typeface="+mn-lt"/>
                <a:ea typeface="+mn-ea"/>
                <a:cs typeface="+mn-cs"/>
              </a:rPr>
              <a:t>zero), which blocks other attempts to use it.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unlock</a:t>
            </a:r>
          </a:p>
          <a:p>
            <a:r>
              <a:rPr lang="en-US" sz="1200" kern="1200" baseline="0" dirty="0" smtClean="0">
                <a:solidFill>
                  <a:schemeClr val="tx1"/>
                </a:solidFill>
                <a:latin typeface="+mn-lt"/>
                <a:ea typeface="+mn-ea"/>
                <a:cs typeface="+mn-cs"/>
              </a:rPr>
              <a:t>when the data are no longer needed or the routine is finished. A key difference</a:t>
            </a:r>
          </a:p>
          <a:p>
            <a:r>
              <a:rPr lang="en-US" sz="1200" kern="1200" baseline="0" dirty="0" smtClean="0">
                <a:solidFill>
                  <a:schemeClr val="tx1"/>
                </a:solidFill>
                <a:latin typeface="+mn-lt"/>
                <a:ea typeface="+mn-ea"/>
                <a:cs typeface="+mn-cs"/>
              </a:rPr>
              <a:t>between the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a binary semaphore is that the process that locks the</a:t>
            </a:r>
          </a:p>
          <a:p>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(sets the value to zero) must be the one to unlock it (sets the value to 1). In</a:t>
            </a:r>
          </a:p>
          <a:p>
            <a:r>
              <a:rPr lang="en-US" sz="1200" kern="1200" baseline="0" dirty="0" smtClean="0">
                <a:solidFill>
                  <a:schemeClr val="tx1"/>
                </a:solidFill>
                <a:latin typeface="+mn-lt"/>
                <a:ea typeface="+mn-ea"/>
                <a:cs typeface="+mn-cs"/>
              </a:rPr>
              <a:t>contrast, it is possible for one process to lock a binary semaphore and for another</a:t>
            </a:r>
          </a:p>
          <a:p>
            <a:r>
              <a:rPr lang="en-US" sz="1200" kern="1200" baseline="0" dirty="0" smtClean="0">
                <a:solidFill>
                  <a:schemeClr val="tx1"/>
                </a:solidFill>
                <a:latin typeface="+mn-lt"/>
                <a:ea typeface="+mn-ea"/>
                <a:cs typeface="+mn-cs"/>
              </a:rPr>
              <a:t>to unlock it.</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Concurrency arises in three different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Multiple applications: </a:t>
            </a:r>
            <a:r>
              <a:rPr lang="en-US" sz="1200" b="0" kern="1200" baseline="0" dirty="0" smtClean="0">
                <a:solidFill>
                  <a:schemeClr val="tx1"/>
                </a:solidFill>
                <a:latin typeface="+mn-lt"/>
                <a:ea typeface="+mn-ea"/>
                <a:cs typeface="+mn-cs"/>
              </a:rPr>
              <a:t>Multiprogramming was invented to allow processing </a:t>
            </a:r>
            <a:r>
              <a:rPr lang="en-US" sz="1200" kern="1200" baseline="0" dirty="0" smtClean="0">
                <a:solidFill>
                  <a:schemeClr val="tx1"/>
                </a:solidFill>
                <a:latin typeface="+mn-lt"/>
                <a:ea typeface="+mn-ea"/>
                <a:cs typeface="+mn-cs"/>
              </a:rPr>
              <a:t>time to be dynamically shared among a number of active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Structured applications: </a:t>
            </a:r>
            <a:r>
              <a:rPr lang="en-US" sz="1200" b="0" kern="1200" baseline="0" dirty="0" smtClean="0">
                <a:solidFill>
                  <a:schemeClr val="tx1"/>
                </a:solidFill>
                <a:latin typeface="+mn-lt"/>
                <a:ea typeface="+mn-ea"/>
                <a:cs typeface="+mn-cs"/>
              </a:rPr>
              <a:t>As an extension of the principles of modular design </a:t>
            </a:r>
            <a:r>
              <a:rPr lang="en-US" sz="1200" kern="1200" baseline="0" dirty="0" smtClean="0">
                <a:solidFill>
                  <a:schemeClr val="tx1"/>
                </a:solidFill>
                <a:latin typeface="+mn-lt"/>
                <a:ea typeface="+mn-ea"/>
                <a:cs typeface="+mn-cs"/>
              </a:rPr>
              <a:t>and structured programming, some applications can be effectively programmed as a set of concurrent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Operating system structure: </a:t>
            </a:r>
            <a:r>
              <a:rPr lang="en-US" sz="1200" b="0" kern="1200" baseline="0" dirty="0" smtClean="0">
                <a:solidFill>
                  <a:schemeClr val="tx1"/>
                </a:solidFill>
                <a:latin typeface="+mn-lt"/>
                <a:ea typeface="+mn-ea"/>
                <a:cs typeface="+mn-cs"/>
              </a:rPr>
              <a:t>The same structuring advantages apply to systems </a:t>
            </a:r>
            <a:r>
              <a:rPr lang="en-US" sz="1200" kern="1200" baseline="0" dirty="0" smtClean="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mutual exclusion algorithm discussed in the next subsection and illustrated in Figure 5.6 , strong semaphores guarantee freedom from starvation, while weak semaphores do not. We will assume strong semaphores because they are more convenient and because this is the form of semaphore typically provided by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5.6 shows a straightforward solution to the mutual exclusion problem using a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(compare Figure 5.1 ). Consider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identified in the array P (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all of which need access to the same resource. Each process has a critical section </a:t>
            </a:r>
            <a:r>
              <a:rPr lang="en-US" sz="1200" kern="1200" baseline="0" dirty="0" smtClean="0">
                <a:solidFill>
                  <a:schemeClr val="tx1"/>
                </a:solidFill>
                <a:latin typeface="+mn-lt"/>
                <a:ea typeface="+mn-ea"/>
                <a:cs typeface="+mn-cs"/>
              </a:rPr>
              <a:t>used to access the resource. In each process, a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is executed just before its critical section. If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becomes negative, the process is blocked. If the value is 1, then it is decremented to 0 and the process immediately enters its critical section; because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no longer positive, no other process will be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semaphore is initialized to 1. Thus, the first process that executes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will be able to enter the critical section immediately,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0. Any other process attempting to enter the critical section will find it busy and will be blocked,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–1. Any number of processes may attempt entry; each such unsuccessful attempt results in a further decrement of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When the process that initially entered its critical section departs,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incremented and one of the blocked processes (if any) is removed from the queue of blocked processes associated with the semaphore and put in a Ready state. When it is next scheduled by the OS, it may enter the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5.7, based on one in [BACO03], shows a possible sequence for three</a:t>
            </a:r>
          </a:p>
          <a:p>
            <a:r>
              <a:rPr lang="en-US" sz="1200" kern="1200" baseline="0" dirty="0" smtClean="0">
                <a:solidFill>
                  <a:schemeClr val="tx1"/>
                </a:solidFill>
                <a:latin typeface="+mn-lt"/>
                <a:ea typeface="+mn-ea"/>
                <a:cs typeface="+mn-cs"/>
              </a:rPr>
              <a:t>processes using the mutual exclusion discipline of Figure 5.6. In this example three</a:t>
            </a:r>
          </a:p>
          <a:p>
            <a:r>
              <a:rPr lang="en-US" sz="1200" kern="1200" baseline="0" dirty="0" smtClean="0">
                <a:solidFill>
                  <a:schemeClr val="tx1"/>
                </a:solidFill>
                <a:latin typeface="+mn-lt"/>
                <a:ea typeface="+mn-ea"/>
                <a:cs typeface="+mn-cs"/>
              </a:rPr>
              <a:t>processes (A, B, C) access a shared resource protected by the semaphore lock .</a:t>
            </a:r>
          </a:p>
          <a:p>
            <a:r>
              <a:rPr lang="en-US" sz="1200" kern="1200" baseline="0" dirty="0" smtClean="0">
                <a:solidFill>
                  <a:schemeClr val="tx1"/>
                </a:solidFill>
                <a:latin typeface="+mn-lt"/>
                <a:ea typeface="+mn-ea"/>
                <a:cs typeface="+mn-cs"/>
              </a:rPr>
              <a:t>Process A executes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(lock) ; because the semaphore has a value of 1 at</a:t>
            </a:r>
          </a:p>
          <a:p>
            <a:r>
              <a:rPr lang="en-US" sz="1200" kern="1200" baseline="0" dirty="0" smtClean="0">
                <a:solidFill>
                  <a:schemeClr val="tx1"/>
                </a:solidFill>
                <a:latin typeface="+mn-lt"/>
                <a:ea typeface="+mn-ea"/>
                <a:cs typeface="+mn-cs"/>
              </a:rPr>
              <a:t>the time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 can immediately enter its critical section and</a:t>
            </a:r>
          </a:p>
          <a:p>
            <a:r>
              <a:rPr lang="en-US" sz="1200" kern="1200" baseline="0" dirty="0" smtClean="0">
                <a:solidFill>
                  <a:schemeClr val="tx1"/>
                </a:solidFill>
                <a:latin typeface="+mn-lt"/>
                <a:ea typeface="+mn-ea"/>
                <a:cs typeface="+mn-cs"/>
              </a:rPr>
              <a:t>the semaphore takes on the value 0. While A is in its critical section, both B and</a:t>
            </a:r>
          </a:p>
          <a:p>
            <a:r>
              <a:rPr lang="en-US" sz="1200" kern="1200" baseline="0" dirty="0" smtClean="0">
                <a:solidFill>
                  <a:schemeClr val="tx1"/>
                </a:solidFill>
                <a:latin typeface="+mn-lt"/>
                <a:ea typeface="+mn-ea"/>
                <a:cs typeface="+mn-cs"/>
              </a:rPr>
              <a:t>C perform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and are blocked pending the availability of the</a:t>
            </a:r>
          </a:p>
          <a:p>
            <a:r>
              <a:rPr lang="en-US" sz="1200" kern="1200" baseline="0" dirty="0" smtClean="0">
                <a:solidFill>
                  <a:schemeClr val="tx1"/>
                </a:solidFill>
                <a:latin typeface="+mn-lt"/>
                <a:ea typeface="+mn-ea"/>
                <a:cs typeface="+mn-cs"/>
              </a:rPr>
              <a:t>semaphore. When A exits its critical section and performs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(lock) , B,</a:t>
            </a:r>
          </a:p>
          <a:p>
            <a:r>
              <a:rPr lang="en-US" sz="1200" kern="1200" baseline="0" dirty="0" smtClean="0">
                <a:solidFill>
                  <a:schemeClr val="tx1"/>
                </a:solidFill>
                <a:latin typeface="+mn-lt"/>
                <a:ea typeface="+mn-ea"/>
                <a:cs typeface="+mn-cs"/>
              </a:rPr>
              <a:t>which was the first process in the queue, can now enter its critical section.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by issuing </a:t>
            </a:r>
            <a:r>
              <a:rPr lang="en-US" sz="1200" i="1" kern="1200" baseline="0" dirty="0" err="1" smtClean="0">
                <a:solidFill>
                  <a:schemeClr val="tx1"/>
                </a:solidFill>
                <a:latin typeface="+mn-lt"/>
                <a:ea typeface="+mn-ea"/>
                <a:cs typeface="+mn-cs"/>
              </a:rPr>
              <a:t>cwait(x</a:t>
            </a:r>
            <a:r>
              <a:rPr lang="en-US" sz="1200" i="1" kern="1200" baseline="0" dirty="0" smtClean="0">
                <a:solidFill>
                  <a:schemeClr val="tx1"/>
                </a:solidFill>
                <a:latin typeface="+mn-lt"/>
                <a:ea typeface="+mn-ea"/>
                <a:cs typeface="+mn-cs"/>
              </a:rPr>
              <a:t>) ; it is then placed </a:t>
            </a:r>
            <a:r>
              <a:rPr lang="en-US" sz="1200" kern="1200" baseline="0" dirty="0" smtClean="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smtClean="0">
                <a:solidFill>
                  <a:schemeClr val="tx1"/>
                </a:solidFill>
                <a:latin typeface="+mn-lt"/>
                <a:ea typeface="+mn-ea"/>
                <a:cs typeface="+mn-cs"/>
              </a:rPr>
              <a:t>cwait(x</a:t>
            </a:r>
            <a:r>
              <a:rPr lang="en-US" sz="1200" kern="1200" baseline="0" dirty="0" smtClean="0">
                <a:solidFill>
                  <a:schemeClr val="tx1"/>
                </a:solidFill>
                <a:latin typeface="+mn-lt"/>
                <a:ea typeface="+mn-ea"/>
                <a:cs typeface="+mn-cs"/>
              </a:rPr>
              <a:t>) call. If a process that is executing in the monitor detects a change in the condition variable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 it issues </a:t>
            </a:r>
            <a:r>
              <a:rPr lang="en-US" sz="1200" kern="1200" baseline="0" dirty="0" err="1" smtClean="0">
                <a:solidFill>
                  <a:schemeClr val="tx1"/>
                </a:solidFill>
                <a:latin typeface="+mn-lt"/>
                <a:ea typeface="+mn-ea"/>
                <a:cs typeface="+mn-cs"/>
              </a:rPr>
              <a:t>csignal(x</a:t>
            </a:r>
            <a:r>
              <a:rPr lang="en-US" sz="1200" kern="1200" baseline="0" dirty="0" smtClean="0">
                <a:solidFill>
                  <a:schemeClr val="tx1"/>
                </a:solidFill>
                <a:latin typeface="+mn-lt"/>
                <a:ea typeface="+mn-ea"/>
                <a:cs typeface="+mn-cs"/>
              </a:rPr>
              <a:t>)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46</a:t>
            </a:fld>
            <a:endParaRPr lang="en-US" dirty="0">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5.1 lists some key terms</a:t>
            </a:r>
          </a:p>
          <a:p>
            <a:r>
              <a:rPr lang="en-US" sz="1200" kern="1200" baseline="0" dirty="0" smtClean="0">
                <a:solidFill>
                  <a:schemeClr val="tx1"/>
                </a:solidFill>
                <a:latin typeface="+mn-lt"/>
                <a:ea typeface="+mn-ea"/>
                <a:cs typeface="+mn-cs"/>
              </a:rPr>
              <a:t>related to concurrency. A set of animations that illustrate concepts in this chapter is</a:t>
            </a:r>
          </a:p>
          <a:p>
            <a:r>
              <a:rPr lang="en-US" sz="1200" kern="1200" baseline="0" dirty="0" smtClean="0">
                <a:solidFill>
                  <a:schemeClr val="tx1"/>
                </a:solidFill>
                <a:latin typeface="+mn-lt"/>
                <a:ea typeface="+mn-ea"/>
                <a:cs typeface="+mn-cs"/>
              </a:rPr>
              <a:t>available online. Click on the rotating globe at this book’s Web site at </a:t>
            </a:r>
            <a:r>
              <a:rPr lang="en-US" sz="1200" kern="1200" baseline="0" dirty="0" err="1" smtClean="0">
                <a:solidFill>
                  <a:schemeClr val="tx1"/>
                </a:solidFill>
                <a:latin typeface="+mn-lt"/>
                <a:ea typeface="+mn-ea"/>
                <a:cs typeface="+mn-cs"/>
              </a:rPr>
              <a:t>WilliamStallings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com/OS/OS7e.html for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following difficulties arise: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sharing of global resources is fraught with peril. </a:t>
            </a:r>
            <a:r>
              <a:rPr lang="en-US" sz="1200" b="0" kern="1200" baseline="0" dirty="0" smtClean="0">
                <a:solidFill>
                  <a:schemeClr val="tx1"/>
                </a:solidFill>
                <a:latin typeface="+mn-lt"/>
                <a:ea typeface="+mn-ea"/>
                <a:cs typeface="+mn-cs"/>
              </a:rPr>
              <a:t>For example, if two processes </a:t>
            </a:r>
            <a:r>
              <a:rPr lang="en-US" sz="1200" kern="1200" baseline="0" dirty="0" smtClean="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It is difficult for the OS to manage the allocation of resources optimally. </a:t>
            </a:r>
            <a:r>
              <a:rPr lang="en-US" sz="1200" b="0" kern="1200" baseline="0" dirty="0" smtClean="0">
                <a:solidFill>
                  <a:schemeClr val="tx1"/>
                </a:solidFill>
                <a:latin typeface="+mn-lt"/>
                <a:ea typeface="+mn-ea"/>
                <a:cs typeface="+mn-cs"/>
              </a:rPr>
              <a:t>For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becomes very difficult to locate a programming error </a:t>
            </a:r>
            <a:r>
              <a:rPr lang="en-US" sz="1200" b="0" kern="1200" baseline="0" dirty="0" smtClean="0">
                <a:solidFill>
                  <a:schemeClr val="tx1"/>
                </a:solidFill>
                <a:latin typeface="+mn-lt"/>
                <a:ea typeface="+mn-ea"/>
                <a:cs typeface="+mn-cs"/>
              </a:rPr>
              <a:t>because results are </a:t>
            </a:r>
            <a:r>
              <a:rPr lang="en-US" sz="1200" kern="1200" baseline="0" dirty="0" smtClean="0">
                <a:solidFill>
                  <a:schemeClr val="tx1"/>
                </a:solidFill>
                <a:latin typeface="+mn-lt"/>
                <a:ea typeface="+mn-ea"/>
                <a:cs typeface="+mn-cs"/>
              </a:rPr>
              <a:t>typically not deterministic and reproducible (e.g., see [LEBL87, CARR89, SHEN02] for a discussion of this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What design and management issues are raised by the existence of concurrency?</a:t>
            </a:r>
          </a:p>
          <a:p>
            <a:r>
              <a:rPr lang="en-US" sz="1200" kern="1200" baseline="0" dirty="0" smtClean="0">
                <a:solidFill>
                  <a:schemeClr val="tx1"/>
                </a:solidFill>
                <a:latin typeface="+mn-lt"/>
                <a:ea typeface="+mn-ea"/>
                <a:cs typeface="+mn-cs"/>
              </a:rPr>
              <a:t>We can list the following concerns: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OS must be able to keep track of the various processes. </a:t>
            </a:r>
            <a:r>
              <a:rPr lang="en-US" sz="1200" b="0" kern="1200" baseline="0" dirty="0" smtClean="0">
                <a:solidFill>
                  <a:schemeClr val="tx1"/>
                </a:solidFill>
                <a:latin typeface="+mn-lt"/>
                <a:ea typeface="+mn-ea"/>
                <a:cs typeface="+mn-cs"/>
              </a:rPr>
              <a:t>This is done with </a:t>
            </a:r>
            <a:r>
              <a:rPr lang="en-US" sz="1200" kern="1200" baseline="0" dirty="0" smtClean="0">
                <a:solidFill>
                  <a:schemeClr val="tx1"/>
                </a:solidFill>
                <a:latin typeface="+mn-lt"/>
                <a:ea typeface="+mn-ea"/>
                <a:cs typeface="+mn-cs"/>
              </a:rPr>
              <a:t>the use of process control blocks and was described in Chapter 4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OS must allocate and de-allocate various resources for each active process.</a:t>
            </a:r>
          </a:p>
          <a:p>
            <a:r>
              <a:rPr lang="en-US" sz="1200" kern="1200" baseline="0" dirty="0" smtClean="0">
                <a:solidFill>
                  <a:schemeClr val="tx1"/>
                </a:solidFill>
                <a:latin typeface="+mn-lt"/>
                <a:ea typeface="+mn-ea"/>
                <a:cs typeface="+mn-cs"/>
              </a:rPr>
              <a:t>At times, multiple processes want access to the same resource. These resources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 time: </a:t>
            </a:r>
            <a:r>
              <a:rPr lang="en-US" sz="1200" b="0" kern="1200" baseline="0" dirty="0" smtClean="0">
                <a:solidFill>
                  <a:schemeClr val="tx1"/>
                </a:solidFill>
                <a:latin typeface="+mn-lt"/>
                <a:ea typeface="+mn-ea"/>
                <a:cs typeface="+mn-cs"/>
              </a:rPr>
              <a:t>This is the scheduling function, discussed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a:t>
            </a:r>
            <a:r>
              <a:rPr lang="en-US" sz="1200" b="0" kern="1200" baseline="0" dirty="0" smtClean="0">
                <a:solidFill>
                  <a:schemeClr val="tx1"/>
                </a:solidFill>
                <a:latin typeface="+mn-lt"/>
                <a:ea typeface="+mn-ea"/>
                <a:cs typeface="+mn-cs"/>
              </a:rPr>
              <a:t>: Most operating systems use a virtual memory scheme. The topic </a:t>
            </a:r>
            <a:r>
              <a:rPr lang="en-US" sz="1200" kern="1200" baseline="0" dirty="0" smtClean="0">
                <a:solidFill>
                  <a:schemeClr val="tx1"/>
                </a:solidFill>
                <a:latin typeface="+mn-lt"/>
                <a:ea typeface="+mn-ea"/>
                <a:cs typeface="+mn-cs"/>
              </a:rPr>
              <a:t>is addressed in Part Three.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Files: </a:t>
            </a:r>
            <a:r>
              <a:rPr lang="en-US" sz="1200" b="0" kern="1200" baseline="0" dirty="0" smtClean="0">
                <a:solidFill>
                  <a:schemeClr val="tx1"/>
                </a:solidFill>
                <a:latin typeface="+mn-lt"/>
                <a:ea typeface="+mn-ea"/>
                <a:cs typeface="+mn-cs"/>
              </a:rPr>
              <a:t>Discussed in Chapter 12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devices: </a:t>
            </a:r>
            <a:r>
              <a:rPr lang="en-US" sz="1200" b="0" kern="1200" baseline="0" dirty="0" smtClean="0">
                <a:solidFill>
                  <a:schemeClr val="tx1"/>
                </a:solidFill>
                <a:latin typeface="+mn-lt"/>
                <a:ea typeface="+mn-ea"/>
                <a:cs typeface="+mn-cs"/>
              </a:rPr>
              <a:t>Discussed in Chapter 11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OS must protect the data and physical resources of each process against</a:t>
            </a:r>
          </a:p>
          <a:p>
            <a:r>
              <a:rPr lang="en-US" sz="1200" kern="1200" baseline="0" dirty="0" smtClean="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functioning of a process, and the output it produces, must be independent </a:t>
            </a:r>
          </a:p>
          <a:p>
            <a:r>
              <a:rPr lang="en-US" sz="1200" kern="1200" baseline="0" dirty="0" smtClean="0">
                <a:solidFill>
                  <a:schemeClr val="tx1"/>
                </a:solidFill>
                <a:latin typeface="+mn-lt"/>
                <a:ea typeface="+mn-ea"/>
                <a:cs typeface="+mn-cs"/>
              </a:rPr>
              <a:t>of the speed at which its execution is carried out relative to the speed of other</a:t>
            </a:r>
          </a:p>
          <a:p>
            <a:r>
              <a:rPr lang="en-US" sz="1200" kern="1200" baseline="0" dirty="0" smtClean="0">
                <a:solidFill>
                  <a:schemeClr val="tx1"/>
                </a:solidFill>
                <a:latin typeface="+mn-lt"/>
                <a:ea typeface="+mn-ea"/>
                <a:cs typeface="+mn-cs"/>
              </a:rPr>
              <a:t>concurrent processes. This is the subject of this chapter.</a:t>
            </a:r>
            <a:endParaRPr lang="en-US" dirty="0" smtClean="0"/>
          </a:p>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9</a:t>
            </a:fld>
            <a:endParaRPr lang="en-CA"/>
          </a:p>
        </p:txBody>
      </p:sp>
    </p:spTree>
    <p:extLst>
      <p:ext uri="{BB962C8B-B14F-4D97-AF65-F5344CB8AC3E}">
        <p14:creationId xmlns:p14="http://schemas.microsoft.com/office/powerpoint/2010/main" val="260799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classify the ways in which processes interact on the basis of the degree to which they are aware of each other’s existence. Table 5.2 lists three possible degrees of awareness plus the consequences of each: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unaware of each other: These are independent processes that are not</a:t>
            </a:r>
          </a:p>
          <a:p>
            <a:r>
              <a:rPr lang="en-US" sz="1200" kern="1200" baseline="0" dirty="0" smtClean="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lang="en-US" sz="1200" b="1" kern="1200" baseline="0" dirty="0" smtClean="0">
                <a:solidFill>
                  <a:schemeClr val="tx1"/>
                </a:solidFill>
                <a:latin typeface="+mn-lt"/>
                <a:ea typeface="+mn-ea"/>
                <a:cs typeface="+mn-cs"/>
              </a:rPr>
              <a:t>competition for resources. For </a:t>
            </a:r>
            <a:r>
              <a:rPr lang="en-US" sz="1200" kern="1200" baseline="0" dirty="0" smtClean="0">
                <a:solidFill>
                  <a:schemeClr val="tx1"/>
                </a:solidFill>
                <a:latin typeface="+mn-lt"/>
                <a:ea typeface="+mn-ea"/>
                <a:cs typeface="+mn-cs"/>
              </a:rPr>
              <a:t>example, two independent applications may both want to access the same disk or file or printer. The OS must regulate these accesses.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indirectly aware of each other: These are processes that are not necessarily</a:t>
            </a:r>
          </a:p>
          <a:p>
            <a:r>
              <a:rPr lang="en-US" sz="1200" kern="1200" baseline="0" dirty="0" smtClean="0">
                <a:solidFill>
                  <a:schemeClr val="tx1"/>
                </a:solidFill>
                <a:latin typeface="+mn-lt"/>
                <a:ea typeface="+mn-ea"/>
                <a:cs typeface="+mn-cs"/>
              </a:rPr>
              <a:t>aware of each other by their respective process IDs but that share access to some object, such as an I/O buffer. Such processes exhibit </a:t>
            </a:r>
            <a:r>
              <a:rPr lang="en-US" sz="1200" b="1" kern="1200" baseline="0" dirty="0" smtClean="0">
                <a:solidFill>
                  <a:schemeClr val="tx1"/>
                </a:solidFill>
                <a:latin typeface="+mn-lt"/>
                <a:ea typeface="+mn-ea"/>
                <a:cs typeface="+mn-cs"/>
              </a:rPr>
              <a:t>cooperation </a:t>
            </a:r>
            <a:r>
              <a:rPr lang="en-US" sz="1200" kern="1200" baseline="0" dirty="0" smtClean="0">
                <a:solidFill>
                  <a:schemeClr val="tx1"/>
                </a:solidFill>
                <a:latin typeface="+mn-lt"/>
                <a:ea typeface="+mn-ea"/>
                <a:cs typeface="+mn-cs"/>
              </a:rPr>
              <a:t>in sharing the common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directly aware of each other: These are processes that are able to</a:t>
            </a:r>
          </a:p>
          <a:p>
            <a:r>
              <a:rPr lang="en-US" sz="1200" kern="1200" baseline="0" dirty="0" smtClean="0">
                <a:solidFill>
                  <a:schemeClr val="tx1"/>
                </a:solidFill>
                <a:latin typeface="+mn-lt"/>
                <a:ea typeface="+mn-ea"/>
                <a:cs typeface="+mn-cs"/>
              </a:rPr>
              <a:t>communicate with each other by process ID and that are designed to work jointly on some activity. Again, such processes exhibit </a:t>
            </a:r>
            <a:r>
              <a:rPr lang="en-US" sz="1200" b="1" kern="1200" baseline="0" dirty="0" smtClean="0">
                <a:solidFill>
                  <a:schemeClr val="tx1"/>
                </a:solidFill>
                <a:latin typeface="+mn-lt"/>
                <a:ea typeface="+mn-ea"/>
                <a:cs typeface="+mn-cs"/>
              </a:rPr>
              <a:t>cooperation .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competing processes three control problems must be faced. First is the need for </a:t>
            </a:r>
            <a:r>
              <a:rPr lang="en-US" sz="1200" b="1" kern="1200" baseline="0" dirty="0" smtClean="0">
                <a:solidFill>
                  <a:schemeClr val="tx1"/>
                </a:solidFill>
                <a:latin typeface="+mn-lt"/>
                <a:ea typeface="+mn-ea"/>
                <a:cs typeface="+mn-cs"/>
              </a:rPr>
              <a:t>mutual exclusion . </a:t>
            </a:r>
            <a:r>
              <a:rPr lang="en-US" sz="1200" b="0" kern="1200" baseline="0" dirty="0" smtClean="0">
                <a:solidFill>
                  <a:schemeClr val="tx1"/>
                </a:solidFill>
                <a:latin typeface="+mn-lt"/>
                <a:ea typeface="+mn-ea"/>
                <a:cs typeface="+mn-cs"/>
              </a:rPr>
              <a:t>Suppose two or more processes require </a:t>
            </a:r>
            <a:r>
              <a:rPr lang="en-US" sz="1200" kern="1200" baseline="0" dirty="0" smtClean="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smtClean="0">
                <a:solidFill>
                  <a:schemeClr val="tx1"/>
                </a:solidFill>
                <a:latin typeface="+mn-lt"/>
                <a:ea typeface="+mn-ea"/>
                <a:cs typeface="+mn-cs"/>
              </a:rPr>
              <a:t>critical resource , </a:t>
            </a:r>
            <a:r>
              <a:rPr lang="en-US" sz="1200" b="0" kern="1200" baseline="0" dirty="0" smtClean="0">
                <a:solidFill>
                  <a:schemeClr val="tx1"/>
                </a:solidFill>
                <a:latin typeface="+mn-lt"/>
                <a:ea typeface="+mn-ea"/>
                <a:cs typeface="+mn-cs"/>
              </a:rPr>
              <a:t>and the portion of the program that uses it as a </a:t>
            </a:r>
            <a:r>
              <a:rPr lang="en-US" sz="1200" b="1" kern="1200" baseline="0" dirty="0" smtClean="0">
                <a:solidFill>
                  <a:schemeClr val="tx1"/>
                </a:solidFill>
                <a:latin typeface="+mn-lt"/>
                <a:ea typeface="+mn-ea"/>
                <a:cs typeface="+mn-cs"/>
              </a:rPr>
              <a:t>critical section </a:t>
            </a:r>
            <a:r>
              <a:rPr lang="en-US" sz="1200" b="0" kern="1200" baseline="0" dirty="0" smtClean="0">
                <a:solidFill>
                  <a:schemeClr val="tx1"/>
                </a:solidFill>
                <a:latin typeface="+mn-lt"/>
                <a:ea typeface="+mn-ea"/>
                <a:cs typeface="+mn-cs"/>
              </a:rPr>
              <a:t>of the program. It is important that only one program at a time be </a:t>
            </a:r>
            <a:r>
              <a:rPr lang="en-US" sz="1200" kern="1200" baseline="0" dirty="0" smtClean="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enforcement of mutual exclusion creates two additional control problems. One is that of </a:t>
            </a:r>
            <a:r>
              <a:rPr lang="en-US" sz="1200" b="1" kern="1200" baseline="0" dirty="0" smtClean="0">
                <a:solidFill>
                  <a:schemeClr val="tx1"/>
                </a:solidFill>
                <a:latin typeface="+mn-lt"/>
                <a:ea typeface="+mn-ea"/>
                <a:cs typeface="+mn-cs"/>
              </a:rPr>
              <a:t>deadlock . </a:t>
            </a:r>
            <a:r>
              <a:rPr lang="en-US" sz="1200" b="0" kern="1200" baseline="0" dirty="0" smtClean="0">
                <a:solidFill>
                  <a:schemeClr val="tx1"/>
                </a:solidFill>
                <a:latin typeface="+mn-lt"/>
                <a:ea typeface="+mn-ea"/>
                <a:cs typeface="+mn-cs"/>
              </a:rPr>
              <a:t>For example, consider two processes, P1 and P2, and two </a:t>
            </a:r>
            <a:r>
              <a:rPr lang="en-US" sz="1200" kern="1200" baseline="0" dirty="0" smtClean="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control problem is </a:t>
            </a:r>
            <a:r>
              <a:rPr lang="en-US" sz="1200" b="1" kern="1200" baseline="0" dirty="0" smtClean="0">
                <a:solidFill>
                  <a:schemeClr val="tx1"/>
                </a:solidFill>
                <a:latin typeface="+mn-lt"/>
                <a:ea typeface="+mn-ea"/>
                <a:cs typeface="+mn-cs"/>
              </a:rPr>
              <a:t>starvation . </a:t>
            </a:r>
            <a:r>
              <a:rPr lang="en-US" sz="1200" b="0" kern="1200" baseline="0" dirty="0" smtClean="0">
                <a:solidFill>
                  <a:schemeClr val="tx1"/>
                </a:solidFill>
                <a:latin typeface="+mn-lt"/>
                <a:ea typeface="+mn-ea"/>
                <a:cs typeface="+mn-cs"/>
              </a:rPr>
              <a:t>Suppose that three processes (P1, P2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facility or capability that is to provide support for mutual exclusion should</a:t>
            </a:r>
          </a:p>
          <a:p>
            <a:r>
              <a:rPr lang="en-US" sz="1200" kern="1200" baseline="0" dirty="0" smtClean="0">
                <a:solidFill>
                  <a:schemeClr val="tx1"/>
                </a:solidFill>
                <a:latin typeface="+mn-lt"/>
                <a:ea typeface="+mn-ea"/>
                <a:cs typeface="+mn-cs"/>
              </a:rPr>
              <a:t>meet the following requirements: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must be enforced: Only one process at a time is allowed into</a:t>
            </a:r>
          </a:p>
          <a:p>
            <a:r>
              <a:rPr lang="en-US" sz="120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that halts in its noncritical section must do so without interfering</a:t>
            </a:r>
          </a:p>
          <a:p>
            <a:r>
              <a:rPr lang="en-US" sz="1200" kern="1200" baseline="0" dirty="0" smtClean="0">
                <a:solidFill>
                  <a:schemeClr val="tx1"/>
                </a:solidFill>
                <a:latin typeface="+mn-lt"/>
                <a:ea typeface="+mn-ea"/>
                <a:cs typeface="+mn-cs"/>
              </a:rPr>
              <a:t>with other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must not be possible for a process requiring access to a critical section to be</a:t>
            </a:r>
          </a:p>
          <a:p>
            <a:r>
              <a:rPr lang="en-US" sz="1200" kern="1200" baseline="0" dirty="0" smtClean="0">
                <a:solidFill>
                  <a:schemeClr val="tx1"/>
                </a:solidFill>
                <a:latin typeface="+mn-lt"/>
                <a:ea typeface="+mn-ea"/>
                <a:cs typeface="+mn-cs"/>
              </a:rPr>
              <a:t>delayed indefinitely: no deadlock or starvation.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When no process is in a critical section, any process that requests entry to its</a:t>
            </a:r>
          </a:p>
          <a:p>
            <a:r>
              <a:rPr lang="en-US" sz="1200" kern="1200" baseline="0" dirty="0" smtClean="0">
                <a:solidFill>
                  <a:schemeClr val="tx1"/>
                </a:solidFill>
                <a:latin typeface="+mn-lt"/>
                <a:ea typeface="+mn-ea"/>
                <a:cs typeface="+mn-cs"/>
              </a:rPr>
              <a:t>critical section must be permitted to enter without delay.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No assumptions are made about relative process speeds or number of processors.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A process remains inside its critical section for a finite time only.</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10/13/2015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7132294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solidFill>
                  <a:prstClr val="white">
                    <a:lumMod val="65000"/>
                  </a:prstClr>
                </a:solidFill>
              </a:rPr>
              <a:pPr>
                <a:defRPr/>
              </a:pPr>
              <a:t>10/13/2015</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0564420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10/13/2015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mclaughlinkl:Desktop:Stallings%20Books:OS8e:OS8e-Figures:05-Concurrency-1:VerticalFigures.doc!OLE_LINK1"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oleObject" Target="mclaughlinkl:Desktop:Stallings%20Books:OS8e:OS8e-Figures:05-Concurrency-1:VerticalFigures.doc!OLE_LINK3"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package" Target="../embeddings/Microsoft_Word_Document1.docx"/></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33400" y="609600"/>
            <a:ext cx="8153400" cy="3809999"/>
          </a:xfrm>
        </p:spPr>
        <p:txBody>
          <a:bodyPr/>
          <a:lstStyle/>
          <a:p>
            <a:r>
              <a:rPr lang="en-US" altLang="en-US" dirty="0"/>
              <a:t>Operating Systems Concepts</a:t>
            </a:r>
          </a:p>
        </p:txBody>
      </p:sp>
      <p:sp>
        <p:nvSpPr>
          <p:cNvPr id="2054" name="Rectangle 6"/>
          <p:cNvSpPr>
            <a:spLocks noGrp="1" noChangeArrowheads="1"/>
          </p:cNvSpPr>
          <p:nvPr>
            <p:ph type="subTitle" idx="1"/>
          </p:nvPr>
        </p:nvSpPr>
        <p:spPr>
          <a:xfrm>
            <a:off x="1371600" y="4648200"/>
            <a:ext cx="6400800" cy="1524000"/>
          </a:xfrm>
        </p:spPr>
        <p:txBody>
          <a:bodyPr>
            <a:normAutofit fontScale="77500" lnSpcReduction="20000"/>
          </a:bodyPr>
          <a:lstStyle/>
          <a:p>
            <a:pPr>
              <a:lnSpc>
                <a:spcPct val="80000"/>
              </a:lnSpc>
            </a:pPr>
            <a:r>
              <a:rPr lang="en-US" altLang="en-US" sz="2800" dirty="0"/>
              <a:t>Concurrency: Mutual Exclusion and Synchronization</a:t>
            </a:r>
          </a:p>
          <a:p>
            <a:pPr>
              <a:lnSpc>
                <a:spcPct val="80000"/>
              </a:lnSpc>
            </a:pPr>
            <a:r>
              <a:rPr lang="en-US" altLang="en-US" sz="2800" dirty="0" err="1"/>
              <a:t>Mirela</a:t>
            </a:r>
            <a:r>
              <a:rPr lang="en-US" altLang="en-US" sz="2800" dirty="0"/>
              <a:t> </a:t>
            </a:r>
            <a:r>
              <a:rPr lang="en-US" altLang="en-US" sz="2800" dirty="0" err="1"/>
              <a:t>Gutica</a:t>
            </a:r>
            <a:endParaRPr lang="en-US" altLang="en-US" sz="2800" dirty="0"/>
          </a:p>
          <a:p>
            <a:pPr>
              <a:lnSpc>
                <a:spcPct val="80000"/>
              </a:lnSpc>
            </a:pPr>
            <a:r>
              <a:rPr lang="en-US" altLang="en-US" sz="2800" dirty="0" smtClean="0"/>
              <a:t>BCIT</a:t>
            </a:r>
          </a:p>
          <a:p>
            <a:pPr>
              <a:lnSpc>
                <a:spcPct val="80000"/>
              </a:lnSpc>
            </a:pPr>
            <a:r>
              <a:rPr lang="en-US" altLang="en-US" sz="2800" dirty="0"/>
              <a:t>Based on: </a:t>
            </a:r>
            <a:r>
              <a:rPr lang="en-US" sz="2800" dirty="0"/>
              <a:t>Eighth Edition</a:t>
            </a:r>
            <a:br>
              <a:rPr lang="en-US" sz="2800" dirty="0"/>
            </a:br>
            <a:r>
              <a:rPr lang="en-US" sz="2800" dirty="0"/>
              <a:t>By William Stallings</a:t>
            </a:r>
          </a:p>
          <a:p>
            <a:pPr>
              <a:lnSpc>
                <a:spcPct val="80000"/>
              </a:lnSpc>
            </a:pPr>
            <a:endParaRPr lang="en-US" altLang="en-US" sz="2800" dirty="0"/>
          </a:p>
        </p:txBody>
      </p:sp>
    </p:spTree>
    <p:extLst>
      <p:ext uri="{BB962C8B-B14F-4D97-AF65-F5344CB8AC3E}">
        <p14:creationId xmlns:p14="http://schemas.microsoft.com/office/powerpoint/2010/main" val="279328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685799"/>
            <a:ext cx="6324600" cy="5979863"/>
          </a:xfrm>
          <a:prstGeom prst="rect">
            <a:avLst/>
          </a:prstGeom>
        </p:spPr>
      </p:pic>
      <p:sp>
        <p:nvSpPr>
          <p:cNvPr id="6" name="Rectangle 5"/>
          <p:cNvSpPr/>
          <p:nvPr/>
        </p:nvSpPr>
        <p:spPr>
          <a:xfrm>
            <a:off x="6781800" y="1371600"/>
            <a:ext cx="1890058" cy="1569660"/>
          </a:xfrm>
          <a:prstGeom prst="rect">
            <a:avLst/>
          </a:prstGeom>
        </p:spPr>
        <p:txBody>
          <a:bodyPr wrap="square">
            <a:spAutoFit/>
          </a:bodyPr>
          <a:lstStyle/>
          <a:p>
            <a:pPr algn="ctr"/>
            <a:r>
              <a:rPr lang="en-US" sz="2400" b="1" dirty="0" smtClean="0">
                <a:latin typeface="+mn-lt"/>
              </a:rPr>
              <a:t>Table 5.2   </a:t>
            </a:r>
          </a:p>
          <a:p>
            <a:pPr algn="ctr"/>
            <a:endParaRPr lang="en-US" sz="2400" b="1" dirty="0" smtClean="0">
              <a:latin typeface="+mn-lt"/>
            </a:endParaRPr>
          </a:p>
          <a:p>
            <a:pPr algn="ctr"/>
            <a:r>
              <a:rPr lang="en-US" sz="2400" b="1" dirty="0" smtClean="0">
                <a:latin typeface="+mn-lt"/>
              </a:rPr>
              <a:t>Process Interaction</a:t>
            </a:r>
            <a:r>
              <a:rPr lang="en-US" sz="2400" dirty="0" smtClean="0">
                <a:latin typeface="+mn-lt"/>
              </a:rPr>
              <a:t> </a:t>
            </a:r>
            <a:endParaRPr lang="en-US" sz="2400" dirty="0">
              <a:latin typeface="+mn-lt"/>
            </a:endParaRPr>
          </a:p>
        </p:txBody>
      </p:sp>
    </p:spTree>
    <p:extLst>
      <p:ext uri="{BB962C8B-B14F-4D97-AF65-F5344CB8AC3E}">
        <p14:creationId xmlns:p14="http://schemas.microsoft.com/office/powerpoint/2010/main" val="158893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b="1" dirty="0" smtClean="0">
                <a:ln w="1905"/>
                <a:solidFill>
                  <a:schemeClr val="accent6">
                    <a:lumMod val="50000"/>
                  </a:schemeClr>
                </a:solidFill>
                <a:effectLst>
                  <a:innerShdw blurRad="69850" dist="43180" dir="5400000">
                    <a:srgbClr val="000000">
                      <a:alpha val="65000"/>
                    </a:srgbClr>
                  </a:innerShdw>
                </a:effectLst>
              </a:rPr>
              <a:t>Resource Competition</a:t>
            </a:r>
            <a:endParaRPr lang="en-US" sz="4800" b="1" dirty="0">
              <a:ln w="1905"/>
              <a:solidFill>
                <a:schemeClr val="accent6">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04800" y="1600200"/>
            <a:ext cx="8382000" cy="1828800"/>
          </a:xfrm>
        </p:spPr>
        <p:txBody>
          <a:bodyPr>
            <a:normAutofit fontScale="92500"/>
          </a:bodyPr>
          <a:lstStyle/>
          <a:p>
            <a:pPr>
              <a:buClr>
                <a:schemeClr val="accent3">
                  <a:lumMod val="50000"/>
                </a:schemeClr>
              </a:buClr>
              <a:buSzPct val="150000"/>
              <a:buFont typeface="Wingdings" charset="2"/>
              <a:buChar char="§"/>
            </a:pPr>
            <a:r>
              <a:rPr lang="en-US" sz="2800" dirty="0" smtClean="0"/>
              <a:t>Concurrent processes come into conflict when they are competing for use of the same resource</a:t>
            </a:r>
          </a:p>
          <a:p>
            <a:pPr lvl="2">
              <a:buClr>
                <a:schemeClr val="accent3">
                  <a:lumMod val="50000"/>
                </a:schemeClr>
              </a:buClr>
              <a:buSzPct val="150000"/>
              <a:buFont typeface="Wingdings" charset="2"/>
              <a:buChar char="§"/>
            </a:pPr>
            <a:r>
              <a:rPr lang="en-US" sz="2200" dirty="0" smtClean="0"/>
              <a:t> for example: I/O devices, memory, processor time, clock</a:t>
            </a:r>
          </a:p>
        </p:txBody>
      </p:sp>
      <p:graphicFrame>
        <p:nvGraphicFramePr>
          <p:cNvPr id="4" name="Diagram 3"/>
          <p:cNvGraphicFramePr/>
          <p:nvPr>
            <p:extLst>
              <p:ext uri="{D42A27DB-BD31-4B8C-83A1-F6EECF244321}">
                <p14:modId xmlns:p14="http://schemas.microsoft.com/office/powerpoint/2010/main" val="4159010552"/>
              </p:ext>
            </p:extLst>
          </p:nvPr>
        </p:nvGraphicFramePr>
        <p:xfrm>
          <a:off x="1295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57200" y="4572000"/>
            <a:ext cx="1295400" cy="1756850"/>
          </a:xfrm>
          <a:prstGeom prst="rect">
            <a:avLst/>
          </a:prstGeom>
        </p:spPr>
      </p:pic>
    </p:spTree>
    <p:extLst>
      <p:ext uri="{BB962C8B-B14F-4D97-AF65-F5344CB8AC3E}">
        <p14:creationId xmlns:p14="http://schemas.microsoft.com/office/powerpoint/2010/main" val="11190946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A Simple Example</a:t>
            </a:r>
          </a:p>
        </p:txBody>
      </p:sp>
      <p:sp>
        <p:nvSpPr>
          <p:cNvPr id="136195" name="Rectangle 3"/>
          <p:cNvSpPr>
            <a:spLocks noGrp="1" noChangeArrowheads="1"/>
          </p:cNvSpPr>
          <p:nvPr>
            <p:ph idx="1"/>
          </p:nvPr>
        </p:nvSpPr>
        <p:spPr/>
        <p:txBody>
          <a:bodyPr/>
          <a:lstStyle/>
          <a:p>
            <a:pPr>
              <a:buFont typeface="Wingdings" pitchFamily="2" charset="2"/>
              <a:buNone/>
            </a:pPr>
            <a:r>
              <a:rPr lang="en-US" altLang="en-US" b="1">
                <a:latin typeface="Times New Roman" pitchFamily="18" charset="0"/>
              </a:rPr>
              <a:t>void echo()</a:t>
            </a:r>
          </a:p>
          <a:p>
            <a:pPr>
              <a:buFont typeface="Wingdings" pitchFamily="2" charset="2"/>
              <a:buNone/>
            </a:pPr>
            <a:r>
              <a:rPr lang="en-US" altLang="en-US" b="1">
                <a:latin typeface="Times New Roman" pitchFamily="18" charset="0"/>
              </a:rPr>
              <a:t>{</a:t>
            </a:r>
          </a:p>
          <a:p>
            <a:pPr>
              <a:buFont typeface="Wingdings" pitchFamily="2" charset="2"/>
              <a:buNone/>
            </a:pPr>
            <a:r>
              <a:rPr lang="en-US" altLang="en-US" b="1">
                <a:latin typeface="Times New Roman" pitchFamily="18" charset="0"/>
              </a:rPr>
              <a:t>	chin = getchar();</a:t>
            </a:r>
          </a:p>
          <a:p>
            <a:pPr>
              <a:buFont typeface="Wingdings" pitchFamily="2" charset="2"/>
              <a:buNone/>
            </a:pPr>
            <a:r>
              <a:rPr lang="en-US" altLang="en-US" b="1">
                <a:latin typeface="Times New Roman" pitchFamily="18" charset="0"/>
              </a:rPr>
              <a:t>	chout = chin;</a:t>
            </a:r>
          </a:p>
          <a:p>
            <a:pPr>
              <a:buFont typeface="Wingdings" pitchFamily="2" charset="2"/>
              <a:buNone/>
            </a:pPr>
            <a:r>
              <a:rPr lang="en-US" altLang="en-US" b="1">
                <a:latin typeface="Times New Roman" pitchFamily="18" charset="0"/>
              </a:rPr>
              <a:t>	putchar(chout); </a:t>
            </a:r>
          </a:p>
          <a:p>
            <a:pPr>
              <a:buFont typeface="Wingdings" pitchFamily="2" charset="2"/>
              <a:buNone/>
            </a:pPr>
            <a:r>
              <a:rPr lang="en-US" altLang="en-US" b="1">
                <a:latin typeface="Times New Roman" pitchFamily="18" charset="0"/>
              </a:rPr>
              <a:t>}</a:t>
            </a:r>
            <a:endParaRPr lang="en-US" altLang="en-US">
              <a:latin typeface="Times New Roman" pitchFamily="18" charset="0"/>
            </a:endParaRPr>
          </a:p>
        </p:txBody>
      </p:sp>
    </p:spTree>
    <p:extLst>
      <p:ext uri="{BB962C8B-B14F-4D97-AF65-F5344CB8AC3E}">
        <p14:creationId xmlns:p14="http://schemas.microsoft.com/office/powerpoint/2010/main" val="2088001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A Simple Example</a:t>
            </a:r>
          </a:p>
        </p:txBody>
      </p:sp>
      <p:sp>
        <p:nvSpPr>
          <p:cNvPr id="137219" name="Rectangle 3"/>
          <p:cNvSpPr>
            <a:spLocks noGrp="1" noChangeArrowheads="1"/>
          </p:cNvSpPr>
          <p:nvPr>
            <p:ph idx="1"/>
          </p:nvPr>
        </p:nvSpPr>
        <p:spPr>
          <a:xfrm>
            <a:off x="1066800" y="2057400"/>
            <a:ext cx="7696200" cy="4572000"/>
          </a:xfrm>
        </p:spPr>
        <p:txBody>
          <a:bodyPr/>
          <a:lstStyle/>
          <a:p>
            <a:pPr>
              <a:buFont typeface="Wingdings" pitchFamily="2" charset="2"/>
              <a:buNone/>
            </a:pPr>
            <a:r>
              <a:rPr lang="en-US" altLang="en-US" b="1">
                <a:latin typeface="Courier New" pitchFamily="49" charset="0"/>
              </a:rPr>
              <a:t>	</a:t>
            </a:r>
            <a:r>
              <a:rPr lang="en-US" altLang="en-US" sz="2800" b="1">
                <a:latin typeface="Times New Roman" pitchFamily="18" charset="0"/>
              </a:rPr>
              <a:t>Process P1		Process P2</a:t>
            </a:r>
          </a:p>
          <a:p>
            <a:pPr>
              <a:buFont typeface="Wingdings" pitchFamily="2" charset="2"/>
              <a:buNone/>
            </a:pPr>
            <a:r>
              <a:rPr lang="en-US" altLang="en-US" sz="2800" b="1">
                <a:latin typeface="Times New Roman" pitchFamily="18" charset="0"/>
              </a:rPr>
              <a:t>.					 .	</a:t>
            </a:r>
          </a:p>
          <a:p>
            <a:pPr>
              <a:buFont typeface="Wingdings" pitchFamily="2" charset="2"/>
              <a:buNone/>
            </a:pPr>
            <a:r>
              <a:rPr lang="en-US" altLang="en-US" sz="2800" b="1">
                <a:latin typeface="Times New Roman" pitchFamily="18" charset="0"/>
              </a:rPr>
              <a:t>in = getchar();	 	.</a:t>
            </a:r>
          </a:p>
          <a:p>
            <a:pPr>
              <a:buFont typeface="Wingdings" pitchFamily="2" charset="2"/>
              <a:buNone/>
            </a:pPr>
            <a:r>
              <a:rPr lang="en-US" altLang="en-US" sz="2800" b="1">
                <a:latin typeface="Times New Roman" pitchFamily="18" charset="0"/>
              </a:rPr>
              <a:t>.					 in = getchar();</a:t>
            </a:r>
          </a:p>
          <a:p>
            <a:pPr>
              <a:buFont typeface="Wingdings" pitchFamily="2" charset="2"/>
              <a:buNone/>
            </a:pPr>
            <a:r>
              <a:rPr lang="en-US" altLang="en-US" sz="2800" b="1">
                <a:latin typeface="Times New Roman" pitchFamily="18" charset="0"/>
              </a:rPr>
              <a:t>chout = chin;		 chout = chin;</a:t>
            </a:r>
          </a:p>
          <a:p>
            <a:pPr>
              <a:buFont typeface="Wingdings" pitchFamily="2" charset="2"/>
              <a:buNone/>
            </a:pPr>
            <a:r>
              <a:rPr lang="en-US" altLang="en-US" sz="2800" b="1">
                <a:latin typeface="Times New Roman" pitchFamily="18" charset="0"/>
              </a:rPr>
              <a:t>putchar(chout);	 	.</a:t>
            </a:r>
          </a:p>
          <a:p>
            <a:pPr>
              <a:buFont typeface="Wingdings" pitchFamily="2" charset="2"/>
              <a:buNone/>
            </a:pPr>
            <a:r>
              <a:rPr lang="en-US" altLang="en-US" sz="2800" b="1">
                <a:latin typeface="Times New Roman" pitchFamily="18" charset="0"/>
              </a:rPr>
              <a:t>.					 putchar(chout);</a:t>
            </a:r>
          </a:p>
          <a:p>
            <a:pPr>
              <a:buFont typeface="Wingdings" pitchFamily="2" charset="2"/>
              <a:buNone/>
            </a:pPr>
            <a:r>
              <a:rPr lang="en-US" altLang="en-US" sz="2800" b="1">
                <a:latin typeface="Times New Roman" pitchFamily="18" charset="0"/>
              </a:rPr>
              <a:t>.					 .</a:t>
            </a:r>
            <a:endParaRPr lang="en-US" altLang="en-US" sz="2800">
              <a:latin typeface="Times New Roman" pitchFamily="18" charset="0"/>
            </a:endParaRPr>
          </a:p>
        </p:txBody>
      </p:sp>
    </p:spTree>
    <p:extLst>
      <p:ext uri="{BB962C8B-B14F-4D97-AF65-F5344CB8AC3E}">
        <p14:creationId xmlns:p14="http://schemas.microsoft.com/office/powerpoint/2010/main" val="3830571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t>Mutual Exclusion</a:t>
            </a:r>
          </a:p>
        </p:txBody>
      </p:sp>
      <p:sp>
        <p:nvSpPr>
          <p:cNvPr id="189443" name="Rectangle 3"/>
          <p:cNvSpPr>
            <a:spLocks noGrp="1" noChangeArrowheads="1"/>
          </p:cNvSpPr>
          <p:nvPr>
            <p:ph idx="1"/>
          </p:nvPr>
        </p:nvSpPr>
        <p:spPr/>
        <p:txBody>
          <a:bodyPr/>
          <a:lstStyle/>
          <a:p>
            <a:r>
              <a:rPr lang="en-US" altLang="en-US" sz="2800" dirty="0"/>
              <a:t>Mutual Exclusion</a:t>
            </a:r>
          </a:p>
          <a:p>
            <a:pPr lvl="1"/>
            <a:r>
              <a:rPr lang="en-US" altLang="en-US" sz="1800" dirty="0"/>
              <a:t>Mechanism for avoiding race condition by preventing two processes from running in their critical </a:t>
            </a:r>
            <a:r>
              <a:rPr lang="en-US" altLang="en-US" sz="1800" dirty="0" smtClean="0"/>
              <a:t>section</a:t>
            </a:r>
            <a:endParaRPr lang="en-US" altLang="en-US" sz="1800" dirty="0"/>
          </a:p>
          <a:p>
            <a:r>
              <a:rPr lang="en-US" altLang="en-US" sz="2800" dirty="0"/>
              <a:t>Critical Section</a:t>
            </a:r>
          </a:p>
          <a:p>
            <a:pPr lvl="1"/>
            <a:r>
              <a:rPr lang="en-US" altLang="en-US" sz="1800" dirty="0"/>
              <a:t>Section of code in a program that accesses a set of shared variables or </a:t>
            </a:r>
            <a:r>
              <a:rPr lang="en-US" altLang="en-US" sz="1800" dirty="0" smtClean="0"/>
              <a:t>resources</a:t>
            </a:r>
          </a:p>
          <a:p>
            <a:r>
              <a:rPr lang="en-US" altLang="en-US" sz="2600" dirty="0" smtClean="0"/>
              <a:t>Race Condition</a:t>
            </a:r>
          </a:p>
          <a:p>
            <a:pPr lvl="1"/>
            <a:r>
              <a:rPr lang="en-US" altLang="en-US" sz="1800" dirty="0"/>
              <a:t>When the order of process completion does make a difference, the problem is called race condition</a:t>
            </a:r>
          </a:p>
          <a:p>
            <a:pPr>
              <a:buFont typeface="Wingdings" pitchFamily="2" charset="2"/>
              <a:buNone/>
            </a:pPr>
            <a:endParaRPr lang="en-US" altLang="en-US" dirty="0"/>
          </a:p>
          <a:p>
            <a:endParaRPr lang="en-US" altLang="en-US" dirty="0"/>
          </a:p>
        </p:txBody>
      </p:sp>
    </p:spTree>
    <p:extLst>
      <p:ext uri="{BB962C8B-B14F-4D97-AF65-F5344CB8AC3E}">
        <p14:creationId xmlns:p14="http://schemas.microsoft.com/office/powerpoint/2010/main" val="226989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94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9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t>Critical Section</a:t>
            </a:r>
          </a:p>
        </p:txBody>
      </p:sp>
      <p:sp>
        <p:nvSpPr>
          <p:cNvPr id="193539" name="Rectangle 3"/>
          <p:cNvSpPr>
            <a:spLocks noGrp="1" noChangeArrowheads="1"/>
          </p:cNvSpPr>
          <p:nvPr>
            <p:ph idx="1"/>
          </p:nvPr>
        </p:nvSpPr>
        <p:spPr/>
        <p:txBody>
          <a:bodyPr/>
          <a:lstStyle/>
          <a:p>
            <a:pPr>
              <a:lnSpc>
                <a:spcPct val="90000"/>
              </a:lnSpc>
            </a:pPr>
            <a:r>
              <a:rPr lang="en-US" altLang="en-US"/>
              <a:t>We should only exclude the processes to run in parallel when they are in their critical section. </a:t>
            </a:r>
          </a:p>
          <a:p>
            <a:pPr>
              <a:lnSpc>
                <a:spcPct val="90000"/>
              </a:lnSpc>
            </a:pPr>
            <a:r>
              <a:rPr lang="en-US" altLang="en-US"/>
              <a:t>How can we prevent processes from running in their critical section at the same time (i.e. two editors writing the same text field)?</a:t>
            </a:r>
          </a:p>
          <a:p>
            <a:pPr>
              <a:lnSpc>
                <a:spcPct val="90000"/>
              </a:lnSpc>
            </a:pPr>
            <a:r>
              <a:rPr lang="en-US" altLang="en-US"/>
              <a:t>Answer:We should design a mechanism for passing messages.  </a:t>
            </a:r>
          </a:p>
          <a:p>
            <a:pPr>
              <a:lnSpc>
                <a:spcPct val="90000"/>
              </a:lnSpc>
            </a:pPr>
            <a:endParaRPr lang="en-US" altLang="en-US"/>
          </a:p>
        </p:txBody>
      </p:sp>
    </p:spTree>
    <p:extLst>
      <p:ext uri="{BB962C8B-B14F-4D97-AF65-F5344CB8AC3E}">
        <p14:creationId xmlns:p14="http://schemas.microsoft.com/office/powerpoint/2010/main" val="3692474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t>Race Condition (1)</a:t>
            </a:r>
          </a:p>
        </p:txBody>
      </p:sp>
      <p:sp>
        <p:nvSpPr>
          <p:cNvPr id="190467" name="Rectangle 3"/>
          <p:cNvSpPr>
            <a:spLocks noGrp="1" noChangeArrowheads="1"/>
          </p:cNvSpPr>
          <p:nvPr>
            <p:ph idx="1"/>
          </p:nvPr>
        </p:nvSpPr>
        <p:spPr/>
        <p:txBody>
          <a:bodyPr/>
          <a:lstStyle/>
          <a:p>
            <a:pPr>
              <a:lnSpc>
                <a:spcPct val="90000"/>
              </a:lnSpc>
            </a:pPr>
            <a:r>
              <a:rPr lang="en-US" altLang="en-US" dirty="0" smtClean="0"/>
              <a:t>A </a:t>
            </a:r>
            <a:r>
              <a:rPr lang="en-US" altLang="en-US" dirty="0"/>
              <a:t>race condition is a situation where two processes either communicate or share memory while they are running and the output of one or both processes depends on the relative speed of the two processes</a:t>
            </a:r>
            <a:r>
              <a:rPr lang="en-US" altLang="en-US" dirty="0" smtClean="0"/>
              <a:t>.</a:t>
            </a:r>
          </a:p>
          <a:p>
            <a:r>
              <a:rPr lang="en-US" altLang="en-US" dirty="0"/>
              <a:t>A race condition occurs when the two processes are running in parallel.</a:t>
            </a:r>
          </a:p>
          <a:p>
            <a:r>
              <a:rPr lang="en-US" altLang="en-US" dirty="0"/>
              <a:t>We need an additional mechanism that prevents some processes from running in parallel when two or more of them are using shared memory.</a:t>
            </a:r>
          </a:p>
          <a:p>
            <a:pPr>
              <a:lnSpc>
                <a:spcPct val="90000"/>
              </a:lnSpc>
            </a:pPr>
            <a:endParaRPr lang="en-US" altLang="en-US" dirty="0"/>
          </a:p>
        </p:txBody>
      </p:sp>
    </p:spTree>
    <p:extLst>
      <p:ext uri="{BB962C8B-B14F-4D97-AF65-F5344CB8AC3E}">
        <p14:creationId xmlns:p14="http://schemas.microsoft.com/office/powerpoint/2010/main" val="275251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p:txBody>
          <a:bodyPr/>
          <a:lstStyle/>
          <a:p>
            <a:r>
              <a:rPr lang="en-US" altLang="en-US" dirty="0"/>
              <a:t>Race Condition </a:t>
            </a:r>
            <a:r>
              <a:rPr lang="en-US" altLang="en-US" dirty="0" smtClean="0"/>
              <a:t>(2)</a:t>
            </a:r>
            <a:endParaRPr lang="en-US" altLang="en-US" dirty="0"/>
          </a:p>
        </p:txBody>
      </p:sp>
      <p:sp>
        <p:nvSpPr>
          <p:cNvPr id="191491" name="Rectangle 1027"/>
          <p:cNvSpPr>
            <a:spLocks noGrp="1" noChangeArrowheads="1"/>
          </p:cNvSpPr>
          <p:nvPr>
            <p:ph idx="1"/>
          </p:nvPr>
        </p:nvSpPr>
        <p:spPr/>
        <p:txBody>
          <a:bodyPr/>
          <a:lstStyle/>
          <a:p>
            <a:r>
              <a:rPr lang="en-US" altLang="en-US"/>
              <a:t>Race conditions are consider to be bad because computers should be deterministic. </a:t>
            </a:r>
          </a:p>
          <a:p>
            <a:r>
              <a:rPr lang="en-US" altLang="en-US"/>
              <a:t>In the case of a race condition, in many cases the output is wrong. </a:t>
            </a:r>
          </a:p>
          <a:p>
            <a:endParaRPr lang="en-US" altLang="en-US"/>
          </a:p>
        </p:txBody>
      </p:sp>
    </p:spTree>
    <p:extLst>
      <p:ext uri="{BB962C8B-B14F-4D97-AF65-F5344CB8AC3E}">
        <p14:creationId xmlns:p14="http://schemas.microsoft.com/office/powerpoint/2010/main" val="3168120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a:bodyPr>
          <a:lstStyle/>
          <a:p>
            <a:r>
              <a:rPr lang="en-US" altLang="en-US"/>
              <a:t>Competition Among Processes for Resources</a:t>
            </a:r>
          </a:p>
        </p:txBody>
      </p:sp>
      <p:sp>
        <p:nvSpPr>
          <p:cNvPr id="140291" name="Rectangle 3"/>
          <p:cNvSpPr>
            <a:spLocks noGrp="1" noChangeArrowheads="1"/>
          </p:cNvSpPr>
          <p:nvPr>
            <p:ph idx="1"/>
          </p:nvPr>
        </p:nvSpPr>
        <p:spPr/>
        <p:txBody>
          <a:bodyPr/>
          <a:lstStyle/>
          <a:p>
            <a:r>
              <a:rPr lang="en-US" altLang="en-US"/>
              <a:t>Mutual Exclusion</a:t>
            </a:r>
          </a:p>
          <a:p>
            <a:pPr lvl="1"/>
            <a:r>
              <a:rPr lang="en-US" altLang="en-US"/>
              <a:t>Critical sections</a:t>
            </a:r>
          </a:p>
          <a:p>
            <a:pPr lvl="2"/>
            <a:r>
              <a:rPr lang="en-US" altLang="en-US"/>
              <a:t>Only one program at a time is allowed in its critical section</a:t>
            </a:r>
          </a:p>
          <a:p>
            <a:pPr lvl="2"/>
            <a:r>
              <a:rPr lang="en-US" altLang="en-US"/>
              <a:t>Example only one process at a time is allowed to send command to the printer</a:t>
            </a:r>
          </a:p>
          <a:p>
            <a:r>
              <a:rPr lang="en-US" altLang="en-US"/>
              <a:t>Deadlock</a:t>
            </a:r>
          </a:p>
          <a:p>
            <a:r>
              <a:rPr lang="en-US" altLang="en-US"/>
              <a:t>Starvation</a:t>
            </a:r>
          </a:p>
          <a:p>
            <a:endParaRPr lang="en-US" altLang="en-US"/>
          </a:p>
        </p:txBody>
      </p:sp>
    </p:spTree>
    <p:extLst>
      <p:ext uri="{BB962C8B-B14F-4D97-AF65-F5344CB8AC3E}">
        <p14:creationId xmlns:p14="http://schemas.microsoft.com/office/powerpoint/2010/main" val="203277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a:bodyPr>
          <a:lstStyle/>
          <a:p>
            <a:r>
              <a:rPr lang="en-US" altLang="en-US"/>
              <a:t>Cooperation Among Processes by Sharing</a:t>
            </a:r>
          </a:p>
        </p:txBody>
      </p:sp>
      <p:sp>
        <p:nvSpPr>
          <p:cNvPr id="141315" name="Rectangle 3"/>
          <p:cNvSpPr>
            <a:spLocks noGrp="1" noChangeArrowheads="1"/>
          </p:cNvSpPr>
          <p:nvPr>
            <p:ph idx="1"/>
          </p:nvPr>
        </p:nvSpPr>
        <p:spPr/>
        <p:txBody>
          <a:bodyPr/>
          <a:lstStyle/>
          <a:p>
            <a:r>
              <a:rPr lang="en-US" altLang="en-US"/>
              <a:t>Writing must be mutually exclusive</a:t>
            </a:r>
          </a:p>
          <a:p>
            <a:r>
              <a:rPr lang="en-US" altLang="en-US"/>
              <a:t>Reading shouldn’t be mutually exclusive </a:t>
            </a:r>
          </a:p>
          <a:p>
            <a:r>
              <a:rPr lang="en-US" altLang="en-US"/>
              <a:t>Critical sections are used to provide data integrity</a:t>
            </a:r>
          </a:p>
          <a:p>
            <a:r>
              <a:rPr lang="en-US" altLang="en-US"/>
              <a:t>Deadlock and starvation may occur</a:t>
            </a:r>
          </a:p>
        </p:txBody>
      </p:sp>
    </p:spTree>
    <p:extLst>
      <p:ext uri="{BB962C8B-B14F-4D97-AF65-F5344CB8AC3E}">
        <p14:creationId xmlns:p14="http://schemas.microsoft.com/office/powerpoint/2010/main" val="4261725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Multiple  Processes</a:t>
            </a:r>
          </a:p>
        </p:txBody>
      </p:sp>
      <p:sp>
        <p:nvSpPr>
          <p:cNvPr id="4" name="Content Placeholder 3"/>
          <p:cNvSpPr>
            <a:spLocks noGrp="1"/>
          </p:cNvSpPr>
          <p:nvPr>
            <p:ph sz="half" idx="4294967295"/>
          </p:nvPr>
        </p:nvSpPr>
        <p:spPr>
          <a:xfrm>
            <a:off x="658904" y="2286000"/>
            <a:ext cx="8027896" cy="4267200"/>
          </a:xfrm>
          <a:prstGeom prst="rect">
            <a:avLst/>
          </a:prstGeom>
        </p:spPr>
        <p:txBody>
          <a:bodyPr>
            <a:normAutofit/>
          </a:bodyPr>
          <a:lstStyle/>
          <a:p>
            <a:r>
              <a:rPr lang="en-US" sz="3600" dirty="0" smtClean="0"/>
              <a:t>Operating System design is concerned with the management of processes and threads:</a:t>
            </a:r>
          </a:p>
          <a:p>
            <a:pPr lvl="2"/>
            <a:r>
              <a:rPr lang="en-US" sz="3400" dirty="0" smtClean="0"/>
              <a:t>Multiprogramming</a:t>
            </a:r>
          </a:p>
          <a:p>
            <a:pPr lvl="2"/>
            <a:r>
              <a:rPr lang="en-US" sz="3400" dirty="0" smtClean="0"/>
              <a:t>Multiprocessing</a:t>
            </a:r>
          </a:p>
          <a:p>
            <a:pPr lvl="2"/>
            <a:r>
              <a:rPr lang="en-US" sz="3400" dirty="0" smtClean="0"/>
              <a:t>Distributed Processing</a:t>
            </a:r>
          </a:p>
        </p:txBody>
      </p:sp>
      <p:pic>
        <p:nvPicPr>
          <p:cNvPr id="5" name="Picture 4"/>
          <p:cNvPicPr>
            <a:picLocks noChangeAspect="1"/>
          </p:cNvPicPr>
          <p:nvPr/>
        </p:nvPicPr>
        <p:blipFill>
          <a:blip r:embed="rId3"/>
          <a:stretch>
            <a:fillRect/>
          </a:stretch>
        </p:blipFill>
        <p:spPr>
          <a:xfrm>
            <a:off x="6553200" y="4114800"/>
            <a:ext cx="1962379" cy="2279650"/>
          </a:xfrm>
          <a:prstGeom prst="rect">
            <a:avLst/>
          </a:prstGeom>
        </p:spPr>
      </p:pic>
    </p:spTree>
    <p:extLst>
      <p:ext uri="{BB962C8B-B14F-4D97-AF65-F5344CB8AC3E}">
        <p14:creationId xmlns:p14="http://schemas.microsoft.com/office/powerpoint/2010/main" val="94068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en-US" altLang="en-US" sz="4800" dirty="0"/>
              <a:t>Cooperation Among Processes by Communication</a:t>
            </a:r>
          </a:p>
        </p:txBody>
      </p:sp>
      <p:sp>
        <p:nvSpPr>
          <p:cNvPr id="142339" name="Rectangle 3"/>
          <p:cNvSpPr>
            <a:spLocks noGrp="1" noChangeArrowheads="1"/>
          </p:cNvSpPr>
          <p:nvPr>
            <p:ph idx="1"/>
          </p:nvPr>
        </p:nvSpPr>
        <p:spPr>
          <a:xfrm>
            <a:off x="533400" y="2057400"/>
            <a:ext cx="8229600" cy="4525963"/>
          </a:xfrm>
        </p:spPr>
        <p:txBody>
          <a:bodyPr/>
          <a:lstStyle/>
          <a:p>
            <a:pPr>
              <a:lnSpc>
                <a:spcPct val="90000"/>
              </a:lnSpc>
            </a:pPr>
            <a:r>
              <a:rPr lang="en-US" altLang="en-US" dirty="0"/>
              <a:t>Messages are passes</a:t>
            </a:r>
          </a:p>
          <a:p>
            <a:pPr lvl="1">
              <a:lnSpc>
                <a:spcPct val="90000"/>
              </a:lnSpc>
            </a:pPr>
            <a:r>
              <a:rPr lang="en-US" altLang="en-US" dirty="0"/>
              <a:t>Mutual exclusion is not a control requirement (there are other methods)</a:t>
            </a:r>
          </a:p>
          <a:p>
            <a:pPr>
              <a:lnSpc>
                <a:spcPct val="90000"/>
              </a:lnSpc>
            </a:pPr>
            <a:r>
              <a:rPr lang="en-US" altLang="en-US" dirty="0"/>
              <a:t>Possible to have deadlock</a:t>
            </a:r>
          </a:p>
          <a:p>
            <a:pPr lvl="1">
              <a:lnSpc>
                <a:spcPct val="90000"/>
              </a:lnSpc>
            </a:pPr>
            <a:r>
              <a:rPr lang="en-US" altLang="en-US" dirty="0"/>
              <a:t>Each process waiting for a message from the other process</a:t>
            </a:r>
          </a:p>
          <a:p>
            <a:pPr>
              <a:lnSpc>
                <a:spcPct val="90000"/>
              </a:lnSpc>
            </a:pPr>
            <a:r>
              <a:rPr lang="en-US" altLang="en-US" dirty="0"/>
              <a:t>Possible to have starvation</a:t>
            </a:r>
          </a:p>
          <a:p>
            <a:pPr lvl="1">
              <a:lnSpc>
                <a:spcPct val="90000"/>
              </a:lnSpc>
            </a:pPr>
            <a:r>
              <a:rPr lang="en-US" altLang="en-US" dirty="0"/>
              <a:t>Two processes sending message to each other while another process waits for a message</a:t>
            </a:r>
          </a:p>
        </p:txBody>
      </p:sp>
    </p:spTree>
    <p:extLst>
      <p:ext uri="{BB962C8B-B14F-4D97-AF65-F5344CB8AC3E}">
        <p14:creationId xmlns:p14="http://schemas.microsoft.com/office/powerpoint/2010/main" val="697429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457200" y="2057400"/>
            <a:ext cx="8153400" cy="4419600"/>
          </a:xfrm>
          <a:prstGeom prst="rect">
            <a:avLst/>
          </a:prstGeom>
        </p:spPr>
        <p:txBody>
          <a:bodyPr>
            <a:normAutofit fontScale="70000" lnSpcReduction="20000"/>
          </a:bodyPr>
          <a:lstStyle/>
          <a:p>
            <a:r>
              <a:rPr lang="en-US" sz="4000" dirty="0" smtClean="0"/>
              <a:t>Must be enforced</a:t>
            </a:r>
          </a:p>
          <a:p>
            <a:r>
              <a:rPr lang="en-US" sz="4000" dirty="0" smtClean="0"/>
              <a:t>A process that halts must do so without             interfering with other processes</a:t>
            </a:r>
          </a:p>
          <a:p>
            <a:r>
              <a:rPr lang="en-US" sz="4000" dirty="0" smtClean="0"/>
              <a:t>No deadlock or starvation</a:t>
            </a:r>
          </a:p>
          <a:p>
            <a:r>
              <a:rPr lang="en-US" sz="4000" dirty="0" smtClean="0"/>
              <a:t>A process must not be denied access to a critical section when there is no other process using it</a:t>
            </a:r>
          </a:p>
          <a:p>
            <a:r>
              <a:rPr lang="en-US" sz="4000" dirty="0" smtClean="0"/>
              <a:t>No assumptions are made about relative process speeds or number of processes</a:t>
            </a:r>
          </a:p>
          <a:p>
            <a:r>
              <a:rPr lang="en-US" sz="4000" dirty="0" smtClean="0"/>
              <a:t>A process remains inside its critical section for a finite time only</a:t>
            </a:r>
          </a:p>
          <a:p>
            <a:endParaRPr lang="en-US" sz="2400" dirty="0"/>
          </a:p>
        </p:txBody>
      </p:sp>
      <p:pic>
        <p:nvPicPr>
          <p:cNvPr id="4" name="Picture 3"/>
          <p:cNvPicPr>
            <a:picLocks noChangeAspect="1"/>
          </p:cNvPicPr>
          <p:nvPr/>
        </p:nvPicPr>
        <p:blipFill>
          <a:blip r:embed="rId3"/>
          <a:stretch>
            <a:fillRect/>
          </a:stretch>
        </p:blipFill>
        <p:spPr>
          <a:xfrm>
            <a:off x="6629400" y="1143000"/>
            <a:ext cx="1968500" cy="1532725"/>
          </a:xfrm>
          <a:prstGeom prst="rect">
            <a:avLst/>
          </a:prstGeom>
        </p:spPr>
      </p:pic>
    </p:spTree>
    <p:extLst>
      <p:ext uri="{BB962C8B-B14F-4D97-AF65-F5344CB8AC3E}">
        <p14:creationId xmlns:p14="http://schemas.microsoft.com/office/powerpoint/2010/main" val="363532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dirty="0"/>
              <a:t>Requirements for Mutual Exclusion </a:t>
            </a:r>
            <a:r>
              <a:rPr lang="en-US" altLang="en-US" dirty="0" smtClean="0"/>
              <a:t>(2)</a:t>
            </a:r>
            <a:endParaRPr lang="en-US" altLang="en-US" dirty="0"/>
          </a:p>
        </p:txBody>
      </p:sp>
      <p:sp>
        <p:nvSpPr>
          <p:cNvPr id="196611" name="Rectangle 3"/>
          <p:cNvSpPr>
            <a:spLocks noGrp="1" noChangeArrowheads="1"/>
          </p:cNvSpPr>
          <p:nvPr>
            <p:ph idx="1"/>
          </p:nvPr>
        </p:nvSpPr>
        <p:spPr/>
        <p:txBody>
          <a:bodyPr>
            <a:normAutofit/>
          </a:bodyPr>
          <a:lstStyle/>
          <a:p>
            <a:r>
              <a:rPr lang="en-US" altLang="en-US" sz="3200" dirty="0"/>
              <a:t>There are two ways in which the requirements for mutual exclusion can be satisfied:</a:t>
            </a:r>
          </a:p>
          <a:p>
            <a:pPr lvl="1"/>
            <a:r>
              <a:rPr lang="en-US" altLang="en-US" sz="2400" dirty="0" smtClean="0"/>
              <a:t>Hardware </a:t>
            </a:r>
            <a:r>
              <a:rPr lang="en-US" altLang="en-US" sz="2400" dirty="0"/>
              <a:t>approach using special-purpose machine </a:t>
            </a:r>
            <a:r>
              <a:rPr lang="en-US" altLang="en-US" sz="2400" dirty="0" smtClean="0"/>
              <a:t>instructions</a:t>
            </a:r>
          </a:p>
          <a:p>
            <a:pPr lvl="1"/>
            <a:r>
              <a:rPr lang="en-US" altLang="en-US" sz="2400" dirty="0"/>
              <a:t>Software </a:t>
            </a:r>
            <a:r>
              <a:rPr lang="en-US" altLang="en-US" sz="2400" dirty="0" smtClean="0"/>
              <a:t>approach</a:t>
            </a:r>
            <a:endParaRPr lang="en-US" altLang="en-US" sz="2400" dirty="0"/>
          </a:p>
        </p:txBody>
      </p:sp>
    </p:spTree>
    <p:extLst>
      <p:ext uri="{BB962C8B-B14F-4D97-AF65-F5344CB8AC3E}">
        <p14:creationId xmlns:p14="http://schemas.microsoft.com/office/powerpoint/2010/main" val="2218485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304800" y="2209800"/>
            <a:ext cx="4191000" cy="2954655"/>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Interrupt Disabling</a:t>
            </a:r>
          </a:p>
          <a:p>
            <a:pPr marL="342900" lvl="1" indent="-342900"/>
            <a:endParaRPr lang="en-US" sz="1600" b="1" dirty="0" smtClean="0">
              <a:solidFill>
                <a:schemeClr val="accent4">
                  <a:lumMod val="50000"/>
                </a:schemeClr>
              </a:solidFill>
            </a:endParaRPr>
          </a:p>
          <a:p>
            <a:pPr lvl="1">
              <a:buClr>
                <a:schemeClr val="accent3">
                  <a:lumMod val="50000"/>
                </a:schemeClr>
              </a:buClr>
              <a:buFont typeface="Wingdings" charset="2"/>
              <a:buChar char="§"/>
            </a:pPr>
            <a:r>
              <a:rPr lang="en-US" sz="2400" dirty="0" smtClean="0">
                <a:latin typeface="+mn-lt"/>
              </a:rPr>
              <a:t> </a:t>
            </a:r>
            <a:r>
              <a:rPr lang="en-US" sz="2400" dirty="0" err="1" smtClean="0">
                <a:latin typeface="+mn-lt"/>
              </a:rPr>
              <a:t>uniprocessor</a:t>
            </a:r>
            <a:r>
              <a:rPr lang="en-US" sz="2400" dirty="0" smtClean="0">
                <a:latin typeface="+mn-lt"/>
              </a:rPr>
              <a:t> system</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disabling interrupts      </a:t>
            </a:r>
          </a:p>
          <a:p>
            <a:pPr lvl="1">
              <a:buClr>
                <a:schemeClr val="accent3">
                  <a:lumMod val="50000"/>
                </a:schemeClr>
              </a:buClr>
            </a:pPr>
            <a:r>
              <a:rPr lang="en-US" sz="2400" dirty="0" smtClean="0">
                <a:latin typeface="+mn-lt"/>
              </a:rPr>
              <a:t>   guarantees mutual  </a:t>
            </a:r>
          </a:p>
          <a:p>
            <a:pPr lvl="1">
              <a:buClr>
                <a:schemeClr val="accent3">
                  <a:lumMod val="50000"/>
                </a:schemeClr>
              </a:buClr>
            </a:pPr>
            <a:r>
              <a:rPr lang="en-US" sz="2400" dirty="0" smtClean="0">
                <a:latin typeface="+mn-lt"/>
              </a:rPr>
              <a:t>   exclusion</a:t>
            </a:r>
          </a:p>
          <a:p>
            <a:endParaRPr lang="en-US" dirty="0"/>
          </a:p>
        </p:txBody>
      </p:sp>
      <p:sp>
        <p:nvSpPr>
          <p:cNvPr id="9" name="TextBox 8"/>
          <p:cNvSpPr txBox="1"/>
          <p:nvPr/>
        </p:nvSpPr>
        <p:spPr>
          <a:xfrm>
            <a:off x="4800600" y="2209800"/>
            <a:ext cx="3962400" cy="4001096"/>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Disadvantages:</a:t>
            </a:r>
          </a:p>
          <a:p>
            <a:pPr marL="342900" lvl="1" indent="-342900"/>
            <a:endParaRPr lang="en-US" sz="1200" dirty="0" smtClean="0"/>
          </a:p>
          <a:p>
            <a:pPr lvl="1">
              <a:buClr>
                <a:schemeClr val="accent3">
                  <a:lumMod val="50000"/>
                </a:schemeClr>
              </a:buClr>
              <a:buFont typeface="Wingdings" charset="2"/>
              <a:buChar char="§"/>
            </a:pPr>
            <a:r>
              <a:rPr lang="en-US" sz="2400" dirty="0" smtClean="0"/>
              <a:t> </a:t>
            </a:r>
            <a:r>
              <a:rPr lang="en-US" sz="2400" dirty="0" smtClean="0">
                <a:latin typeface="+mn-lt"/>
              </a:rPr>
              <a:t>the efficiency of  </a:t>
            </a:r>
          </a:p>
          <a:p>
            <a:pPr lvl="1">
              <a:buClr>
                <a:schemeClr val="accent3">
                  <a:lumMod val="50000"/>
                </a:schemeClr>
              </a:buClr>
            </a:pPr>
            <a:r>
              <a:rPr lang="en-US" sz="2400" dirty="0" smtClean="0">
                <a:latin typeface="+mn-lt"/>
              </a:rPr>
              <a:t>   execution could be </a:t>
            </a:r>
          </a:p>
          <a:p>
            <a:pPr lvl="1">
              <a:buClr>
                <a:schemeClr val="accent3">
                  <a:lumMod val="50000"/>
                </a:schemeClr>
              </a:buClr>
            </a:pPr>
            <a:r>
              <a:rPr lang="en-US" sz="2400" dirty="0" smtClean="0">
                <a:latin typeface="+mn-lt"/>
              </a:rPr>
              <a:t>   noticeably degraded</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this approach will not </a:t>
            </a:r>
          </a:p>
          <a:p>
            <a:pPr lvl="1">
              <a:buClr>
                <a:schemeClr val="accent3">
                  <a:lumMod val="50000"/>
                </a:schemeClr>
              </a:buClr>
            </a:pPr>
            <a:r>
              <a:rPr lang="en-US" sz="2400" dirty="0" smtClean="0">
                <a:latin typeface="+mn-lt"/>
              </a:rPr>
              <a:t>   work in a  </a:t>
            </a:r>
          </a:p>
          <a:p>
            <a:pPr lvl="1">
              <a:buClr>
                <a:schemeClr val="accent3">
                  <a:lumMod val="50000"/>
                </a:schemeClr>
              </a:buClr>
            </a:pPr>
            <a:r>
              <a:rPr lang="en-US" sz="2400" dirty="0" smtClean="0">
                <a:latin typeface="+mn-lt"/>
              </a:rPr>
              <a:t>   multiprocessor </a:t>
            </a:r>
          </a:p>
          <a:p>
            <a:pPr lvl="1">
              <a:buClr>
                <a:schemeClr val="accent3">
                  <a:lumMod val="50000"/>
                </a:schemeClr>
              </a:buClr>
            </a:pPr>
            <a:r>
              <a:rPr lang="en-US" sz="2400" dirty="0" smtClean="0">
                <a:latin typeface="+mn-lt"/>
              </a:rPr>
              <a:t>   architecture</a:t>
            </a:r>
          </a:p>
          <a:p>
            <a:endParaRPr lang="en-US" dirty="0"/>
          </a:p>
        </p:txBody>
      </p:sp>
      <p:cxnSp>
        <p:nvCxnSpPr>
          <p:cNvPr id="11" name="Straight Connector 10"/>
          <p:cNvCxnSpPr/>
          <p:nvPr/>
        </p:nvCxnSpPr>
        <p:spPr>
          <a:xfrm rot="5400000">
            <a:off x="2858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3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381000" y="2209800"/>
            <a:ext cx="8305800" cy="4419600"/>
          </a:xfrm>
          <a:prstGeom prst="rect">
            <a:avLst/>
          </a:prstGeom>
        </p:spPr>
        <p:txBody>
          <a:bodyPr>
            <a:noAutofit/>
          </a:bodyPr>
          <a:lstStyle/>
          <a:p>
            <a:pPr lvl="2"/>
            <a:r>
              <a:rPr lang="en-NZ" sz="3400" dirty="0" smtClean="0"/>
              <a:t>Compare&amp;Swap Instruction </a:t>
            </a:r>
          </a:p>
          <a:p>
            <a:pPr lvl="4"/>
            <a:r>
              <a:rPr lang="en-NZ" sz="2800" dirty="0" smtClean="0"/>
              <a:t>also called a “compare and exchange instruction”</a:t>
            </a:r>
          </a:p>
          <a:p>
            <a:pPr lvl="4"/>
            <a:r>
              <a:rPr lang="en-NZ" sz="2800" dirty="0" smtClean="0"/>
              <a:t>a </a:t>
            </a:r>
            <a:r>
              <a:rPr lang="en-NZ" sz="2800" b="1" dirty="0" smtClean="0"/>
              <a:t>compare </a:t>
            </a:r>
            <a:r>
              <a:rPr lang="en-NZ" sz="2800" dirty="0" smtClean="0"/>
              <a:t>is made between a memory value and a test value</a:t>
            </a:r>
          </a:p>
          <a:p>
            <a:pPr lvl="4"/>
            <a:r>
              <a:rPr lang="en-NZ" sz="2800" dirty="0" smtClean="0"/>
              <a:t>if the values are the same a </a:t>
            </a:r>
            <a:r>
              <a:rPr lang="en-NZ" sz="2800" b="1" dirty="0" smtClean="0"/>
              <a:t>swap </a:t>
            </a:r>
            <a:r>
              <a:rPr lang="en-NZ" sz="2800" dirty="0" smtClean="0"/>
              <a:t>occurs</a:t>
            </a:r>
          </a:p>
          <a:p>
            <a:pPr lvl="4"/>
            <a:r>
              <a:rPr lang="en-NZ" sz="2800" dirty="0" smtClean="0"/>
              <a:t>carried out atomically</a:t>
            </a:r>
          </a:p>
        </p:txBody>
      </p:sp>
      <p:pic>
        <p:nvPicPr>
          <p:cNvPr id="4" name="Picture 3"/>
          <p:cNvPicPr>
            <a:picLocks noChangeAspect="1"/>
          </p:cNvPicPr>
          <p:nvPr/>
        </p:nvPicPr>
        <p:blipFill>
          <a:blip r:embed="rId3"/>
          <a:stretch>
            <a:fillRect/>
          </a:stretch>
        </p:blipFill>
        <p:spPr>
          <a:xfrm rot="1357152">
            <a:off x="7741239" y="5378016"/>
            <a:ext cx="1240129" cy="1093725"/>
          </a:xfrm>
          <a:prstGeom prst="rect">
            <a:avLst/>
          </a:prstGeom>
        </p:spPr>
      </p:pic>
    </p:spTree>
    <p:extLst>
      <p:ext uri="{BB962C8B-B14F-4D97-AF65-F5344CB8AC3E}">
        <p14:creationId xmlns:p14="http://schemas.microsoft.com/office/powerpoint/2010/main" val="237691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81000" y="2057400"/>
            <a:ext cx="8382000" cy="3403600"/>
          </a:xfrm>
          <a:prstGeom prst="rect">
            <a:avLst/>
          </a:prstGeom>
        </p:spPr>
      </p:pic>
      <p:sp>
        <p:nvSpPr>
          <p:cNvPr id="9" name="TextBox 8"/>
          <p:cNvSpPr txBox="1"/>
          <p:nvPr/>
        </p:nvSpPr>
        <p:spPr>
          <a:xfrm>
            <a:off x="304800" y="5715000"/>
            <a:ext cx="8534400" cy="369332"/>
          </a:xfrm>
          <a:prstGeom prst="rect">
            <a:avLst/>
          </a:prstGeom>
          <a:noFill/>
        </p:spPr>
        <p:txBody>
          <a:bodyPr wrap="square" rtlCol="0">
            <a:spAutoFit/>
          </a:bodyPr>
          <a:lstStyle/>
          <a:p>
            <a:pPr algn="ctr"/>
            <a:r>
              <a:rPr lang="en-US" b="1" dirty="0" smtClean="0">
                <a:latin typeface="+mn-lt"/>
              </a:rPr>
              <a:t>(a) Compare and swap instruction               	(</a:t>
            </a:r>
            <a:r>
              <a:rPr lang="en-US" b="1" dirty="0" err="1" smtClean="0">
                <a:latin typeface="+mn-lt"/>
              </a:rPr>
              <a:t>b</a:t>
            </a:r>
            <a:r>
              <a:rPr lang="en-US" b="1" dirty="0" smtClean="0">
                <a:latin typeface="+mn-lt"/>
              </a:rPr>
              <a:t>) Exchange instruction </a:t>
            </a:r>
            <a:endParaRPr lang="en-US" b="1" dirty="0">
              <a:latin typeface="+mn-lt"/>
            </a:endParaRPr>
          </a:p>
        </p:txBody>
      </p:sp>
      <p:sp>
        <p:nvSpPr>
          <p:cNvPr id="10" name="TextBox 9"/>
          <p:cNvSpPr txBox="1"/>
          <p:nvPr/>
        </p:nvSpPr>
        <p:spPr>
          <a:xfrm>
            <a:off x="381000" y="685800"/>
            <a:ext cx="8458200" cy="954107"/>
          </a:xfrm>
          <a:prstGeom prst="rect">
            <a:avLst/>
          </a:prstGeom>
          <a:noFill/>
        </p:spPr>
        <p:txBody>
          <a:bodyPr wrap="square" rtlCol="0">
            <a:spAutoFit/>
          </a:bodyPr>
          <a:lstStyle/>
          <a:p>
            <a:pPr algn="ctr"/>
            <a:r>
              <a:rPr lang="en-US" sz="2800" b="1" dirty="0" smtClean="0">
                <a:latin typeface="+mn-lt"/>
              </a:rPr>
              <a:t>Figure 5.2   </a:t>
            </a:r>
          </a:p>
          <a:p>
            <a:pPr algn="ctr"/>
            <a:r>
              <a:rPr lang="en-US" sz="2800" b="1" dirty="0" smtClean="0">
                <a:latin typeface="+mn-lt"/>
              </a:rPr>
              <a:t>Hardware Support for Mutual Exclusion </a:t>
            </a:r>
            <a:endParaRPr lang="en-US" sz="2800" b="1" dirty="0">
              <a:latin typeface="+mn-lt"/>
            </a:endParaRPr>
          </a:p>
        </p:txBody>
      </p:sp>
    </p:spTree>
    <p:extLst>
      <p:ext uri="{BB962C8B-B14F-4D97-AF65-F5344CB8AC3E}">
        <p14:creationId xmlns:p14="http://schemas.microsoft.com/office/powerpoint/2010/main" val="139569027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Mutual Exclusion:</a:t>
            </a:r>
            <a:br>
              <a:rPr lang="en-US" altLang="en-US"/>
            </a:br>
            <a:r>
              <a:rPr lang="en-US" altLang="en-US"/>
              <a:t>Hardware Support</a:t>
            </a:r>
          </a:p>
        </p:txBody>
      </p:sp>
      <p:sp>
        <p:nvSpPr>
          <p:cNvPr id="154627" name="Rectangle 3"/>
          <p:cNvSpPr>
            <a:spLocks noGrp="1" noChangeArrowheads="1"/>
          </p:cNvSpPr>
          <p:nvPr>
            <p:ph idx="1"/>
          </p:nvPr>
        </p:nvSpPr>
        <p:spPr/>
        <p:txBody>
          <a:bodyPr/>
          <a:lstStyle/>
          <a:p>
            <a:pPr>
              <a:lnSpc>
                <a:spcPct val="90000"/>
              </a:lnSpc>
            </a:pPr>
            <a:r>
              <a:rPr lang="en-US" altLang="en-US" sz="2800"/>
              <a:t>Test and Set Instruction</a:t>
            </a:r>
          </a:p>
          <a:p>
            <a:pPr>
              <a:lnSpc>
                <a:spcPct val="90000"/>
              </a:lnSpc>
              <a:buFont typeface="Wingdings" pitchFamily="2" charset="2"/>
              <a:buNone/>
            </a:pPr>
            <a:r>
              <a:rPr lang="en-US" altLang="en-US" sz="2800" b="1">
                <a:latin typeface="Courier New" pitchFamily="49" charset="0"/>
              </a:rPr>
              <a:t>		</a:t>
            </a:r>
            <a:r>
              <a:rPr lang="en-US" altLang="en-US" sz="2400" b="1">
                <a:latin typeface="Times New Roman" pitchFamily="18" charset="0"/>
              </a:rPr>
              <a:t>boolean testset (int i) {</a:t>
            </a:r>
          </a:p>
          <a:p>
            <a:pPr>
              <a:lnSpc>
                <a:spcPct val="90000"/>
              </a:lnSpc>
              <a:buFont typeface="Wingdings" pitchFamily="2" charset="2"/>
              <a:buNone/>
            </a:pPr>
            <a:r>
              <a:rPr lang="en-US" altLang="en-US" sz="2400" b="1">
                <a:latin typeface="Times New Roman" pitchFamily="18" charset="0"/>
              </a:rPr>
              <a:t>			if (i == 0) {</a:t>
            </a:r>
          </a:p>
          <a:p>
            <a:pPr>
              <a:lnSpc>
                <a:spcPct val="90000"/>
              </a:lnSpc>
              <a:buFont typeface="Wingdings" pitchFamily="2" charset="2"/>
              <a:buNone/>
            </a:pPr>
            <a:r>
              <a:rPr lang="en-US" altLang="en-US" sz="2400" b="1">
                <a:latin typeface="Times New Roman" pitchFamily="18" charset="0"/>
              </a:rPr>
              <a:t>				i = 1;</a:t>
            </a:r>
          </a:p>
          <a:p>
            <a:pPr>
              <a:lnSpc>
                <a:spcPct val="90000"/>
              </a:lnSpc>
              <a:buFont typeface="Wingdings" pitchFamily="2" charset="2"/>
              <a:buNone/>
            </a:pPr>
            <a:r>
              <a:rPr lang="en-US" altLang="en-US" sz="2400" b="1">
                <a:latin typeface="Times New Roman" pitchFamily="18" charset="0"/>
              </a:rPr>
              <a:t>				return true;</a:t>
            </a:r>
          </a:p>
          <a:p>
            <a:pPr>
              <a:lnSpc>
                <a:spcPct val="90000"/>
              </a:lnSpc>
              <a:buFont typeface="Wingdings" pitchFamily="2" charset="2"/>
              <a:buNone/>
            </a:pPr>
            <a:r>
              <a:rPr lang="en-US" altLang="en-US" sz="2400" b="1">
                <a:latin typeface="Times New Roman" pitchFamily="18" charset="0"/>
              </a:rPr>
              <a:t>			}</a:t>
            </a:r>
          </a:p>
          <a:p>
            <a:pPr>
              <a:lnSpc>
                <a:spcPct val="90000"/>
              </a:lnSpc>
              <a:buFont typeface="Wingdings" pitchFamily="2" charset="2"/>
              <a:buNone/>
            </a:pPr>
            <a:r>
              <a:rPr lang="en-US" altLang="en-US" sz="2400" b="1">
                <a:latin typeface="Times New Roman" pitchFamily="18" charset="0"/>
              </a:rPr>
              <a:t>			else {</a:t>
            </a:r>
          </a:p>
          <a:p>
            <a:pPr>
              <a:lnSpc>
                <a:spcPct val="90000"/>
              </a:lnSpc>
              <a:buFont typeface="Wingdings" pitchFamily="2" charset="2"/>
              <a:buNone/>
            </a:pPr>
            <a:r>
              <a:rPr lang="en-US" altLang="en-US" sz="2400" b="1">
                <a:latin typeface="Times New Roman" pitchFamily="18" charset="0"/>
              </a:rPr>
              <a:t>				return false;</a:t>
            </a:r>
          </a:p>
          <a:p>
            <a:pPr>
              <a:lnSpc>
                <a:spcPct val="90000"/>
              </a:lnSpc>
              <a:buFont typeface="Wingdings" pitchFamily="2" charset="2"/>
              <a:buNone/>
            </a:pPr>
            <a:r>
              <a:rPr lang="en-US" altLang="en-US" sz="2400" b="1">
                <a:latin typeface="Times New Roman" pitchFamily="18" charset="0"/>
              </a:rPr>
              <a:t>			}</a:t>
            </a:r>
          </a:p>
          <a:p>
            <a:pPr>
              <a:lnSpc>
                <a:spcPct val="90000"/>
              </a:lnSpc>
              <a:buFont typeface="Wingdings" pitchFamily="2" charset="2"/>
              <a:buNone/>
            </a:pPr>
            <a:r>
              <a:rPr lang="en-US" altLang="en-US" sz="2400" b="1">
                <a:latin typeface="Times New Roman" pitchFamily="18" charset="0"/>
              </a:rPr>
              <a:t>		}</a:t>
            </a:r>
            <a:endParaRPr lang="en-US" altLang="en-US" sz="2400">
              <a:latin typeface="Times New Roman" pitchFamily="18" charset="0"/>
            </a:endParaRPr>
          </a:p>
          <a:p>
            <a:pPr>
              <a:lnSpc>
                <a:spcPct val="90000"/>
              </a:lnSpc>
            </a:pPr>
            <a:endParaRPr lang="en-US" altLang="en-US" sz="2400">
              <a:latin typeface="Times New Roman" pitchFamily="18" charset="0"/>
            </a:endParaRPr>
          </a:p>
        </p:txBody>
      </p:sp>
    </p:spTree>
    <p:extLst>
      <p:ext uri="{BB962C8B-B14F-4D97-AF65-F5344CB8AC3E}">
        <p14:creationId xmlns:p14="http://schemas.microsoft.com/office/powerpoint/2010/main" val="140317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Mutual Exclusion:</a:t>
            </a:r>
            <a:br>
              <a:rPr lang="en-US" altLang="en-US"/>
            </a:br>
            <a:r>
              <a:rPr lang="en-US" altLang="en-US"/>
              <a:t>Hardware Support</a:t>
            </a:r>
          </a:p>
        </p:txBody>
      </p:sp>
      <p:sp>
        <p:nvSpPr>
          <p:cNvPr id="155651" name="Rectangle 3"/>
          <p:cNvSpPr>
            <a:spLocks noGrp="1" noChangeArrowheads="1"/>
          </p:cNvSpPr>
          <p:nvPr>
            <p:ph idx="1"/>
          </p:nvPr>
        </p:nvSpPr>
        <p:spPr/>
        <p:txBody>
          <a:bodyPr/>
          <a:lstStyle/>
          <a:p>
            <a:r>
              <a:rPr lang="en-US" altLang="en-US"/>
              <a:t>Exchange Instruction</a:t>
            </a:r>
          </a:p>
          <a:p>
            <a:pPr>
              <a:buFont typeface="Wingdings" pitchFamily="2" charset="2"/>
              <a:buNone/>
            </a:pPr>
            <a:r>
              <a:rPr lang="en-US" altLang="en-US" sz="2400" b="1">
                <a:latin typeface="Times New Roman" pitchFamily="18" charset="0"/>
              </a:rPr>
              <a:t>	void exchange(int register, 	int memory) </a:t>
            </a:r>
          </a:p>
          <a:p>
            <a:pPr>
              <a:buFont typeface="Wingdings" pitchFamily="2" charset="2"/>
              <a:buNone/>
            </a:pPr>
            <a:r>
              <a:rPr lang="en-US" altLang="en-US" sz="2400" b="1">
                <a:latin typeface="Times New Roman" pitchFamily="18" charset="0"/>
              </a:rPr>
              <a:t>{</a:t>
            </a:r>
          </a:p>
          <a:p>
            <a:pPr>
              <a:buFont typeface="Wingdings" pitchFamily="2" charset="2"/>
              <a:buNone/>
            </a:pPr>
            <a:r>
              <a:rPr lang="en-US" altLang="en-US" sz="2400" b="1">
                <a:latin typeface="Times New Roman" pitchFamily="18" charset="0"/>
              </a:rPr>
              <a:t>		int temp;</a:t>
            </a:r>
          </a:p>
          <a:p>
            <a:pPr>
              <a:buFont typeface="Wingdings" pitchFamily="2" charset="2"/>
              <a:buNone/>
            </a:pPr>
            <a:r>
              <a:rPr lang="en-US" altLang="en-US" sz="2400" b="1">
                <a:latin typeface="Times New Roman" pitchFamily="18" charset="0"/>
              </a:rPr>
              <a:t>		temp = memory;</a:t>
            </a:r>
          </a:p>
          <a:p>
            <a:pPr>
              <a:buFont typeface="Wingdings" pitchFamily="2" charset="2"/>
              <a:buNone/>
            </a:pPr>
            <a:r>
              <a:rPr lang="en-US" altLang="en-US" sz="2400" b="1">
                <a:latin typeface="Times New Roman" pitchFamily="18" charset="0"/>
              </a:rPr>
              <a:t>		memory = register;</a:t>
            </a:r>
          </a:p>
          <a:p>
            <a:pPr>
              <a:buFont typeface="Wingdings" pitchFamily="2" charset="2"/>
              <a:buNone/>
            </a:pPr>
            <a:r>
              <a:rPr lang="en-US" altLang="en-US" sz="2400" b="1">
                <a:latin typeface="Times New Roman" pitchFamily="18" charset="0"/>
              </a:rPr>
              <a:t>		register = temp;</a:t>
            </a:r>
          </a:p>
          <a:p>
            <a:pPr>
              <a:buFont typeface="Wingdings" pitchFamily="2" charset="2"/>
              <a:buNone/>
            </a:pPr>
            <a:r>
              <a:rPr lang="en-US" altLang="en-US" sz="2400" b="1">
                <a:latin typeface="Times New Roman" pitchFamily="18" charset="0"/>
              </a:rPr>
              <a:t>	}</a:t>
            </a:r>
            <a:endParaRPr lang="en-US" altLang="en-US" sz="2400">
              <a:latin typeface="Times New Roman" pitchFamily="18" charset="0"/>
            </a:endParaRPr>
          </a:p>
          <a:p>
            <a:endParaRPr lang="en-US" altLang="en-US" sz="2400">
              <a:latin typeface="Times New Roman" pitchFamily="18" charset="0"/>
            </a:endParaRPr>
          </a:p>
          <a:p>
            <a:endParaRPr lang="en-US" altLang="en-US"/>
          </a:p>
        </p:txBody>
      </p:sp>
    </p:spTree>
    <p:extLst>
      <p:ext uri="{BB962C8B-B14F-4D97-AF65-F5344CB8AC3E}">
        <p14:creationId xmlns:p14="http://schemas.microsoft.com/office/powerpoint/2010/main" val="2365613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Special Machine Instruction:</a:t>
            </a:r>
            <a:b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b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Advantages</a:t>
            </a:r>
            <a:endParaRPr lang="en-US" sz="4400" dirty="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658904" y="2286000"/>
            <a:ext cx="8180296" cy="3840163"/>
          </a:xfrm>
          <a:prstGeom prst="rect">
            <a:avLst/>
          </a:prstGeom>
        </p:spPr>
        <p:txBody>
          <a:bodyPr>
            <a:normAutofit fontScale="40000" lnSpcReduction="20000"/>
          </a:bodyPr>
          <a:lstStyle/>
          <a:p>
            <a:r>
              <a:rPr lang="en-US" sz="8800" dirty="0" smtClean="0"/>
              <a:t> </a:t>
            </a:r>
            <a:r>
              <a:rPr lang="en-US" sz="8000" dirty="0" smtClean="0"/>
              <a:t>Applicable to any number of processes on     either a single processor or multiple   processors sharing main memory</a:t>
            </a:r>
          </a:p>
          <a:p>
            <a:r>
              <a:rPr lang="en-US" sz="8000" dirty="0" smtClean="0"/>
              <a:t> Simple and easy to verify</a:t>
            </a:r>
          </a:p>
          <a:p>
            <a:r>
              <a:rPr lang="en-US" sz="8000" dirty="0" smtClean="0"/>
              <a:t> It can be used to support multiple critical sections; each critical section can be defined by its own variable</a:t>
            </a:r>
          </a:p>
          <a:p>
            <a:endParaRPr lang="en-US" dirty="0"/>
          </a:p>
        </p:txBody>
      </p:sp>
      <p:sp>
        <p:nvSpPr>
          <p:cNvPr id="4" name="Up Arrow 3"/>
          <p:cNvSpPr/>
          <p:nvPr/>
        </p:nvSpPr>
        <p:spPr>
          <a:xfrm>
            <a:off x="685800" y="22860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685800" y="36576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685800" y="43434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rot="258191">
            <a:off x="7557293" y="5257800"/>
            <a:ext cx="1524000" cy="1289538"/>
          </a:xfrm>
          <a:prstGeom prst="rect">
            <a:avLst/>
          </a:prstGeom>
        </p:spPr>
      </p:pic>
    </p:spTree>
    <p:extLst>
      <p:ext uri="{BB962C8B-B14F-4D97-AF65-F5344CB8AC3E}">
        <p14:creationId xmlns:p14="http://schemas.microsoft.com/office/powerpoint/2010/main" val="3126100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Special Machine Instruction:</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Disadvantages</a:t>
            </a:r>
            <a:endParaRPr lang="en-US" sz="44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457200" y="2057400"/>
            <a:ext cx="8229600" cy="4495800"/>
          </a:xfrm>
          <a:prstGeom prst="rect">
            <a:avLst/>
          </a:prstGeom>
        </p:spPr>
        <p:txBody>
          <a:bodyPr>
            <a:noAutofit/>
          </a:bodyPr>
          <a:lstStyle/>
          <a:p>
            <a:pPr marL="274320" indent="-457200">
              <a:spcBef>
                <a:spcPts val="600"/>
              </a:spcBef>
            </a:pPr>
            <a:r>
              <a:rPr lang="en-US" sz="3200" dirty="0" smtClean="0"/>
              <a:t>  Busy-waiting is employed, thus while a process is waiting for access to a critical 	section it continues to consume processor 	time</a:t>
            </a:r>
          </a:p>
          <a:p>
            <a:pPr marL="274320" indent="-457200">
              <a:spcBef>
                <a:spcPts val="600"/>
              </a:spcBef>
            </a:pPr>
            <a:r>
              <a:rPr lang="en-US" sz="3200" dirty="0" smtClean="0"/>
              <a:t>  Starvation is possible when a process leaves a critical section and more than one process is waiting</a:t>
            </a:r>
            <a:endParaRPr lang="en-NZ" sz="3200" dirty="0" smtClean="0"/>
          </a:p>
          <a:p>
            <a:pPr marL="274320" indent="-457200">
              <a:spcBef>
                <a:spcPts val="600"/>
              </a:spcBef>
            </a:pPr>
            <a:r>
              <a:rPr lang="en-US" sz="3200" dirty="0" smtClean="0"/>
              <a:t> Deadlock is possible</a:t>
            </a:r>
          </a:p>
        </p:txBody>
      </p:sp>
      <p:sp>
        <p:nvSpPr>
          <p:cNvPr id="4" name="Down Arrow 3"/>
          <p:cNvSpPr/>
          <p:nvPr/>
        </p:nvSpPr>
        <p:spPr>
          <a:xfrm>
            <a:off x="457200" y="43434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39000" y="5524500"/>
            <a:ext cx="1638300" cy="1333500"/>
          </a:xfrm>
          <a:prstGeom prst="rect">
            <a:avLst/>
          </a:prstGeom>
        </p:spPr>
      </p:pic>
      <p:sp>
        <p:nvSpPr>
          <p:cNvPr id="8" name="Down Arrow 7"/>
          <p:cNvSpPr/>
          <p:nvPr/>
        </p:nvSpPr>
        <p:spPr>
          <a:xfrm>
            <a:off x="457200" y="58674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457200" y="22098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64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1524000" y="1447800"/>
            <a:ext cx="7620000" cy="4953000"/>
          </a:xfrm>
        </p:spPr>
        <p:txBody>
          <a:bodyPr/>
          <a:lstStyle/>
          <a:p>
            <a:pPr>
              <a:buNone/>
            </a:pPr>
            <a:r>
              <a:rPr lang="en-NZ" dirty="0" smtClean="0"/>
              <a:t>             </a:t>
            </a:r>
          </a:p>
          <a:p>
            <a:endParaRPr lang="en-US" dirty="0" smtClean="0"/>
          </a:p>
        </p:txBody>
      </p:sp>
      <p:graphicFrame>
        <p:nvGraphicFramePr>
          <p:cNvPr id="5" name="Diagram 4"/>
          <p:cNvGraphicFramePr/>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1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smtClean="0"/>
              <a:t>Synchronization &amp;</a:t>
            </a:r>
            <a:r>
              <a:rPr lang="en-US" altLang="en-US" dirty="0"/>
              <a:t/>
            </a:r>
            <a:br>
              <a:rPr lang="en-US" altLang="en-US" dirty="0"/>
            </a:br>
            <a:r>
              <a:rPr lang="en-US" altLang="en-US" dirty="0"/>
              <a:t>Communication</a:t>
            </a:r>
          </a:p>
        </p:txBody>
      </p:sp>
      <p:sp>
        <p:nvSpPr>
          <p:cNvPr id="173059" name="Rectangle 3"/>
          <p:cNvSpPr>
            <a:spLocks noGrp="1" noChangeArrowheads="1"/>
          </p:cNvSpPr>
          <p:nvPr>
            <p:ph idx="1"/>
          </p:nvPr>
        </p:nvSpPr>
        <p:spPr/>
        <p:txBody>
          <a:bodyPr/>
          <a:lstStyle/>
          <a:p>
            <a:r>
              <a:rPr lang="en-US" altLang="en-US"/>
              <a:t>When processes interact with one another two requirements should be satisfied:</a:t>
            </a:r>
          </a:p>
          <a:p>
            <a:pPr lvl="1"/>
            <a:r>
              <a:rPr lang="en-US" altLang="en-US"/>
              <a:t>Synchronization</a:t>
            </a:r>
          </a:p>
          <a:p>
            <a:pPr lvl="1"/>
            <a:r>
              <a:rPr lang="en-US" altLang="en-US"/>
              <a:t>Communication</a:t>
            </a:r>
          </a:p>
        </p:txBody>
      </p:sp>
    </p:spTree>
    <p:extLst>
      <p:ext uri="{BB962C8B-B14F-4D97-AF65-F5344CB8AC3E}">
        <p14:creationId xmlns:p14="http://schemas.microsoft.com/office/powerpoint/2010/main" val="2368793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096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3124200" y="62484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6477000" y="1524000"/>
            <a:ext cx="2362200" cy="2985433"/>
          </a:xfrm>
          <a:prstGeom prst="rect">
            <a:avLst/>
          </a:prstGeom>
        </p:spPr>
        <p:txBody>
          <a:bodyPr wrap="square">
            <a:spAutoFit/>
          </a:bodyPr>
          <a:lstStyle/>
          <a:p>
            <a:pPr algn="ctr"/>
            <a:r>
              <a:rPr lang="en-US" sz="3200" b="1" dirty="0" smtClean="0">
                <a:latin typeface="+mj-lt"/>
              </a:rPr>
              <a:t>Table 5.3    </a:t>
            </a:r>
          </a:p>
          <a:p>
            <a:pPr algn="ctr"/>
            <a:endParaRPr lang="en-US" sz="3200" b="1" dirty="0" smtClean="0">
              <a:latin typeface="+mj-lt"/>
            </a:endParaRPr>
          </a:p>
          <a:p>
            <a:pPr algn="ctr"/>
            <a:r>
              <a:rPr lang="en-US" sz="2400" b="1" dirty="0" smtClean="0">
                <a:latin typeface="+mj-lt"/>
              </a:rPr>
              <a:t>Common </a:t>
            </a:r>
          </a:p>
          <a:p>
            <a:pPr algn="ctr"/>
            <a:endParaRPr lang="en-US" sz="2400" b="1" dirty="0" smtClean="0">
              <a:latin typeface="+mj-lt"/>
            </a:endParaRPr>
          </a:p>
          <a:p>
            <a:pPr algn="ctr"/>
            <a:r>
              <a:rPr lang="en-US" sz="2400" b="1" dirty="0" smtClean="0">
                <a:latin typeface="+mj-lt"/>
              </a:rPr>
              <a:t>Concurrency </a:t>
            </a:r>
          </a:p>
          <a:p>
            <a:pPr algn="ctr"/>
            <a:endParaRPr lang="en-US" sz="2400" b="1" dirty="0" smtClean="0">
              <a:latin typeface="+mj-lt"/>
            </a:endParaRPr>
          </a:p>
          <a:p>
            <a:pPr algn="ctr"/>
            <a:r>
              <a:rPr lang="en-US" sz="2400" b="1" dirty="0" smtClean="0">
                <a:latin typeface="+mj-lt"/>
              </a:rPr>
              <a:t>Mechanism</a:t>
            </a:r>
            <a:r>
              <a:rPr lang="en-US" sz="2800" b="1" dirty="0" smtClean="0">
                <a:latin typeface="+mj-lt"/>
              </a:rPr>
              <a:t>s</a:t>
            </a:r>
            <a:r>
              <a:rPr lang="en-US" sz="2800" dirty="0" smtClean="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762000" y="508000"/>
            <a:ext cx="5931849" cy="5969000"/>
          </a:xfrm>
          <a:prstGeom prst="rect">
            <a:avLst/>
          </a:prstGeom>
        </p:spPr>
      </p:pic>
    </p:spTree>
    <p:extLst>
      <p:ext uri="{BB962C8B-B14F-4D97-AF65-F5344CB8AC3E}">
        <p14:creationId xmlns:p14="http://schemas.microsoft.com/office/powerpoint/2010/main" val="154086665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262124657"/>
              </p:ext>
            </p:extLst>
          </p:nvPr>
        </p:nvGraphicFramePr>
        <p:xfrm>
          <a:off x="520032" y="2257926"/>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7200" y="4267200"/>
            <a:ext cx="8229600" cy="2215991"/>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500" dirty="0" err="1" smtClean="0">
                <a:solidFill>
                  <a:schemeClr val="bg2">
                    <a:lumMod val="25000"/>
                  </a:schemeClr>
                </a:solidFill>
                <a:latin typeface="+mn-lt"/>
              </a:rPr>
              <a:t>Init</a:t>
            </a:r>
            <a:r>
              <a:rPr lang="en-US" sz="2500" dirty="0" smtClean="0">
                <a:solidFill>
                  <a:schemeClr val="bg2">
                    <a:lumMod val="25000"/>
                  </a:schemeClr>
                </a:solidFill>
                <a:latin typeface="+mn-lt"/>
              </a:rPr>
              <a:t> () May be initialized to a nonnegative integer value</a:t>
            </a:r>
          </a:p>
          <a:p>
            <a:pPr marL="919163" lvl="0" indent="-457200">
              <a:spcBef>
                <a:spcPts val="1200"/>
              </a:spcBef>
              <a:buFont typeface="+mj-lt"/>
              <a:buAutoNum type="arabicParenR"/>
            </a:pPr>
            <a:r>
              <a:rPr lang="en-US" sz="2500" dirty="0" smtClean="0">
                <a:solidFill>
                  <a:schemeClr val="bg2">
                    <a:lumMod val="25000"/>
                  </a:schemeClr>
                </a:solidFill>
              </a:rPr>
              <a:t>Wait() </a:t>
            </a:r>
            <a:r>
              <a:rPr lang="en-US" sz="2500" dirty="0" smtClean="0">
                <a:solidFill>
                  <a:schemeClr val="bg2">
                    <a:lumMod val="25000"/>
                  </a:schemeClr>
                </a:solidFill>
                <a:latin typeface="+mn-lt"/>
              </a:rPr>
              <a:t>This operation decrements the value</a:t>
            </a:r>
          </a:p>
          <a:p>
            <a:pPr marL="919163" lvl="0" indent="-457200">
              <a:spcBef>
                <a:spcPts val="1200"/>
              </a:spcBef>
              <a:buFont typeface="+mj-lt"/>
              <a:buAutoNum type="arabicParenR"/>
            </a:pPr>
            <a:r>
              <a:rPr lang="en-US" sz="2500" dirty="0" smtClean="0">
                <a:solidFill>
                  <a:schemeClr val="bg2">
                    <a:lumMod val="25000"/>
                  </a:schemeClr>
                </a:solidFill>
                <a:latin typeface="+mn-lt"/>
              </a:rPr>
              <a:t>Signal() This operation increments the value</a:t>
            </a:r>
          </a:p>
          <a:p>
            <a:endParaRPr lang="en-US" dirty="0"/>
          </a:p>
        </p:txBody>
      </p:sp>
    </p:spTree>
    <p:extLst>
      <p:ext uri="{BB962C8B-B14F-4D97-AF65-F5344CB8AC3E}">
        <p14:creationId xmlns:p14="http://schemas.microsoft.com/office/powerpoint/2010/main" val="201531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a:t>Semaphores</a:t>
            </a:r>
          </a:p>
        </p:txBody>
      </p:sp>
      <p:sp>
        <p:nvSpPr>
          <p:cNvPr id="210947" name="Rectangle 3"/>
          <p:cNvSpPr>
            <a:spLocks noGrp="1" noChangeArrowheads="1"/>
          </p:cNvSpPr>
          <p:nvPr>
            <p:ph idx="1"/>
          </p:nvPr>
        </p:nvSpPr>
        <p:spPr/>
        <p:txBody>
          <a:bodyPr/>
          <a:lstStyle/>
          <a:p>
            <a:r>
              <a:rPr lang="en-US" altLang="en-US" dirty="0"/>
              <a:t>Special </a:t>
            </a:r>
            <a:r>
              <a:rPr lang="en-US" altLang="en-US" dirty="0" smtClean="0"/>
              <a:t> </a:t>
            </a:r>
            <a:r>
              <a:rPr lang="en-US" altLang="en-US" b="1" dirty="0" smtClean="0"/>
              <a:t>OS primitive variable </a:t>
            </a:r>
            <a:r>
              <a:rPr lang="en-US" altLang="en-US" dirty="0"/>
              <a:t>called a semaphore is used </a:t>
            </a:r>
            <a:r>
              <a:rPr lang="en-US" altLang="en-US" dirty="0" smtClean="0"/>
              <a:t>for synchronization</a:t>
            </a:r>
            <a:endParaRPr lang="en-US" altLang="en-US" dirty="0"/>
          </a:p>
          <a:p>
            <a:r>
              <a:rPr lang="en-US" altLang="en-US" dirty="0"/>
              <a:t>If a process is waiting for a signal, it is suspended until that signal is </a:t>
            </a:r>
            <a:r>
              <a:rPr lang="en-US" altLang="en-US" dirty="0" smtClean="0"/>
              <a:t>sent</a:t>
            </a:r>
            <a:endParaRPr lang="en-US" altLang="en-US" dirty="0"/>
          </a:p>
          <a:p>
            <a:r>
              <a:rPr lang="en-US" altLang="en-US" dirty="0"/>
              <a:t>Wait and signal operations cannot be interrupted (they are atomic actions</a:t>
            </a:r>
            <a:r>
              <a:rPr lang="en-US" altLang="en-US" dirty="0" smtClean="0"/>
              <a:t>)</a:t>
            </a:r>
            <a:endParaRPr lang="en-US" altLang="en-US" dirty="0"/>
          </a:p>
          <a:p>
            <a:r>
              <a:rPr lang="en-US" altLang="en-US" dirty="0"/>
              <a:t>A </a:t>
            </a:r>
            <a:r>
              <a:rPr lang="en-US" altLang="en-US" b="1" dirty="0"/>
              <a:t>queue</a:t>
            </a:r>
            <a:r>
              <a:rPr lang="en-US" altLang="en-US" dirty="0"/>
              <a:t> is used to hold processes waiting on the </a:t>
            </a:r>
            <a:r>
              <a:rPr lang="en-US" altLang="en-US" dirty="0" smtClean="0"/>
              <a:t>semaphore</a:t>
            </a:r>
          </a:p>
          <a:p>
            <a:r>
              <a:rPr lang="en-US" altLang="en-US" dirty="0"/>
              <a:t>A restricted version of a semaphore is a binary semaphore</a:t>
            </a:r>
          </a:p>
          <a:p>
            <a:endParaRPr lang="en-US" altLang="en-US" dirty="0"/>
          </a:p>
        </p:txBody>
      </p:sp>
    </p:spTree>
    <p:extLst>
      <p:ext uri="{BB962C8B-B14F-4D97-AF65-F5344CB8AC3E}">
        <p14:creationId xmlns:p14="http://schemas.microsoft.com/office/powerpoint/2010/main" val="154108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71" name="Object 7"/>
          <p:cNvGraphicFramePr>
            <a:graphicFrameLocks noChangeAspect="1"/>
          </p:cNvGraphicFramePr>
          <p:nvPr/>
        </p:nvGraphicFramePr>
        <p:xfrm>
          <a:off x="533400" y="762000"/>
          <a:ext cx="8167320" cy="5618521"/>
        </p:xfrm>
        <a:graphic>
          <a:graphicData uri="http://schemas.openxmlformats.org/presentationml/2006/ole">
            <mc:AlternateContent xmlns:mc="http://schemas.openxmlformats.org/markup-compatibility/2006">
              <mc:Choice xmlns:v="urn:schemas-microsoft-com:vml" Requires="v">
                <p:oleObj spid="_x0000_s2064" name="Document" r:id="rId4" imgW="5575300" imgH="3835400" progId="Word.Document.12">
                  <p:link updateAutomatic="1"/>
                </p:oleObj>
              </mc:Choice>
              <mc:Fallback>
                <p:oleObj name="Document" r:id="rId4" imgW="5575300" imgH="383540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762000"/>
                        <a:ext cx="8167320" cy="5618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393350" y="696756"/>
            <a:ext cx="1359249" cy="5704043"/>
          </a:xfrm>
          <a:prstGeom prst="rect">
            <a:avLst/>
          </a:prstGeom>
        </p:spPr>
        <p:txBody>
          <a:bodyPr wrap="square" rtlCol="0">
            <a:spAutoFit/>
          </a:bodyPr>
          <a:lstStyle/>
          <a:p>
            <a:endParaRPr lang="en-US" dirty="0"/>
          </a:p>
        </p:txBody>
      </p:sp>
      <p:sp useBgFill="1">
        <p:nvSpPr>
          <p:cNvPr id="16" name="TextBox 15"/>
          <p:cNvSpPr txBox="1"/>
          <p:nvPr/>
        </p:nvSpPr>
        <p:spPr>
          <a:xfrm>
            <a:off x="1371600" y="5943600"/>
            <a:ext cx="7391400" cy="457200"/>
          </a:xfrm>
          <a:prstGeom prst="rect">
            <a:avLst/>
          </a:prstGeom>
        </p:spPr>
        <p:txBody>
          <a:bodyPr wrap="square" rtlCol="0">
            <a:spAutoFit/>
          </a:bodyPr>
          <a:lstStyle/>
          <a:p>
            <a:endParaRPr lang="en-US" dirty="0"/>
          </a:p>
        </p:txBody>
      </p:sp>
      <p:sp>
        <p:nvSpPr>
          <p:cNvPr id="17" name="Rectangle 16"/>
          <p:cNvSpPr/>
          <p:nvPr/>
        </p:nvSpPr>
        <p:spPr>
          <a:xfrm>
            <a:off x="304800" y="2133600"/>
            <a:ext cx="1447800" cy="2092881"/>
          </a:xfrm>
          <a:prstGeom prst="rect">
            <a:avLst/>
          </a:prstGeom>
        </p:spPr>
        <p:txBody>
          <a:bodyPr wrap="square">
            <a:spAutoFit/>
          </a:bodyPr>
          <a:lstStyle/>
          <a:p>
            <a:pPr algn="ctr"/>
            <a:r>
              <a:rPr lang="en-US" sz="2200" b="1" dirty="0" smtClean="0">
                <a:latin typeface="+mn-lt"/>
              </a:rPr>
              <a:t>Figure 5.3 </a:t>
            </a:r>
          </a:p>
          <a:p>
            <a:pPr algn="ctr"/>
            <a:endParaRPr lang="en-US" b="1" dirty="0" smtClean="0">
              <a:latin typeface="+mn-lt"/>
            </a:endParaRPr>
          </a:p>
          <a:p>
            <a:pPr algn="ctr"/>
            <a:r>
              <a:rPr lang="en-US" b="1" dirty="0" smtClean="0">
                <a:latin typeface="+mn-lt"/>
              </a:rPr>
              <a:t> A </a:t>
            </a:r>
          </a:p>
          <a:p>
            <a:pPr algn="ctr"/>
            <a:r>
              <a:rPr lang="en-US" b="1" dirty="0" smtClean="0">
                <a:latin typeface="+mn-lt"/>
              </a:rPr>
              <a:t>Definition </a:t>
            </a:r>
          </a:p>
          <a:p>
            <a:pPr algn="ctr"/>
            <a:r>
              <a:rPr lang="en-US" b="1" dirty="0" smtClean="0">
                <a:latin typeface="+mn-lt"/>
              </a:rPr>
              <a:t>of Semaphore Primitives </a:t>
            </a:r>
            <a:endParaRPr lang="en-US" b="1" dirty="0">
              <a:latin typeface="+mn-lt"/>
            </a:endParaRPr>
          </a:p>
        </p:txBody>
      </p:sp>
    </p:spTree>
    <p:extLst>
      <p:ext uri="{BB962C8B-B14F-4D97-AF65-F5344CB8AC3E}">
        <p14:creationId xmlns:p14="http://schemas.microsoft.com/office/powerpoint/2010/main" val="29823687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1143000" y="533400"/>
            <a:ext cx="6777271" cy="5130800"/>
          </a:xfrm>
          <a:prstGeom prst="rect">
            <a:avLst/>
          </a:prstGeom>
        </p:spPr>
      </p:pic>
      <p:sp>
        <p:nvSpPr>
          <p:cNvPr id="8" name="TextBox 7"/>
          <p:cNvSpPr txBox="1"/>
          <p:nvPr/>
        </p:nvSpPr>
        <p:spPr>
          <a:xfrm>
            <a:off x="1295400" y="5867400"/>
            <a:ext cx="6629400" cy="646331"/>
          </a:xfrm>
          <a:prstGeom prst="rect">
            <a:avLst/>
          </a:prstGeom>
          <a:noFill/>
        </p:spPr>
        <p:txBody>
          <a:bodyPr wrap="square" rtlCol="0">
            <a:spAutoFit/>
          </a:bodyPr>
          <a:lstStyle/>
          <a:p>
            <a:pPr algn="ctr"/>
            <a:r>
              <a:rPr lang="en-US" b="1" dirty="0" smtClean="0">
                <a:latin typeface="+mn-lt"/>
              </a:rPr>
              <a:t>Figure 5.4  </a:t>
            </a:r>
          </a:p>
          <a:p>
            <a:pPr algn="ctr"/>
            <a:r>
              <a:rPr lang="en-US" b="1" dirty="0" smtClean="0">
                <a:latin typeface="+mn-lt"/>
              </a:rPr>
              <a:t>A Definition of Binary Semaphore Primitives </a:t>
            </a:r>
            <a:endParaRPr lang="en-US" b="1" dirty="0">
              <a:latin typeface="+mn-lt"/>
            </a:endParaRPr>
          </a:p>
        </p:txBody>
      </p:sp>
    </p:spTree>
    <p:extLst>
      <p:ext uri="{BB962C8B-B14F-4D97-AF65-F5344CB8AC3E}">
        <p14:creationId xmlns:p14="http://schemas.microsoft.com/office/powerpoint/2010/main" val="2286861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Strong/Weak Semaphores</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dirty="0" smtClean="0"/>
              <a:t>A queue is used to hold processes waiting on the semaphore</a:t>
            </a:r>
          </a:p>
          <a:p>
            <a:endParaRPr lang="en-NZ" sz="2800" dirty="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35697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nvGraphicFramePr>
        <p:xfrm>
          <a:off x="457200" y="838200"/>
          <a:ext cx="7791985" cy="4419600"/>
        </p:xfrm>
        <a:graphic>
          <a:graphicData uri="http://schemas.openxmlformats.org/presentationml/2006/ole">
            <mc:AlternateContent xmlns:mc="http://schemas.openxmlformats.org/markup-compatibility/2006">
              <mc:Choice xmlns:v="urn:schemas-microsoft-com:vml" Requires="v">
                <p:oleObj spid="_x0000_s3088" name="Document" r:id="rId4" imgW="5575300" imgH="3162300" progId="Word.Document.12">
                  <p:link updateAutomatic="1"/>
                </p:oleObj>
              </mc:Choice>
              <mc:Fallback>
                <p:oleObj name="Document" r:id="rId4" imgW="5575300" imgH="316230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38200"/>
                        <a:ext cx="7791985"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useBgFill="1">
        <p:nvSpPr>
          <p:cNvPr id="8" name="TextBox 7"/>
          <p:cNvSpPr txBox="1"/>
          <p:nvPr/>
        </p:nvSpPr>
        <p:spPr>
          <a:xfrm>
            <a:off x="381000" y="685800"/>
            <a:ext cx="1219200" cy="4876800"/>
          </a:xfrm>
          <a:prstGeom prst="rect">
            <a:avLst/>
          </a:prstGeom>
        </p:spPr>
        <p:txBody>
          <a:bodyPr wrap="square" rtlCol="0">
            <a:spAutoFit/>
          </a:bodyPr>
          <a:lstStyle/>
          <a:p>
            <a:endParaRPr lang="en-US" dirty="0"/>
          </a:p>
        </p:txBody>
      </p:sp>
      <p:sp useBgFill="1">
        <p:nvSpPr>
          <p:cNvPr id="9" name="TextBox 8"/>
          <p:cNvSpPr txBox="1"/>
          <p:nvPr/>
        </p:nvSpPr>
        <p:spPr>
          <a:xfrm>
            <a:off x="1447800" y="5029201"/>
            <a:ext cx="7010400" cy="304799"/>
          </a:xfrm>
          <a:prstGeom prst="rect">
            <a:avLst/>
          </a:prstGeom>
        </p:spPr>
        <p:txBody>
          <a:bodyPr wrap="square" rtlCol="0">
            <a:spAutoFit/>
          </a:bodyPr>
          <a:lstStyle/>
          <a:p>
            <a:endParaRPr lang="en-US" dirty="0"/>
          </a:p>
        </p:txBody>
      </p:sp>
      <p:sp useBgFill="1">
        <p:nvSpPr>
          <p:cNvPr id="10" name="TextBox 9"/>
          <p:cNvSpPr txBox="1"/>
          <p:nvPr/>
        </p:nvSpPr>
        <p:spPr>
          <a:xfrm>
            <a:off x="1524000" y="685800"/>
            <a:ext cx="6781800" cy="369332"/>
          </a:xfrm>
          <a:prstGeom prst="rect">
            <a:avLst/>
          </a:prstGeom>
        </p:spPr>
        <p:txBody>
          <a:bodyPr wrap="square" rtlCol="0">
            <a:spAutoFit/>
          </a:bodyPr>
          <a:lstStyle/>
          <a:p>
            <a:endParaRPr lang="en-US" dirty="0"/>
          </a:p>
        </p:txBody>
      </p:sp>
      <p:sp>
        <p:nvSpPr>
          <p:cNvPr id="11" name="TextBox 10"/>
          <p:cNvSpPr txBox="1"/>
          <p:nvPr/>
        </p:nvSpPr>
        <p:spPr>
          <a:xfrm>
            <a:off x="1676400" y="5257800"/>
            <a:ext cx="6629400" cy="830997"/>
          </a:xfrm>
          <a:prstGeom prst="rect">
            <a:avLst/>
          </a:prstGeom>
          <a:noFill/>
        </p:spPr>
        <p:txBody>
          <a:bodyPr wrap="square" rtlCol="0">
            <a:spAutoFit/>
          </a:bodyPr>
          <a:lstStyle/>
          <a:p>
            <a:pPr algn="ctr"/>
            <a:r>
              <a:rPr lang="en-US" sz="2400" b="1" dirty="0" smtClean="0">
                <a:latin typeface="+mn-lt"/>
              </a:rPr>
              <a:t>Figure 5.6  </a:t>
            </a:r>
          </a:p>
          <a:p>
            <a:pPr algn="ctr"/>
            <a:r>
              <a:rPr lang="en-US" sz="2400" b="1" dirty="0" smtClean="0">
                <a:latin typeface="+mn-lt"/>
              </a:rPr>
              <a:t>Mutual Exclusion Using Semaphores </a:t>
            </a:r>
            <a:endParaRPr lang="en-US" sz="2400" b="1" dirty="0">
              <a:latin typeface="+mn-lt"/>
            </a:endParaRPr>
          </a:p>
        </p:txBody>
      </p:sp>
    </p:spTree>
    <p:extLst>
      <p:ext uri="{BB962C8B-B14F-4D97-AF65-F5344CB8AC3E}">
        <p14:creationId xmlns:p14="http://schemas.microsoft.com/office/powerpoint/2010/main" val="24544068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0574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8" name="TextBox 7"/>
          <p:cNvSpPr txBox="1"/>
          <p:nvPr/>
        </p:nvSpPr>
        <p:spPr>
          <a:xfrm>
            <a:off x="381000" y="40386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descr="f7.pdf"/>
          <p:cNvPicPr>
            <a:picLocks noChangeAspect="1"/>
          </p:cNvPicPr>
          <p:nvPr/>
        </p:nvPicPr>
        <p:blipFill>
          <a:blip r:embed="rId4"/>
          <a:srcRect t="11818" b="20909"/>
          <a:stretch>
            <a:fillRect/>
          </a:stretch>
        </p:blipFill>
        <p:spPr>
          <a:xfrm>
            <a:off x="1143000" y="685800"/>
            <a:ext cx="6678521" cy="5814267"/>
          </a:xfrm>
          <a:prstGeom prst="rect">
            <a:avLst/>
          </a:prstGeom>
        </p:spPr>
      </p:pic>
    </p:spTree>
    <p:extLst>
      <p:ext uri="{BB962C8B-B14F-4D97-AF65-F5344CB8AC3E}">
        <p14:creationId xmlns:p14="http://schemas.microsoft.com/office/powerpoint/2010/main" val="33160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IPC</a:t>
            </a:r>
          </a:p>
        </p:txBody>
      </p:sp>
      <p:sp>
        <p:nvSpPr>
          <p:cNvPr id="201731" name="Rectangle 3"/>
          <p:cNvSpPr>
            <a:spLocks noGrp="1" noChangeArrowheads="1"/>
          </p:cNvSpPr>
          <p:nvPr>
            <p:ph idx="1"/>
          </p:nvPr>
        </p:nvSpPr>
        <p:spPr/>
        <p:txBody>
          <a:bodyPr/>
          <a:lstStyle/>
          <a:p>
            <a:pPr>
              <a:lnSpc>
                <a:spcPct val="90000"/>
              </a:lnSpc>
            </a:pPr>
            <a:r>
              <a:rPr lang="en-US" altLang="en-US" dirty="0"/>
              <a:t>IPC stands for </a:t>
            </a:r>
            <a:r>
              <a:rPr lang="en-US" altLang="en-US" dirty="0" err="1"/>
              <a:t>Interprocess</a:t>
            </a:r>
            <a:r>
              <a:rPr lang="en-US" altLang="en-US" dirty="0"/>
              <a:t> Communication</a:t>
            </a:r>
          </a:p>
          <a:p>
            <a:pPr>
              <a:lnSpc>
                <a:spcPct val="90000"/>
              </a:lnSpc>
            </a:pPr>
            <a:r>
              <a:rPr lang="en-US" altLang="en-US" dirty="0"/>
              <a:t>There are different styles of communication between </a:t>
            </a:r>
            <a:r>
              <a:rPr lang="en-US" altLang="en-US" dirty="0" smtClean="0"/>
              <a:t>processes </a:t>
            </a:r>
            <a:endParaRPr lang="en-US" altLang="en-US" dirty="0"/>
          </a:p>
          <a:p>
            <a:pPr>
              <a:lnSpc>
                <a:spcPct val="90000"/>
              </a:lnSpc>
            </a:pPr>
            <a:r>
              <a:rPr lang="en-US" altLang="en-US" dirty="0"/>
              <a:t>Communication should be </a:t>
            </a:r>
            <a:r>
              <a:rPr lang="en-US" altLang="en-US" dirty="0" smtClean="0"/>
              <a:t>synchronized with: </a:t>
            </a:r>
            <a:endParaRPr lang="en-US" altLang="en-US" dirty="0"/>
          </a:p>
          <a:p>
            <a:pPr lvl="1">
              <a:lnSpc>
                <a:spcPct val="90000"/>
              </a:lnSpc>
            </a:pPr>
            <a:r>
              <a:rPr lang="en-US" altLang="en-US" dirty="0" smtClean="0"/>
              <a:t>Messages</a:t>
            </a:r>
          </a:p>
          <a:p>
            <a:pPr lvl="1">
              <a:lnSpc>
                <a:spcPct val="90000"/>
              </a:lnSpc>
            </a:pPr>
            <a:r>
              <a:rPr lang="en-US" altLang="en-US" dirty="0" smtClean="0"/>
              <a:t>Signals</a:t>
            </a:r>
            <a:endParaRPr lang="en-US" altLang="en-US" dirty="0"/>
          </a:p>
          <a:p>
            <a:pPr lvl="1">
              <a:lnSpc>
                <a:spcPct val="90000"/>
              </a:lnSpc>
            </a:pPr>
            <a:r>
              <a:rPr lang="en-US" altLang="en-US" dirty="0"/>
              <a:t>Pipes (like reading from a file)</a:t>
            </a:r>
          </a:p>
          <a:p>
            <a:pPr lvl="1">
              <a:lnSpc>
                <a:spcPct val="90000"/>
              </a:lnSpc>
            </a:pPr>
            <a:r>
              <a:rPr lang="en-US" altLang="en-US" dirty="0"/>
              <a:t>Semaphores</a:t>
            </a:r>
          </a:p>
          <a:p>
            <a:pPr lvl="1">
              <a:lnSpc>
                <a:spcPct val="90000"/>
              </a:lnSpc>
            </a:pPr>
            <a:r>
              <a:rPr lang="en-US" altLang="en-US" dirty="0" smtClean="0"/>
              <a:t>Monitors</a:t>
            </a:r>
          </a:p>
          <a:p>
            <a:pPr>
              <a:lnSpc>
                <a:spcPct val="90000"/>
              </a:lnSpc>
            </a:pPr>
            <a:r>
              <a:rPr lang="en-US" altLang="en-US" dirty="0" smtClean="0"/>
              <a:t>Several patterns of synchronization</a:t>
            </a:r>
          </a:p>
          <a:p>
            <a:pPr marL="457200" lvl="1" indent="0">
              <a:lnSpc>
                <a:spcPct val="90000"/>
              </a:lnSpc>
              <a:buNone/>
            </a:pPr>
            <a:endParaRPr lang="en-US" altLang="en-US" dirty="0"/>
          </a:p>
          <a:p>
            <a:pPr lvl="1">
              <a:lnSpc>
                <a:spcPct val="90000"/>
              </a:lnSpc>
            </a:pPr>
            <a:endParaRPr lang="en-US" altLang="en-US" dirty="0"/>
          </a:p>
          <a:p>
            <a:pPr>
              <a:lnSpc>
                <a:spcPct val="90000"/>
              </a:lnSpc>
            </a:pPr>
            <a:endParaRPr lang="en-US" altLang="en-US" dirty="0"/>
          </a:p>
        </p:txBody>
      </p:sp>
    </p:spTree>
    <p:extLst>
      <p:ext uri="{BB962C8B-B14F-4D97-AF65-F5344CB8AC3E}">
        <p14:creationId xmlns:p14="http://schemas.microsoft.com/office/powerpoint/2010/main" val="1255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p:cNvGraphicFramePr>
            <a:graphicFrameLocks noChangeAspect="1"/>
          </p:cNvGraphicFramePr>
          <p:nvPr/>
        </p:nvGraphicFramePr>
        <p:xfrm>
          <a:off x="457200" y="609600"/>
          <a:ext cx="7175500" cy="5881273"/>
        </p:xfrm>
        <a:graphic>
          <a:graphicData uri="http://schemas.openxmlformats.org/presentationml/2006/ole">
            <mc:AlternateContent xmlns:mc="http://schemas.openxmlformats.org/markup-compatibility/2006">
              <mc:Choice xmlns:v="urn:schemas-microsoft-com:vml" Requires="v">
                <p:oleObj spid="_x0000_s1040" name="Document" r:id="rId4" imgW="6121400" imgH="5016500" progId="Word.Document.12">
                  <p:embed/>
                </p:oleObj>
              </mc:Choice>
              <mc:Fallback>
                <p:oleObj name="Document" r:id="rId4" imgW="6121400" imgH="50165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09600"/>
                        <a:ext cx="7175500" cy="588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 name="TextBox 29"/>
          <p:cNvSpPr txBox="1"/>
          <p:nvPr/>
        </p:nvSpPr>
        <p:spPr>
          <a:xfrm>
            <a:off x="381000" y="609600"/>
            <a:ext cx="7391400" cy="228600"/>
          </a:xfrm>
          <a:prstGeom prst="rect">
            <a:avLst/>
          </a:prstGeom>
          <a:blipFill rotWithShape="1">
            <a:blip r:embed="rId6"/>
            <a:tile tx="0" ty="0" sx="100000" sy="100000" flip="none" algn="tl"/>
          </a:blipFill>
        </p:spPr>
        <p:txBody>
          <a:bodyPr wrap="square" rtlCol="0">
            <a:spAutoFit/>
          </a:bodyPr>
          <a:lstStyle/>
          <a:p>
            <a:endParaRPr lang="en-US" dirty="0"/>
          </a:p>
        </p:txBody>
      </p:sp>
      <p:sp>
        <p:nvSpPr>
          <p:cNvPr id="14" name="Rectangle 13"/>
          <p:cNvSpPr/>
          <p:nvPr/>
        </p:nvSpPr>
        <p:spPr>
          <a:xfrm>
            <a:off x="7620000" y="2209800"/>
            <a:ext cx="1295400" cy="1723549"/>
          </a:xfrm>
          <a:prstGeom prst="rect">
            <a:avLst/>
          </a:prstGeom>
        </p:spPr>
        <p:txBody>
          <a:bodyPr wrap="square">
            <a:spAutoFit/>
          </a:bodyPr>
          <a:lstStyle/>
          <a:p>
            <a:pPr algn="ctr"/>
            <a:r>
              <a:rPr lang="en-US" b="1" dirty="0" smtClean="0">
                <a:latin typeface="+mn-lt"/>
              </a:rPr>
              <a:t>Table 5.1   </a:t>
            </a:r>
          </a:p>
          <a:p>
            <a:pPr algn="ctr"/>
            <a:endParaRPr lang="en-US" b="1" dirty="0" smtClean="0">
              <a:latin typeface="+mn-lt"/>
            </a:endParaRPr>
          </a:p>
          <a:p>
            <a:pPr algn="ctr"/>
            <a:r>
              <a:rPr lang="en-US" sz="1400" b="1" dirty="0" smtClean="0">
                <a:latin typeface="+mn-lt"/>
              </a:rPr>
              <a:t>Some Key Terms Related </a:t>
            </a:r>
          </a:p>
          <a:p>
            <a:pPr algn="ctr"/>
            <a:r>
              <a:rPr lang="en-US" sz="1400" b="1" dirty="0" smtClean="0">
                <a:latin typeface="+mn-lt"/>
              </a:rPr>
              <a:t>to Concurrency </a:t>
            </a:r>
            <a:endParaRPr lang="en-US" sz="1400" b="1" dirty="0">
              <a:latin typeface="+mn-lt"/>
            </a:endParaRPr>
          </a:p>
        </p:txBody>
      </p:sp>
    </p:spTree>
    <p:extLst>
      <p:ext uri="{BB962C8B-B14F-4D97-AF65-F5344CB8AC3E}">
        <p14:creationId xmlns:p14="http://schemas.microsoft.com/office/powerpoint/2010/main" val="1976939000"/>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Message Format</a:t>
            </a:r>
          </a:p>
        </p:txBody>
      </p:sp>
      <p:pic>
        <p:nvPicPr>
          <p:cNvPr id="178180" name="Picture 4" descr="5_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00200"/>
            <a:ext cx="403542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115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03238" y="4983163"/>
            <a:ext cx="8183562" cy="1052512"/>
          </a:xfrm>
        </p:spPr>
        <p:txBody>
          <a:bodyPr/>
          <a:lstStyle/>
          <a:p>
            <a:pPr eaLnBrk="1" fontAlgn="auto" hangingPunct="1">
              <a:spcAft>
                <a:spcPts val="0"/>
              </a:spcAft>
              <a:defRPr/>
            </a:pPr>
            <a:r>
              <a:rPr lang="en-US" dirty="0" smtClean="0">
                <a:solidFill>
                  <a:schemeClr val="accent1">
                    <a:tint val="88000"/>
                    <a:satMod val="150000"/>
                  </a:schemeClr>
                </a:solidFill>
              </a:rPr>
              <a:t>Monitors (1)</a:t>
            </a:r>
            <a:endParaRPr lang="en-US" dirty="0">
              <a:solidFill>
                <a:schemeClr val="accent1">
                  <a:tint val="88000"/>
                  <a:satMod val="150000"/>
                </a:schemeClr>
              </a:solidFill>
            </a:endParaRPr>
          </a:p>
        </p:txBody>
      </p:sp>
      <p:sp>
        <p:nvSpPr>
          <p:cNvPr id="44035" name="Rectangle 3"/>
          <p:cNvSpPr>
            <a:spLocks noGrp="1" noChangeArrowheads="1"/>
          </p:cNvSpPr>
          <p:nvPr>
            <p:ph idx="1"/>
          </p:nvPr>
        </p:nvSpPr>
        <p:spPr>
          <a:xfrm>
            <a:off x="503238" y="530225"/>
            <a:ext cx="8183562" cy="4651375"/>
          </a:xfrm>
        </p:spPr>
        <p:txBody>
          <a:bodyPr/>
          <a:lstStyle/>
          <a:p>
            <a:pPr eaLnBrk="1" hangingPunct="1">
              <a:lnSpc>
                <a:spcPct val="90000"/>
              </a:lnSpc>
            </a:pPr>
            <a:r>
              <a:rPr lang="en-US" altLang="en-US" sz="2400" dirty="0" smtClean="0"/>
              <a:t>A </a:t>
            </a:r>
            <a:r>
              <a:rPr lang="en-US" altLang="en-US" sz="2400" b="1" dirty="0" smtClean="0"/>
              <a:t>monitor</a:t>
            </a:r>
            <a:r>
              <a:rPr lang="en-US" altLang="en-US" sz="2400" dirty="0" smtClean="0"/>
              <a:t> is a construct that can be added to any programming language that have defined the concept of abstract data type or object</a:t>
            </a:r>
          </a:p>
          <a:p>
            <a:pPr eaLnBrk="1" hangingPunct="1">
              <a:lnSpc>
                <a:spcPct val="90000"/>
              </a:lnSpc>
            </a:pPr>
            <a:r>
              <a:rPr lang="en-CA" altLang="en-US" sz="2400" dirty="0" smtClean="0"/>
              <a:t>A monitor is an object designed to be accessed from multiple threads</a:t>
            </a:r>
            <a:endParaRPr lang="en-US" altLang="en-US" sz="2400" dirty="0" smtClean="0"/>
          </a:p>
          <a:p>
            <a:pPr eaLnBrk="1" hangingPunct="1">
              <a:lnSpc>
                <a:spcPct val="90000"/>
              </a:lnSpc>
            </a:pPr>
            <a:r>
              <a:rPr lang="en-US" altLang="en-US" sz="2400" dirty="0" smtClean="0"/>
              <a:t>Many languages have monitors (e.g., Java, C#)</a:t>
            </a:r>
          </a:p>
          <a:p>
            <a:pPr eaLnBrk="1" hangingPunct="1">
              <a:lnSpc>
                <a:spcPct val="90000"/>
              </a:lnSpc>
            </a:pPr>
            <a:r>
              <a:rPr lang="en-US" altLang="en-US" sz="2400" dirty="0" smtClean="0"/>
              <a:t>Monitors are implemented in  libraries </a:t>
            </a:r>
          </a:p>
          <a:p>
            <a:pPr eaLnBrk="1" hangingPunct="1">
              <a:lnSpc>
                <a:spcPct val="90000"/>
              </a:lnSpc>
            </a:pPr>
            <a:r>
              <a:rPr lang="en-US" altLang="en-US" sz="2400" dirty="0" smtClean="0"/>
              <a:t>A monitor has the following components: </a:t>
            </a:r>
          </a:p>
          <a:p>
            <a:pPr lvl="1" eaLnBrk="1" hangingPunct="1">
              <a:lnSpc>
                <a:spcPct val="90000"/>
              </a:lnSpc>
            </a:pPr>
            <a:r>
              <a:rPr lang="en-US" altLang="en-US" sz="2000" b="1" dirty="0" smtClean="0"/>
              <a:t>Variables</a:t>
            </a:r>
            <a:r>
              <a:rPr lang="en-US" altLang="en-US" sz="2000" dirty="0" smtClean="0"/>
              <a:t> (any kind)</a:t>
            </a:r>
          </a:p>
          <a:p>
            <a:pPr lvl="1" eaLnBrk="1" hangingPunct="1">
              <a:lnSpc>
                <a:spcPct val="90000"/>
              </a:lnSpc>
            </a:pPr>
            <a:r>
              <a:rPr lang="en-US" altLang="en-US" sz="2000" b="1" dirty="0" smtClean="0"/>
              <a:t>Condition variables </a:t>
            </a:r>
            <a:r>
              <a:rPr lang="en-US" altLang="en-US" sz="2000" dirty="0" smtClean="0"/>
              <a:t>to signal inside the monitor</a:t>
            </a:r>
          </a:p>
          <a:p>
            <a:pPr lvl="1" eaLnBrk="1" hangingPunct="1">
              <a:lnSpc>
                <a:spcPct val="90000"/>
              </a:lnSpc>
            </a:pPr>
            <a:r>
              <a:rPr lang="en-US" altLang="en-US" sz="2000" b="1" dirty="0" smtClean="0"/>
              <a:t>Procedures</a:t>
            </a:r>
            <a:r>
              <a:rPr lang="en-US" altLang="en-US" sz="2000" dirty="0" smtClean="0"/>
              <a:t> that can be called from outside the monitor</a:t>
            </a:r>
          </a:p>
          <a:p>
            <a:pPr lvl="1" eaLnBrk="1" hangingPunct="1">
              <a:lnSpc>
                <a:spcPct val="90000"/>
              </a:lnSpc>
              <a:buFont typeface="Wingdings" pitchFamily="2" charset="2"/>
              <a:buNone/>
            </a:pPr>
            <a:endParaRPr lang="en-US" altLang="en-US" sz="2000" dirty="0" smtClean="0"/>
          </a:p>
        </p:txBody>
      </p:sp>
    </p:spTree>
    <p:extLst>
      <p:ext uri="{BB962C8B-B14F-4D97-AF65-F5344CB8AC3E}">
        <p14:creationId xmlns:p14="http://schemas.microsoft.com/office/powerpoint/2010/main" val="1215756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1828800" y="381000"/>
            <a:ext cx="5516290" cy="6165214"/>
          </a:xfrm>
          <a:prstGeom prst="rect">
            <a:avLst/>
          </a:prstGeom>
        </p:spPr>
      </p:pic>
    </p:spTree>
    <p:extLst>
      <p:ext uri="{BB962C8B-B14F-4D97-AF65-F5344CB8AC3E}">
        <p14:creationId xmlns:p14="http://schemas.microsoft.com/office/powerpoint/2010/main" val="145305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03238" y="4983163"/>
            <a:ext cx="8183562" cy="1052512"/>
          </a:xfrm>
        </p:spPr>
        <p:txBody>
          <a:bodyPr/>
          <a:lstStyle/>
          <a:p>
            <a:pPr eaLnBrk="1" fontAlgn="auto" hangingPunct="1">
              <a:spcAft>
                <a:spcPts val="0"/>
              </a:spcAft>
              <a:defRPr/>
            </a:pPr>
            <a:r>
              <a:rPr lang="en-US" dirty="0" smtClean="0">
                <a:solidFill>
                  <a:schemeClr val="accent1">
                    <a:tint val="88000"/>
                    <a:satMod val="150000"/>
                  </a:schemeClr>
                </a:solidFill>
              </a:rPr>
              <a:t>Monitors (2)</a:t>
            </a:r>
            <a:endParaRPr lang="en-US" dirty="0">
              <a:solidFill>
                <a:schemeClr val="accent1">
                  <a:tint val="88000"/>
                  <a:satMod val="150000"/>
                </a:schemeClr>
              </a:solidFill>
            </a:endParaRPr>
          </a:p>
        </p:txBody>
      </p:sp>
      <p:sp>
        <p:nvSpPr>
          <p:cNvPr id="45059" name="Rectangle 3"/>
          <p:cNvSpPr>
            <a:spLocks noGrp="1" noChangeArrowheads="1"/>
          </p:cNvSpPr>
          <p:nvPr>
            <p:ph idx="1"/>
          </p:nvPr>
        </p:nvSpPr>
        <p:spPr>
          <a:xfrm>
            <a:off x="503238" y="530225"/>
            <a:ext cx="8183562" cy="4187825"/>
          </a:xfrm>
        </p:spPr>
        <p:txBody>
          <a:bodyPr>
            <a:normAutofit fontScale="92500"/>
          </a:bodyPr>
          <a:lstStyle/>
          <a:p>
            <a:pPr eaLnBrk="1" hangingPunct="1"/>
            <a:r>
              <a:rPr lang="en-US" altLang="en-US" sz="3200" dirty="0" smtClean="0"/>
              <a:t>Important characteristics:</a:t>
            </a:r>
          </a:p>
          <a:p>
            <a:pPr lvl="1" eaLnBrk="1" hangingPunct="1"/>
            <a:r>
              <a:rPr lang="en-US" altLang="en-US" sz="2000" dirty="0" smtClean="0"/>
              <a:t>Local data variables are accessible only inside the monitor</a:t>
            </a:r>
          </a:p>
          <a:p>
            <a:pPr lvl="1" eaLnBrk="1" hangingPunct="1"/>
            <a:r>
              <a:rPr lang="en-US" altLang="en-US" sz="2000" dirty="0" smtClean="0"/>
              <a:t>A thread enters a monitor by invoking one of its procedures</a:t>
            </a:r>
          </a:p>
          <a:p>
            <a:pPr lvl="1" eaLnBrk="1" hangingPunct="1"/>
            <a:r>
              <a:rPr lang="en-US" altLang="en-US" sz="2000" dirty="0" smtClean="0"/>
              <a:t>Only one thread may be executing in the monitor at a </a:t>
            </a:r>
            <a:r>
              <a:rPr lang="en-US" altLang="en-US" sz="2000" dirty="0" smtClean="0"/>
              <a:t>time</a:t>
            </a:r>
          </a:p>
          <a:p>
            <a:pPr marL="265176" indent="-265176">
              <a:buFont typeface="Wingdings 2"/>
              <a:buChar char=""/>
              <a:defRPr/>
            </a:pPr>
            <a:r>
              <a:rPr lang="en-US" b="1" dirty="0"/>
              <a:t>Condition variables </a:t>
            </a:r>
            <a:r>
              <a:rPr lang="en-US" dirty="0"/>
              <a:t>are defined only inside the monitor </a:t>
            </a:r>
          </a:p>
          <a:p>
            <a:pPr marL="265176" indent="-265176">
              <a:buFont typeface="Wingdings 2"/>
              <a:buChar char=""/>
              <a:defRPr/>
            </a:pPr>
            <a:r>
              <a:rPr lang="en-US" dirty="0"/>
              <a:t>Condition variables are not the same as  semaphore variables; they don’t have memory</a:t>
            </a:r>
          </a:p>
          <a:p>
            <a:pPr marL="548640" lvl="1" indent="-201168">
              <a:buFont typeface="Verdana"/>
              <a:buChar char="◦"/>
              <a:defRPr/>
            </a:pPr>
            <a:r>
              <a:rPr lang="en-US" b="1" dirty="0" err="1"/>
              <a:t>cwait</a:t>
            </a:r>
            <a:r>
              <a:rPr lang="en-US" b="1" dirty="0"/>
              <a:t>(c) </a:t>
            </a:r>
            <a:r>
              <a:rPr lang="en-US" dirty="0"/>
              <a:t>– suspends the execution of the calling thread on condition c</a:t>
            </a:r>
          </a:p>
          <a:p>
            <a:pPr marL="548640" lvl="1" indent="-201168">
              <a:buFont typeface="Verdana"/>
              <a:buChar char="◦"/>
              <a:defRPr/>
            </a:pPr>
            <a:r>
              <a:rPr lang="en-US" b="1" dirty="0" err="1"/>
              <a:t>csignal</a:t>
            </a:r>
            <a:r>
              <a:rPr lang="en-US" b="1" dirty="0"/>
              <a:t>(c) </a:t>
            </a:r>
            <a:r>
              <a:rPr lang="en-US" dirty="0"/>
              <a:t>– resume execution on the same condition</a:t>
            </a:r>
          </a:p>
          <a:p>
            <a:pPr marL="265176" indent="-265176">
              <a:buFont typeface="Wingdings 2"/>
              <a:buChar char=""/>
              <a:defRPr/>
            </a:pPr>
            <a:r>
              <a:rPr lang="en-US" dirty="0"/>
              <a:t>If a thread signals and no thread is waiting on that condition, then the signal is lost</a:t>
            </a:r>
          </a:p>
          <a:p>
            <a:pPr lvl="1" eaLnBrk="1" hangingPunct="1"/>
            <a:endParaRPr lang="en-US" altLang="en-US" sz="2000" dirty="0" smtClean="0"/>
          </a:p>
        </p:txBody>
      </p:sp>
    </p:spTree>
    <p:extLst>
      <p:ext uri="{BB962C8B-B14F-4D97-AF65-F5344CB8AC3E}">
        <p14:creationId xmlns:p14="http://schemas.microsoft.com/office/powerpoint/2010/main" val="2496968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0"/>
            <a:ext cx="8183563" cy="685801"/>
          </a:xfrm>
        </p:spPr>
        <p:txBody>
          <a:bodyPr>
            <a:normAutofit fontScale="90000"/>
          </a:bodyPr>
          <a:lstStyle/>
          <a:p>
            <a:pPr>
              <a:defRPr/>
            </a:pPr>
            <a:r>
              <a:rPr lang="en-CA" dirty="0" smtClean="0"/>
              <a:t>Semaphores Overview</a:t>
            </a:r>
            <a:endParaRPr lang="en-CA" dirty="0"/>
          </a:p>
        </p:txBody>
      </p:sp>
      <p:sp>
        <p:nvSpPr>
          <p:cNvPr id="3" name="Content Placeholder 2"/>
          <p:cNvSpPr>
            <a:spLocks noGrp="1"/>
          </p:cNvSpPr>
          <p:nvPr>
            <p:ph idx="1"/>
          </p:nvPr>
        </p:nvSpPr>
        <p:spPr>
          <a:xfrm>
            <a:off x="503238" y="530225"/>
            <a:ext cx="8183562" cy="4727575"/>
          </a:xfrm>
        </p:spPr>
        <p:txBody>
          <a:bodyPr/>
          <a:lstStyle/>
          <a:p>
            <a:pPr eaLnBrk="1" hangingPunct="1">
              <a:lnSpc>
                <a:spcPct val="90000"/>
              </a:lnSpc>
              <a:defRPr/>
            </a:pPr>
            <a:r>
              <a:rPr lang="en-CA" sz="2400" dirty="0" smtClean="0"/>
              <a:t>A semaphore is a low level construct</a:t>
            </a:r>
          </a:p>
          <a:p>
            <a:pPr>
              <a:defRPr/>
            </a:pPr>
            <a:r>
              <a:rPr lang="en-CA" sz="2400" dirty="0" smtClean="0"/>
              <a:t>A semaphore is </a:t>
            </a:r>
            <a:r>
              <a:rPr lang="en-CA" sz="2400" dirty="0"/>
              <a:t>essentially </a:t>
            </a:r>
            <a:r>
              <a:rPr lang="en-CA" sz="2400" dirty="0" smtClean="0"/>
              <a:t>a shared OS global variable</a:t>
            </a:r>
            <a:endParaRPr lang="en-CA" sz="2400" dirty="0"/>
          </a:p>
          <a:p>
            <a:pPr lvl="1">
              <a:defRPr/>
            </a:pPr>
            <a:r>
              <a:rPr lang="en-CA" sz="2000" dirty="0" smtClean="0"/>
              <a:t>Can </a:t>
            </a:r>
            <a:r>
              <a:rPr lang="en-CA" sz="2000" dirty="0"/>
              <a:t>potentially be accessed anywhere in program</a:t>
            </a:r>
          </a:p>
          <a:p>
            <a:pPr eaLnBrk="1" hangingPunct="1">
              <a:lnSpc>
                <a:spcPct val="90000"/>
              </a:lnSpc>
              <a:defRPr/>
            </a:pPr>
            <a:r>
              <a:rPr lang="en-CA" sz="2400" dirty="0" smtClean="0"/>
              <a:t>A semaphore allows multiple threads </a:t>
            </a:r>
            <a:r>
              <a:rPr lang="en-CA" sz="2400" dirty="0" smtClean="0"/>
              <a:t>or processes(up </a:t>
            </a:r>
            <a:r>
              <a:rPr lang="en-CA" sz="2400" dirty="0" smtClean="0"/>
              <a:t>to a predefined number) to access one or multiple shared objects</a:t>
            </a:r>
          </a:p>
          <a:p>
            <a:pPr>
              <a:defRPr/>
            </a:pPr>
            <a:r>
              <a:rPr lang="en-CA" sz="2400" dirty="0"/>
              <a:t>No connection </a:t>
            </a:r>
            <a:r>
              <a:rPr lang="en-CA" sz="2400" dirty="0" smtClean="0"/>
              <a:t>exists between </a:t>
            </a:r>
            <a:r>
              <a:rPr lang="en-CA" sz="2400" dirty="0"/>
              <a:t>the semaphore and the data </a:t>
            </a:r>
            <a:r>
              <a:rPr lang="en-CA" sz="2400" dirty="0" smtClean="0"/>
              <a:t>being controlled </a:t>
            </a:r>
            <a:r>
              <a:rPr lang="en-CA" sz="2400" dirty="0"/>
              <a:t>by the semaphore</a:t>
            </a:r>
            <a:r>
              <a:rPr lang="en-CA" sz="2400" dirty="0" smtClean="0"/>
              <a:t> </a:t>
            </a:r>
          </a:p>
          <a:p>
            <a:pPr>
              <a:defRPr/>
            </a:pPr>
            <a:r>
              <a:rPr lang="en-CA" sz="2400" dirty="0"/>
              <a:t>No control or guarantee of proper usage</a:t>
            </a:r>
            <a:endParaRPr lang="en-CA" sz="2400" dirty="0" smtClean="0"/>
          </a:p>
          <a:p>
            <a:pPr marL="0" indent="0">
              <a:buFont typeface="Wingdings 2" pitchFamily="18" charset="2"/>
              <a:buNone/>
              <a:defRPr/>
            </a:pPr>
            <a:endParaRPr lang="en-CA" dirty="0"/>
          </a:p>
        </p:txBody>
      </p:sp>
    </p:spTree>
    <p:extLst>
      <p:ext uri="{BB962C8B-B14F-4D97-AF65-F5344CB8AC3E}">
        <p14:creationId xmlns:p14="http://schemas.microsoft.com/office/powerpoint/2010/main" val="3260091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257799"/>
            <a:ext cx="8183562" cy="762001"/>
          </a:xfrm>
        </p:spPr>
        <p:txBody>
          <a:bodyPr/>
          <a:lstStyle/>
          <a:p>
            <a:pPr>
              <a:defRPr/>
            </a:pPr>
            <a:r>
              <a:rPr lang="en-CA" dirty="0" smtClean="0"/>
              <a:t>Monitors Overview</a:t>
            </a:r>
            <a:endParaRPr lang="en-CA" dirty="0"/>
          </a:p>
        </p:txBody>
      </p:sp>
      <p:sp>
        <p:nvSpPr>
          <p:cNvPr id="3" name="Content Placeholder 2"/>
          <p:cNvSpPr>
            <a:spLocks noGrp="1"/>
          </p:cNvSpPr>
          <p:nvPr>
            <p:ph idx="1"/>
          </p:nvPr>
        </p:nvSpPr>
        <p:spPr>
          <a:xfrm>
            <a:off x="503238" y="530225"/>
            <a:ext cx="8183562" cy="4187825"/>
          </a:xfrm>
        </p:spPr>
        <p:txBody>
          <a:bodyPr/>
          <a:lstStyle/>
          <a:p>
            <a:pPr eaLnBrk="1" hangingPunct="1">
              <a:lnSpc>
                <a:spcPct val="90000"/>
              </a:lnSpc>
            </a:pPr>
            <a:r>
              <a:rPr lang="en-CA" altLang="en-US" sz="2400" dirty="0" smtClean="0"/>
              <a:t>A monitor is a high level construct that encapsulates:</a:t>
            </a:r>
          </a:p>
          <a:p>
            <a:pPr lvl="1" eaLnBrk="1" hangingPunct="1">
              <a:lnSpc>
                <a:spcPct val="90000"/>
              </a:lnSpc>
            </a:pPr>
            <a:r>
              <a:rPr lang="en-CA" altLang="en-US" sz="2000" dirty="0" smtClean="0"/>
              <a:t>Shared data structures</a:t>
            </a:r>
          </a:p>
          <a:p>
            <a:pPr lvl="1" eaLnBrk="1" hangingPunct="1">
              <a:lnSpc>
                <a:spcPct val="90000"/>
              </a:lnSpc>
            </a:pPr>
            <a:r>
              <a:rPr lang="en-CA" altLang="en-US" sz="2000" dirty="0" smtClean="0"/>
              <a:t>Procedures that operate on the shared data structures</a:t>
            </a:r>
          </a:p>
          <a:p>
            <a:pPr lvl="1" eaLnBrk="1" hangingPunct="1">
              <a:lnSpc>
                <a:spcPct val="90000"/>
              </a:lnSpc>
            </a:pPr>
            <a:r>
              <a:rPr lang="en-CA" altLang="en-US" sz="2000" dirty="0" smtClean="0"/>
              <a:t>Synchronization between concurrent procedure invocations</a:t>
            </a:r>
          </a:p>
          <a:p>
            <a:pPr eaLnBrk="1" hangingPunct="1">
              <a:lnSpc>
                <a:spcPct val="90000"/>
              </a:lnSpc>
            </a:pPr>
            <a:r>
              <a:rPr lang="en-CA" altLang="en-US" sz="2400" dirty="0" smtClean="0"/>
              <a:t>Monitors allow mutually exclusive access to a shared object</a:t>
            </a:r>
          </a:p>
          <a:p>
            <a:pPr lvl="1" eaLnBrk="1" hangingPunct="1">
              <a:lnSpc>
                <a:spcPct val="90000"/>
              </a:lnSpc>
            </a:pPr>
            <a:r>
              <a:rPr lang="en-CA" altLang="en-US" sz="2000" dirty="0" smtClean="0"/>
              <a:t>A monitor protects its data from unstructured access</a:t>
            </a:r>
          </a:p>
          <a:p>
            <a:pPr eaLnBrk="1" hangingPunct="1">
              <a:lnSpc>
                <a:spcPct val="90000"/>
              </a:lnSpc>
            </a:pPr>
            <a:r>
              <a:rPr lang="en-CA" altLang="en-US" sz="2400" dirty="0" smtClean="0"/>
              <a:t>Monitors have different implementations (Hoare, Mesa, etc.)</a:t>
            </a:r>
            <a:endParaRPr lang="en-US" altLang="en-US" sz="2400" dirty="0" smtClean="0"/>
          </a:p>
          <a:p>
            <a:endParaRPr lang="en-CA" altLang="en-US" dirty="0" smtClean="0"/>
          </a:p>
        </p:txBody>
      </p:sp>
    </p:spTree>
    <p:extLst>
      <p:ext uri="{BB962C8B-B14F-4D97-AF65-F5344CB8AC3E}">
        <p14:creationId xmlns:p14="http://schemas.microsoft.com/office/powerpoint/2010/main" val="3073912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09800"/>
            <a:ext cx="3858768" cy="4190999"/>
          </a:xfrm>
        </p:spPr>
        <p:txBody>
          <a:bodyPr>
            <a:normAutofit/>
          </a:bodyPr>
          <a:lstStyle/>
          <a:p>
            <a:r>
              <a:rPr lang="en-US" sz="1600" dirty="0" smtClean="0"/>
              <a:t>IPC patterns</a:t>
            </a:r>
          </a:p>
          <a:p>
            <a:r>
              <a:rPr lang="en-US" sz="1600" dirty="0" smtClean="0"/>
              <a:t>Monitors</a:t>
            </a:r>
            <a:endParaRPr lang="en-US" sz="1600" dirty="0" smtClean="0"/>
          </a:p>
        </p:txBody>
      </p:sp>
      <p:sp>
        <p:nvSpPr>
          <p:cNvPr id="9" name="Content Placeholder 8"/>
          <p:cNvSpPr>
            <a:spLocks noGrp="1"/>
          </p:cNvSpPr>
          <p:nvPr>
            <p:ph sz="half" idx="14"/>
          </p:nvPr>
        </p:nvSpPr>
        <p:spPr>
          <a:xfrm>
            <a:off x="658906" y="2286000"/>
            <a:ext cx="3760694" cy="4114800"/>
          </a:xfrm>
        </p:spPr>
        <p:txBody>
          <a:bodyPr>
            <a:normAutofit fontScale="47500" lnSpcReduction="20000"/>
          </a:bodyPr>
          <a:lstStyle/>
          <a:p>
            <a:r>
              <a:rPr lang="en-US" sz="3892" dirty="0" smtClean="0"/>
              <a:t>Principles of concurrency</a:t>
            </a:r>
            <a:endParaRPr lang="en-US" sz="3892" dirty="0"/>
          </a:p>
          <a:p>
            <a:pPr lvl="1"/>
            <a:r>
              <a:rPr lang="en-US" sz="3892" dirty="0" smtClean="0"/>
              <a:t>Race condition</a:t>
            </a:r>
          </a:p>
          <a:p>
            <a:pPr lvl="1"/>
            <a:r>
              <a:rPr lang="en-US" sz="3892" dirty="0"/>
              <a:t>O</a:t>
            </a:r>
            <a:r>
              <a:rPr lang="en-US" sz="3892" dirty="0" smtClean="0"/>
              <a:t>S concerns</a:t>
            </a:r>
          </a:p>
          <a:p>
            <a:pPr lvl="1"/>
            <a:r>
              <a:rPr lang="en-US" sz="3892" dirty="0" smtClean="0"/>
              <a:t>Process interaction</a:t>
            </a:r>
          </a:p>
          <a:p>
            <a:pPr lvl="1"/>
            <a:r>
              <a:rPr lang="en-US" sz="3892" dirty="0" smtClean="0"/>
              <a:t>Requirements for mutual exclusion</a:t>
            </a:r>
          </a:p>
          <a:p>
            <a:r>
              <a:rPr lang="en-US" sz="3892" dirty="0" smtClean="0"/>
              <a:t>Mutual exclusion: hardware support</a:t>
            </a:r>
          </a:p>
          <a:p>
            <a:pPr lvl="1"/>
            <a:r>
              <a:rPr lang="en-US" sz="3892" dirty="0" smtClean="0"/>
              <a:t>Interrupt disabling</a:t>
            </a:r>
          </a:p>
          <a:p>
            <a:pPr lvl="1"/>
            <a:r>
              <a:rPr lang="en-US" sz="3892" dirty="0" smtClean="0"/>
              <a:t>Special machine instructions</a:t>
            </a:r>
          </a:p>
          <a:p>
            <a:r>
              <a:rPr lang="en-US" sz="3892" dirty="0" smtClean="0"/>
              <a:t>Semaphores</a:t>
            </a:r>
          </a:p>
          <a:p>
            <a:pPr lvl="1"/>
            <a:r>
              <a:rPr lang="en-US" sz="3892" dirty="0" smtClean="0"/>
              <a:t>Mutual exclusion</a:t>
            </a:r>
          </a:p>
          <a:p>
            <a:pPr lvl="1"/>
            <a:r>
              <a:rPr lang="en-US" sz="3892" dirty="0" smtClean="0"/>
              <a:t>Implementation of semaphores</a:t>
            </a:r>
          </a:p>
        </p:txBody>
      </p:sp>
    </p:spTree>
    <p:extLst>
      <p:ext uri="{BB962C8B-B14F-4D97-AF65-F5344CB8AC3E}">
        <p14:creationId xmlns:p14="http://schemas.microsoft.com/office/powerpoint/2010/main" val="257127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Concurrency (1)</a:t>
            </a:r>
          </a:p>
        </p:txBody>
      </p:sp>
      <p:sp>
        <p:nvSpPr>
          <p:cNvPr id="20483" name="Rectangle 3"/>
          <p:cNvSpPr>
            <a:spLocks noGrp="1" noChangeArrowheads="1"/>
          </p:cNvSpPr>
          <p:nvPr>
            <p:ph idx="1"/>
          </p:nvPr>
        </p:nvSpPr>
        <p:spPr/>
        <p:txBody>
          <a:bodyPr/>
          <a:lstStyle/>
          <a:p>
            <a:r>
              <a:rPr lang="en-US" altLang="en-US"/>
              <a:t>Communication among processes</a:t>
            </a:r>
          </a:p>
          <a:p>
            <a:r>
              <a:rPr lang="en-US" altLang="en-US"/>
              <a:t>Sharing resources</a:t>
            </a:r>
          </a:p>
          <a:p>
            <a:r>
              <a:rPr lang="en-US" altLang="en-US"/>
              <a:t>Synchronization of multiple processes or threads</a:t>
            </a:r>
          </a:p>
          <a:p>
            <a:r>
              <a:rPr lang="en-US" altLang="en-US"/>
              <a:t>Allocation of processor time</a:t>
            </a:r>
          </a:p>
        </p:txBody>
      </p:sp>
    </p:spTree>
    <p:extLst>
      <p:ext uri="{BB962C8B-B14F-4D97-AF65-F5344CB8AC3E}">
        <p14:creationId xmlns:p14="http://schemas.microsoft.com/office/powerpoint/2010/main" val="1339600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dirty="0" smtClean="0"/>
              <a:t>Concurrency(2)</a:t>
            </a:r>
            <a:endParaRPr lang="en-US" altLang="en-US" dirty="0"/>
          </a:p>
        </p:txBody>
      </p:sp>
      <p:sp>
        <p:nvSpPr>
          <p:cNvPr id="195587" name="Rectangle 3"/>
          <p:cNvSpPr>
            <a:spLocks noGrp="1" noChangeArrowheads="1"/>
          </p:cNvSpPr>
          <p:nvPr>
            <p:ph idx="1"/>
          </p:nvPr>
        </p:nvSpPr>
        <p:spPr/>
        <p:txBody>
          <a:bodyPr/>
          <a:lstStyle/>
          <a:p>
            <a:r>
              <a:rPr lang="en-US" altLang="en-US" dirty="0"/>
              <a:t>Uniprocessor Machine</a:t>
            </a:r>
          </a:p>
          <a:p>
            <a:pPr lvl="1"/>
            <a:r>
              <a:rPr lang="en-US" altLang="en-US" dirty="0"/>
              <a:t>The processes are interleaved</a:t>
            </a:r>
          </a:p>
          <a:p>
            <a:r>
              <a:rPr lang="en-US" altLang="en-US" dirty="0"/>
              <a:t>Multiprocessor Machine</a:t>
            </a:r>
          </a:p>
          <a:p>
            <a:pPr lvl="1"/>
            <a:r>
              <a:rPr lang="en-US" altLang="en-US" dirty="0"/>
              <a:t>The processes are overlapped</a:t>
            </a:r>
          </a:p>
          <a:p>
            <a:r>
              <a:rPr lang="en-US" altLang="en-US" dirty="0" smtClean="0"/>
              <a:t>Are the issues of concurrency different?</a:t>
            </a:r>
          </a:p>
          <a:p>
            <a:pPr lvl="1"/>
            <a:r>
              <a:rPr lang="en-US" altLang="en-US" dirty="0" smtClean="0"/>
              <a:t>In </a:t>
            </a:r>
            <a:r>
              <a:rPr lang="en-US" altLang="en-US" dirty="0"/>
              <a:t>both cases, there are similar problems related to concurrency.</a:t>
            </a:r>
          </a:p>
        </p:txBody>
      </p:sp>
    </p:spTree>
    <p:extLst>
      <p:ext uri="{BB962C8B-B14F-4D97-AF65-F5344CB8AC3E}">
        <p14:creationId xmlns:p14="http://schemas.microsoft.com/office/powerpoint/2010/main" val="2690105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457200" y="1600200"/>
            <a:ext cx="8027896" cy="3840163"/>
          </a:xfrm>
          <a:prstGeom prst="rect">
            <a:avLst/>
          </a:prstGeom>
        </p:spPr>
        <p:txBody>
          <a:bodyPr>
            <a:noAutofit/>
          </a:bodyPr>
          <a:lstStyle/>
          <a:p>
            <a:r>
              <a:rPr lang="en-US" sz="2800" dirty="0" smtClean="0"/>
              <a:t>Interleaving and overlapping </a:t>
            </a:r>
          </a:p>
          <a:p>
            <a:pPr lvl="2"/>
            <a:r>
              <a:rPr lang="en-US" sz="2400" dirty="0" smtClean="0"/>
              <a:t>can be viewed as examples of concurrent processing</a:t>
            </a:r>
          </a:p>
          <a:p>
            <a:pPr lvl="2"/>
            <a:r>
              <a:rPr lang="en-US" sz="2400" dirty="0" smtClean="0"/>
              <a:t>both present the same problems</a:t>
            </a:r>
          </a:p>
          <a:p>
            <a:pPr marL="282575" lvl="2">
              <a:spcBef>
                <a:spcPts val="1800"/>
              </a:spcBef>
            </a:pPr>
            <a:r>
              <a:rPr lang="en-US" sz="2800" dirty="0" err="1" smtClean="0"/>
              <a:t>Uniprocessor</a:t>
            </a:r>
            <a:r>
              <a:rPr lang="en-US" sz="2800" dirty="0" smtClean="0"/>
              <a:t> – the relative speed of execution of processes cannot be predicted</a:t>
            </a:r>
          </a:p>
          <a:p>
            <a:pPr lvl="2"/>
            <a:r>
              <a:rPr lang="en-US" sz="2400" dirty="0" smtClean="0"/>
              <a:t>depends on activities of other processes</a:t>
            </a:r>
          </a:p>
          <a:p>
            <a:pPr lvl="2"/>
            <a:r>
              <a:rPr lang="en-US" sz="2400" dirty="0" smtClean="0"/>
              <a:t>the way the OS handles interrupts</a:t>
            </a:r>
          </a:p>
          <a:p>
            <a:pPr lvl="2"/>
            <a:r>
              <a:rPr lang="en-US" sz="2400" dirty="0" smtClean="0"/>
              <a:t>scheduling policies of the OS</a:t>
            </a:r>
            <a:endParaRPr lang="en-US" sz="2400" dirty="0"/>
          </a:p>
        </p:txBody>
      </p:sp>
      <p:pic>
        <p:nvPicPr>
          <p:cNvPr id="6" name="Picture 5"/>
          <p:cNvPicPr>
            <a:picLocks noChangeAspect="1"/>
          </p:cNvPicPr>
          <p:nvPr/>
        </p:nvPicPr>
        <p:blipFill>
          <a:blip r:embed="rId3"/>
          <a:stretch>
            <a:fillRect/>
          </a:stretch>
        </p:blipFill>
        <p:spPr>
          <a:xfrm rot="865002">
            <a:off x="7379554" y="5155309"/>
            <a:ext cx="1612269" cy="1492533"/>
          </a:xfrm>
          <a:prstGeom prst="rect">
            <a:avLst/>
          </a:prstGeom>
        </p:spPr>
      </p:pic>
    </p:spTree>
    <p:extLst>
      <p:ext uri="{BB962C8B-B14F-4D97-AF65-F5344CB8AC3E}">
        <p14:creationId xmlns:p14="http://schemas.microsoft.com/office/powerpoint/2010/main" val="426976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32787" cy="11430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4294967295"/>
          </p:nvPr>
        </p:nvSpPr>
        <p:spPr>
          <a:xfrm>
            <a:off x="658904" y="2286000"/>
            <a:ext cx="8180296" cy="3840163"/>
          </a:xfrm>
          <a:prstGeom prst="rect">
            <a:avLst/>
          </a:prstGeom>
        </p:spPr>
        <p:txBody>
          <a:bodyPr/>
          <a:lstStyle/>
          <a:p>
            <a:r>
              <a:rPr lang="en-US" sz="3200" dirty="0" smtClean="0"/>
              <a:t>Sharing of global resources</a:t>
            </a:r>
          </a:p>
          <a:p>
            <a:r>
              <a:rPr lang="en-US" sz="3200" dirty="0" smtClean="0"/>
              <a:t>Difficult for the OS to manage the allocation of resources optimally</a:t>
            </a:r>
          </a:p>
          <a:p>
            <a:r>
              <a:rPr lang="en-US" sz="3200" dirty="0" smtClean="0"/>
              <a:t>Difficult to locate programming errors as results are not deterministic and reproducible</a:t>
            </a:r>
          </a:p>
          <a:p>
            <a:endParaRPr lang="en-US" dirty="0"/>
          </a:p>
        </p:txBody>
      </p:sp>
      <p:pic>
        <p:nvPicPr>
          <p:cNvPr id="5" name="Picture 4"/>
          <p:cNvPicPr>
            <a:picLocks noChangeAspect="1"/>
          </p:cNvPicPr>
          <p:nvPr/>
        </p:nvPicPr>
        <p:blipFill>
          <a:blip r:embed="rId3"/>
          <a:stretch>
            <a:fillRect/>
          </a:stretch>
        </p:blipFill>
        <p:spPr>
          <a:xfrm>
            <a:off x="7239000" y="5029200"/>
            <a:ext cx="1387045" cy="1447800"/>
          </a:xfrm>
          <a:prstGeom prst="rect">
            <a:avLst/>
          </a:prstGeom>
        </p:spPr>
      </p:pic>
    </p:spTree>
    <p:extLst>
      <p:ext uri="{BB962C8B-B14F-4D97-AF65-F5344CB8AC3E}">
        <p14:creationId xmlns:p14="http://schemas.microsoft.com/office/powerpoint/2010/main" val="396163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Operating System Concerns</a:t>
            </a:r>
          </a:p>
        </p:txBody>
      </p:sp>
      <p:sp>
        <p:nvSpPr>
          <p:cNvPr id="138243" name="Rectangle 3"/>
          <p:cNvSpPr>
            <a:spLocks noGrp="1" noChangeArrowheads="1"/>
          </p:cNvSpPr>
          <p:nvPr>
            <p:ph idx="1"/>
          </p:nvPr>
        </p:nvSpPr>
        <p:spPr/>
        <p:txBody>
          <a:bodyPr>
            <a:normAutofit/>
          </a:bodyPr>
          <a:lstStyle/>
          <a:p>
            <a:pPr>
              <a:lnSpc>
                <a:spcPct val="90000"/>
              </a:lnSpc>
            </a:pPr>
            <a:r>
              <a:rPr lang="en-US" altLang="en-US" sz="2800"/>
              <a:t>Keep track of active processes</a:t>
            </a:r>
          </a:p>
          <a:p>
            <a:pPr>
              <a:lnSpc>
                <a:spcPct val="90000"/>
              </a:lnSpc>
            </a:pPr>
            <a:r>
              <a:rPr lang="en-US" altLang="en-US" sz="2800"/>
              <a:t>Allocate and de-allocate resources</a:t>
            </a:r>
          </a:p>
          <a:p>
            <a:pPr lvl="1">
              <a:lnSpc>
                <a:spcPct val="90000"/>
              </a:lnSpc>
            </a:pPr>
            <a:r>
              <a:rPr lang="en-US" altLang="en-US" sz="2400"/>
              <a:t>Processor time</a:t>
            </a:r>
          </a:p>
          <a:p>
            <a:pPr lvl="1">
              <a:lnSpc>
                <a:spcPct val="90000"/>
              </a:lnSpc>
            </a:pPr>
            <a:r>
              <a:rPr lang="en-US" altLang="en-US" sz="2400"/>
              <a:t>Memory</a:t>
            </a:r>
          </a:p>
          <a:p>
            <a:pPr lvl="1">
              <a:lnSpc>
                <a:spcPct val="90000"/>
              </a:lnSpc>
            </a:pPr>
            <a:r>
              <a:rPr lang="en-US" altLang="en-US" sz="2400"/>
              <a:t>Files</a:t>
            </a:r>
          </a:p>
          <a:p>
            <a:pPr lvl="1">
              <a:lnSpc>
                <a:spcPct val="90000"/>
              </a:lnSpc>
            </a:pPr>
            <a:r>
              <a:rPr lang="en-US" altLang="en-US" sz="2400"/>
              <a:t>I/O devices</a:t>
            </a:r>
          </a:p>
          <a:p>
            <a:pPr>
              <a:lnSpc>
                <a:spcPct val="90000"/>
              </a:lnSpc>
            </a:pPr>
            <a:r>
              <a:rPr lang="en-US" altLang="en-US" sz="2800"/>
              <a:t>Protect data and resources</a:t>
            </a:r>
          </a:p>
          <a:p>
            <a:pPr>
              <a:lnSpc>
                <a:spcPct val="90000"/>
              </a:lnSpc>
            </a:pPr>
            <a:r>
              <a:rPr lang="en-US" altLang="en-US" sz="2800"/>
              <a:t>Result of process must be independent of the speed of execution of other concurrent processes – </a:t>
            </a:r>
            <a:r>
              <a:rPr lang="en-US" altLang="en-US" sz="2800" b="1"/>
              <a:t>VERY IMPORTANT</a:t>
            </a:r>
          </a:p>
        </p:txBody>
      </p:sp>
    </p:spTree>
    <p:extLst>
      <p:ext uri="{BB962C8B-B14F-4D97-AF65-F5344CB8AC3E}">
        <p14:creationId xmlns:p14="http://schemas.microsoft.com/office/powerpoint/2010/main" val="1393418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8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82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6392</TotalTime>
  <Words>6059</Words>
  <Application>Microsoft Office PowerPoint</Application>
  <PresentationFormat>On-screen Show (4:3)</PresentationFormat>
  <Paragraphs>482</Paragraphs>
  <Slides>46</Slides>
  <Notes>23</Notes>
  <HiddenSlides>0</HiddenSlides>
  <MMClips>0</MMClips>
  <ScaleCrop>false</ScaleCrop>
  <HeadingPairs>
    <vt:vector size="8" baseType="variant">
      <vt:variant>
        <vt:lpstr>Theme</vt:lpstr>
      </vt:variant>
      <vt:variant>
        <vt:i4>1</vt:i4>
      </vt:variant>
      <vt:variant>
        <vt:lpstr>Links</vt:lpstr>
      </vt:variant>
      <vt:variant>
        <vt:i4>2</vt:i4>
      </vt:variant>
      <vt:variant>
        <vt:lpstr>Embedded OLE Servers</vt:lpstr>
      </vt:variant>
      <vt:variant>
        <vt:i4>1</vt:i4>
      </vt:variant>
      <vt:variant>
        <vt:lpstr>Slide Titles</vt:lpstr>
      </vt:variant>
      <vt:variant>
        <vt:i4>46</vt:i4>
      </vt:variant>
    </vt:vector>
  </HeadingPairs>
  <TitlesOfParts>
    <vt:vector size="50" baseType="lpstr">
      <vt:lpstr>Executive</vt:lpstr>
      <vt:lpstr>mclaughlinkl:Desktop:Stallings%20Books:OS8e:OS8e-Figures:05-Concurrency-1:VerticalFigures.doc!OLE_LINK1</vt:lpstr>
      <vt:lpstr>mclaughlinkl:Desktop:Stallings%20Books:OS8e:OS8e-Figures:05-Concurrency-1:VerticalFigures.doc!OLE_LINK3</vt:lpstr>
      <vt:lpstr>Document</vt:lpstr>
      <vt:lpstr>Operating Systems Concepts</vt:lpstr>
      <vt:lpstr>Multiple  Processes</vt:lpstr>
      <vt:lpstr>Concurrency Arises in Three Different Contexts:</vt:lpstr>
      <vt:lpstr>PowerPoint Presentation</vt:lpstr>
      <vt:lpstr>Concurrency (1)</vt:lpstr>
      <vt:lpstr>Concurrency(2)</vt:lpstr>
      <vt:lpstr>Principles of Concurrency</vt:lpstr>
      <vt:lpstr>Difficulties of Concurrency</vt:lpstr>
      <vt:lpstr>Operating System Concerns</vt:lpstr>
      <vt:lpstr>PowerPoint Presentation</vt:lpstr>
      <vt:lpstr>Resource Competition</vt:lpstr>
      <vt:lpstr>A Simple Example</vt:lpstr>
      <vt:lpstr>A Simple Example</vt:lpstr>
      <vt:lpstr>Mutual Exclusion</vt:lpstr>
      <vt:lpstr>Critical Section</vt:lpstr>
      <vt:lpstr>Race Condition (1)</vt:lpstr>
      <vt:lpstr>Race Condition (2)</vt:lpstr>
      <vt:lpstr>Competition Among Processes for Resources</vt:lpstr>
      <vt:lpstr>Cooperation Among Processes by Sharing</vt:lpstr>
      <vt:lpstr>Cooperation Among Processes by Communication</vt:lpstr>
      <vt:lpstr>Requirements for Mutual Exclusion</vt:lpstr>
      <vt:lpstr>Requirements for Mutual Exclusion (2)</vt:lpstr>
      <vt:lpstr>Mutual Exclusion:  Hardware Support</vt:lpstr>
      <vt:lpstr>Mutual Exclusion:  Hardware Support</vt:lpstr>
      <vt:lpstr>PowerPoint Presentation</vt:lpstr>
      <vt:lpstr>Mutual Exclusion: Hardware Support</vt:lpstr>
      <vt:lpstr>Mutual Exclusion: Hardware Support</vt:lpstr>
      <vt:lpstr>Special Machine Instruction: Advantages</vt:lpstr>
      <vt:lpstr>Special Machine Instruction: Disadvantages</vt:lpstr>
      <vt:lpstr>Synchronization &amp; Communication</vt:lpstr>
      <vt:lpstr>PowerPoint Presentation</vt:lpstr>
      <vt:lpstr>Semaphore</vt:lpstr>
      <vt:lpstr>Semaphores</vt:lpstr>
      <vt:lpstr>PowerPoint Presentation</vt:lpstr>
      <vt:lpstr>PowerPoint Presentation</vt:lpstr>
      <vt:lpstr>Strong/Weak Semaphores</vt:lpstr>
      <vt:lpstr>PowerPoint Presentation</vt:lpstr>
      <vt:lpstr>PowerPoint Presentation</vt:lpstr>
      <vt:lpstr>IPC</vt:lpstr>
      <vt:lpstr>Message Format</vt:lpstr>
      <vt:lpstr>Monitors (1)</vt:lpstr>
      <vt:lpstr>PowerPoint Presentation</vt:lpstr>
      <vt:lpstr>Monitors (2)</vt:lpstr>
      <vt:lpstr>Semaphores Overview</vt:lpstr>
      <vt:lpstr>Monitors Overview</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Concepts</dc:title>
  <dc:creator>Mirela Gutica</dc:creator>
  <cp:lastModifiedBy>Mirela Gutica</cp:lastModifiedBy>
  <cp:revision>21</cp:revision>
  <dcterms:created xsi:type="dcterms:W3CDTF">2006-08-16T00:00:00Z</dcterms:created>
  <dcterms:modified xsi:type="dcterms:W3CDTF">2015-10-13T21:54:45Z</dcterms:modified>
</cp:coreProperties>
</file>