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sldIdLst>
    <p:sldId id="256" r:id="rId2"/>
    <p:sldId id="298" r:id="rId3"/>
    <p:sldId id="318" r:id="rId4"/>
    <p:sldId id="319" r:id="rId5"/>
    <p:sldId id="257" r:id="rId6"/>
    <p:sldId id="305" r:id="rId7"/>
    <p:sldId id="316" r:id="rId8"/>
    <p:sldId id="299" r:id="rId9"/>
    <p:sldId id="301" r:id="rId10"/>
    <p:sldId id="291" r:id="rId11"/>
    <p:sldId id="292" r:id="rId12"/>
    <p:sldId id="293" r:id="rId13"/>
    <p:sldId id="263" r:id="rId14"/>
    <p:sldId id="294" r:id="rId15"/>
    <p:sldId id="295" r:id="rId16"/>
    <p:sldId id="296" r:id="rId17"/>
    <p:sldId id="297" r:id="rId18"/>
    <p:sldId id="268" r:id="rId19"/>
    <p:sldId id="300" r:id="rId20"/>
    <p:sldId id="271" r:id="rId21"/>
    <p:sldId id="272" r:id="rId22"/>
    <p:sldId id="302" r:id="rId23"/>
    <p:sldId id="273" r:id="rId24"/>
    <p:sldId id="274" r:id="rId25"/>
    <p:sldId id="303" r:id="rId26"/>
    <p:sldId id="276" r:id="rId27"/>
    <p:sldId id="304" r:id="rId28"/>
    <p:sldId id="277" r:id="rId29"/>
    <p:sldId id="306" r:id="rId30"/>
    <p:sldId id="307" r:id="rId31"/>
    <p:sldId id="308" r:id="rId32"/>
    <p:sldId id="309" r:id="rId33"/>
    <p:sldId id="310" r:id="rId34"/>
    <p:sldId id="311" r:id="rId35"/>
    <p:sldId id="312" r:id="rId36"/>
    <p:sldId id="284" r:id="rId37"/>
    <p:sldId id="285" r:id="rId38"/>
    <p:sldId id="313" r:id="rId39"/>
    <p:sldId id="314" r:id="rId40"/>
    <p:sldId id="287" r:id="rId41"/>
    <p:sldId id="288" r:id="rId42"/>
    <p:sldId id="289" r:id="rId43"/>
    <p:sldId id="320" r:id="rId44"/>
    <p:sldId id="290" r:id="rId45"/>
    <p:sldId id="317" r:id="rId46"/>
    <p:sldId id="31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68" autoAdjust="0"/>
    <p:restoredTop sz="88215" autoAdjust="0"/>
  </p:normalViewPr>
  <p:slideViewPr>
    <p:cSldViewPr>
      <p:cViewPr>
        <p:scale>
          <a:sx n="75" d="100"/>
          <a:sy n="75" d="100"/>
        </p:scale>
        <p:origin x="-126" y="414"/>
      </p:cViewPr>
      <p:guideLst>
        <p:guide orient="horz" pos="2160"/>
        <p:guide pos="2880"/>
      </p:guideLst>
    </p:cSldViewPr>
  </p:slideViewPr>
  <p:outlineViewPr>
    <p:cViewPr>
      <p:scale>
        <a:sx n="33" d="100"/>
        <a:sy n="33" d="100"/>
      </p:scale>
      <p:origin x="36" y="24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smtClean="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smtClean="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smtClean="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smtClean="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smtClean="0"/>
            <a:t>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smtClean="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smtClean="0"/>
            <a:t>Data in I/O buffers</a:t>
          </a:r>
          <a:endParaRPr lang="en-NZ" sz="1600" dirty="0" smtClean="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US"/>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t>
        <a:bodyPr/>
        <a:lstStyle/>
        <a:p>
          <a:endParaRPr lang="en-US"/>
        </a:p>
      </dgm:t>
    </dgm:pt>
    <dgm:pt modelId="{FBCB8F57-C548-1C43-A637-8BC0E0917159}" type="pres">
      <dgm:prSet presAssocID="{4B069595-C8F8-C542-AA06-04537D63260B}" presName="TwoNodes_2" presStyleLbl="node1" presStyleIdx="1" presStyleCnt="2">
        <dgm:presLayoutVars>
          <dgm:bulletEnabled val="1"/>
        </dgm:presLayoutVars>
      </dgm:prSet>
      <dgm:spPr/>
      <dgm:t>
        <a:bodyPr/>
        <a:lstStyle/>
        <a:p>
          <a:endParaRPr lang="en-US"/>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US"/>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US"/>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US"/>
        </a:p>
      </dgm:t>
    </dgm:pt>
  </dgm:ptLst>
  <dgm:cxnLst>
    <dgm:cxn modelId="{FA896744-1231-4C82-BE9B-410EB35E8A16}" type="presOf" srcId="{EA30BBB8-30F3-504E-8E0A-4089A7235F4B}" destId="{FBCB8F57-C548-1C43-A637-8BC0E0917159}" srcOrd="0" destOrd="1" presId="urn:microsoft.com/office/officeart/2005/8/layout/vProcess5"/>
    <dgm:cxn modelId="{3DEA45AC-B9D1-47FD-981D-20DFEB320E03}" type="presOf" srcId="{9A7E617A-4BED-144C-BA37-F797C39B70C8}" destId="{C7F5FE58-0E4F-1448-8B6D-1E52F620776C}" srcOrd="0" destOrd="2" presId="urn:microsoft.com/office/officeart/2005/8/layout/vProcess5"/>
    <dgm:cxn modelId="{120E9791-E496-4460-8E1D-55785FC38A52}" type="presOf" srcId="{191AB62D-7613-ED44-BF21-05A480174B7A}" destId="{FBCB8F57-C548-1C43-A637-8BC0E0917159}" srcOrd="0" destOrd="0"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0D811623-65F9-C049-9216-9DC1EE4A95DB}" srcId="{26383733-9C83-2F4E-AA73-9102FEACE73A}" destId="{F794A6D0-159F-1648-B732-77E25AB56B54}" srcOrd="0" destOrd="0" parTransId="{632F1CE8-9F3F-FB47-A51E-39E4B4D3E3A2}" sibTransId="{F12C7981-B93A-D34C-8B5B-6776E7049310}"/>
    <dgm:cxn modelId="{C111ED75-0A8E-2644-A617-C5075307D75F}" srcId="{EA30BBB8-30F3-504E-8E0A-4089A7235F4B}" destId="{80314524-DF9D-D142-BDDF-43D86B545F73}" srcOrd="0" destOrd="0" parTransId="{5127AD05-47D3-F542-824B-EAD759E83F28}" sibTransId="{0A349A34-73D3-4A4D-8FC2-0EAF13B7C801}"/>
    <dgm:cxn modelId="{15530E8B-FAF0-4FC8-AC5D-AF57B5C0B7A2}" type="presOf" srcId="{F794A6D0-159F-1648-B732-77E25AB56B54}" destId="{C7F5FE58-0E4F-1448-8B6D-1E52F620776C}" srcOrd="0" destOrd="1" presId="urn:microsoft.com/office/officeart/2005/8/layout/vProcess5"/>
    <dgm:cxn modelId="{7B04E89F-C3E5-4511-BEE5-341136E45505}" type="presOf" srcId="{80314524-DF9D-D142-BDDF-43D86B545F73}" destId="{D6DE09C8-9119-B147-8885-52885619EE92}" srcOrd="1" destOrd="2" presId="urn:microsoft.com/office/officeart/2005/8/layout/vProcess5"/>
    <dgm:cxn modelId="{72C352E4-8F69-4280-9CF7-66620D84C80C}" type="presOf" srcId="{4B069595-C8F8-C542-AA06-04537D63260B}" destId="{4EC26E6F-C52F-CE42-A8F6-CF14E3CA6C52}" srcOrd="0" destOrd="0" presId="urn:microsoft.com/office/officeart/2005/8/layout/vProcess5"/>
    <dgm:cxn modelId="{2FFE5BF9-7C86-42E9-BCF4-B76BDFD17E67}" type="presOf" srcId="{80314524-DF9D-D142-BDDF-43D86B545F73}" destId="{FBCB8F57-C548-1C43-A637-8BC0E0917159}" srcOrd="0" destOrd="2" presId="urn:microsoft.com/office/officeart/2005/8/layout/vProcess5"/>
    <dgm:cxn modelId="{70F1AD7E-F2E5-4CBA-B148-61638C0583DB}" type="presOf" srcId="{F794A6D0-159F-1648-B732-77E25AB56B54}" destId="{A26B9EBC-74D7-2A48-BA22-9588CC88354C}" srcOrd="1" destOrd="1" presId="urn:microsoft.com/office/officeart/2005/8/layout/vProcess5"/>
    <dgm:cxn modelId="{528BBB6D-A267-447F-B6A1-37E55FECB71E}" type="presOf" srcId="{26383733-9C83-2F4E-AA73-9102FEACE73A}" destId="{A26B9EBC-74D7-2A48-BA22-9588CC88354C}" srcOrd="1" destOrd="0" presId="urn:microsoft.com/office/officeart/2005/8/layout/vProcess5"/>
    <dgm:cxn modelId="{F7C35916-E3AB-4321-A4B8-876643A2CF73}" type="presOf" srcId="{F47FF2D5-1397-ED4B-9E14-2EDE603F5B0A}" destId="{D6DE09C8-9119-B147-8885-52885619EE92}" srcOrd="1" destOrd="3" presId="urn:microsoft.com/office/officeart/2005/8/layout/vProcess5"/>
    <dgm:cxn modelId="{F363C5CC-A31A-9748-8E8E-7542E9A8084E}" srcId="{F794A6D0-159F-1648-B732-77E25AB56B54}" destId="{9A7E617A-4BED-144C-BA37-F797C39B70C8}" srcOrd="0" destOrd="0" parTransId="{6D12ECF2-14C3-6F42-8F5E-3F542083975C}" sibTransId="{F87F6F7F-14F0-EA4D-A74B-2CC1D24459A3}"/>
    <dgm:cxn modelId="{E44ACD1E-A634-4BC9-BC54-9A1C22CCF1F2}" type="presOf" srcId="{F47FF2D5-1397-ED4B-9E14-2EDE603F5B0A}" destId="{FBCB8F57-C548-1C43-A637-8BC0E0917159}" srcOrd="0" destOrd="3" presId="urn:microsoft.com/office/officeart/2005/8/layout/vProcess5"/>
    <dgm:cxn modelId="{75A0054F-CF0D-47D8-97EA-6CEDDDEE869E}" type="presOf" srcId="{191AB62D-7613-ED44-BF21-05A480174B7A}" destId="{D6DE09C8-9119-B147-8885-52885619EE92}" srcOrd="1" destOrd="0"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2A4A1445-A861-4BA1-BE7B-CDE3C66CD431}" type="presOf" srcId="{606FA574-F26B-524F-8E65-05056BD13BBA}" destId="{22B4735D-FDE9-0F4D-8517-6404F300167D}" srcOrd="0" destOrd="0" presId="urn:microsoft.com/office/officeart/2005/8/layout/vProcess5"/>
    <dgm:cxn modelId="{FB23A5A7-10E8-4245-A391-C5E1CD02780C}" type="presOf" srcId="{EA30BBB8-30F3-504E-8E0A-4089A7235F4B}" destId="{D6DE09C8-9119-B147-8885-52885619EE92}" srcOrd="1" destOrd="1" presId="urn:microsoft.com/office/officeart/2005/8/layout/vProcess5"/>
    <dgm:cxn modelId="{E98BC3E3-893D-4151-95DA-A41A9B0E1B79}" type="presOf" srcId="{26383733-9C83-2F4E-AA73-9102FEACE73A}" destId="{C7F5FE58-0E4F-1448-8B6D-1E52F620776C}" srcOrd="0" destOrd="0" presId="urn:microsoft.com/office/officeart/2005/8/layout/vProcess5"/>
    <dgm:cxn modelId="{F064C336-A9A8-4AC1-B9E1-074E9154E441}" type="presOf" srcId="{9A7E617A-4BED-144C-BA37-F797C39B70C8}" destId="{A26B9EBC-74D7-2A48-BA22-9588CC88354C}" srcOrd="1" destOrd="2" presId="urn:microsoft.com/office/officeart/2005/8/layout/vProcess5"/>
    <dgm:cxn modelId="{18773EE1-44B8-574F-B98C-3015C0727EFC}" srcId="{4B069595-C8F8-C542-AA06-04537D63260B}" destId="{191AB62D-7613-ED44-BF21-05A480174B7A}" srcOrd="1" destOrd="0" parTransId="{2C2ADAE6-8AD9-3743-9FB8-ED574BAF6CAD}" sibTransId="{7C98AAE8-A720-8640-80AC-8219FBEE20FB}"/>
    <dgm:cxn modelId="{1F8CBAE7-5E4D-B746-A15B-28BCC9F64965}" srcId="{4B069595-C8F8-C542-AA06-04537D63260B}" destId="{26383733-9C83-2F4E-AA73-9102FEACE73A}" srcOrd="0" destOrd="0" parTransId="{B8E0DD79-8102-5B47-8E3C-C29A96295326}" sibTransId="{606FA574-F26B-524F-8E65-05056BD13BBA}"/>
    <dgm:cxn modelId="{DE234EB1-C630-4590-8430-E0AE499B2350}" type="presParOf" srcId="{4EC26E6F-C52F-CE42-A8F6-CF14E3CA6C52}" destId="{D4B683C6-9581-CC48-B17B-FE198341F943}" srcOrd="0" destOrd="0" presId="urn:microsoft.com/office/officeart/2005/8/layout/vProcess5"/>
    <dgm:cxn modelId="{88BCE6D0-5363-4C4B-97FB-9E5866A71311}" type="presParOf" srcId="{4EC26E6F-C52F-CE42-A8F6-CF14E3CA6C52}" destId="{C7F5FE58-0E4F-1448-8B6D-1E52F620776C}" srcOrd="1" destOrd="0" presId="urn:microsoft.com/office/officeart/2005/8/layout/vProcess5"/>
    <dgm:cxn modelId="{972C682D-7D50-415E-9524-5EA05BB5BA1D}" type="presParOf" srcId="{4EC26E6F-C52F-CE42-A8F6-CF14E3CA6C52}" destId="{FBCB8F57-C548-1C43-A637-8BC0E0917159}" srcOrd="2" destOrd="0" presId="urn:microsoft.com/office/officeart/2005/8/layout/vProcess5"/>
    <dgm:cxn modelId="{2736F06E-A931-4F3B-89E3-5B01D02E026B}" type="presParOf" srcId="{4EC26E6F-C52F-CE42-A8F6-CF14E3CA6C52}" destId="{22B4735D-FDE9-0F4D-8517-6404F300167D}" srcOrd="3" destOrd="0" presId="urn:microsoft.com/office/officeart/2005/8/layout/vProcess5"/>
    <dgm:cxn modelId="{6DD6CB06-66B1-4D8C-8741-9E7F5560CF56}" type="presParOf" srcId="{4EC26E6F-C52F-CE42-A8F6-CF14E3CA6C52}" destId="{A26B9EBC-74D7-2A48-BA22-9588CC88354C}" srcOrd="4" destOrd="0" presId="urn:microsoft.com/office/officeart/2005/8/layout/vProcess5"/>
    <dgm:cxn modelId="{84933415-0065-4167-A781-EF7B0131CC03}"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smtClean="0"/>
            <a:t>Mutual Exclusion</a:t>
          </a:r>
          <a:endParaRPr lang="en-US" dirty="0"/>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smtClean="0"/>
            <a:t>only one process may use a resource at a time </a:t>
          </a:r>
          <a:r>
            <a:rPr lang="en-US" altLang="en-US" dirty="0" smtClean="0"/>
            <a:t>(desirable)</a:t>
          </a:r>
          <a:endParaRPr lang="en-US" dirty="0" smtClean="0"/>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smtClean="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smtClean="0"/>
            <a:t>a process may hold allocated resources while awaiting assignment of others </a:t>
          </a:r>
          <a:r>
            <a:rPr lang="en-US" altLang="en-US" dirty="0" smtClean="0"/>
            <a:t>(desirable)</a:t>
          </a:r>
          <a:endParaRPr lang="en-US" dirty="0" smtClean="0"/>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smtClean="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smtClean="0"/>
            <a:t>no resource can be forcibly removed from a process holding it </a:t>
          </a:r>
          <a:r>
            <a:rPr lang="en-US" altLang="en-US" dirty="0" smtClean="0"/>
            <a:t>(desirable)</a:t>
          </a:r>
          <a:endParaRPr lang="en-NZ" dirty="0" smtClean="0"/>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smtClean="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smtClean="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125BFD47-6D4C-EE45-A734-44602B3AC7B4}" srcId="{89770E3B-DCA7-3848-9303-28CD4251107C}" destId="{33F6D4F0-07C2-9144-899C-AF212DC0E361}" srcOrd="0" destOrd="0" parTransId="{A6F1A6C4-1D48-A242-B4D6-B8AB0D00400E}" sibTransId="{79ADCD33-D91A-074A-B772-C0A69F1A8551}"/>
    <dgm:cxn modelId="{27FE7EC4-86B9-7147-9A11-95D7B8115E2C}" srcId="{6B6C2A78-FD5F-CE4B-9E66-DD0EF754F5D6}" destId="{67B3BA71-261C-0447-8E65-09D9621C2928}" srcOrd="0" destOrd="0" parTransId="{EB73C5F2-38C9-5C48-AC82-1F52FEC517EE}" sibTransId="{4439AB72-52A8-3A44-A050-74E1F8A8450E}"/>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0A8BBB51-CCFF-4DCE-A627-24814F7A1586}" type="presOf" srcId="{FAADB5D8-2D9B-7A46-8864-3E76632DF242}" destId="{910692A2-8C4F-0545-98A7-FD5743A081D9}" srcOrd="0" destOrd="0" presId="urn:microsoft.com/office/officeart/2005/8/layout/hList1"/>
    <dgm:cxn modelId="{59C45D01-77AA-4499-9D9E-CA1F3780CC52}" type="presOf" srcId="{C30027CC-F546-2244-ADC4-F1E1D604EBBF}" destId="{613BAD88-1300-C64D-8478-28BDFCA247EE}" srcOrd="0" destOrd="0" presId="urn:microsoft.com/office/officeart/2005/8/layout/hList1"/>
    <dgm:cxn modelId="{9D1763D9-7CEF-4EAB-A63A-B9708DBFB3FD}" type="presOf" srcId="{89770E3B-DCA7-3848-9303-28CD4251107C}" destId="{F7B771C4-1781-334A-A9CC-6AB6388019C2}" srcOrd="0" destOrd="0" presId="urn:microsoft.com/office/officeart/2005/8/layout/hList1"/>
    <dgm:cxn modelId="{B75D1BB0-5539-4994-A599-0E9157F4EFCE}" type="presOf" srcId="{33F6D4F0-07C2-9144-899C-AF212DC0E361}" destId="{CE427A8D-A2CB-E34E-B99B-527B0A4E0DC8}" srcOrd="0" destOrd="0" presId="urn:microsoft.com/office/officeart/2005/8/layout/hList1"/>
    <dgm:cxn modelId="{44662FD0-D2D6-4346-B030-1FADE01522A8}" type="presOf" srcId="{67B3BA71-261C-0447-8E65-09D9621C2928}" destId="{583D7356-1B1B-AD42-925D-161669EB54CA}" srcOrd="0" destOrd="0" presId="urn:microsoft.com/office/officeart/2005/8/layout/hList1"/>
    <dgm:cxn modelId="{FC8BF0C8-E7A2-409D-AC41-545CA019D682}" type="presOf" srcId="{E95D73AA-1155-2340-AF50-F162A8F43417}" destId="{F1B2B33B-D78F-B548-832F-D31F12C1AEA8}" srcOrd="0" destOrd="0" presId="urn:microsoft.com/office/officeart/2005/8/layout/hList1"/>
    <dgm:cxn modelId="{C95516B3-336C-4D32-AB36-F30A759972CF}" type="presOf" srcId="{6A10E3E3-FA6D-1E4B-BB49-89AF70B7997E}" destId="{8AD7747F-C6FB-8D40-8D93-2E53B586D4AB}"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E50CDA0F-2392-4A3C-A47D-42F6267B533E}" type="presOf" srcId="{6B6C2A78-FD5F-CE4B-9E66-DD0EF754F5D6}" destId="{92B94131-7DF3-D247-8535-7A1175868520}" srcOrd="0" destOrd="0" presId="urn:microsoft.com/office/officeart/2005/8/layout/hList1"/>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FD9EE1C8-995E-4981-884E-A4E8B3AF4CD0}" type="presOf" srcId="{D5F28E27-31E0-B34F-BC9F-4CDE7B8EDC8B}" destId="{595A4C02-9C50-5D44-97C1-61C5F1D39956}"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AF348BDD-EAE8-434F-8F85-16323005F8D8}" type="presParOf" srcId="{595A4C02-9C50-5D44-97C1-61C5F1D39956}" destId="{70B573EF-205F-1842-8CCC-1BBEA43FF364}" srcOrd="0" destOrd="0" presId="urn:microsoft.com/office/officeart/2005/8/layout/hList1"/>
    <dgm:cxn modelId="{20A19021-239B-4EAC-8374-7BC90DFA0648}" type="presParOf" srcId="{70B573EF-205F-1842-8CCC-1BBEA43FF364}" destId="{910692A2-8C4F-0545-98A7-FD5743A081D9}" srcOrd="0" destOrd="0" presId="urn:microsoft.com/office/officeart/2005/8/layout/hList1"/>
    <dgm:cxn modelId="{10D17F27-766A-45E5-8CCC-5173DD94A83E}" type="presParOf" srcId="{70B573EF-205F-1842-8CCC-1BBEA43FF364}" destId="{613BAD88-1300-C64D-8478-28BDFCA247EE}" srcOrd="1" destOrd="0" presId="urn:microsoft.com/office/officeart/2005/8/layout/hList1"/>
    <dgm:cxn modelId="{EC646627-0CFC-44CE-A1D3-F726CC86530E}" type="presParOf" srcId="{595A4C02-9C50-5D44-97C1-61C5F1D39956}" destId="{830B52BF-56C9-0947-9FFF-A0BAF664FCA6}" srcOrd="1" destOrd="0" presId="urn:microsoft.com/office/officeart/2005/8/layout/hList1"/>
    <dgm:cxn modelId="{709C4202-8878-4901-B4E3-6D911EBCA55E}" type="presParOf" srcId="{595A4C02-9C50-5D44-97C1-61C5F1D39956}" destId="{E46CE980-0576-7746-B52C-14F313BD605A}" srcOrd="2" destOrd="0" presId="urn:microsoft.com/office/officeart/2005/8/layout/hList1"/>
    <dgm:cxn modelId="{A1EF33FD-DC6A-4AD8-AB42-81AC3BEFC96C}" type="presParOf" srcId="{E46CE980-0576-7746-B52C-14F313BD605A}" destId="{F7B771C4-1781-334A-A9CC-6AB6388019C2}" srcOrd="0" destOrd="0" presId="urn:microsoft.com/office/officeart/2005/8/layout/hList1"/>
    <dgm:cxn modelId="{B8EBA0AF-8A54-4188-A06F-3735EBAA336A}" type="presParOf" srcId="{E46CE980-0576-7746-B52C-14F313BD605A}" destId="{CE427A8D-A2CB-E34E-B99B-527B0A4E0DC8}" srcOrd="1" destOrd="0" presId="urn:microsoft.com/office/officeart/2005/8/layout/hList1"/>
    <dgm:cxn modelId="{8197D951-A11C-4841-8AFD-86304F0F4BE4}" type="presParOf" srcId="{595A4C02-9C50-5D44-97C1-61C5F1D39956}" destId="{9DD92D25-166F-0B42-A9CE-269E7FD9CEB2}" srcOrd="3" destOrd="0" presId="urn:microsoft.com/office/officeart/2005/8/layout/hList1"/>
    <dgm:cxn modelId="{6E4DCAB6-776E-4D3F-B4C1-62234EA820F9}" type="presParOf" srcId="{595A4C02-9C50-5D44-97C1-61C5F1D39956}" destId="{08A86BD8-8382-6244-8E45-BF8DF4211F66}" srcOrd="4" destOrd="0" presId="urn:microsoft.com/office/officeart/2005/8/layout/hList1"/>
    <dgm:cxn modelId="{6C11E379-E637-4408-993D-31E5EB975492}" type="presParOf" srcId="{08A86BD8-8382-6244-8E45-BF8DF4211F66}" destId="{8AD7747F-C6FB-8D40-8D93-2E53B586D4AB}" srcOrd="0" destOrd="0" presId="urn:microsoft.com/office/officeart/2005/8/layout/hList1"/>
    <dgm:cxn modelId="{EC181B41-0F8F-480C-BF7C-6097CC489D49}" type="presParOf" srcId="{08A86BD8-8382-6244-8E45-BF8DF4211F66}" destId="{F1B2B33B-D78F-B548-832F-D31F12C1AEA8}" srcOrd="1" destOrd="0" presId="urn:microsoft.com/office/officeart/2005/8/layout/hList1"/>
    <dgm:cxn modelId="{366D166B-68D9-4C72-B5E9-DFA56B148067}" type="presParOf" srcId="{595A4C02-9C50-5D44-97C1-61C5F1D39956}" destId="{EC1137E5-1FDC-2E44-80C2-815E763752B0}" srcOrd="5" destOrd="0" presId="urn:microsoft.com/office/officeart/2005/8/layout/hList1"/>
    <dgm:cxn modelId="{51BDAA31-E7C2-4D26-9D71-0659B5674EFC}" type="presParOf" srcId="{595A4C02-9C50-5D44-97C1-61C5F1D39956}" destId="{EDB3DE01-69DE-634E-A1D3-A796506F10FE}" srcOrd="6" destOrd="0" presId="urn:microsoft.com/office/officeart/2005/8/layout/hList1"/>
    <dgm:cxn modelId="{E9904669-F1DE-4DA6-A809-87C292C1FDA7}" type="presParOf" srcId="{EDB3DE01-69DE-634E-A1D3-A796506F10FE}" destId="{92B94131-7DF3-D247-8535-7A1175868520}" srcOrd="0" destOrd="0" presId="urn:microsoft.com/office/officeart/2005/8/layout/hList1"/>
    <dgm:cxn modelId="{7BF23738-D00B-4A2A-AE5A-DD1F5CB20D8C}"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513320-B510-7246-B38E-888B30FCCCB1}" type="doc">
      <dgm:prSet loTypeId="urn:microsoft.com/office/officeart/2005/8/layout/arrow4" loCatId="" qsTypeId="urn:microsoft.com/office/officeart/2005/8/quickstyle/simple4" qsCatId="simple" csTypeId="urn:microsoft.com/office/officeart/2005/8/colors/accent1_2" csCatId="accent1" phldr="1"/>
      <dgm:spPr/>
      <dgm:t>
        <a:bodyPr/>
        <a:lstStyle/>
        <a:p>
          <a:endParaRPr lang="en-US"/>
        </a:p>
      </dgm:t>
    </dgm:pt>
    <dgm:pt modelId="{542ADEA3-DD61-8846-9F75-8E1F4846D843}">
      <dgm:prSet phldrT="[Text]"/>
      <dgm:spPr/>
      <dgm:t>
        <a:bodyPr/>
        <a:lstStyle/>
        <a:p>
          <a:r>
            <a:rPr lang="en-NZ" smtClean="0"/>
            <a:t>Advantages:</a:t>
          </a:r>
          <a:endParaRPr lang="en-US"/>
        </a:p>
      </dgm:t>
    </dgm:pt>
    <dgm:pt modelId="{07DC4457-50FF-A14F-864A-0E86F277E3B9}" type="parTrans" cxnId="{4C41D010-5F2C-1846-8D6C-2418AD200283}">
      <dgm:prSet/>
      <dgm:spPr/>
      <dgm:t>
        <a:bodyPr/>
        <a:lstStyle/>
        <a:p>
          <a:endParaRPr lang="en-US"/>
        </a:p>
      </dgm:t>
    </dgm:pt>
    <dgm:pt modelId="{491C7949-4184-B34F-8664-D7D6CED92DDF}" type="sibTrans" cxnId="{4C41D010-5F2C-1846-8D6C-2418AD200283}">
      <dgm:prSet/>
      <dgm:spPr/>
      <dgm:t>
        <a:bodyPr/>
        <a:lstStyle/>
        <a:p>
          <a:endParaRPr lang="en-US"/>
        </a:p>
      </dgm:t>
    </dgm:pt>
    <dgm:pt modelId="{192623A6-B749-D940-A5F6-2FEB4377FAC6}">
      <dgm:prSet/>
      <dgm:spPr/>
      <dgm:t>
        <a:bodyPr/>
        <a:lstStyle/>
        <a:p>
          <a:r>
            <a:rPr lang="en-NZ" smtClean="0"/>
            <a:t>it leads to early detection</a:t>
          </a:r>
          <a:endParaRPr lang="en-NZ" dirty="0" smtClean="0"/>
        </a:p>
      </dgm:t>
    </dgm:pt>
    <dgm:pt modelId="{4D851669-A260-E441-98C6-D85C02547742}" type="parTrans" cxnId="{B87D94E0-781D-A041-B80C-6DF5D1DD814A}">
      <dgm:prSet/>
      <dgm:spPr/>
      <dgm:t>
        <a:bodyPr/>
        <a:lstStyle/>
        <a:p>
          <a:endParaRPr lang="en-US"/>
        </a:p>
      </dgm:t>
    </dgm:pt>
    <dgm:pt modelId="{B657F5D2-7391-9443-B7E1-2E0E57A00F4F}" type="sibTrans" cxnId="{B87D94E0-781D-A041-B80C-6DF5D1DD814A}">
      <dgm:prSet/>
      <dgm:spPr/>
      <dgm:t>
        <a:bodyPr/>
        <a:lstStyle/>
        <a:p>
          <a:endParaRPr lang="en-US"/>
        </a:p>
      </dgm:t>
    </dgm:pt>
    <dgm:pt modelId="{3A8468E8-4E83-BF44-A60E-FC399A63CFB7}">
      <dgm:prSet/>
      <dgm:spPr/>
      <dgm:t>
        <a:bodyPr/>
        <a:lstStyle/>
        <a:p>
          <a:r>
            <a:rPr lang="en-NZ" dirty="0" smtClean="0"/>
            <a:t>the algorithm is relatively simple</a:t>
          </a:r>
        </a:p>
      </dgm:t>
    </dgm:pt>
    <dgm:pt modelId="{E3511754-634B-0D46-BEE8-FF0A57ECC231}" type="parTrans" cxnId="{C9C7837E-F27F-1A40-BF05-AE8A35774B01}">
      <dgm:prSet/>
      <dgm:spPr/>
      <dgm:t>
        <a:bodyPr/>
        <a:lstStyle/>
        <a:p>
          <a:endParaRPr lang="en-US"/>
        </a:p>
      </dgm:t>
    </dgm:pt>
    <dgm:pt modelId="{692BC71E-1C1E-FB40-A37E-B28DDC746130}" type="sibTrans" cxnId="{C9C7837E-F27F-1A40-BF05-AE8A35774B01}">
      <dgm:prSet/>
      <dgm:spPr/>
      <dgm:t>
        <a:bodyPr/>
        <a:lstStyle/>
        <a:p>
          <a:endParaRPr lang="en-US"/>
        </a:p>
      </dgm:t>
    </dgm:pt>
    <dgm:pt modelId="{5EC62C39-5D1E-0947-9967-ED4094E6F336}">
      <dgm:prSet/>
      <dgm:spPr/>
      <dgm:t>
        <a:bodyPr/>
        <a:lstStyle/>
        <a:p>
          <a:r>
            <a:rPr lang="en-NZ" smtClean="0"/>
            <a:t>Disadvantage</a:t>
          </a:r>
          <a:endParaRPr lang="en-NZ" dirty="0" smtClean="0"/>
        </a:p>
      </dgm:t>
    </dgm:pt>
    <dgm:pt modelId="{C254CA92-4214-D645-8337-CFA2B2E7293E}" type="parTrans" cxnId="{EBD3AC82-1214-E544-9809-7F94DAD99501}">
      <dgm:prSet/>
      <dgm:spPr/>
      <dgm:t>
        <a:bodyPr/>
        <a:lstStyle/>
        <a:p>
          <a:endParaRPr lang="en-US"/>
        </a:p>
      </dgm:t>
    </dgm:pt>
    <dgm:pt modelId="{F3441977-EAA4-7845-AA70-3EBAB23C1AAA}" type="sibTrans" cxnId="{EBD3AC82-1214-E544-9809-7F94DAD99501}">
      <dgm:prSet/>
      <dgm:spPr/>
      <dgm:t>
        <a:bodyPr/>
        <a:lstStyle/>
        <a:p>
          <a:endParaRPr lang="en-US"/>
        </a:p>
      </dgm:t>
    </dgm:pt>
    <dgm:pt modelId="{483DF84F-B392-CE44-9BC1-22C81E8A67DC}">
      <dgm:prSet/>
      <dgm:spPr/>
      <dgm:t>
        <a:bodyPr/>
        <a:lstStyle/>
        <a:p>
          <a:r>
            <a:rPr lang="en-NZ" dirty="0" smtClean="0"/>
            <a:t>frequent checks consume considerable processor time</a:t>
          </a:r>
        </a:p>
      </dgm:t>
    </dgm:pt>
    <dgm:pt modelId="{74D7CA43-654D-944C-B5E8-327FEB1A949B}" type="parTrans" cxnId="{DC378C70-05BA-A84C-8F6E-7567B823FCE3}">
      <dgm:prSet/>
      <dgm:spPr/>
      <dgm:t>
        <a:bodyPr/>
        <a:lstStyle/>
        <a:p>
          <a:endParaRPr lang="en-US"/>
        </a:p>
      </dgm:t>
    </dgm:pt>
    <dgm:pt modelId="{41666786-992A-E041-9F08-3EE06FFB0A5F}" type="sibTrans" cxnId="{DC378C70-05BA-A84C-8F6E-7567B823FCE3}">
      <dgm:prSet/>
      <dgm:spPr/>
      <dgm:t>
        <a:bodyPr/>
        <a:lstStyle/>
        <a:p>
          <a:endParaRPr lang="en-US"/>
        </a:p>
      </dgm:t>
    </dgm:pt>
    <dgm:pt modelId="{6B4E353E-7815-0C4E-A2AC-66663DBC748F}" type="pres">
      <dgm:prSet presAssocID="{8C513320-B510-7246-B38E-888B30FCCCB1}" presName="compositeShape" presStyleCnt="0">
        <dgm:presLayoutVars>
          <dgm:chMax val="2"/>
          <dgm:dir/>
          <dgm:resizeHandles val="exact"/>
        </dgm:presLayoutVars>
      </dgm:prSet>
      <dgm:spPr/>
      <dgm:t>
        <a:bodyPr/>
        <a:lstStyle/>
        <a:p>
          <a:endParaRPr lang="en-US"/>
        </a:p>
      </dgm:t>
    </dgm:pt>
    <dgm:pt modelId="{8F05821B-8690-3643-AEC1-64B51AC1545C}" type="pres">
      <dgm:prSet presAssocID="{542ADEA3-DD61-8846-9F75-8E1F4846D843}" presName="upArrow" presStyleLbl="node1" presStyleIdx="0" presStyleCnt="2"/>
      <dgm:spPr/>
    </dgm:pt>
    <dgm:pt modelId="{4AF069EA-EC98-CA45-A086-7FA7E99EA8A6}" type="pres">
      <dgm:prSet presAssocID="{542ADEA3-DD61-8846-9F75-8E1F4846D843}" presName="upArrowText" presStyleLbl="revTx" presStyleIdx="0" presStyleCnt="2">
        <dgm:presLayoutVars>
          <dgm:chMax val="0"/>
          <dgm:bulletEnabled val="1"/>
        </dgm:presLayoutVars>
      </dgm:prSet>
      <dgm:spPr/>
      <dgm:t>
        <a:bodyPr/>
        <a:lstStyle/>
        <a:p>
          <a:endParaRPr lang="en-US"/>
        </a:p>
      </dgm:t>
    </dgm:pt>
    <dgm:pt modelId="{6DD9CEB5-DFB1-8348-9CA6-D5671ECD380A}" type="pres">
      <dgm:prSet presAssocID="{5EC62C39-5D1E-0947-9967-ED4094E6F336}" presName="downArrow" presStyleLbl="node1" presStyleIdx="1" presStyleCnt="2"/>
      <dgm:spPr>
        <a:solidFill>
          <a:schemeClr val="accent6">
            <a:lumMod val="50000"/>
            <a:alpha val="76000"/>
          </a:schemeClr>
        </a:solidFill>
      </dgm:spPr>
    </dgm:pt>
    <dgm:pt modelId="{5B807A66-FA4A-EA45-9E62-5BAF4765C594}" type="pres">
      <dgm:prSet presAssocID="{5EC62C39-5D1E-0947-9967-ED4094E6F336}" presName="downArrowText" presStyleLbl="revTx" presStyleIdx="1" presStyleCnt="2">
        <dgm:presLayoutVars>
          <dgm:chMax val="0"/>
          <dgm:bulletEnabled val="1"/>
        </dgm:presLayoutVars>
      </dgm:prSet>
      <dgm:spPr/>
      <dgm:t>
        <a:bodyPr/>
        <a:lstStyle/>
        <a:p>
          <a:endParaRPr lang="en-US"/>
        </a:p>
      </dgm:t>
    </dgm:pt>
  </dgm:ptLst>
  <dgm:cxnLst>
    <dgm:cxn modelId="{4C41D010-5F2C-1846-8D6C-2418AD200283}" srcId="{8C513320-B510-7246-B38E-888B30FCCCB1}" destId="{542ADEA3-DD61-8846-9F75-8E1F4846D843}" srcOrd="0" destOrd="0" parTransId="{07DC4457-50FF-A14F-864A-0E86F277E3B9}" sibTransId="{491C7949-4184-B34F-8664-D7D6CED92DDF}"/>
    <dgm:cxn modelId="{87372E2D-CFF6-4D18-807C-4E6499B57B65}" type="presOf" srcId="{8C513320-B510-7246-B38E-888B30FCCCB1}" destId="{6B4E353E-7815-0C4E-A2AC-66663DBC748F}" srcOrd="0" destOrd="0" presId="urn:microsoft.com/office/officeart/2005/8/layout/arrow4"/>
    <dgm:cxn modelId="{5022CC8D-B8FD-45E6-96BE-CC77F3289A41}" type="presOf" srcId="{5EC62C39-5D1E-0947-9967-ED4094E6F336}" destId="{5B807A66-FA4A-EA45-9E62-5BAF4765C594}" srcOrd="0" destOrd="0" presId="urn:microsoft.com/office/officeart/2005/8/layout/arrow4"/>
    <dgm:cxn modelId="{24C2B7FD-D6AF-484C-9BFA-D0AE590F24E1}" type="presOf" srcId="{192623A6-B749-D940-A5F6-2FEB4377FAC6}" destId="{4AF069EA-EC98-CA45-A086-7FA7E99EA8A6}" srcOrd="0" destOrd="1" presId="urn:microsoft.com/office/officeart/2005/8/layout/arrow4"/>
    <dgm:cxn modelId="{BE904595-A9BD-4883-86A4-7A6775739A42}" type="presOf" srcId="{3A8468E8-4E83-BF44-A60E-FC399A63CFB7}" destId="{4AF069EA-EC98-CA45-A086-7FA7E99EA8A6}" srcOrd="0" destOrd="2" presId="urn:microsoft.com/office/officeart/2005/8/layout/arrow4"/>
    <dgm:cxn modelId="{47190348-0DCE-4F9F-ACF7-8678E5A6B58A}" type="presOf" srcId="{483DF84F-B392-CE44-9BC1-22C81E8A67DC}" destId="{5B807A66-FA4A-EA45-9E62-5BAF4765C594}" srcOrd="0" destOrd="1" presId="urn:microsoft.com/office/officeart/2005/8/layout/arrow4"/>
    <dgm:cxn modelId="{935CFAAB-01A7-44F6-A29A-F0F1B5487EC9}" type="presOf" srcId="{542ADEA3-DD61-8846-9F75-8E1F4846D843}" destId="{4AF069EA-EC98-CA45-A086-7FA7E99EA8A6}" srcOrd="0" destOrd="0" presId="urn:microsoft.com/office/officeart/2005/8/layout/arrow4"/>
    <dgm:cxn modelId="{EBD3AC82-1214-E544-9809-7F94DAD99501}" srcId="{8C513320-B510-7246-B38E-888B30FCCCB1}" destId="{5EC62C39-5D1E-0947-9967-ED4094E6F336}" srcOrd="1" destOrd="0" parTransId="{C254CA92-4214-D645-8337-CFA2B2E7293E}" sibTransId="{F3441977-EAA4-7845-AA70-3EBAB23C1AAA}"/>
    <dgm:cxn modelId="{DC378C70-05BA-A84C-8F6E-7567B823FCE3}" srcId="{5EC62C39-5D1E-0947-9967-ED4094E6F336}" destId="{483DF84F-B392-CE44-9BC1-22C81E8A67DC}" srcOrd="0" destOrd="0" parTransId="{74D7CA43-654D-944C-B5E8-327FEB1A949B}" sibTransId="{41666786-992A-E041-9F08-3EE06FFB0A5F}"/>
    <dgm:cxn modelId="{B87D94E0-781D-A041-B80C-6DF5D1DD814A}" srcId="{542ADEA3-DD61-8846-9F75-8E1F4846D843}" destId="{192623A6-B749-D940-A5F6-2FEB4377FAC6}" srcOrd="0" destOrd="0" parTransId="{4D851669-A260-E441-98C6-D85C02547742}" sibTransId="{B657F5D2-7391-9443-B7E1-2E0E57A00F4F}"/>
    <dgm:cxn modelId="{C9C7837E-F27F-1A40-BF05-AE8A35774B01}" srcId="{542ADEA3-DD61-8846-9F75-8E1F4846D843}" destId="{3A8468E8-4E83-BF44-A60E-FC399A63CFB7}" srcOrd="1" destOrd="0" parTransId="{E3511754-634B-0D46-BEE8-FF0A57ECC231}" sibTransId="{692BC71E-1C1E-FB40-A37E-B28DDC746130}"/>
    <dgm:cxn modelId="{14F46ED4-B588-4854-9BDB-7A123829D41E}" type="presParOf" srcId="{6B4E353E-7815-0C4E-A2AC-66663DBC748F}" destId="{8F05821B-8690-3643-AEC1-64B51AC1545C}" srcOrd="0" destOrd="0" presId="urn:microsoft.com/office/officeart/2005/8/layout/arrow4"/>
    <dgm:cxn modelId="{B91CFB29-53BF-4265-932A-2432577F83D8}" type="presParOf" srcId="{6B4E353E-7815-0C4E-A2AC-66663DBC748F}" destId="{4AF069EA-EC98-CA45-A086-7FA7E99EA8A6}" srcOrd="1" destOrd="0" presId="urn:microsoft.com/office/officeart/2005/8/layout/arrow4"/>
    <dgm:cxn modelId="{2125D9A4-8BE8-49E9-BE87-B222A85F9B0A}" type="presParOf" srcId="{6B4E353E-7815-0C4E-A2AC-66663DBC748F}" destId="{6DD9CEB5-DFB1-8348-9CA6-D5671ECD380A}" srcOrd="2" destOrd="0" presId="urn:microsoft.com/office/officeart/2005/8/layout/arrow4"/>
    <dgm:cxn modelId="{3DDCB1DC-C180-496D-A161-11F71874EACD}" type="presParOf" srcId="{6B4E353E-7815-0C4E-A2AC-66663DBC748F}" destId="{5B807A66-FA4A-EA45-9E62-5BAF4765C594}"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AA6609-3619-4345-918A-277F1CB2390C}" type="datetimeFigureOut">
              <a:rPr lang="en-CA" smtClean="0"/>
              <a:t>2015-03-22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B9FE9-4938-4041-911C-F06053D45C3D}" type="slidenum">
              <a:rPr lang="en-CA" smtClean="0"/>
              <a:t>‹#›</a:t>
            </a:fld>
            <a:endParaRPr lang="en-CA"/>
          </a:p>
        </p:txBody>
      </p:sp>
    </p:spTree>
    <p:extLst>
      <p:ext uri="{BB962C8B-B14F-4D97-AF65-F5344CB8AC3E}">
        <p14:creationId xmlns:p14="http://schemas.microsoft.com/office/powerpoint/2010/main" val="1046168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Deadlock can be defined as the </a:t>
            </a:r>
            <a:r>
              <a:rPr lang="en-US" sz="1200" i="1" kern="1200" baseline="0" dirty="0" smtClean="0">
                <a:solidFill>
                  <a:schemeClr val="tx1"/>
                </a:solidFill>
                <a:latin typeface="+mn-lt"/>
                <a:ea typeface="+mn-ea"/>
                <a:cs typeface="+mn-cs"/>
              </a:rPr>
              <a:t>permanent blocking of a set of processes that either </a:t>
            </a:r>
            <a:r>
              <a:rPr lang="en-US" sz="1200" kern="1200" baseline="0" dirty="0" smtClean="0">
                <a:solidFill>
                  <a:schemeClr val="tx1"/>
                </a:solidFill>
                <a:latin typeface="+mn-lt"/>
                <a:ea typeface="+mn-ea"/>
                <a:cs typeface="+mn-cs"/>
              </a:rPr>
              <a:t>compete for system resources or communicate with each other. A set of processes is deadlocked when each process in the set is blocked awaiting an event (typically the freeing up of some requested resource) that can only be triggered by another blocked process in the set. Deadlock is permanent because none of the events is ever triggered. Unlike other problems in concurrent process management, there is no efficient solution in the general case.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Deadlock can be prevented to a certain extent; however, we cannot prevent deadlock in a concurrent environment. Possible solutions are having only one process, or a very rigid system of resource allocation, which is  against performance.</a:t>
            </a:r>
            <a:endParaRPr lang="en-US" dirty="0" smtClean="0"/>
          </a:p>
          <a:p>
            <a:endParaRPr lang="en-CA" dirty="0"/>
          </a:p>
        </p:txBody>
      </p:sp>
      <p:sp>
        <p:nvSpPr>
          <p:cNvPr id="4" name="Slide Number Placeholder 3"/>
          <p:cNvSpPr>
            <a:spLocks noGrp="1"/>
          </p:cNvSpPr>
          <p:nvPr>
            <p:ph type="sldNum" sz="quarter" idx="10"/>
          </p:nvPr>
        </p:nvSpPr>
        <p:spPr/>
        <p:txBody>
          <a:bodyPr/>
          <a:lstStyle/>
          <a:p>
            <a:fld id="{702B9FE9-4938-4041-911C-F06053D45C3D}" type="slidenum">
              <a:rPr lang="en-CA" smtClean="0"/>
              <a:t>5</a:t>
            </a:fld>
            <a:endParaRPr lang="en-CA"/>
          </a:p>
        </p:txBody>
      </p:sp>
    </p:spTree>
    <p:extLst>
      <p:ext uri="{BB962C8B-B14F-4D97-AF65-F5344CB8AC3E}">
        <p14:creationId xmlns:p14="http://schemas.microsoft.com/office/powerpoint/2010/main" val="1657736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deadlock prevention is, simply put, to design a system in such a way that the possibility of deadlock is excluded. We can view deadlock prevention methods as falling into two classes. An indirect method of deadlock prevention is to prevent the occurrence of one of the three necessary conditions listed previously (items 1 through 3). A direct method of deadlock prevention is to prevent the occurrence of a circular wait (item 4).</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mn-lt"/>
                <a:ea typeface="+mn-ea"/>
                <a:cs typeface="+mn-cs"/>
              </a:rPr>
              <a:t>Mutual Exclusion</a:t>
            </a:r>
          </a:p>
          <a:p>
            <a:r>
              <a:rPr lang="en-US" sz="1200" kern="1200" baseline="0" dirty="0" smtClean="0">
                <a:solidFill>
                  <a:schemeClr val="tx1"/>
                </a:solidFill>
                <a:latin typeface="+mn-lt"/>
                <a:ea typeface="+mn-ea"/>
                <a:cs typeface="+mn-cs"/>
              </a:rPr>
              <a:t>In general, the first of the four listed conditions cannot be disallowed. If access to a resource requires mutual exclusion, then mutual exclusion must be supported by the OS. Some resources, such as files, may allow multiple accesses for reads but only exclusive access for writes. Even in this case, deadlock can occur if more than one process requires write permission.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Hold and Wait</a:t>
            </a:r>
          </a:p>
          <a:p>
            <a:r>
              <a:rPr lang="en-US" sz="1200" kern="1200" baseline="0" dirty="0" smtClean="0">
                <a:solidFill>
                  <a:schemeClr val="tx1"/>
                </a:solidFill>
                <a:latin typeface="+mn-lt"/>
                <a:ea typeface="+mn-ea"/>
                <a:cs typeface="+mn-cs"/>
              </a:rPr>
              <a:t>The hold-and-wait condition can be prevented by requiring that a process request all of its required resources at one time and blocking the process until all requests can be granted simultaneously. This approach is inefficient in two ways. First, a process may be held up for a long time waiting for all of its resource requests to be filled, when in fact it could have proceeded with only some of the resources. Second, resources allocated to a process may remain unused for a considerable period, during which time they are denied to other processes. Another problem is that a process may not know in advance all of the resources that it will require.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also the practical problem created by the use of modular programming or a multithreaded structure for an application. An application would need to be aware of all resources that will be requested at all levels or in all modules to make the simultaneous request.</a:t>
            </a:r>
          </a:p>
          <a:p>
            <a:r>
              <a:rPr lang="en-US" sz="1200" b="1" kern="1200" baseline="0" dirty="0" smtClean="0">
                <a:solidFill>
                  <a:schemeClr val="tx1"/>
                </a:solidFill>
                <a:latin typeface="+mn-lt"/>
                <a:ea typeface="+mn-ea"/>
                <a:cs typeface="+mn-cs"/>
              </a:rPr>
              <a:t>No Preemption</a:t>
            </a:r>
          </a:p>
          <a:p>
            <a:r>
              <a:rPr lang="en-US" sz="1200" kern="1200" baseline="0" dirty="0" smtClean="0">
                <a:solidFill>
                  <a:schemeClr val="tx1"/>
                </a:solidFill>
                <a:latin typeface="+mn-lt"/>
                <a:ea typeface="+mn-ea"/>
                <a:cs typeface="+mn-cs"/>
              </a:rPr>
              <a:t>This condition can be prevented in several ways. First, if a process holding certain resources is denied a further request, that process must release its original resources and, if necessary, request them again together with the additional resource. Alternatively, if a process requests a resource that is currently held by another process, the OS may preempt the second process and require it to release its resources. This latter scheme would prevent deadlock only if no two processes possessed the same priority.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is practical only when applied to resources whose state can be easily saved and restored later, as is the case with a processor.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Circular Wait</a:t>
            </a:r>
          </a:p>
          <a:p>
            <a:r>
              <a:rPr lang="en-US" sz="1200" kern="1200" baseline="0" dirty="0" smtClean="0">
                <a:solidFill>
                  <a:schemeClr val="tx1"/>
                </a:solidFill>
                <a:latin typeface="+mn-lt"/>
                <a:ea typeface="+mn-ea"/>
                <a:cs typeface="+mn-cs"/>
              </a:rPr>
              <a:t>The circular-wait condition can be prevented by defining a linear ordering of resource types. If a process has been allocated resources of type </a:t>
            </a:r>
            <a:r>
              <a:rPr lang="en-US" sz="1200" i="1" kern="1200" baseline="0" dirty="0" smtClean="0">
                <a:solidFill>
                  <a:schemeClr val="tx1"/>
                </a:solidFill>
                <a:latin typeface="+mn-lt"/>
                <a:ea typeface="+mn-ea"/>
                <a:cs typeface="+mn-cs"/>
              </a:rPr>
              <a:t>R , then it may </a:t>
            </a:r>
            <a:r>
              <a:rPr lang="en-US" sz="1200" kern="1200" baseline="0" dirty="0" smtClean="0">
                <a:solidFill>
                  <a:schemeClr val="tx1"/>
                </a:solidFill>
                <a:latin typeface="+mn-lt"/>
                <a:ea typeface="+mn-ea"/>
                <a:cs typeface="+mn-cs"/>
              </a:rPr>
              <a:t>subsequently request only those resources of types following </a:t>
            </a:r>
            <a:r>
              <a:rPr lang="en-US" sz="1200" i="1" kern="1200" baseline="0" dirty="0" smtClean="0">
                <a:solidFill>
                  <a:schemeClr val="tx1"/>
                </a:solidFill>
                <a:latin typeface="+mn-lt"/>
                <a:ea typeface="+mn-ea"/>
                <a:cs typeface="+mn-cs"/>
              </a:rPr>
              <a:t>R in the ordering. </a:t>
            </a:r>
            <a:r>
              <a:rPr lang="en-US" sz="1200" kern="1200" baseline="0" dirty="0" smtClean="0">
                <a:solidFill>
                  <a:schemeClr val="tx1"/>
                </a:solidFill>
                <a:latin typeface="+mn-lt"/>
                <a:ea typeface="+mn-ea"/>
                <a:cs typeface="+mn-cs"/>
              </a:rPr>
              <a:t>To see that this strategy works, let us associate an index with each resource type. Then resource </a:t>
            </a:r>
            <a:r>
              <a:rPr lang="en-US" sz="1200" i="1" kern="1200" baseline="0" dirty="0" smtClean="0">
                <a:solidFill>
                  <a:schemeClr val="tx1"/>
                </a:solidFill>
                <a:latin typeface="+mn-lt"/>
                <a:ea typeface="+mn-ea"/>
                <a:cs typeface="+mn-cs"/>
              </a:rPr>
              <a:t>R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precedes R j in the ordering if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j . Now suppose that two </a:t>
            </a:r>
            <a:r>
              <a:rPr lang="en-US" sz="1200" kern="1200" baseline="0" dirty="0" smtClean="0">
                <a:solidFill>
                  <a:schemeClr val="tx1"/>
                </a:solidFill>
                <a:latin typeface="+mn-lt"/>
                <a:ea typeface="+mn-ea"/>
                <a:cs typeface="+mn-cs"/>
              </a:rPr>
              <a:t>processes, A and B, are deadlocked because A has acquired </a:t>
            </a:r>
            <a:r>
              <a:rPr lang="en-US" sz="1200" i="1" kern="1200" baseline="0" dirty="0" smtClean="0">
                <a:solidFill>
                  <a:schemeClr val="tx1"/>
                </a:solidFill>
                <a:latin typeface="+mn-lt"/>
                <a:ea typeface="+mn-ea"/>
                <a:cs typeface="+mn-cs"/>
              </a:rPr>
              <a:t>R </a:t>
            </a:r>
            <a:r>
              <a:rPr lang="en-US" sz="1200" i="1" kern="1200" baseline="-25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and requested R </a:t>
            </a:r>
            <a:r>
              <a:rPr lang="en-US" sz="1200" i="1" kern="1200" baseline="-25000" dirty="0" smtClean="0">
                <a:solidFill>
                  <a:schemeClr val="tx1"/>
                </a:solidFill>
                <a:latin typeface="+mn-lt"/>
                <a:ea typeface="+mn-ea"/>
                <a:cs typeface="+mn-cs"/>
              </a:rPr>
              <a:t>j </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and B has acquired </a:t>
            </a:r>
            <a:r>
              <a:rPr lang="en-US" sz="1200" i="1" kern="1200" baseline="0" dirty="0" smtClean="0">
                <a:solidFill>
                  <a:schemeClr val="tx1"/>
                </a:solidFill>
                <a:latin typeface="+mn-lt"/>
                <a:ea typeface="+mn-ea"/>
                <a:cs typeface="+mn-cs"/>
              </a:rPr>
              <a:t>R </a:t>
            </a:r>
            <a:r>
              <a:rPr lang="en-US" sz="1200" i="1" kern="1200" baseline="-25000" dirty="0"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and requested R</a:t>
            </a:r>
            <a:r>
              <a:rPr lang="en-US" sz="1200" i="1" kern="1200" baseline="-25000" dirty="0" smtClean="0">
                <a:solidFill>
                  <a:schemeClr val="tx1"/>
                </a:solidFill>
                <a:latin typeface="+mn-lt"/>
                <a:ea typeface="+mn-ea"/>
                <a:cs typeface="+mn-cs"/>
              </a:rPr>
              <a:t> </a:t>
            </a:r>
            <a:r>
              <a:rPr lang="en-US" sz="1200" i="1" kern="1200" baseline="-25000" dirty="0" err="1" smtClean="0">
                <a:solidFill>
                  <a:schemeClr val="tx1"/>
                </a:solidFill>
                <a:latin typeface="+mn-lt"/>
                <a:ea typeface="+mn-ea"/>
                <a:cs typeface="+mn-cs"/>
              </a:rPr>
              <a:t>i</a:t>
            </a:r>
            <a:r>
              <a:rPr lang="en-US" sz="1200" i="1" kern="1200" baseline="-25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 This condition is impossible because it </a:t>
            </a:r>
            <a:r>
              <a:rPr lang="en-US" sz="1200" kern="1200" baseline="0" dirty="0" smtClean="0">
                <a:solidFill>
                  <a:schemeClr val="tx1"/>
                </a:solidFill>
                <a:latin typeface="+mn-lt"/>
                <a:ea typeface="+mn-ea"/>
                <a:cs typeface="+mn-cs"/>
              </a:rPr>
              <a:t>implies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j and j &lt;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hold-and-wait prevention, circular-wait prevention may be inefficient, slowing down processes and denying resource access unnecessarily.</a:t>
            </a:r>
            <a:endParaRPr lang="en-US" dirty="0" smtClean="0"/>
          </a:p>
          <a:p>
            <a:endParaRPr lang="en-CA" dirty="0"/>
          </a:p>
        </p:txBody>
      </p:sp>
      <p:sp>
        <p:nvSpPr>
          <p:cNvPr id="4" name="Slide Number Placeholder 3"/>
          <p:cNvSpPr>
            <a:spLocks noGrp="1"/>
          </p:cNvSpPr>
          <p:nvPr>
            <p:ph type="sldNum" sz="quarter" idx="10"/>
          </p:nvPr>
        </p:nvSpPr>
        <p:spPr/>
        <p:txBody>
          <a:bodyPr/>
          <a:lstStyle/>
          <a:p>
            <a:fld id="{702B9FE9-4938-4041-911C-F06053D45C3D}" type="slidenum">
              <a:rPr lang="en-CA" smtClean="0"/>
              <a:t>23</a:t>
            </a:fld>
            <a:endParaRPr lang="en-CA"/>
          </a:p>
        </p:txBody>
      </p:sp>
    </p:spTree>
    <p:extLst>
      <p:ext uri="{BB962C8B-B14F-4D97-AF65-F5344CB8AC3E}">
        <p14:creationId xmlns:p14="http://schemas.microsoft.com/office/powerpoint/2010/main" val="359397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US" altLang="en-US" sz="2000" dirty="0" smtClean="0"/>
              <a:t>Systems that enforce a linear ordering of resources have limitations</a:t>
            </a:r>
          </a:p>
          <a:p>
            <a:pPr lvl="2">
              <a:lnSpc>
                <a:spcPct val="90000"/>
              </a:lnSpc>
            </a:pPr>
            <a:r>
              <a:rPr lang="en-US" altLang="en-US" sz="2000" dirty="0" smtClean="0"/>
              <a:t>Application portability</a:t>
            </a:r>
          </a:p>
          <a:p>
            <a:pPr lvl="2">
              <a:lnSpc>
                <a:spcPct val="90000"/>
              </a:lnSpc>
            </a:pPr>
            <a:r>
              <a:rPr lang="en-US" altLang="en-US" sz="2000" dirty="0" smtClean="0"/>
              <a:t>Resources cannot be added or eliminated easily</a:t>
            </a:r>
          </a:p>
          <a:p>
            <a:endParaRPr lang="en-CA" dirty="0"/>
          </a:p>
        </p:txBody>
      </p:sp>
      <p:sp>
        <p:nvSpPr>
          <p:cNvPr id="4" name="Slide Number Placeholder 3"/>
          <p:cNvSpPr>
            <a:spLocks noGrp="1"/>
          </p:cNvSpPr>
          <p:nvPr>
            <p:ph type="sldNum" sz="quarter" idx="10"/>
          </p:nvPr>
        </p:nvSpPr>
        <p:spPr/>
        <p:txBody>
          <a:bodyPr/>
          <a:lstStyle/>
          <a:p>
            <a:fld id="{702B9FE9-4938-4041-911C-F06053D45C3D}" type="slidenum">
              <a:rPr lang="en-CA" smtClean="0"/>
              <a:t>24</a:t>
            </a:fld>
            <a:endParaRPr lang="en-CA"/>
          </a:p>
        </p:txBody>
      </p:sp>
    </p:spTree>
    <p:extLst>
      <p:ext uri="{BB962C8B-B14F-4D97-AF65-F5344CB8AC3E}">
        <p14:creationId xmlns:p14="http://schemas.microsoft.com/office/powerpoint/2010/main" val="247938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approach to solving the deadlock problem that differs subtly from deadlock prevention is deadlock avoidance.  In </a:t>
            </a:r>
            <a:r>
              <a:rPr lang="en-US" sz="1200" b="1" kern="1200" baseline="0" dirty="0" smtClean="0">
                <a:solidFill>
                  <a:schemeClr val="tx1"/>
                </a:solidFill>
                <a:latin typeface="+mn-lt"/>
                <a:ea typeface="+mn-ea"/>
                <a:cs typeface="+mn-cs"/>
              </a:rPr>
              <a:t>deadlock prevention , </a:t>
            </a:r>
            <a:r>
              <a:rPr lang="en-US" sz="1200" b="0" kern="1200" baseline="0" dirty="0" smtClean="0">
                <a:solidFill>
                  <a:schemeClr val="tx1"/>
                </a:solidFill>
                <a:latin typeface="+mn-lt"/>
                <a:ea typeface="+mn-ea"/>
                <a:cs typeface="+mn-cs"/>
              </a:rPr>
              <a:t>we constrain resource </a:t>
            </a:r>
            <a:r>
              <a:rPr lang="en-US" sz="1200" kern="1200" baseline="0" dirty="0" smtClean="0">
                <a:solidFill>
                  <a:schemeClr val="tx1"/>
                </a:solidFill>
                <a:latin typeface="+mn-lt"/>
                <a:ea typeface="+mn-ea"/>
                <a:cs typeface="+mn-cs"/>
              </a:rPr>
              <a:t>requests to prevent at least one of the four conditions of deadlock. This is either done indirectly, by preventing one of the three necessary policy conditions (mutual exclusion, hold and wait, no preemption), or directly, by preventing circular wait. This leads to inefficient use of resources and inefficient execution of processes. </a:t>
            </a:r>
            <a:r>
              <a:rPr lang="en-US" sz="1200" b="1" kern="1200" baseline="0" dirty="0" smtClean="0">
                <a:solidFill>
                  <a:schemeClr val="tx1"/>
                </a:solidFill>
                <a:latin typeface="+mn-lt"/>
                <a:ea typeface="+mn-ea"/>
                <a:cs typeface="+mn-cs"/>
              </a:rPr>
              <a:t>Deadlock avoidance , </a:t>
            </a:r>
            <a:r>
              <a:rPr lang="en-US" sz="1200" b="0" kern="1200" baseline="0" dirty="0" smtClean="0">
                <a:solidFill>
                  <a:schemeClr val="tx1"/>
                </a:solidFill>
                <a:latin typeface="+mn-lt"/>
                <a:ea typeface="+mn-ea"/>
                <a:cs typeface="+mn-cs"/>
              </a:rPr>
              <a:t>on the other hand, allows the three necessary</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conditions but </a:t>
            </a:r>
            <a:r>
              <a:rPr lang="en-US" sz="1200" kern="1200" baseline="0" dirty="0" smtClean="0">
                <a:solidFill>
                  <a:schemeClr val="tx1"/>
                </a:solidFill>
                <a:latin typeface="+mn-lt"/>
                <a:ea typeface="+mn-ea"/>
                <a:cs typeface="+mn-cs"/>
              </a:rPr>
              <a:t>makes judicious choices to assure that the deadlock point is never reached. As such, avoidance allows more concurrency than prevention. With deadlock avoidance, a decision is made dynamically whether the current resource allocation request will, if granted, potentially lead to a deadlock. Deadlock avoidance thus requires knowledge</a:t>
            </a:r>
          </a:p>
          <a:p>
            <a:r>
              <a:rPr lang="en-US" sz="1200" kern="1200" baseline="0" dirty="0" smtClean="0">
                <a:solidFill>
                  <a:schemeClr val="tx1"/>
                </a:solidFill>
                <a:latin typeface="+mn-lt"/>
                <a:ea typeface="+mn-ea"/>
                <a:cs typeface="+mn-cs"/>
              </a:rPr>
              <a:t>of future process resource requests.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resource allocation denial, referred to as the </a:t>
            </a:r>
            <a:r>
              <a:rPr lang="en-US" sz="1200" b="1" kern="1200" baseline="0" dirty="0" smtClean="0">
                <a:solidFill>
                  <a:schemeClr val="tx1"/>
                </a:solidFill>
                <a:latin typeface="+mn-lt"/>
                <a:ea typeface="+mn-ea"/>
                <a:cs typeface="+mn-cs"/>
              </a:rPr>
              <a:t>banker’s algorithm,  </a:t>
            </a:r>
            <a:r>
              <a:rPr lang="en-US" sz="1200" kern="1200" baseline="0" dirty="0" smtClean="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smtClean="0">
                <a:solidFill>
                  <a:schemeClr val="tx1"/>
                </a:solidFill>
                <a:latin typeface="+mn-lt"/>
                <a:ea typeface="+mn-ea"/>
                <a:cs typeface="+mn-cs"/>
              </a:rPr>
              <a:t>state </a:t>
            </a:r>
            <a:r>
              <a:rPr lang="en-US" sz="1200" b="0" kern="1200" baseline="0" dirty="0" smtClean="0">
                <a:solidFill>
                  <a:schemeClr val="tx1"/>
                </a:solidFill>
                <a:latin typeface="+mn-lt"/>
                <a:ea typeface="+mn-ea"/>
                <a:cs typeface="+mn-cs"/>
              </a:rPr>
              <a:t>of the system reflects the current allocation of resources to processes. Thus, </a:t>
            </a:r>
            <a:r>
              <a:rPr lang="en-US" sz="1200" kern="1200" baseline="0" dirty="0" smtClean="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smtClean="0">
                <a:solidFill>
                  <a:schemeClr val="tx1"/>
                </a:solidFill>
                <a:latin typeface="+mn-lt"/>
                <a:ea typeface="+mn-ea"/>
                <a:cs typeface="+mn-cs"/>
              </a:rPr>
              <a:t>safe state </a:t>
            </a:r>
            <a:r>
              <a:rPr lang="en-US" sz="1200" b="0" kern="1200" baseline="0" dirty="0" smtClean="0">
                <a:solidFill>
                  <a:schemeClr val="tx1"/>
                </a:solidFill>
                <a:latin typeface="+mn-lt"/>
                <a:ea typeface="+mn-ea"/>
                <a:cs typeface="+mn-cs"/>
              </a:rPr>
              <a:t>is one in which there is at least </a:t>
            </a:r>
            <a:r>
              <a:rPr lang="en-US" sz="1200" kern="1200" baseline="0" dirty="0" smtClean="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smtClean="0">
                <a:solidFill>
                  <a:schemeClr val="tx1"/>
                </a:solidFill>
                <a:latin typeface="+mn-lt"/>
                <a:ea typeface="+mn-ea"/>
                <a:cs typeface="+mn-cs"/>
              </a:rPr>
              <a:t>unsafe state </a:t>
            </a:r>
            <a:r>
              <a:rPr lang="en-US" sz="1200" b="0" kern="1200" baseline="0" dirty="0" smtClean="0">
                <a:solidFill>
                  <a:schemeClr val="tx1"/>
                </a:solidFill>
                <a:latin typeface="+mn-lt"/>
                <a:ea typeface="+mn-ea"/>
                <a:cs typeface="+mn-cs"/>
              </a:rPr>
              <a:t>is, of course, a </a:t>
            </a:r>
            <a:r>
              <a:rPr lang="en-US" sz="1200" kern="1200" baseline="0" dirty="0" smtClean="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following example illustrates these concepts. Figure 6.7a shows the state of a system consisting of four processes and three resources. The total amount of resources R1, R2, and R3 are 9, 3, and 6 units, respectively. In the current state allocations have been made to the four processes, leaving 1 unit of R2 and 1 unit of R3 available. Is this a safe state? To answer this question, we ask an intermediate question: Can any of the four processes be run to completion with the resources available? That is, can the difference between the maximum requirement and current allocation for any process be met with the available resources? In terms of the matrices and vectors introduced earlier, the condition to be met</a:t>
            </a:r>
          </a:p>
          <a:p>
            <a:r>
              <a:rPr lang="en-US" sz="1200" kern="1200" baseline="0" dirty="0" smtClean="0">
                <a:solidFill>
                  <a:schemeClr val="tx1"/>
                </a:solidFill>
                <a:latin typeface="+mn-lt"/>
                <a:ea typeface="+mn-ea"/>
                <a:cs typeface="+mn-cs"/>
              </a:rPr>
              <a:t>for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a:t>
            </a:r>
          </a:p>
          <a:p>
            <a:r>
              <a:rPr lang="en-US" sz="1200" i="1" kern="1200" baseline="0" dirty="0" err="1" smtClean="0">
                <a:solidFill>
                  <a:schemeClr val="tx1"/>
                </a:solidFill>
                <a:latin typeface="+mn-lt"/>
                <a:ea typeface="+mn-ea"/>
                <a:cs typeface="+mn-cs"/>
              </a:rPr>
              <a:t>C</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A</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V</a:t>
            </a:r>
            <a:r>
              <a:rPr lang="en-US" sz="1200" i="1" kern="1200" baseline="-2500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for all </a:t>
            </a:r>
            <a:r>
              <a:rPr lang="en-US" sz="1200" i="1" kern="1200" baseline="0" dirty="0" err="1" smtClean="0">
                <a:solidFill>
                  <a:schemeClr val="tx1"/>
                </a:solidFill>
                <a:latin typeface="+mn-lt"/>
                <a:ea typeface="+mn-ea"/>
                <a:cs typeface="+mn-cs"/>
              </a:rPr>
              <a:t>j</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Clearly, this is not possible for P1, which has only 1 unit of R1 and requires 2 more units of R1, 2 units of R2, and 2 units of R3. However, by assigning one unit of R3 to process P2, P2 has its maximum required resources allocated and can run to completion. Let us assume that this is accomplished. When P2 completes, its resources can be returned to the pool of available resources. The resulting state is shown in Figure 6.7b . Now we can ask again if any of the remaining processes can be completed. In this case, each of the remaining processes could be completed.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Suppose we choose P1, allocate the required resources, complete P1, and return all of P1’s resources to the available pool. We are left in the state shown in Figure 6.7c .</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Next, we can complete P3, resulting in the state of Figure 6.7d . Finally, we can complete P4. At this point, all of the processes have been run to completion. Thus, the state defined by Figure 6.7a is a safe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concepts suggest the following deadlock avoidance strategy, which ensures that the system of processes and resources is always in a safe state. When a process makes a request for a set of resources, assume that the request is granted, update the system state accordingly, and then determine if the result is a safe state. If so, grant the request and, if not, block the process until it is safe to grant the request.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the state defined in Figure 6.8a . Suppose P2 makes a request for one additional unit of R1 and one additional unit of R3. If we assume the request is granted, then the resulting state is that of Figure 6.7a . We have already seen that this is a safe state; therefore, it is safe to grant the request. Now let us return to the state of Figure 6.8a and suppose that P1 makes the request for one additional unit each of R1 and R3; if we assume that the request is granted, we are left in the state of Figure 6.8b . Is this a safe state? The answer is no, because each process will need at least one additional unit of R1, and there are none available. Thus, on the basis of deadlock avoidance, the request by P1 should be denied and P1 should be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point out that Figure 6.8b is not a deadlocked state. It merely has the potential for deadlock. It is possible, for example, that if P1 were run from this state it would subsequently release one unit of R1 and one unit of R3 prior to needing these resources again. If that happened, the system would return to a safe state. 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Car 1, traveling north, needs quadrants a and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Car 2 needs quadrants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a:t>
            </a:r>
          </a:p>
          <a:p>
            <a:r>
              <a:rPr lang="en-US" sz="1200" kern="1200" baseline="0" dirty="0" smtClean="0">
                <a:solidFill>
                  <a:schemeClr val="tx1"/>
                </a:solidFill>
                <a:latin typeface="+mn-lt"/>
                <a:ea typeface="+mn-ea"/>
                <a:cs typeface="+mn-cs"/>
              </a:rPr>
              <a:t>• Car 3 needs quadrants c and d.</a:t>
            </a:r>
          </a:p>
          <a:p>
            <a:r>
              <a:rPr lang="en-US" sz="1200" kern="1200" baseline="0" dirty="0" smtClean="0">
                <a:solidFill>
                  <a:schemeClr val="tx1"/>
                </a:solidFill>
                <a:latin typeface="+mn-lt"/>
                <a:ea typeface="+mn-ea"/>
                <a:cs typeface="+mn-cs"/>
              </a:rPr>
              <a:t>• Car 4 needs quadrants d and 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However, if all four cars ignore the rules and proceed (cautiously) into the</a:t>
            </a:r>
          </a:p>
          <a:p>
            <a:r>
              <a:rPr lang="en-US" sz="1200" kern="1200" baseline="0" dirty="0" smtClean="0">
                <a:solidFill>
                  <a:schemeClr val="tx1"/>
                </a:solidFill>
                <a:latin typeface="+mn-lt"/>
                <a:ea typeface="+mn-ea"/>
                <a:cs typeface="+mn-cs"/>
              </a:rPr>
              <a:t>intersection at the same time, then each car seizes one resource (one quadrant) but</a:t>
            </a:r>
          </a:p>
          <a:p>
            <a:r>
              <a:rPr lang="en-US" sz="1200" kern="1200" baseline="0" dirty="0" smtClean="0">
                <a:solidFill>
                  <a:schemeClr val="tx1"/>
                </a:solidFill>
                <a:latin typeface="+mn-lt"/>
                <a:ea typeface="+mn-ea"/>
                <a:cs typeface="+mn-cs"/>
              </a:rPr>
              <a:t>cannot proceed because the required second resource has already been seized by</a:t>
            </a:r>
          </a:p>
          <a:p>
            <a:r>
              <a:rPr lang="en-US" sz="1200" kern="1200" baseline="0" dirty="0" smtClean="0">
                <a:solidFill>
                  <a:schemeClr val="tx1"/>
                </a:solidFill>
                <a:latin typeface="+mn-lt"/>
                <a:ea typeface="+mn-ea"/>
                <a:cs typeface="+mn-cs"/>
              </a:rPr>
              <a:t>another car. This is an actual deadlock.</a:t>
            </a:r>
            <a:endParaRPr lang="en-NZ"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6.9 gives an abstract version of the deadlock avoidance logic. The main algorithm is shown in part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With the state of the system defined by the data structure state , request[*] is a vector defining the resources requested by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First, a check is made to assure that the request does not exceed the </a:t>
            </a:r>
            <a:r>
              <a:rPr lang="en-US" sz="1200" kern="1200" baseline="0" dirty="0" smtClean="0">
                <a:solidFill>
                  <a:schemeClr val="tx1"/>
                </a:solidFill>
                <a:latin typeface="+mn-lt"/>
                <a:ea typeface="+mn-ea"/>
                <a:cs typeface="+mn-cs"/>
              </a:rPr>
              <a:t>original claim of the process. If the request is valid, the next step is to determine if it is possible to fulfill the request (i.e., there are sufficient resources available). If it is not possible, then the process is suspended. If it is possible, the final step is to</a:t>
            </a:r>
          </a:p>
          <a:p>
            <a:r>
              <a:rPr lang="en-US" sz="1200" kern="1200" baseline="0" dirty="0" smtClean="0">
                <a:solidFill>
                  <a:schemeClr val="tx1"/>
                </a:solidFill>
                <a:latin typeface="+mn-lt"/>
                <a:ea typeface="+mn-ea"/>
                <a:cs typeface="+mn-cs"/>
              </a:rPr>
              <a:t>determine if it is safe to fulfill the request. To do this, the resources are tentatively assigned to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to form </a:t>
            </a:r>
            <a:r>
              <a:rPr lang="en-US" sz="1200" i="1" kern="1200" baseline="0" dirty="0" err="1" smtClean="0">
                <a:solidFill>
                  <a:schemeClr val="tx1"/>
                </a:solidFill>
                <a:latin typeface="+mn-lt"/>
                <a:ea typeface="+mn-ea"/>
                <a:cs typeface="+mn-cs"/>
              </a:rPr>
              <a:t>newstate</a:t>
            </a:r>
            <a:r>
              <a:rPr lang="en-US" sz="1200" i="1" kern="1200" baseline="0" dirty="0" smtClean="0">
                <a:solidFill>
                  <a:schemeClr val="tx1"/>
                </a:solidFill>
                <a:latin typeface="+mn-lt"/>
                <a:ea typeface="+mn-ea"/>
                <a:cs typeface="+mn-cs"/>
              </a:rPr>
              <a:t> .</a:t>
            </a:r>
          </a:p>
          <a:p>
            <a:endParaRPr lang="en-US" sz="1200" i="1"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Then a test for safety is made using the algorithm in Figure 6.9c.</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Deadlock avoidance has the advantage that it is not necessary to preempt and</a:t>
            </a:r>
          </a:p>
          <a:p>
            <a:r>
              <a:rPr lang="en-NZ" sz="1200" kern="1200" baseline="0" dirty="0" smtClean="0">
                <a:solidFill>
                  <a:schemeClr val="tx1"/>
                </a:solidFill>
                <a:latin typeface="+mn-lt"/>
                <a:ea typeface="+mn-ea"/>
                <a:cs typeface="+mn-cs"/>
              </a:rPr>
              <a:t>rollback processes, as in deadlock detection, and is less restrictive than deadlock</a:t>
            </a:r>
          </a:p>
          <a:p>
            <a:r>
              <a:rPr lang="en-NZ" sz="1200" kern="1200" baseline="0" dirty="0" smtClean="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can use Figure 6.10 to illustrate the deadlock detection algorithm. The</a:t>
            </a:r>
          </a:p>
          <a:p>
            <a:r>
              <a:rPr lang="en-US" sz="1200" kern="1200" baseline="0" dirty="0" smtClean="0">
                <a:solidFill>
                  <a:schemeClr val="tx1"/>
                </a:solidFill>
                <a:latin typeface="+mn-lt"/>
                <a:ea typeface="+mn-ea"/>
                <a:cs typeface="+mn-cs"/>
              </a:rPr>
              <a:t>algorithm proceeds as follows:</a:t>
            </a:r>
            <a:endParaRPr lang="en-NZ" sz="1200" b="0" kern="1200" baseline="0" dirty="0" smtClean="0">
              <a:solidFill>
                <a:schemeClr val="tx1"/>
              </a:solidFill>
              <a:latin typeface="+mn-lt"/>
              <a:ea typeface="+mn-ea"/>
              <a:cs typeface="+mn-cs"/>
            </a:endParaRP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1.  Mark P4, because P4 has no allocated resources.</a:t>
            </a:r>
          </a:p>
          <a:p>
            <a:endParaRPr lang="en-NZ" sz="1200" b="0" kern="1200" baseline="0" dirty="0" smtClean="0">
              <a:solidFill>
                <a:schemeClr val="tx1"/>
              </a:solidFill>
              <a:latin typeface="+mn-lt"/>
              <a:ea typeface="+mn-ea"/>
              <a:cs typeface="+mn-cs"/>
            </a:endParaRPr>
          </a:p>
          <a:p>
            <a:r>
              <a:rPr lang="pl-PL" sz="1200" b="0" kern="1200" baseline="0" dirty="0" smtClean="0">
                <a:solidFill>
                  <a:schemeClr val="tx1"/>
                </a:solidFill>
                <a:latin typeface="+mn-lt"/>
                <a:ea typeface="+mn-ea"/>
                <a:cs typeface="+mn-cs"/>
              </a:rPr>
              <a:t>2. Set </a:t>
            </a:r>
            <a:r>
              <a:rPr lang="pl-PL" sz="1200" b="1" kern="1200" baseline="0" dirty="0" smtClean="0">
                <a:solidFill>
                  <a:schemeClr val="tx1"/>
                </a:solidFill>
                <a:latin typeface="+mn-lt"/>
                <a:ea typeface="+mn-ea"/>
                <a:cs typeface="+mn-cs"/>
              </a:rPr>
              <a:t>W</a:t>
            </a:r>
            <a:r>
              <a:rPr lang="en-NZ" sz="1200" b="1" kern="1200" baseline="0" dirty="0" smtClean="0">
                <a:solidFill>
                  <a:schemeClr val="tx1"/>
                </a:solidFill>
                <a:latin typeface="+mn-lt"/>
                <a:ea typeface="+mn-ea"/>
                <a:cs typeface="+mn-cs"/>
              </a:rPr>
              <a:t> </a:t>
            </a:r>
            <a:r>
              <a:rPr lang="en-NZ" sz="1200" b="0" kern="1200" baseline="0" dirty="0" smtClean="0">
                <a:solidFill>
                  <a:schemeClr val="tx1"/>
                </a:solidFill>
                <a:latin typeface="+mn-lt"/>
                <a:ea typeface="+mn-ea"/>
                <a:cs typeface="+mn-cs"/>
              </a:rPr>
              <a:t>=</a:t>
            </a:r>
            <a:r>
              <a:rPr lang="pl-PL" sz="1200" b="0" kern="1200" baseline="0" dirty="0" smtClean="0">
                <a:solidFill>
                  <a:schemeClr val="tx1"/>
                </a:solidFill>
                <a:latin typeface="+mn-lt"/>
                <a:ea typeface="+mn-ea"/>
                <a:cs typeface="+mn-cs"/>
              </a:rPr>
              <a:t> (0 0 0 0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3. The request of process P3 is less than or equal to </a:t>
            </a:r>
            <a:r>
              <a:rPr lang="en-NZ" sz="1200" b="1" kern="1200" baseline="0" dirty="0" smtClean="0">
                <a:solidFill>
                  <a:schemeClr val="tx1"/>
                </a:solidFill>
                <a:latin typeface="+mn-lt"/>
                <a:ea typeface="+mn-ea"/>
                <a:cs typeface="+mn-cs"/>
              </a:rPr>
              <a:t>W</a:t>
            </a:r>
            <a:r>
              <a:rPr lang="en-NZ" sz="1200" b="0" kern="1200" baseline="0" dirty="0" smtClean="0">
                <a:solidFill>
                  <a:schemeClr val="tx1"/>
                </a:solidFill>
                <a:latin typeface="+mn-lt"/>
                <a:ea typeface="+mn-ea"/>
                <a:cs typeface="+mn-cs"/>
              </a:rPr>
              <a:t>, so mark P3 and set W=W + (0 0 0 1 0) = (0 0 0 1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4. No other unmarked process has a row in Q that is less than or equal to W.</a:t>
            </a:r>
          </a:p>
          <a:p>
            <a:pPr lvl="1"/>
            <a:r>
              <a:rPr lang="en-NZ" sz="1200" b="0" kern="1200" baseline="0" dirty="0" smtClean="0">
                <a:solidFill>
                  <a:schemeClr val="tx1"/>
                </a:solidFill>
                <a:latin typeface="+mn-lt"/>
                <a:ea typeface="+mn-ea"/>
                <a:cs typeface="+mn-cs"/>
              </a:rPr>
              <a:t>Therefore, terminate the algorithm.</a:t>
            </a:r>
          </a:p>
          <a:p>
            <a:pPr lvl="1"/>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6 summary.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Let us now look at a depiction of deadlock involving processes and computer resources. Figure 6.2 (based on one in [BACO03]), which we refer to as a </a:t>
            </a:r>
            <a:r>
              <a:rPr lang="en-US" sz="1200" b="1" kern="1200" baseline="0" dirty="0" smtClean="0">
                <a:solidFill>
                  <a:schemeClr val="tx1"/>
                </a:solidFill>
                <a:latin typeface="+mn-lt"/>
                <a:ea typeface="+mn-ea"/>
                <a:cs typeface="+mn-cs"/>
              </a:rPr>
              <a:t>joint progress diagram , </a:t>
            </a:r>
            <a:r>
              <a:rPr lang="en-US" sz="1200" b="0" kern="1200" baseline="0" dirty="0" smtClean="0">
                <a:solidFill>
                  <a:schemeClr val="tx1"/>
                </a:solidFill>
                <a:latin typeface="+mn-lt"/>
                <a:ea typeface="+mn-ea"/>
                <a:cs typeface="+mn-cs"/>
              </a:rPr>
              <a:t>illustrates the progress of two processes competing for two </a:t>
            </a:r>
            <a:r>
              <a:rPr lang="en-US" sz="1200" kern="1200" baseline="0" dirty="0" smtClean="0">
                <a:solidFill>
                  <a:schemeClr val="tx1"/>
                </a:solidFill>
                <a:latin typeface="+mn-lt"/>
                <a:ea typeface="+mn-ea"/>
                <a:cs typeface="+mn-cs"/>
              </a:rPr>
              <a:t>resources. Each process needs exclusive use of both resources for a certain period of time.</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6.2 , the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-axis represents progress in the execution of P and the </a:t>
            </a:r>
            <a:r>
              <a:rPr lang="en-US" sz="1200" i="1" kern="1200" baseline="0" dirty="0" err="1" smtClean="0">
                <a:solidFill>
                  <a:schemeClr val="tx1"/>
                </a:solidFill>
                <a:latin typeface="+mn-lt"/>
                <a:ea typeface="+mn-ea"/>
                <a:cs typeface="+mn-cs"/>
              </a:rPr>
              <a:t>y</a:t>
            </a:r>
            <a:r>
              <a:rPr lang="en-US" sz="1200" i="1" kern="1200" baseline="0" dirty="0" smtClean="0">
                <a:solidFill>
                  <a:schemeClr val="tx1"/>
                </a:solidFill>
                <a:latin typeface="+mn-lt"/>
                <a:ea typeface="+mn-ea"/>
                <a:cs typeface="+mn-cs"/>
              </a:rPr>
              <a:t> –axis </a:t>
            </a:r>
            <a:r>
              <a:rPr lang="en-US" sz="1200" kern="1200" baseline="0" dirty="0" smtClean="0">
                <a:solidFill>
                  <a:schemeClr val="tx1"/>
                </a:solidFill>
                <a:latin typeface="+mn-lt"/>
                <a:ea typeface="+mn-ea"/>
                <a:cs typeface="+mn-cs"/>
              </a:rPr>
              <a:t>represents progress in the execution of Q. The joint progress of the two processes is therefore represented by a path that progresses from the origin in a northeasterly direction.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only one process at a time may execute, and the path consists of alternating horizontal and vertical segments, with a horizontal segment representing a period when P executes and Q waits and a vertical segment representing a period when Q executes and P waits. The figure indicates areas in which both P and Q require resource A (upward slanted lines); both P and Q require resource B (downward slanted lines); and both P and Q require both resources. Because we assume that each process requires exclusive control of any resource, these are all forbidden regions; that is, it is impossible for any path representing the</a:t>
            </a:r>
          </a:p>
          <a:p>
            <a:r>
              <a:rPr lang="en-US" sz="1200" kern="1200" baseline="0" dirty="0" smtClean="0">
                <a:solidFill>
                  <a:schemeClr val="tx1"/>
                </a:solidFill>
                <a:latin typeface="+mn-lt"/>
                <a:ea typeface="+mn-ea"/>
                <a:cs typeface="+mn-cs"/>
              </a:rPr>
              <a:t>joint execution progress of P and Q to enter these regions.</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figure shows six different execution paths. These can be summarized as</a:t>
            </a:r>
          </a:p>
          <a:p>
            <a:r>
              <a:rPr lang="en-US" sz="1200" kern="1200" baseline="0" dirty="0" smtClean="0">
                <a:solidFill>
                  <a:schemeClr val="tx1"/>
                </a:solidFill>
                <a:latin typeface="+mn-lt"/>
                <a:ea typeface="+mn-ea"/>
                <a:cs typeface="+mn-cs"/>
              </a:rPr>
              <a:t>follows:</a:t>
            </a:r>
          </a:p>
          <a:p>
            <a:r>
              <a:rPr lang="en-US" sz="1200" b="1" kern="1200" baseline="0" dirty="0" smtClean="0">
                <a:solidFill>
                  <a:schemeClr val="tx1"/>
                </a:solidFill>
                <a:latin typeface="+mn-lt"/>
                <a:ea typeface="+mn-ea"/>
                <a:cs typeface="+mn-cs"/>
              </a:rPr>
              <a:t>1. Q acquires B and then A and then releases B and A. When P resumes execution,</a:t>
            </a:r>
          </a:p>
          <a:p>
            <a:r>
              <a:rPr lang="en-US" sz="1200" kern="1200" baseline="0" dirty="0" smtClean="0">
                <a:solidFill>
                  <a:schemeClr val="tx1"/>
                </a:solidFill>
                <a:latin typeface="+mn-lt"/>
                <a:ea typeface="+mn-ea"/>
                <a:cs typeface="+mn-cs"/>
              </a:rPr>
              <a:t>it will be able to acquire both resources.</a:t>
            </a:r>
          </a:p>
          <a:p>
            <a:r>
              <a:rPr lang="en-US" sz="1200" b="1" kern="1200" baseline="0" dirty="0" smtClean="0">
                <a:solidFill>
                  <a:schemeClr val="tx1"/>
                </a:solidFill>
                <a:latin typeface="+mn-lt"/>
                <a:ea typeface="+mn-ea"/>
                <a:cs typeface="+mn-cs"/>
              </a:rPr>
              <a:t>2. Q acquires B and then A. P executes and blocks on a request for A. Q releases</a:t>
            </a:r>
          </a:p>
          <a:p>
            <a:r>
              <a:rPr lang="en-US" sz="1200" kern="1200" baseline="0" dirty="0" smtClean="0">
                <a:solidFill>
                  <a:schemeClr val="tx1"/>
                </a:solidFill>
                <a:latin typeface="+mn-lt"/>
                <a:ea typeface="+mn-ea"/>
                <a:cs typeface="+mn-cs"/>
              </a:rPr>
              <a:t>B and A. When P resumes execution, it will be able to acquire both resources.</a:t>
            </a:r>
          </a:p>
          <a:p>
            <a:r>
              <a:rPr lang="en-US" sz="1200" b="1" kern="1200" baseline="0" dirty="0" smtClean="0">
                <a:solidFill>
                  <a:schemeClr val="tx1"/>
                </a:solidFill>
                <a:latin typeface="+mn-lt"/>
                <a:ea typeface="+mn-ea"/>
                <a:cs typeface="+mn-cs"/>
              </a:rPr>
              <a:t>3. Q acquires B and then P acquires A.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4. P acquires A and then Q acquires B.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5. P acquires A and then B. Q executes and blocks on a request for B. P releases</a:t>
            </a:r>
          </a:p>
          <a:p>
            <a:r>
              <a:rPr lang="en-US" sz="1200" kern="1200" baseline="0" dirty="0" smtClean="0">
                <a:solidFill>
                  <a:schemeClr val="tx1"/>
                </a:solidFill>
                <a:latin typeface="+mn-lt"/>
                <a:ea typeface="+mn-ea"/>
                <a:cs typeface="+mn-cs"/>
              </a:rPr>
              <a:t>A and B. When Q resumes execution, it will be able to acquire both resources.</a:t>
            </a:r>
          </a:p>
          <a:p>
            <a:r>
              <a:rPr lang="en-US" sz="1200" b="1" kern="1200" baseline="0" dirty="0" smtClean="0">
                <a:solidFill>
                  <a:schemeClr val="tx1"/>
                </a:solidFill>
                <a:latin typeface="+mn-lt"/>
                <a:ea typeface="+mn-ea"/>
                <a:cs typeface="+mn-cs"/>
              </a:rPr>
              <a:t>6. P acquires A and then B and then releases A and B. When Q resumes execution,</a:t>
            </a:r>
          </a:p>
          <a:p>
            <a:r>
              <a:rPr lang="en-US" sz="1200" kern="1200" baseline="0" dirty="0" smtClean="0">
                <a:solidFill>
                  <a:schemeClr val="tx1"/>
                </a:solidFill>
                <a:latin typeface="+mn-lt"/>
                <a:ea typeface="+mn-ea"/>
                <a:cs typeface="+mn-cs"/>
              </a:rPr>
              <a:t>it will be able to acquire both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gray-shaded area of Figure 6.2 , which can be referred to as a </a:t>
            </a:r>
            <a:r>
              <a:rPr lang="en-US" sz="1200" b="1" kern="1200" baseline="0" dirty="0" smtClean="0">
                <a:solidFill>
                  <a:schemeClr val="tx1"/>
                </a:solidFill>
                <a:latin typeface="+mn-lt"/>
                <a:ea typeface="+mn-ea"/>
                <a:cs typeface="+mn-cs"/>
              </a:rPr>
              <a:t>fatal region , </a:t>
            </a:r>
            <a:r>
              <a:rPr lang="en-US" sz="1200" kern="1200" baseline="0" dirty="0" smtClean="0">
                <a:solidFill>
                  <a:schemeClr val="tx1"/>
                </a:solidFill>
                <a:latin typeface="+mn-lt"/>
                <a:ea typeface="+mn-ea"/>
                <a:cs typeface="+mn-cs"/>
              </a:rPr>
              <a:t>applies to the commentary on paths 3 and 4. If an execution path enters this fatal region, then deadlock is inevitable. Note that the existence of a fatal region depends on the logic of the two processes. However, deadlock is only inevitable if the joint progress of the two processes creates a path that enters the fatal region.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Whether or not deadlock occurs depends on both the dynamics of the execution and on the details of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situation is reflected in Figure 6.3 . Some thought should convince you that regardless of the relative timing of the two processes, deadlock cannot occur.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shown, the joint progress diagram can be used to record the execution history of two processes that share resources. In cases where more than two processes may compete for the same resource, a higher-dimensional diagram would be required. The principles concerning fatal regions and deadlock would remain the same.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consumable resource is one that can be created (produced) and destroyed (consumed). Examples of consumable resources are interrupts, signals, messages, and information in I/O buffers.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consumable resources, consider the following pair of processes, in which each process attempts to receive a message</a:t>
            </a:r>
          </a:p>
          <a:p>
            <a:r>
              <a:rPr lang="en-US" sz="1200" kern="1200" baseline="0" dirty="0" smtClean="0">
                <a:solidFill>
                  <a:schemeClr val="tx1"/>
                </a:solidFill>
                <a:latin typeface="+mn-lt"/>
                <a:ea typeface="+mn-ea"/>
                <a:cs typeface="+mn-cs"/>
              </a:rPr>
              <a:t>from the other process and then send a message to the other process: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Three conditions of policy must be present for a deadlock to be possible: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 Only one process may use a resource at a time. No process </a:t>
            </a:r>
            <a:r>
              <a:rPr lang="en-US" sz="1200" kern="1200" baseline="0" dirty="0" smtClean="0">
                <a:solidFill>
                  <a:schemeClr val="tx1"/>
                </a:solidFill>
                <a:latin typeface="+mn-lt"/>
                <a:ea typeface="+mn-ea"/>
                <a:cs typeface="+mn-cs"/>
              </a:rPr>
              <a:t>may access a resource unit that has been allocated to another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Hold and wait . A process may hold allocated resources while awaiting assignment </a:t>
            </a:r>
            <a:r>
              <a:rPr lang="en-US" sz="1200" kern="1200" baseline="0" dirty="0" smtClean="0">
                <a:solidFill>
                  <a:schemeClr val="tx1"/>
                </a:solidFill>
                <a:latin typeface="+mn-lt"/>
                <a:ea typeface="+mn-ea"/>
                <a:cs typeface="+mn-cs"/>
              </a:rPr>
              <a:t>of other resources.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No preemption . No resource can be forcibly removed from a process holding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Circular wait . </a:t>
            </a:r>
            <a:r>
              <a:rPr lang="en-US" sz="1200" b="0" kern="1200" baseline="0" dirty="0" smtClean="0">
                <a:solidFill>
                  <a:schemeClr val="tx1"/>
                </a:solidFill>
                <a:latin typeface="+mn-lt"/>
                <a:ea typeface="+mn-ea"/>
                <a:cs typeface="+mn-cs"/>
              </a:rPr>
              <a:t>A closed chain of processes exists, such that each process holds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least one resource needed by the next process in the chain (e.g., Figure 6.5c</a:t>
            </a:r>
          </a:p>
          <a:p>
            <a:r>
              <a:rPr lang="en-US" sz="1200" kern="1200" baseline="0" dirty="0" smtClean="0">
                <a:solidFill>
                  <a:schemeClr val="tx1"/>
                </a:solidFill>
                <a:latin typeface="+mn-lt"/>
                <a:ea typeface="+mn-ea"/>
                <a:cs typeface="+mn-cs"/>
              </a:rPr>
              <a:t>and Figure 6.6 ).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The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is in fact the definition of deadlock. The circular wait listed as condition 4 is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3/22/2015</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3/22/2015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3/22/2015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ccs.neu.edu/home/pjd/cs7600-s10/Tuesday_January_26_01/p67-coffman.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youtube.com/watch?v=myomEBjnIDw"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cs109.bu.edu/site/files/deadlock/citydeadlock.jp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533400" y="609600"/>
            <a:ext cx="8153400" cy="3809999"/>
          </a:xfrm>
        </p:spPr>
        <p:txBody>
          <a:bodyPr/>
          <a:lstStyle/>
          <a:p>
            <a:r>
              <a:rPr lang="en-US" altLang="en-US" dirty="0"/>
              <a:t>Operating Systems Concepts</a:t>
            </a:r>
          </a:p>
        </p:txBody>
      </p:sp>
      <p:sp>
        <p:nvSpPr>
          <p:cNvPr id="2054" name="Rectangle 6"/>
          <p:cNvSpPr>
            <a:spLocks noGrp="1" noChangeArrowheads="1"/>
          </p:cNvSpPr>
          <p:nvPr>
            <p:ph type="subTitle" idx="1"/>
          </p:nvPr>
        </p:nvSpPr>
        <p:spPr>
          <a:xfrm>
            <a:off x="1371600" y="4648200"/>
            <a:ext cx="6629400" cy="1752600"/>
          </a:xfrm>
        </p:spPr>
        <p:txBody>
          <a:bodyPr>
            <a:normAutofit fontScale="47500" lnSpcReduction="20000"/>
          </a:bodyPr>
          <a:lstStyle/>
          <a:p>
            <a:pPr>
              <a:lnSpc>
                <a:spcPct val="120000"/>
              </a:lnSpc>
            </a:pPr>
            <a:r>
              <a:rPr lang="en-US" altLang="en-US" sz="3800" dirty="0"/>
              <a:t>Concurrency: </a:t>
            </a:r>
            <a:r>
              <a:rPr lang="en-US" sz="3800" dirty="0"/>
              <a:t>Deadlock and Starvation</a:t>
            </a:r>
            <a:endParaRPr lang="en-US" altLang="en-US" sz="3800" dirty="0"/>
          </a:p>
          <a:p>
            <a:pPr>
              <a:lnSpc>
                <a:spcPct val="120000"/>
              </a:lnSpc>
            </a:pPr>
            <a:r>
              <a:rPr lang="en-US" altLang="en-US" sz="3800" dirty="0" err="1"/>
              <a:t>Mirela</a:t>
            </a:r>
            <a:r>
              <a:rPr lang="en-US" altLang="en-US" sz="3800" dirty="0"/>
              <a:t> </a:t>
            </a:r>
            <a:r>
              <a:rPr lang="en-US" altLang="en-US" sz="3800" dirty="0" err="1"/>
              <a:t>Gutica</a:t>
            </a:r>
            <a:endParaRPr lang="en-US" altLang="en-US" sz="3800" dirty="0"/>
          </a:p>
          <a:p>
            <a:pPr>
              <a:lnSpc>
                <a:spcPct val="120000"/>
              </a:lnSpc>
            </a:pPr>
            <a:r>
              <a:rPr lang="en-US" altLang="en-US" sz="3800" dirty="0" smtClean="0"/>
              <a:t>BCIT</a:t>
            </a:r>
          </a:p>
          <a:p>
            <a:pPr>
              <a:lnSpc>
                <a:spcPct val="120000"/>
              </a:lnSpc>
            </a:pPr>
            <a:r>
              <a:rPr lang="en-US" altLang="en-US" sz="3800" dirty="0"/>
              <a:t>Based on: </a:t>
            </a:r>
            <a:r>
              <a:rPr lang="en-US" sz="3800" dirty="0"/>
              <a:t>Eighth Edition</a:t>
            </a:r>
            <a:br>
              <a:rPr lang="en-US" sz="3800" dirty="0"/>
            </a:br>
            <a:r>
              <a:rPr lang="en-US" sz="3800" dirty="0"/>
              <a:t>By William Stallings</a:t>
            </a:r>
          </a:p>
          <a:p>
            <a:pPr>
              <a:lnSpc>
                <a:spcPct val="80000"/>
              </a:lnSpc>
            </a:pPr>
            <a:endParaRPr lang="en-US" altLang="en-US" sz="2800" dirty="0"/>
          </a:p>
        </p:txBody>
      </p:sp>
    </p:spTree>
    <p:extLst>
      <p:ext uri="{BB962C8B-B14F-4D97-AF65-F5344CB8AC3E}">
        <p14:creationId xmlns:p14="http://schemas.microsoft.com/office/powerpoint/2010/main" val="2793288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a:blip r:embed="rId3"/>
          <a:srcRect l="5455" t="11765" r="4545" b="11765"/>
          <a:stretch>
            <a:fillRect/>
          </a:stretch>
        </p:blipFill>
        <p:spPr>
          <a:xfrm>
            <a:off x="172036" y="777543"/>
            <a:ext cx="8743364" cy="5740535"/>
          </a:xfrm>
          <a:prstGeom prst="rect">
            <a:avLst/>
          </a:prstGeom>
        </p:spPr>
      </p:pic>
    </p:spTree>
    <p:extLst>
      <p:ext uri="{BB962C8B-B14F-4D97-AF65-F5344CB8AC3E}">
        <p14:creationId xmlns:p14="http://schemas.microsoft.com/office/powerpoint/2010/main" val="1343903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457200" y="367146"/>
            <a:ext cx="8399929" cy="6490854"/>
          </a:xfrm>
          <a:prstGeom prst="rect">
            <a:avLst/>
          </a:prstGeom>
        </p:spPr>
      </p:pic>
    </p:spTree>
    <p:extLst>
      <p:ext uri="{BB962C8B-B14F-4D97-AF65-F5344CB8AC3E}">
        <p14:creationId xmlns:p14="http://schemas.microsoft.com/office/powerpoint/2010/main" val="32418740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304800" y="249382"/>
            <a:ext cx="8552329" cy="6608618"/>
          </a:xfrm>
          <a:prstGeom prst="rect">
            <a:avLst/>
          </a:prstGeom>
        </p:spPr>
      </p:pic>
    </p:spTree>
    <p:extLst>
      <p:ext uri="{BB962C8B-B14F-4D97-AF65-F5344CB8AC3E}">
        <p14:creationId xmlns:p14="http://schemas.microsoft.com/office/powerpoint/2010/main" val="391365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dirty="0"/>
              <a:t>Dining Philosophers Problem</a:t>
            </a:r>
          </a:p>
        </p:txBody>
      </p:sp>
      <p:sp>
        <p:nvSpPr>
          <p:cNvPr id="193539" name="Oval 3"/>
          <p:cNvSpPr>
            <a:spLocks noChangeArrowheads="1"/>
          </p:cNvSpPr>
          <p:nvPr/>
        </p:nvSpPr>
        <p:spPr bwMode="auto">
          <a:xfrm>
            <a:off x="2514600" y="1792288"/>
            <a:ext cx="4843463" cy="483711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93540" name="Group 4"/>
          <p:cNvGrpSpPr>
            <a:grpSpLocks/>
          </p:cNvGrpSpPr>
          <p:nvPr/>
        </p:nvGrpSpPr>
        <p:grpSpPr bwMode="auto">
          <a:xfrm>
            <a:off x="3203575" y="4932363"/>
            <a:ext cx="1255713" cy="1095375"/>
            <a:chOff x="1670" y="3107"/>
            <a:chExt cx="791" cy="690"/>
          </a:xfrm>
        </p:grpSpPr>
        <p:sp>
          <p:nvSpPr>
            <p:cNvPr id="193541" name="Oval 5"/>
            <p:cNvSpPr>
              <a:spLocks noChangeArrowheads="1"/>
            </p:cNvSpPr>
            <p:nvPr/>
          </p:nvSpPr>
          <p:spPr bwMode="auto">
            <a:xfrm>
              <a:off x="1921" y="3258"/>
              <a:ext cx="540" cy="53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93542" name="Oval 6"/>
            <p:cNvSpPr>
              <a:spLocks noChangeArrowheads="1"/>
            </p:cNvSpPr>
            <p:nvPr/>
          </p:nvSpPr>
          <p:spPr bwMode="auto">
            <a:xfrm>
              <a:off x="2012" y="3349"/>
              <a:ext cx="358" cy="35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93543" name="Group 7"/>
            <p:cNvGrpSpPr>
              <a:grpSpLocks/>
            </p:cNvGrpSpPr>
            <p:nvPr/>
          </p:nvGrpSpPr>
          <p:grpSpPr bwMode="auto">
            <a:xfrm>
              <a:off x="1670" y="3107"/>
              <a:ext cx="303" cy="467"/>
              <a:chOff x="1670" y="3107"/>
              <a:chExt cx="303" cy="467"/>
            </a:xfrm>
          </p:grpSpPr>
          <p:sp>
            <p:nvSpPr>
              <p:cNvPr id="193544" name="Freeform 8"/>
              <p:cNvSpPr>
                <a:spLocks/>
              </p:cNvSpPr>
              <p:nvPr/>
            </p:nvSpPr>
            <p:spPr bwMode="auto">
              <a:xfrm>
                <a:off x="1822" y="3107"/>
                <a:ext cx="151" cy="214"/>
              </a:xfrm>
              <a:custGeom>
                <a:avLst/>
                <a:gdLst>
                  <a:gd name="T0" fmla="*/ 15 w 151"/>
                  <a:gd name="T1" fmla="*/ 169 h 214"/>
                  <a:gd name="T2" fmla="*/ 17 w 151"/>
                  <a:gd name="T3" fmla="*/ 163 h 214"/>
                  <a:gd name="T4" fmla="*/ 18 w 151"/>
                  <a:gd name="T5" fmla="*/ 153 h 214"/>
                  <a:gd name="T6" fmla="*/ 14 w 151"/>
                  <a:gd name="T7" fmla="*/ 145 h 214"/>
                  <a:gd name="T8" fmla="*/ 14 w 151"/>
                  <a:gd name="T9" fmla="*/ 134 h 214"/>
                  <a:gd name="T10" fmla="*/ 17 w 151"/>
                  <a:gd name="T11" fmla="*/ 113 h 214"/>
                  <a:gd name="T12" fmla="*/ 23 w 151"/>
                  <a:gd name="T13" fmla="*/ 91 h 214"/>
                  <a:gd name="T14" fmla="*/ 32 w 151"/>
                  <a:gd name="T15" fmla="*/ 73 h 214"/>
                  <a:gd name="T16" fmla="*/ 63 w 151"/>
                  <a:gd name="T17" fmla="*/ 27 h 214"/>
                  <a:gd name="T18" fmla="*/ 85 w 151"/>
                  <a:gd name="T19" fmla="*/ 0 h 214"/>
                  <a:gd name="T20" fmla="*/ 81 w 151"/>
                  <a:gd name="T21" fmla="*/ 22 h 214"/>
                  <a:gd name="T22" fmla="*/ 48 w 151"/>
                  <a:gd name="T23" fmla="*/ 75 h 214"/>
                  <a:gd name="T24" fmla="*/ 37 w 151"/>
                  <a:gd name="T25" fmla="*/ 96 h 214"/>
                  <a:gd name="T26" fmla="*/ 35 w 151"/>
                  <a:gd name="T27" fmla="*/ 104 h 214"/>
                  <a:gd name="T28" fmla="*/ 37 w 151"/>
                  <a:gd name="T29" fmla="*/ 107 h 214"/>
                  <a:gd name="T30" fmla="*/ 40 w 151"/>
                  <a:gd name="T31" fmla="*/ 107 h 214"/>
                  <a:gd name="T32" fmla="*/ 44 w 151"/>
                  <a:gd name="T33" fmla="*/ 105 h 214"/>
                  <a:gd name="T34" fmla="*/ 97 w 151"/>
                  <a:gd name="T35" fmla="*/ 25 h 214"/>
                  <a:gd name="T36" fmla="*/ 111 w 151"/>
                  <a:gd name="T37" fmla="*/ 14 h 214"/>
                  <a:gd name="T38" fmla="*/ 63 w 151"/>
                  <a:gd name="T39" fmla="*/ 106 h 214"/>
                  <a:gd name="T40" fmla="*/ 59 w 151"/>
                  <a:gd name="T41" fmla="*/ 114 h 214"/>
                  <a:gd name="T42" fmla="*/ 58 w 151"/>
                  <a:gd name="T43" fmla="*/ 118 h 214"/>
                  <a:gd name="T44" fmla="*/ 64 w 151"/>
                  <a:gd name="T45" fmla="*/ 120 h 214"/>
                  <a:gd name="T46" fmla="*/ 68 w 151"/>
                  <a:gd name="T47" fmla="*/ 116 h 214"/>
                  <a:gd name="T48" fmla="*/ 125 w 151"/>
                  <a:gd name="T49" fmla="*/ 22 h 214"/>
                  <a:gd name="T50" fmla="*/ 91 w 151"/>
                  <a:gd name="T51" fmla="*/ 105 h 214"/>
                  <a:gd name="T52" fmla="*/ 81 w 151"/>
                  <a:gd name="T53" fmla="*/ 126 h 214"/>
                  <a:gd name="T54" fmla="*/ 84 w 151"/>
                  <a:gd name="T55" fmla="*/ 133 h 214"/>
                  <a:gd name="T56" fmla="*/ 87 w 151"/>
                  <a:gd name="T57" fmla="*/ 132 h 214"/>
                  <a:gd name="T58" fmla="*/ 91 w 151"/>
                  <a:gd name="T59" fmla="*/ 127 h 214"/>
                  <a:gd name="T60" fmla="*/ 130 w 151"/>
                  <a:gd name="T61" fmla="*/ 60 h 214"/>
                  <a:gd name="T62" fmla="*/ 150 w 151"/>
                  <a:gd name="T63" fmla="*/ 36 h 214"/>
                  <a:gd name="T64" fmla="*/ 138 w 151"/>
                  <a:gd name="T65" fmla="*/ 68 h 214"/>
                  <a:gd name="T66" fmla="*/ 122 w 151"/>
                  <a:gd name="T67" fmla="*/ 105 h 214"/>
                  <a:gd name="T68" fmla="*/ 105 w 151"/>
                  <a:gd name="T69" fmla="*/ 132 h 214"/>
                  <a:gd name="T70" fmla="*/ 97 w 151"/>
                  <a:gd name="T71" fmla="*/ 145 h 214"/>
                  <a:gd name="T72" fmla="*/ 81 w 151"/>
                  <a:gd name="T73" fmla="*/ 159 h 214"/>
                  <a:gd name="T74" fmla="*/ 67 w 151"/>
                  <a:gd name="T75" fmla="*/ 167 h 214"/>
                  <a:gd name="T76" fmla="*/ 57 w 151"/>
                  <a:gd name="T77" fmla="*/ 171 h 214"/>
                  <a:gd name="T78" fmla="*/ 47 w 151"/>
                  <a:gd name="T79" fmla="*/ 175 h 214"/>
                  <a:gd name="T80" fmla="*/ 44 w 151"/>
                  <a:gd name="T81" fmla="*/ 179 h 214"/>
                  <a:gd name="T82" fmla="*/ 13 w 151"/>
                  <a:gd name="T83" fmla="*/ 21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 h="214">
                    <a:moveTo>
                      <a:pt x="0" y="195"/>
                    </a:moveTo>
                    <a:lnTo>
                      <a:pt x="15" y="169"/>
                    </a:lnTo>
                    <a:lnTo>
                      <a:pt x="16" y="165"/>
                    </a:lnTo>
                    <a:lnTo>
                      <a:pt x="17" y="163"/>
                    </a:lnTo>
                    <a:lnTo>
                      <a:pt x="18" y="160"/>
                    </a:lnTo>
                    <a:lnTo>
                      <a:pt x="18" y="153"/>
                    </a:lnTo>
                    <a:lnTo>
                      <a:pt x="15" y="149"/>
                    </a:lnTo>
                    <a:lnTo>
                      <a:pt x="14" y="145"/>
                    </a:lnTo>
                    <a:lnTo>
                      <a:pt x="13" y="141"/>
                    </a:lnTo>
                    <a:lnTo>
                      <a:pt x="14" y="134"/>
                    </a:lnTo>
                    <a:lnTo>
                      <a:pt x="14" y="129"/>
                    </a:lnTo>
                    <a:lnTo>
                      <a:pt x="17" y="113"/>
                    </a:lnTo>
                    <a:lnTo>
                      <a:pt x="19" y="103"/>
                    </a:lnTo>
                    <a:lnTo>
                      <a:pt x="23" y="91"/>
                    </a:lnTo>
                    <a:lnTo>
                      <a:pt x="28" y="79"/>
                    </a:lnTo>
                    <a:lnTo>
                      <a:pt x="32" y="73"/>
                    </a:lnTo>
                    <a:lnTo>
                      <a:pt x="50" y="44"/>
                    </a:lnTo>
                    <a:lnTo>
                      <a:pt x="63" y="27"/>
                    </a:lnTo>
                    <a:lnTo>
                      <a:pt x="77" y="10"/>
                    </a:lnTo>
                    <a:lnTo>
                      <a:pt x="85" y="0"/>
                    </a:lnTo>
                    <a:lnTo>
                      <a:pt x="92" y="4"/>
                    </a:lnTo>
                    <a:lnTo>
                      <a:pt x="81" y="22"/>
                    </a:lnTo>
                    <a:lnTo>
                      <a:pt x="62" y="52"/>
                    </a:lnTo>
                    <a:lnTo>
                      <a:pt x="48" y="75"/>
                    </a:lnTo>
                    <a:lnTo>
                      <a:pt x="41" y="88"/>
                    </a:lnTo>
                    <a:lnTo>
                      <a:pt x="37" y="96"/>
                    </a:lnTo>
                    <a:lnTo>
                      <a:pt x="35" y="100"/>
                    </a:lnTo>
                    <a:lnTo>
                      <a:pt x="35" y="104"/>
                    </a:lnTo>
                    <a:lnTo>
                      <a:pt x="35" y="105"/>
                    </a:lnTo>
                    <a:lnTo>
                      <a:pt x="37" y="107"/>
                    </a:lnTo>
                    <a:lnTo>
                      <a:pt x="39" y="108"/>
                    </a:lnTo>
                    <a:lnTo>
                      <a:pt x="40" y="107"/>
                    </a:lnTo>
                    <a:lnTo>
                      <a:pt x="42" y="107"/>
                    </a:lnTo>
                    <a:lnTo>
                      <a:pt x="44" y="105"/>
                    </a:lnTo>
                    <a:lnTo>
                      <a:pt x="78" y="53"/>
                    </a:lnTo>
                    <a:lnTo>
                      <a:pt x="97" y="25"/>
                    </a:lnTo>
                    <a:lnTo>
                      <a:pt x="105" y="11"/>
                    </a:lnTo>
                    <a:lnTo>
                      <a:pt x="111" y="14"/>
                    </a:lnTo>
                    <a:lnTo>
                      <a:pt x="88" y="59"/>
                    </a:lnTo>
                    <a:lnTo>
                      <a:pt x="63" y="106"/>
                    </a:lnTo>
                    <a:lnTo>
                      <a:pt x="59" y="112"/>
                    </a:lnTo>
                    <a:lnTo>
                      <a:pt x="59" y="114"/>
                    </a:lnTo>
                    <a:lnTo>
                      <a:pt x="58" y="117"/>
                    </a:lnTo>
                    <a:lnTo>
                      <a:pt x="58" y="118"/>
                    </a:lnTo>
                    <a:lnTo>
                      <a:pt x="63" y="120"/>
                    </a:lnTo>
                    <a:lnTo>
                      <a:pt x="64" y="120"/>
                    </a:lnTo>
                    <a:lnTo>
                      <a:pt x="66" y="118"/>
                    </a:lnTo>
                    <a:lnTo>
                      <a:pt x="68" y="116"/>
                    </a:lnTo>
                    <a:lnTo>
                      <a:pt x="68" y="115"/>
                    </a:lnTo>
                    <a:lnTo>
                      <a:pt x="125" y="22"/>
                    </a:lnTo>
                    <a:lnTo>
                      <a:pt x="131" y="26"/>
                    </a:lnTo>
                    <a:lnTo>
                      <a:pt x="91" y="105"/>
                    </a:lnTo>
                    <a:lnTo>
                      <a:pt x="83" y="124"/>
                    </a:lnTo>
                    <a:lnTo>
                      <a:pt x="81" y="126"/>
                    </a:lnTo>
                    <a:lnTo>
                      <a:pt x="81" y="131"/>
                    </a:lnTo>
                    <a:lnTo>
                      <a:pt x="84" y="133"/>
                    </a:lnTo>
                    <a:lnTo>
                      <a:pt x="85" y="133"/>
                    </a:lnTo>
                    <a:lnTo>
                      <a:pt x="87" y="132"/>
                    </a:lnTo>
                    <a:lnTo>
                      <a:pt x="88" y="130"/>
                    </a:lnTo>
                    <a:lnTo>
                      <a:pt x="91" y="127"/>
                    </a:lnTo>
                    <a:lnTo>
                      <a:pt x="110" y="96"/>
                    </a:lnTo>
                    <a:lnTo>
                      <a:pt x="130" y="60"/>
                    </a:lnTo>
                    <a:lnTo>
                      <a:pt x="143" y="32"/>
                    </a:lnTo>
                    <a:lnTo>
                      <a:pt x="150" y="36"/>
                    </a:lnTo>
                    <a:lnTo>
                      <a:pt x="145" y="48"/>
                    </a:lnTo>
                    <a:lnTo>
                      <a:pt x="138" y="68"/>
                    </a:lnTo>
                    <a:lnTo>
                      <a:pt x="131" y="87"/>
                    </a:lnTo>
                    <a:lnTo>
                      <a:pt x="122" y="105"/>
                    </a:lnTo>
                    <a:lnTo>
                      <a:pt x="111" y="126"/>
                    </a:lnTo>
                    <a:lnTo>
                      <a:pt x="105" y="132"/>
                    </a:lnTo>
                    <a:lnTo>
                      <a:pt x="101" y="140"/>
                    </a:lnTo>
                    <a:lnTo>
                      <a:pt x="97" y="145"/>
                    </a:lnTo>
                    <a:lnTo>
                      <a:pt x="89" y="152"/>
                    </a:lnTo>
                    <a:lnTo>
                      <a:pt x="81" y="159"/>
                    </a:lnTo>
                    <a:lnTo>
                      <a:pt x="73" y="164"/>
                    </a:lnTo>
                    <a:lnTo>
                      <a:pt x="67" y="167"/>
                    </a:lnTo>
                    <a:lnTo>
                      <a:pt x="59" y="171"/>
                    </a:lnTo>
                    <a:lnTo>
                      <a:pt x="57" y="171"/>
                    </a:lnTo>
                    <a:lnTo>
                      <a:pt x="54" y="173"/>
                    </a:lnTo>
                    <a:lnTo>
                      <a:pt x="47" y="175"/>
                    </a:lnTo>
                    <a:lnTo>
                      <a:pt x="46" y="176"/>
                    </a:lnTo>
                    <a:lnTo>
                      <a:pt x="44" y="179"/>
                    </a:lnTo>
                    <a:lnTo>
                      <a:pt x="25" y="210"/>
                    </a:lnTo>
                    <a:lnTo>
                      <a:pt x="13" y="213"/>
                    </a:lnTo>
                    <a:lnTo>
                      <a:pt x="0" y="195"/>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45" name="Freeform 9"/>
              <p:cNvSpPr>
                <a:spLocks/>
              </p:cNvSpPr>
              <p:nvPr/>
            </p:nvSpPr>
            <p:spPr bwMode="auto">
              <a:xfrm>
                <a:off x="1670" y="3301"/>
                <a:ext cx="179" cy="273"/>
              </a:xfrm>
              <a:custGeom>
                <a:avLst/>
                <a:gdLst>
                  <a:gd name="T0" fmla="*/ 151 w 179"/>
                  <a:gd name="T1" fmla="*/ 0 h 273"/>
                  <a:gd name="T2" fmla="*/ 132 w 179"/>
                  <a:gd name="T3" fmla="*/ 29 h 273"/>
                  <a:gd name="T4" fmla="*/ 94 w 179"/>
                  <a:gd name="T5" fmla="*/ 81 h 273"/>
                  <a:gd name="T6" fmla="*/ 65 w 179"/>
                  <a:gd name="T7" fmla="*/ 118 h 273"/>
                  <a:gd name="T8" fmla="*/ 42 w 179"/>
                  <a:gd name="T9" fmla="*/ 156 h 273"/>
                  <a:gd name="T10" fmla="*/ 20 w 179"/>
                  <a:gd name="T11" fmla="*/ 194 h 273"/>
                  <a:gd name="T12" fmla="*/ 10 w 179"/>
                  <a:gd name="T13" fmla="*/ 221 h 273"/>
                  <a:gd name="T14" fmla="*/ 1 w 179"/>
                  <a:gd name="T15" fmla="*/ 243 h 273"/>
                  <a:gd name="T16" fmla="*/ 0 w 179"/>
                  <a:gd name="T17" fmla="*/ 253 h 273"/>
                  <a:gd name="T18" fmla="*/ 0 w 179"/>
                  <a:gd name="T19" fmla="*/ 261 h 273"/>
                  <a:gd name="T20" fmla="*/ 3 w 179"/>
                  <a:gd name="T21" fmla="*/ 266 h 273"/>
                  <a:gd name="T22" fmla="*/ 11 w 179"/>
                  <a:gd name="T23" fmla="*/ 271 h 273"/>
                  <a:gd name="T24" fmla="*/ 16 w 179"/>
                  <a:gd name="T25" fmla="*/ 272 h 273"/>
                  <a:gd name="T26" fmla="*/ 23 w 179"/>
                  <a:gd name="T27" fmla="*/ 269 h 273"/>
                  <a:gd name="T28" fmla="*/ 30 w 179"/>
                  <a:gd name="T29" fmla="*/ 264 h 273"/>
                  <a:gd name="T30" fmla="*/ 45 w 179"/>
                  <a:gd name="T31" fmla="*/ 250 h 273"/>
                  <a:gd name="T32" fmla="*/ 70 w 179"/>
                  <a:gd name="T33" fmla="*/ 218 h 273"/>
                  <a:gd name="T34" fmla="*/ 94 w 179"/>
                  <a:gd name="T35" fmla="*/ 185 h 273"/>
                  <a:gd name="T36" fmla="*/ 121 w 179"/>
                  <a:gd name="T37" fmla="*/ 134 h 273"/>
                  <a:gd name="T38" fmla="*/ 153 w 179"/>
                  <a:gd name="T39" fmla="*/ 65 h 273"/>
                  <a:gd name="T40" fmla="*/ 169 w 179"/>
                  <a:gd name="T41" fmla="*/ 31 h 273"/>
                  <a:gd name="T42" fmla="*/ 178 w 179"/>
                  <a:gd name="T43" fmla="*/ 15 h 273"/>
                  <a:gd name="T44" fmla="*/ 151 w 179"/>
                  <a:gd name="T4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273">
                    <a:moveTo>
                      <a:pt x="151" y="0"/>
                    </a:moveTo>
                    <a:lnTo>
                      <a:pt x="132" y="29"/>
                    </a:lnTo>
                    <a:lnTo>
                      <a:pt x="94" y="81"/>
                    </a:lnTo>
                    <a:lnTo>
                      <a:pt x="65" y="118"/>
                    </a:lnTo>
                    <a:lnTo>
                      <a:pt x="42" y="156"/>
                    </a:lnTo>
                    <a:lnTo>
                      <a:pt x="20" y="194"/>
                    </a:lnTo>
                    <a:lnTo>
                      <a:pt x="10" y="221"/>
                    </a:lnTo>
                    <a:lnTo>
                      <a:pt x="1" y="243"/>
                    </a:lnTo>
                    <a:lnTo>
                      <a:pt x="0" y="253"/>
                    </a:lnTo>
                    <a:lnTo>
                      <a:pt x="0" y="261"/>
                    </a:lnTo>
                    <a:lnTo>
                      <a:pt x="3" y="266"/>
                    </a:lnTo>
                    <a:lnTo>
                      <a:pt x="11" y="271"/>
                    </a:lnTo>
                    <a:lnTo>
                      <a:pt x="16" y="272"/>
                    </a:lnTo>
                    <a:lnTo>
                      <a:pt x="23" y="269"/>
                    </a:lnTo>
                    <a:lnTo>
                      <a:pt x="30" y="264"/>
                    </a:lnTo>
                    <a:lnTo>
                      <a:pt x="45" y="250"/>
                    </a:lnTo>
                    <a:lnTo>
                      <a:pt x="70" y="218"/>
                    </a:lnTo>
                    <a:lnTo>
                      <a:pt x="94" y="185"/>
                    </a:lnTo>
                    <a:lnTo>
                      <a:pt x="121" y="134"/>
                    </a:lnTo>
                    <a:lnTo>
                      <a:pt x="153" y="65"/>
                    </a:lnTo>
                    <a:lnTo>
                      <a:pt x="169" y="31"/>
                    </a:lnTo>
                    <a:lnTo>
                      <a:pt x="178" y="15"/>
                    </a:lnTo>
                    <a:lnTo>
                      <a:pt x="151" y="0"/>
                    </a:lnTo>
                  </a:path>
                </a:pathLst>
              </a:custGeom>
              <a:solidFill>
                <a:srgbClr val="0000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46" name="Freeform 10"/>
              <p:cNvSpPr>
                <a:spLocks/>
              </p:cNvSpPr>
              <p:nvPr/>
            </p:nvSpPr>
            <p:spPr bwMode="auto">
              <a:xfrm>
                <a:off x="1803" y="3301"/>
                <a:ext cx="46" cy="44"/>
              </a:xfrm>
              <a:custGeom>
                <a:avLst/>
                <a:gdLst>
                  <a:gd name="T0" fmla="*/ 18 w 46"/>
                  <a:gd name="T1" fmla="*/ 0 h 44"/>
                  <a:gd name="T2" fmla="*/ 11 w 46"/>
                  <a:gd name="T3" fmla="*/ 9 h 44"/>
                  <a:gd name="T4" fmla="*/ 5 w 46"/>
                  <a:gd name="T5" fmla="*/ 18 h 44"/>
                  <a:gd name="T6" fmla="*/ 0 w 46"/>
                  <a:gd name="T7" fmla="*/ 26 h 44"/>
                  <a:gd name="T8" fmla="*/ 31 w 46"/>
                  <a:gd name="T9" fmla="*/ 43 h 44"/>
                  <a:gd name="T10" fmla="*/ 35 w 46"/>
                  <a:gd name="T11" fmla="*/ 35 h 44"/>
                  <a:gd name="T12" fmla="*/ 42 w 46"/>
                  <a:gd name="T13" fmla="*/ 20 h 44"/>
                  <a:gd name="T14" fmla="*/ 45 w 46"/>
                  <a:gd name="T15" fmla="*/ 15 h 44"/>
                  <a:gd name="T16" fmla="*/ 18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18" y="0"/>
                    </a:moveTo>
                    <a:lnTo>
                      <a:pt x="11" y="9"/>
                    </a:lnTo>
                    <a:lnTo>
                      <a:pt x="5" y="18"/>
                    </a:lnTo>
                    <a:lnTo>
                      <a:pt x="0" y="26"/>
                    </a:lnTo>
                    <a:lnTo>
                      <a:pt x="31" y="43"/>
                    </a:lnTo>
                    <a:lnTo>
                      <a:pt x="35" y="35"/>
                    </a:lnTo>
                    <a:lnTo>
                      <a:pt x="42" y="20"/>
                    </a:lnTo>
                    <a:lnTo>
                      <a:pt x="45" y="15"/>
                    </a:lnTo>
                    <a:lnTo>
                      <a:pt x="18" y="0"/>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sp>
        <p:nvSpPr>
          <p:cNvPr id="193547" name="Oval 11"/>
          <p:cNvSpPr>
            <a:spLocks noChangeArrowheads="1"/>
          </p:cNvSpPr>
          <p:nvPr/>
        </p:nvSpPr>
        <p:spPr bwMode="auto">
          <a:xfrm>
            <a:off x="4514850" y="1987550"/>
            <a:ext cx="857250" cy="855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93548" name="Oval 12"/>
          <p:cNvSpPr>
            <a:spLocks noChangeArrowheads="1"/>
          </p:cNvSpPr>
          <p:nvPr/>
        </p:nvSpPr>
        <p:spPr bwMode="auto">
          <a:xfrm>
            <a:off x="4660900" y="2132013"/>
            <a:ext cx="566738" cy="56673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93549" name="Group 13"/>
          <p:cNvGrpSpPr>
            <a:grpSpLocks/>
          </p:cNvGrpSpPr>
          <p:nvPr/>
        </p:nvGrpSpPr>
        <p:grpSpPr bwMode="auto">
          <a:xfrm>
            <a:off x="5581650" y="2120900"/>
            <a:ext cx="153988" cy="822325"/>
            <a:chOff x="3168" y="1336"/>
            <a:chExt cx="97" cy="518"/>
          </a:xfrm>
        </p:grpSpPr>
        <p:sp>
          <p:nvSpPr>
            <p:cNvPr id="193550" name="Freeform 14"/>
            <p:cNvSpPr>
              <a:spLocks/>
            </p:cNvSpPr>
            <p:nvPr/>
          </p:nvSpPr>
          <p:spPr bwMode="auto">
            <a:xfrm>
              <a:off x="3168" y="1631"/>
              <a:ext cx="97" cy="223"/>
            </a:xfrm>
            <a:custGeom>
              <a:avLst/>
              <a:gdLst>
                <a:gd name="T0" fmla="*/ 65 w 97"/>
                <a:gd name="T1" fmla="*/ 39 h 223"/>
                <a:gd name="T2" fmla="*/ 67 w 97"/>
                <a:gd name="T3" fmla="*/ 46 h 223"/>
                <a:gd name="T4" fmla="*/ 69 w 97"/>
                <a:gd name="T5" fmla="*/ 54 h 223"/>
                <a:gd name="T6" fmla="*/ 77 w 97"/>
                <a:gd name="T7" fmla="*/ 60 h 223"/>
                <a:gd name="T8" fmla="*/ 83 w 97"/>
                <a:gd name="T9" fmla="*/ 71 h 223"/>
                <a:gd name="T10" fmla="*/ 89 w 97"/>
                <a:gd name="T11" fmla="*/ 90 h 223"/>
                <a:gd name="T12" fmla="*/ 95 w 97"/>
                <a:gd name="T13" fmla="*/ 112 h 223"/>
                <a:gd name="T14" fmla="*/ 95 w 97"/>
                <a:gd name="T15" fmla="*/ 131 h 223"/>
                <a:gd name="T16" fmla="*/ 90 w 97"/>
                <a:gd name="T17" fmla="*/ 188 h 223"/>
                <a:gd name="T18" fmla="*/ 83 w 97"/>
                <a:gd name="T19" fmla="*/ 222 h 223"/>
                <a:gd name="T20" fmla="*/ 76 w 97"/>
                <a:gd name="T21" fmla="*/ 200 h 223"/>
                <a:gd name="T22" fmla="*/ 80 w 97"/>
                <a:gd name="T23" fmla="*/ 138 h 223"/>
                <a:gd name="T24" fmla="*/ 81 w 97"/>
                <a:gd name="T25" fmla="*/ 114 h 223"/>
                <a:gd name="T26" fmla="*/ 78 w 97"/>
                <a:gd name="T27" fmla="*/ 107 h 223"/>
                <a:gd name="T28" fmla="*/ 75 w 97"/>
                <a:gd name="T29" fmla="*/ 105 h 223"/>
                <a:gd name="T30" fmla="*/ 72 w 97"/>
                <a:gd name="T31" fmla="*/ 106 h 223"/>
                <a:gd name="T32" fmla="*/ 70 w 97"/>
                <a:gd name="T33" fmla="*/ 110 h 223"/>
                <a:gd name="T34" fmla="*/ 61 w 97"/>
                <a:gd name="T35" fmla="*/ 205 h 223"/>
                <a:gd name="T36" fmla="*/ 53 w 97"/>
                <a:gd name="T37" fmla="*/ 221 h 223"/>
                <a:gd name="T38" fmla="*/ 53 w 97"/>
                <a:gd name="T39" fmla="*/ 117 h 223"/>
                <a:gd name="T40" fmla="*/ 52 w 97"/>
                <a:gd name="T41" fmla="*/ 109 h 223"/>
                <a:gd name="T42" fmla="*/ 51 w 97"/>
                <a:gd name="T43" fmla="*/ 105 h 223"/>
                <a:gd name="T44" fmla="*/ 46 w 97"/>
                <a:gd name="T45" fmla="*/ 106 h 223"/>
                <a:gd name="T46" fmla="*/ 44 w 97"/>
                <a:gd name="T47" fmla="*/ 111 h 223"/>
                <a:gd name="T48" fmla="*/ 29 w 97"/>
                <a:gd name="T49" fmla="*/ 220 h 223"/>
                <a:gd name="T50" fmla="*/ 27 w 97"/>
                <a:gd name="T51" fmla="*/ 111 h 223"/>
                <a:gd name="T52" fmla="*/ 25 w 97"/>
                <a:gd name="T53" fmla="*/ 103 h 223"/>
                <a:gd name="T54" fmla="*/ 20 w 97"/>
                <a:gd name="T55" fmla="*/ 105 h 223"/>
                <a:gd name="T56" fmla="*/ 19 w 97"/>
                <a:gd name="T57" fmla="*/ 108 h 223"/>
                <a:gd name="T58" fmla="*/ 16 w 97"/>
                <a:gd name="T59" fmla="*/ 149 h 223"/>
                <a:gd name="T60" fmla="*/ 16 w 97"/>
                <a:gd name="T61" fmla="*/ 220 h 223"/>
                <a:gd name="T62" fmla="*/ 7 w 97"/>
                <a:gd name="T63" fmla="*/ 207 h 223"/>
                <a:gd name="T64" fmla="*/ 1 w 97"/>
                <a:gd name="T65" fmla="*/ 166 h 223"/>
                <a:gd name="T66" fmla="*/ 1 w 97"/>
                <a:gd name="T67" fmla="*/ 123 h 223"/>
                <a:gd name="T68" fmla="*/ 4 w 97"/>
                <a:gd name="T69" fmla="*/ 106 h 223"/>
                <a:gd name="T70" fmla="*/ 8 w 97"/>
                <a:gd name="T71" fmla="*/ 90 h 223"/>
                <a:gd name="T72" fmla="*/ 16 w 97"/>
                <a:gd name="T73" fmla="*/ 71 h 223"/>
                <a:gd name="T74" fmla="*/ 26 w 97"/>
                <a:gd name="T75" fmla="*/ 58 h 223"/>
                <a:gd name="T76" fmla="*/ 29 w 97"/>
                <a:gd name="T77" fmla="*/ 54 h 223"/>
                <a:gd name="T78" fmla="*/ 35 w 97"/>
                <a:gd name="T79" fmla="*/ 48 h 223"/>
                <a:gd name="T80" fmla="*/ 37 w 97"/>
                <a:gd name="T81" fmla="*/ 8 h 223"/>
                <a:gd name="T82" fmla="*/ 67 w 97"/>
                <a:gd name="T83" fmla="*/ 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 h="223">
                  <a:moveTo>
                    <a:pt x="67" y="9"/>
                  </a:moveTo>
                  <a:lnTo>
                    <a:pt x="65" y="39"/>
                  </a:lnTo>
                  <a:lnTo>
                    <a:pt x="67" y="44"/>
                  </a:lnTo>
                  <a:lnTo>
                    <a:pt x="67" y="46"/>
                  </a:lnTo>
                  <a:lnTo>
                    <a:pt x="67" y="49"/>
                  </a:lnTo>
                  <a:lnTo>
                    <a:pt x="69" y="54"/>
                  </a:lnTo>
                  <a:lnTo>
                    <a:pt x="74" y="57"/>
                  </a:lnTo>
                  <a:lnTo>
                    <a:pt x="77" y="60"/>
                  </a:lnTo>
                  <a:lnTo>
                    <a:pt x="81" y="64"/>
                  </a:lnTo>
                  <a:lnTo>
                    <a:pt x="83" y="71"/>
                  </a:lnTo>
                  <a:lnTo>
                    <a:pt x="85" y="74"/>
                  </a:lnTo>
                  <a:lnTo>
                    <a:pt x="89" y="90"/>
                  </a:lnTo>
                  <a:lnTo>
                    <a:pt x="92" y="100"/>
                  </a:lnTo>
                  <a:lnTo>
                    <a:pt x="95" y="112"/>
                  </a:lnTo>
                  <a:lnTo>
                    <a:pt x="96" y="126"/>
                  </a:lnTo>
                  <a:lnTo>
                    <a:pt x="95" y="131"/>
                  </a:lnTo>
                  <a:lnTo>
                    <a:pt x="92" y="167"/>
                  </a:lnTo>
                  <a:lnTo>
                    <a:pt x="90" y="188"/>
                  </a:lnTo>
                  <a:lnTo>
                    <a:pt x="86" y="209"/>
                  </a:lnTo>
                  <a:lnTo>
                    <a:pt x="83" y="222"/>
                  </a:lnTo>
                  <a:lnTo>
                    <a:pt x="74" y="222"/>
                  </a:lnTo>
                  <a:lnTo>
                    <a:pt x="76" y="200"/>
                  </a:lnTo>
                  <a:lnTo>
                    <a:pt x="79" y="165"/>
                  </a:lnTo>
                  <a:lnTo>
                    <a:pt x="80" y="138"/>
                  </a:lnTo>
                  <a:lnTo>
                    <a:pt x="80" y="123"/>
                  </a:lnTo>
                  <a:lnTo>
                    <a:pt x="81" y="114"/>
                  </a:lnTo>
                  <a:lnTo>
                    <a:pt x="80" y="111"/>
                  </a:lnTo>
                  <a:lnTo>
                    <a:pt x="78" y="107"/>
                  </a:lnTo>
                  <a:lnTo>
                    <a:pt x="77" y="106"/>
                  </a:lnTo>
                  <a:lnTo>
                    <a:pt x="75" y="105"/>
                  </a:lnTo>
                  <a:lnTo>
                    <a:pt x="73" y="105"/>
                  </a:lnTo>
                  <a:lnTo>
                    <a:pt x="72" y="106"/>
                  </a:lnTo>
                  <a:lnTo>
                    <a:pt x="70" y="107"/>
                  </a:lnTo>
                  <a:lnTo>
                    <a:pt x="70" y="110"/>
                  </a:lnTo>
                  <a:lnTo>
                    <a:pt x="65" y="172"/>
                  </a:lnTo>
                  <a:lnTo>
                    <a:pt x="61" y="205"/>
                  </a:lnTo>
                  <a:lnTo>
                    <a:pt x="59" y="222"/>
                  </a:lnTo>
                  <a:lnTo>
                    <a:pt x="53" y="221"/>
                  </a:lnTo>
                  <a:lnTo>
                    <a:pt x="52" y="172"/>
                  </a:lnTo>
                  <a:lnTo>
                    <a:pt x="53" y="117"/>
                  </a:lnTo>
                  <a:lnTo>
                    <a:pt x="53" y="111"/>
                  </a:lnTo>
                  <a:lnTo>
                    <a:pt x="52" y="109"/>
                  </a:lnTo>
                  <a:lnTo>
                    <a:pt x="51" y="106"/>
                  </a:lnTo>
                  <a:lnTo>
                    <a:pt x="51" y="105"/>
                  </a:lnTo>
                  <a:lnTo>
                    <a:pt x="47" y="105"/>
                  </a:lnTo>
                  <a:lnTo>
                    <a:pt x="46" y="106"/>
                  </a:lnTo>
                  <a:lnTo>
                    <a:pt x="45" y="109"/>
                  </a:lnTo>
                  <a:lnTo>
                    <a:pt x="44" y="111"/>
                  </a:lnTo>
                  <a:lnTo>
                    <a:pt x="37" y="221"/>
                  </a:lnTo>
                  <a:lnTo>
                    <a:pt x="29" y="220"/>
                  </a:lnTo>
                  <a:lnTo>
                    <a:pt x="28" y="132"/>
                  </a:lnTo>
                  <a:lnTo>
                    <a:pt x="27" y="111"/>
                  </a:lnTo>
                  <a:lnTo>
                    <a:pt x="28" y="108"/>
                  </a:lnTo>
                  <a:lnTo>
                    <a:pt x="25" y="103"/>
                  </a:lnTo>
                  <a:lnTo>
                    <a:pt x="21" y="104"/>
                  </a:lnTo>
                  <a:lnTo>
                    <a:pt x="20" y="105"/>
                  </a:lnTo>
                  <a:lnTo>
                    <a:pt x="19" y="107"/>
                  </a:lnTo>
                  <a:lnTo>
                    <a:pt x="19" y="108"/>
                  </a:lnTo>
                  <a:lnTo>
                    <a:pt x="17" y="112"/>
                  </a:lnTo>
                  <a:lnTo>
                    <a:pt x="16" y="149"/>
                  </a:lnTo>
                  <a:lnTo>
                    <a:pt x="14" y="191"/>
                  </a:lnTo>
                  <a:lnTo>
                    <a:pt x="16" y="220"/>
                  </a:lnTo>
                  <a:lnTo>
                    <a:pt x="9" y="221"/>
                  </a:lnTo>
                  <a:lnTo>
                    <a:pt x="7" y="207"/>
                  </a:lnTo>
                  <a:lnTo>
                    <a:pt x="4" y="187"/>
                  </a:lnTo>
                  <a:lnTo>
                    <a:pt x="1" y="166"/>
                  </a:lnTo>
                  <a:lnTo>
                    <a:pt x="0" y="147"/>
                  </a:lnTo>
                  <a:lnTo>
                    <a:pt x="1" y="123"/>
                  </a:lnTo>
                  <a:lnTo>
                    <a:pt x="3" y="115"/>
                  </a:lnTo>
                  <a:lnTo>
                    <a:pt x="4" y="106"/>
                  </a:lnTo>
                  <a:lnTo>
                    <a:pt x="5" y="99"/>
                  </a:lnTo>
                  <a:lnTo>
                    <a:pt x="8" y="90"/>
                  </a:lnTo>
                  <a:lnTo>
                    <a:pt x="12" y="79"/>
                  </a:lnTo>
                  <a:lnTo>
                    <a:pt x="16" y="71"/>
                  </a:lnTo>
                  <a:lnTo>
                    <a:pt x="19" y="66"/>
                  </a:lnTo>
                  <a:lnTo>
                    <a:pt x="26" y="58"/>
                  </a:lnTo>
                  <a:lnTo>
                    <a:pt x="28" y="57"/>
                  </a:lnTo>
                  <a:lnTo>
                    <a:pt x="29" y="54"/>
                  </a:lnTo>
                  <a:lnTo>
                    <a:pt x="34" y="50"/>
                  </a:lnTo>
                  <a:lnTo>
                    <a:pt x="35" y="48"/>
                  </a:lnTo>
                  <a:lnTo>
                    <a:pt x="36" y="44"/>
                  </a:lnTo>
                  <a:lnTo>
                    <a:pt x="37" y="8"/>
                  </a:lnTo>
                  <a:lnTo>
                    <a:pt x="47" y="0"/>
                  </a:lnTo>
                  <a:lnTo>
                    <a:pt x="67" y="9"/>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51" name="Freeform 15"/>
            <p:cNvSpPr>
              <a:spLocks/>
            </p:cNvSpPr>
            <p:nvPr/>
          </p:nvSpPr>
          <p:spPr bwMode="auto">
            <a:xfrm>
              <a:off x="3200" y="1336"/>
              <a:ext cx="62" cy="306"/>
            </a:xfrm>
            <a:custGeom>
              <a:avLst/>
              <a:gdLst>
                <a:gd name="T0" fmla="*/ 36 w 62"/>
                <a:gd name="T1" fmla="*/ 305 h 306"/>
                <a:gd name="T2" fmla="*/ 40 w 62"/>
                <a:gd name="T3" fmla="*/ 271 h 306"/>
                <a:gd name="T4" fmla="*/ 49 w 62"/>
                <a:gd name="T5" fmla="*/ 207 h 306"/>
                <a:gd name="T6" fmla="*/ 57 w 62"/>
                <a:gd name="T7" fmla="*/ 160 h 306"/>
                <a:gd name="T8" fmla="*/ 60 w 62"/>
                <a:gd name="T9" fmla="*/ 116 h 306"/>
                <a:gd name="T10" fmla="*/ 61 w 62"/>
                <a:gd name="T11" fmla="*/ 71 h 306"/>
                <a:gd name="T12" fmla="*/ 58 w 62"/>
                <a:gd name="T13" fmla="*/ 43 h 306"/>
                <a:gd name="T14" fmla="*/ 55 w 62"/>
                <a:gd name="T15" fmla="*/ 20 h 306"/>
                <a:gd name="T16" fmla="*/ 51 w 62"/>
                <a:gd name="T17" fmla="*/ 10 h 306"/>
                <a:gd name="T18" fmla="*/ 47 w 62"/>
                <a:gd name="T19" fmla="*/ 3 h 306"/>
                <a:gd name="T20" fmla="*/ 42 w 62"/>
                <a:gd name="T21" fmla="*/ 0 h 306"/>
                <a:gd name="T22" fmla="*/ 32 w 62"/>
                <a:gd name="T23" fmla="*/ 0 h 306"/>
                <a:gd name="T24" fmla="*/ 28 w 62"/>
                <a:gd name="T25" fmla="*/ 1 h 306"/>
                <a:gd name="T26" fmla="*/ 23 w 62"/>
                <a:gd name="T27" fmla="*/ 7 h 306"/>
                <a:gd name="T28" fmla="*/ 18 w 62"/>
                <a:gd name="T29" fmla="*/ 14 h 306"/>
                <a:gd name="T30" fmla="*/ 12 w 62"/>
                <a:gd name="T31" fmla="*/ 33 h 306"/>
                <a:gd name="T32" fmla="*/ 5 w 62"/>
                <a:gd name="T33" fmla="*/ 74 h 306"/>
                <a:gd name="T34" fmla="*/ 0 w 62"/>
                <a:gd name="T35" fmla="*/ 115 h 306"/>
                <a:gd name="T36" fmla="*/ 0 w 62"/>
                <a:gd name="T37" fmla="*/ 173 h 306"/>
                <a:gd name="T38" fmla="*/ 4 w 62"/>
                <a:gd name="T39" fmla="*/ 248 h 306"/>
                <a:gd name="T40" fmla="*/ 6 w 62"/>
                <a:gd name="T41" fmla="*/ 286 h 306"/>
                <a:gd name="T42" fmla="*/ 6 w 62"/>
                <a:gd name="T43" fmla="*/ 304 h 306"/>
                <a:gd name="T44" fmla="*/ 36 w 62"/>
                <a:gd name="T45"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306">
                  <a:moveTo>
                    <a:pt x="36" y="305"/>
                  </a:moveTo>
                  <a:lnTo>
                    <a:pt x="40" y="271"/>
                  </a:lnTo>
                  <a:lnTo>
                    <a:pt x="49" y="207"/>
                  </a:lnTo>
                  <a:lnTo>
                    <a:pt x="57" y="160"/>
                  </a:lnTo>
                  <a:lnTo>
                    <a:pt x="60" y="116"/>
                  </a:lnTo>
                  <a:lnTo>
                    <a:pt x="61" y="71"/>
                  </a:lnTo>
                  <a:lnTo>
                    <a:pt x="58" y="43"/>
                  </a:lnTo>
                  <a:lnTo>
                    <a:pt x="55" y="20"/>
                  </a:lnTo>
                  <a:lnTo>
                    <a:pt x="51" y="10"/>
                  </a:lnTo>
                  <a:lnTo>
                    <a:pt x="47" y="3"/>
                  </a:lnTo>
                  <a:lnTo>
                    <a:pt x="42" y="0"/>
                  </a:lnTo>
                  <a:lnTo>
                    <a:pt x="32" y="0"/>
                  </a:lnTo>
                  <a:lnTo>
                    <a:pt x="28" y="1"/>
                  </a:lnTo>
                  <a:lnTo>
                    <a:pt x="23" y="7"/>
                  </a:lnTo>
                  <a:lnTo>
                    <a:pt x="18" y="14"/>
                  </a:lnTo>
                  <a:lnTo>
                    <a:pt x="12" y="33"/>
                  </a:lnTo>
                  <a:lnTo>
                    <a:pt x="5" y="74"/>
                  </a:lnTo>
                  <a:lnTo>
                    <a:pt x="0" y="115"/>
                  </a:lnTo>
                  <a:lnTo>
                    <a:pt x="0" y="173"/>
                  </a:lnTo>
                  <a:lnTo>
                    <a:pt x="4" y="248"/>
                  </a:lnTo>
                  <a:lnTo>
                    <a:pt x="6" y="286"/>
                  </a:lnTo>
                  <a:lnTo>
                    <a:pt x="6" y="304"/>
                  </a:lnTo>
                  <a:lnTo>
                    <a:pt x="36" y="305"/>
                  </a:lnTo>
                </a:path>
              </a:pathLst>
            </a:custGeom>
            <a:solidFill>
              <a:srgbClr val="0000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52" name="Freeform 16"/>
            <p:cNvSpPr>
              <a:spLocks/>
            </p:cNvSpPr>
            <p:nvPr/>
          </p:nvSpPr>
          <p:spPr bwMode="auto">
            <a:xfrm>
              <a:off x="3205" y="1609"/>
              <a:ext cx="36" cy="33"/>
            </a:xfrm>
            <a:custGeom>
              <a:avLst/>
              <a:gdLst>
                <a:gd name="T0" fmla="*/ 31 w 36"/>
                <a:gd name="T1" fmla="*/ 32 h 33"/>
                <a:gd name="T2" fmla="*/ 33 w 36"/>
                <a:gd name="T3" fmla="*/ 21 h 33"/>
                <a:gd name="T4" fmla="*/ 34 w 36"/>
                <a:gd name="T5" fmla="*/ 9 h 33"/>
                <a:gd name="T6" fmla="*/ 35 w 36"/>
                <a:gd name="T7" fmla="*/ 0 h 33"/>
                <a:gd name="T8" fmla="*/ 1 w 36"/>
                <a:gd name="T9" fmla="*/ 0 h 33"/>
                <a:gd name="T10" fmla="*/ 0 w 36"/>
                <a:gd name="T11" fmla="*/ 9 h 33"/>
                <a:gd name="T12" fmla="*/ 1 w 36"/>
                <a:gd name="T13" fmla="*/ 26 h 33"/>
                <a:gd name="T14" fmla="*/ 1 w 36"/>
                <a:gd name="T15" fmla="*/ 31 h 33"/>
                <a:gd name="T16" fmla="*/ 31 w 36"/>
                <a:gd name="T1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3">
                  <a:moveTo>
                    <a:pt x="31" y="32"/>
                  </a:moveTo>
                  <a:lnTo>
                    <a:pt x="33" y="21"/>
                  </a:lnTo>
                  <a:lnTo>
                    <a:pt x="34" y="9"/>
                  </a:lnTo>
                  <a:lnTo>
                    <a:pt x="35" y="0"/>
                  </a:lnTo>
                  <a:lnTo>
                    <a:pt x="1" y="0"/>
                  </a:lnTo>
                  <a:lnTo>
                    <a:pt x="0" y="9"/>
                  </a:lnTo>
                  <a:lnTo>
                    <a:pt x="1" y="26"/>
                  </a:lnTo>
                  <a:lnTo>
                    <a:pt x="1" y="31"/>
                  </a:lnTo>
                  <a:lnTo>
                    <a:pt x="31" y="32"/>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193553" name="Oval 17"/>
          <p:cNvSpPr>
            <a:spLocks noChangeArrowheads="1"/>
          </p:cNvSpPr>
          <p:nvPr/>
        </p:nvSpPr>
        <p:spPr bwMode="auto">
          <a:xfrm>
            <a:off x="5776913" y="5099050"/>
            <a:ext cx="855662" cy="8572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93554" name="Oval 18"/>
          <p:cNvSpPr>
            <a:spLocks noChangeArrowheads="1"/>
          </p:cNvSpPr>
          <p:nvPr/>
        </p:nvSpPr>
        <p:spPr bwMode="auto">
          <a:xfrm>
            <a:off x="5921375" y="5245100"/>
            <a:ext cx="566738" cy="5651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93555" name="Group 19"/>
          <p:cNvGrpSpPr>
            <a:grpSpLocks/>
          </p:cNvGrpSpPr>
          <p:nvPr/>
        </p:nvGrpSpPr>
        <p:grpSpPr bwMode="auto">
          <a:xfrm>
            <a:off x="5359400" y="5575300"/>
            <a:ext cx="646113" cy="620713"/>
            <a:chOff x="3028" y="3512"/>
            <a:chExt cx="407" cy="391"/>
          </a:xfrm>
        </p:grpSpPr>
        <p:sp>
          <p:nvSpPr>
            <p:cNvPr id="193556" name="Freeform 20"/>
            <p:cNvSpPr>
              <a:spLocks/>
            </p:cNvSpPr>
            <p:nvPr/>
          </p:nvSpPr>
          <p:spPr bwMode="auto">
            <a:xfrm>
              <a:off x="3028" y="3512"/>
              <a:ext cx="193" cy="184"/>
            </a:xfrm>
            <a:custGeom>
              <a:avLst/>
              <a:gdLst>
                <a:gd name="T0" fmla="*/ 150 w 193"/>
                <a:gd name="T1" fmla="*/ 162 h 184"/>
                <a:gd name="T2" fmla="*/ 144 w 193"/>
                <a:gd name="T3" fmla="*/ 158 h 184"/>
                <a:gd name="T4" fmla="*/ 134 w 193"/>
                <a:gd name="T5" fmla="*/ 156 h 184"/>
                <a:gd name="T6" fmla="*/ 126 w 193"/>
                <a:gd name="T7" fmla="*/ 157 h 184"/>
                <a:gd name="T8" fmla="*/ 116 w 193"/>
                <a:gd name="T9" fmla="*/ 155 h 184"/>
                <a:gd name="T10" fmla="*/ 95 w 193"/>
                <a:gd name="T11" fmla="*/ 148 h 184"/>
                <a:gd name="T12" fmla="*/ 76 w 193"/>
                <a:gd name="T13" fmla="*/ 137 h 184"/>
                <a:gd name="T14" fmla="*/ 60 w 193"/>
                <a:gd name="T15" fmla="*/ 124 h 184"/>
                <a:gd name="T16" fmla="*/ 22 w 193"/>
                <a:gd name="T17" fmla="*/ 84 h 184"/>
                <a:gd name="T18" fmla="*/ 0 w 193"/>
                <a:gd name="T19" fmla="*/ 55 h 184"/>
                <a:gd name="T20" fmla="*/ 21 w 193"/>
                <a:gd name="T21" fmla="*/ 65 h 184"/>
                <a:gd name="T22" fmla="*/ 66 w 193"/>
                <a:gd name="T23" fmla="*/ 109 h 184"/>
                <a:gd name="T24" fmla="*/ 84 w 193"/>
                <a:gd name="T25" fmla="*/ 125 h 184"/>
                <a:gd name="T26" fmla="*/ 90 w 193"/>
                <a:gd name="T27" fmla="*/ 128 h 184"/>
                <a:gd name="T28" fmla="*/ 93 w 193"/>
                <a:gd name="T29" fmla="*/ 127 h 184"/>
                <a:gd name="T30" fmla="*/ 95 w 193"/>
                <a:gd name="T31" fmla="*/ 124 h 184"/>
                <a:gd name="T32" fmla="*/ 93 w 193"/>
                <a:gd name="T33" fmla="*/ 120 h 184"/>
                <a:gd name="T34" fmla="*/ 28 w 193"/>
                <a:gd name="T35" fmla="*/ 51 h 184"/>
                <a:gd name="T36" fmla="*/ 21 w 193"/>
                <a:gd name="T37" fmla="*/ 33 h 184"/>
                <a:gd name="T38" fmla="*/ 98 w 193"/>
                <a:gd name="T39" fmla="*/ 102 h 184"/>
                <a:gd name="T40" fmla="*/ 106 w 193"/>
                <a:gd name="T41" fmla="*/ 108 h 184"/>
                <a:gd name="T42" fmla="*/ 109 w 193"/>
                <a:gd name="T43" fmla="*/ 110 h 184"/>
                <a:gd name="T44" fmla="*/ 112 w 193"/>
                <a:gd name="T45" fmla="*/ 104 h 184"/>
                <a:gd name="T46" fmla="*/ 109 w 193"/>
                <a:gd name="T47" fmla="*/ 98 h 184"/>
                <a:gd name="T48" fmla="*/ 31 w 193"/>
                <a:gd name="T49" fmla="*/ 21 h 184"/>
                <a:gd name="T50" fmla="*/ 104 w 193"/>
                <a:gd name="T51" fmla="*/ 73 h 184"/>
                <a:gd name="T52" fmla="*/ 123 w 193"/>
                <a:gd name="T53" fmla="*/ 89 h 184"/>
                <a:gd name="T54" fmla="*/ 130 w 193"/>
                <a:gd name="T55" fmla="*/ 87 h 184"/>
                <a:gd name="T56" fmla="*/ 130 w 193"/>
                <a:gd name="T57" fmla="*/ 83 h 184"/>
                <a:gd name="T58" fmla="*/ 126 w 193"/>
                <a:gd name="T59" fmla="*/ 78 h 184"/>
                <a:gd name="T60" fmla="*/ 69 w 193"/>
                <a:gd name="T61" fmla="*/ 26 h 184"/>
                <a:gd name="T62" fmla="*/ 50 w 193"/>
                <a:gd name="T63" fmla="*/ 0 h 184"/>
                <a:gd name="T64" fmla="*/ 79 w 193"/>
                <a:gd name="T65" fmla="*/ 20 h 184"/>
                <a:gd name="T66" fmla="*/ 110 w 193"/>
                <a:gd name="T67" fmla="*/ 43 h 184"/>
                <a:gd name="T68" fmla="*/ 134 w 193"/>
                <a:gd name="T69" fmla="*/ 66 h 184"/>
                <a:gd name="T70" fmla="*/ 144 w 193"/>
                <a:gd name="T71" fmla="*/ 77 h 184"/>
                <a:gd name="T72" fmla="*/ 154 w 193"/>
                <a:gd name="T73" fmla="*/ 95 h 184"/>
                <a:gd name="T74" fmla="*/ 160 w 193"/>
                <a:gd name="T75" fmla="*/ 111 h 184"/>
                <a:gd name="T76" fmla="*/ 162 w 193"/>
                <a:gd name="T77" fmla="*/ 122 h 184"/>
                <a:gd name="T78" fmla="*/ 163 w 193"/>
                <a:gd name="T79" fmla="*/ 132 h 184"/>
                <a:gd name="T80" fmla="*/ 165 w 193"/>
                <a:gd name="T81" fmla="*/ 136 h 184"/>
                <a:gd name="T82" fmla="*/ 192 w 193"/>
                <a:gd name="T83" fmla="*/ 17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3" h="184">
                  <a:moveTo>
                    <a:pt x="171" y="183"/>
                  </a:moveTo>
                  <a:lnTo>
                    <a:pt x="150" y="162"/>
                  </a:lnTo>
                  <a:lnTo>
                    <a:pt x="145" y="160"/>
                  </a:lnTo>
                  <a:lnTo>
                    <a:pt x="144" y="158"/>
                  </a:lnTo>
                  <a:lnTo>
                    <a:pt x="141" y="158"/>
                  </a:lnTo>
                  <a:lnTo>
                    <a:pt x="134" y="156"/>
                  </a:lnTo>
                  <a:lnTo>
                    <a:pt x="130" y="157"/>
                  </a:lnTo>
                  <a:lnTo>
                    <a:pt x="126" y="157"/>
                  </a:lnTo>
                  <a:lnTo>
                    <a:pt x="121" y="157"/>
                  </a:lnTo>
                  <a:lnTo>
                    <a:pt x="116" y="155"/>
                  </a:lnTo>
                  <a:lnTo>
                    <a:pt x="111" y="153"/>
                  </a:lnTo>
                  <a:lnTo>
                    <a:pt x="95" y="148"/>
                  </a:lnTo>
                  <a:lnTo>
                    <a:pt x="86" y="144"/>
                  </a:lnTo>
                  <a:lnTo>
                    <a:pt x="76" y="137"/>
                  </a:lnTo>
                  <a:lnTo>
                    <a:pt x="65" y="130"/>
                  </a:lnTo>
                  <a:lnTo>
                    <a:pt x="60" y="124"/>
                  </a:lnTo>
                  <a:lnTo>
                    <a:pt x="35" y="99"/>
                  </a:lnTo>
                  <a:lnTo>
                    <a:pt x="22" y="84"/>
                  </a:lnTo>
                  <a:lnTo>
                    <a:pt x="8" y="66"/>
                  </a:lnTo>
                  <a:lnTo>
                    <a:pt x="0" y="55"/>
                  </a:lnTo>
                  <a:lnTo>
                    <a:pt x="6" y="51"/>
                  </a:lnTo>
                  <a:lnTo>
                    <a:pt x="21" y="65"/>
                  </a:lnTo>
                  <a:lnTo>
                    <a:pt x="47" y="91"/>
                  </a:lnTo>
                  <a:lnTo>
                    <a:pt x="66" y="109"/>
                  </a:lnTo>
                  <a:lnTo>
                    <a:pt x="77" y="119"/>
                  </a:lnTo>
                  <a:lnTo>
                    <a:pt x="84" y="125"/>
                  </a:lnTo>
                  <a:lnTo>
                    <a:pt x="87" y="128"/>
                  </a:lnTo>
                  <a:lnTo>
                    <a:pt x="90" y="128"/>
                  </a:lnTo>
                  <a:lnTo>
                    <a:pt x="91" y="129"/>
                  </a:lnTo>
                  <a:lnTo>
                    <a:pt x="93" y="127"/>
                  </a:lnTo>
                  <a:lnTo>
                    <a:pt x="95" y="126"/>
                  </a:lnTo>
                  <a:lnTo>
                    <a:pt x="95" y="124"/>
                  </a:lnTo>
                  <a:lnTo>
                    <a:pt x="94" y="122"/>
                  </a:lnTo>
                  <a:lnTo>
                    <a:pt x="93" y="120"/>
                  </a:lnTo>
                  <a:lnTo>
                    <a:pt x="51" y="74"/>
                  </a:lnTo>
                  <a:lnTo>
                    <a:pt x="28" y="51"/>
                  </a:lnTo>
                  <a:lnTo>
                    <a:pt x="16" y="39"/>
                  </a:lnTo>
                  <a:lnTo>
                    <a:pt x="21" y="33"/>
                  </a:lnTo>
                  <a:lnTo>
                    <a:pt x="59" y="66"/>
                  </a:lnTo>
                  <a:lnTo>
                    <a:pt x="98" y="102"/>
                  </a:lnTo>
                  <a:lnTo>
                    <a:pt x="104" y="107"/>
                  </a:lnTo>
                  <a:lnTo>
                    <a:pt x="106" y="108"/>
                  </a:lnTo>
                  <a:lnTo>
                    <a:pt x="108" y="110"/>
                  </a:lnTo>
                  <a:lnTo>
                    <a:pt x="109" y="110"/>
                  </a:lnTo>
                  <a:lnTo>
                    <a:pt x="112" y="105"/>
                  </a:lnTo>
                  <a:lnTo>
                    <a:pt x="112" y="104"/>
                  </a:lnTo>
                  <a:lnTo>
                    <a:pt x="111" y="102"/>
                  </a:lnTo>
                  <a:lnTo>
                    <a:pt x="109" y="98"/>
                  </a:lnTo>
                  <a:lnTo>
                    <a:pt x="108" y="98"/>
                  </a:lnTo>
                  <a:lnTo>
                    <a:pt x="31" y="21"/>
                  </a:lnTo>
                  <a:lnTo>
                    <a:pt x="36" y="17"/>
                  </a:lnTo>
                  <a:lnTo>
                    <a:pt x="104" y="73"/>
                  </a:lnTo>
                  <a:lnTo>
                    <a:pt x="121" y="86"/>
                  </a:lnTo>
                  <a:lnTo>
                    <a:pt x="123" y="89"/>
                  </a:lnTo>
                  <a:lnTo>
                    <a:pt x="127" y="90"/>
                  </a:lnTo>
                  <a:lnTo>
                    <a:pt x="130" y="87"/>
                  </a:lnTo>
                  <a:lnTo>
                    <a:pt x="130" y="85"/>
                  </a:lnTo>
                  <a:lnTo>
                    <a:pt x="130" y="83"/>
                  </a:lnTo>
                  <a:lnTo>
                    <a:pt x="128" y="82"/>
                  </a:lnTo>
                  <a:lnTo>
                    <a:pt x="126" y="78"/>
                  </a:lnTo>
                  <a:lnTo>
                    <a:pt x="100" y="53"/>
                  </a:lnTo>
                  <a:lnTo>
                    <a:pt x="69" y="26"/>
                  </a:lnTo>
                  <a:lnTo>
                    <a:pt x="45" y="7"/>
                  </a:lnTo>
                  <a:lnTo>
                    <a:pt x="50" y="0"/>
                  </a:lnTo>
                  <a:lnTo>
                    <a:pt x="62" y="8"/>
                  </a:lnTo>
                  <a:lnTo>
                    <a:pt x="79" y="20"/>
                  </a:lnTo>
                  <a:lnTo>
                    <a:pt x="96" y="31"/>
                  </a:lnTo>
                  <a:lnTo>
                    <a:pt x="110" y="43"/>
                  </a:lnTo>
                  <a:lnTo>
                    <a:pt x="129" y="59"/>
                  </a:lnTo>
                  <a:lnTo>
                    <a:pt x="134" y="66"/>
                  </a:lnTo>
                  <a:lnTo>
                    <a:pt x="141" y="72"/>
                  </a:lnTo>
                  <a:lnTo>
                    <a:pt x="144" y="77"/>
                  </a:lnTo>
                  <a:lnTo>
                    <a:pt x="149" y="86"/>
                  </a:lnTo>
                  <a:lnTo>
                    <a:pt x="154" y="95"/>
                  </a:lnTo>
                  <a:lnTo>
                    <a:pt x="158" y="105"/>
                  </a:lnTo>
                  <a:lnTo>
                    <a:pt x="160" y="111"/>
                  </a:lnTo>
                  <a:lnTo>
                    <a:pt x="162" y="120"/>
                  </a:lnTo>
                  <a:lnTo>
                    <a:pt x="162" y="122"/>
                  </a:lnTo>
                  <a:lnTo>
                    <a:pt x="163" y="125"/>
                  </a:lnTo>
                  <a:lnTo>
                    <a:pt x="163" y="132"/>
                  </a:lnTo>
                  <a:lnTo>
                    <a:pt x="163" y="134"/>
                  </a:lnTo>
                  <a:lnTo>
                    <a:pt x="165" y="136"/>
                  </a:lnTo>
                  <a:lnTo>
                    <a:pt x="192" y="163"/>
                  </a:lnTo>
                  <a:lnTo>
                    <a:pt x="192" y="173"/>
                  </a:lnTo>
                  <a:lnTo>
                    <a:pt x="171" y="183"/>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57" name="Freeform 21"/>
            <p:cNvSpPr>
              <a:spLocks/>
            </p:cNvSpPr>
            <p:nvPr/>
          </p:nvSpPr>
          <p:spPr bwMode="auto">
            <a:xfrm>
              <a:off x="3198" y="3673"/>
              <a:ext cx="237" cy="230"/>
            </a:xfrm>
            <a:custGeom>
              <a:avLst/>
              <a:gdLst>
                <a:gd name="T0" fmla="*/ 0 w 237"/>
                <a:gd name="T1" fmla="*/ 23 h 230"/>
                <a:gd name="T2" fmla="*/ 25 w 237"/>
                <a:gd name="T3" fmla="*/ 48 h 230"/>
                <a:gd name="T4" fmla="*/ 67 w 237"/>
                <a:gd name="T5" fmla="*/ 96 h 230"/>
                <a:gd name="T6" fmla="*/ 97 w 237"/>
                <a:gd name="T7" fmla="*/ 134 h 230"/>
                <a:gd name="T8" fmla="*/ 128 w 237"/>
                <a:gd name="T9" fmla="*/ 164 h 230"/>
                <a:gd name="T10" fmla="*/ 161 w 237"/>
                <a:gd name="T11" fmla="*/ 194 h 230"/>
                <a:gd name="T12" fmla="*/ 184 w 237"/>
                <a:gd name="T13" fmla="*/ 210 h 230"/>
                <a:gd name="T14" fmla="*/ 203 w 237"/>
                <a:gd name="T15" fmla="*/ 223 h 230"/>
                <a:gd name="T16" fmla="*/ 213 w 237"/>
                <a:gd name="T17" fmla="*/ 227 h 230"/>
                <a:gd name="T18" fmla="*/ 221 w 237"/>
                <a:gd name="T19" fmla="*/ 229 h 230"/>
                <a:gd name="T20" fmla="*/ 227 w 237"/>
                <a:gd name="T21" fmla="*/ 227 h 230"/>
                <a:gd name="T22" fmla="*/ 234 w 237"/>
                <a:gd name="T23" fmla="*/ 219 h 230"/>
                <a:gd name="T24" fmla="*/ 236 w 237"/>
                <a:gd name="T25" fmla="*/ 215 h 230"/>
                <a:gd name="T26" fmla="*/ 235 w 237"/>
                <a:gd name="T27" fmla="*/ 209 h 230"/>
                <a:gd name="T28" fmla="*/ 231 w 237"/>
                <a:gd name="T29" fmla="*/ 200 h 230"/>
                <a:gd name="T30" fmla="*/ 221 w 237"/>
                <a:gd name="T31" fmla="*/ 182 h 230"/>
                <a:gd name="T32" fmla="*/ 195 w 237"/>
                <a:gd name="T33" fmla="*/ 151 h 230"/>
                <a:gd name="T34" fmla="*/ 168 w 237"/>
                <a:gd name="T35" fmla="*/ 120 h 230"/>
                <a:gd name="T36" fmla="*/ 124 w 237"/>
                <a:gd name="T37" fmla="*/ 82 h 230"/>
                <a:gd name="T38" fmla="*/ 64 w 237"/>
                <a:gd name="T39" fmla="*/ 35 h 230"/>
                <a:gd name="T40" fmla="*/ 34 w 237"/>
                <a:gd name="T41" fmla="*/ 11 h 230"/>
                <a:gd name="T42" fmla="*/ 21 w 237"/>
                <a:gd name="T43" fmla="*/ 0 h 230"/>
                <a:gd name="T44" fmla="*/ 0 w 237"/>
                <a:gd name="T45" fmla="*/ 2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7" h="230">
                  <a:moveTo>
                    <a:pt x="0" y="23"/>
                  </a:moveTo>
                  <a:lnTo>
                    <a:pt x="25" y="48"/>
                  </a:lnTo>
                  <a:lnTo>
                    <a:pt x="67" y="96"/>
                  </a:lnTo>
                  <a:lnTo>
                    <a:pt x="97" y="134"/>
                  </a:lnTo>
                  <a:lnTo>
                    <a:pt x="128" y="164"/>
                  </a:lnTo>
                  <a:lnTo>
                    <a:pt x="161" y="194"/>
                  </a:lnTo>
                  <a:lnTo>
                    <a:pt x="184" y="210"/>
                  </a:lnTo>
                  <a:lnTo>
                    <a:pt x="203" y="223"/>
                  </a:lnTo>
                  <a:lnTo>
                    <a:pt x="213" y="227"/>
                  </a:lnTo>
                  <a:lnTo>
                    <a:pt x="221" y="229"/>
                  </a:lnTo>
                  <a:lnTo>
                    <a:pt x="227" y="227"/>
                  </a:lnTo>
                  <a:lnTo>
                    <a:pt x="234" y="219"/>
                  </a:lnTo>
                  <a:lnTo>
                    <a:pt x="236" y="215"/>
                  </a:lnTo>
                  <a:lnTo>
                    <a:pt x="235" y="209"/>
                  </a:lnTo>
                  <a:lnTo>
                    <a:pt x="231" y="200"/>
                  </a:lnTo>
                  <a:lnTo>
                    <a:pt x="221" y="182"/>
                  </a:lnTo>
                  <a:lnTo>
                    <a:pt x="195" y="151"/>
                  </a:lnTo>
                  <a:lnTo>
                    <a:pt x="168" y="120"/>
                  </a:lnTo>
                  <a:lnTo>
                    <a:pt x="124" y="82"/>
                  </a:lnTo>
                  <a:lnTo>
                    <a:pt x="64" y="35"/>
                  </a:lnTo>
                  <a:lnTo>
                    <a:pt x="34" y="11"/>
                  </a:lnTo>
                  <a:lnTo>
                    <a:pt x="21" y="0"/>
                  </a:lnTo>
                  <a:lnTo>
                    <a:pt x="0" y="23"/>
                  </a:lnTo>
                </a:path>
              </a:pathLst>
            </a:custGeom>
            <a:solidFill>
              <a:srgbClr val="0000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58" name="Freeform 22"/>
            <p:cNvSpPr>
              <a:spLocks/>
            </p:cNvSpPr>
            <p:nvPr/>
          </p:nvSpPr>
          <p:spPr bwMode="auto">
            <a:xfrm>
              <a:off x="3198" y="3673"/>
              <a:ext cx="47" cy="48"/>
            </a:xfrm>
            <a:custGeom>
              <a:avLst/>
              <a:gdLst>
                <a:gd name="T0" fmla="*/ 0 w 47"/>
                <a:gd name="T1" fmla="*/ 23 h 48"/>
                <a:gd name="T2" fmla="*/ 8 w 47"/>
                <a:gd name="T3" fmla="*/ 32 h 48"/>
                <a:gd name="T4" fmla="*/ 15 w 47"/>
                <a:gd name="T5" fmla="*/ 40 h 48"/>
                <a:gd name="T6" fmla="*/ 22 w 47"/>
                <a:gd name="T7" fmla="*/ 47 h 48"/>
                <a:gd name="T8" fmla="*/ 46 w 47"/>
                <a:gd name="T9" fmla="*/ 20 h 48"/>
                <a:gd name="T10" fmla="*/ 38 w 47"/>
                <a:gd name="T11" fmla="*/ 13 h 48"/>
                <a:gd name="T12" fmla="*/ 26 w 47"/>
                <a:gd name="T13" fmla="*/ 5 h 48"/>
                <a:gd name="T14" fmla="*/ 21 w 47"/>
                <a:gd name="T15" fmla="*/ 0 h 48"/>
                <a:gd name="T16" fmla="*/ 0 w 47"/>
                <a:gd name="T17"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0" y="23"/>
                  </a:moveTo>
                  <a:lnTo>
                    <a:pt x="8" y="32"/>
                  </a:lnTo>
                  <a:lnTo>
                    <a:pt x="15" y="40"/>
                  </a:lnTo>
                  <a:lnTo>
                    <a:pt x="22" y="47"/>
                  </a:lnTo>
                  <a:lnTo>
                    <a:pt x="46" y="20"/>
                  </a:lnTo>
                  <a:lnTo>
                    <a:pt x="38" y="13"/>
                  </a:lnTo>
                  <a:lnTo>
                    <a:pt x="26" y="5"/>
                  </a:lnTo>
                  <a:lnTo>
                    <a:pt x="21" y="0"/>
                  </a:lnTo>
                  <a:lnTo>
                    <a:pt x="0" y="23"/>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193559" name="Oval 23"/>
          <p:cNvSpPr>
            <a:spLocks noChangeArrowheads="1"/>
          </p:cNvSpPr>
          <p:nvPr/>
        </p:nvSpPr>
        <p:spPr bwMode="auto">
          <a:xfrm>
            <a:off x="2732088" y="3579813"/>
            <a:ext cx="857250" cy="855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93560" name="Oval 24"/>
          <p:cNvSpPr>
            <a:spLocks noChangeArrowheads="1"/>
          </p:cNvSpPr>
          <p:nvPr/>
        </p:nvSpPr>
        <p:spPr bwMode="auto">
          <a:xfrm>
            <a:off x="2878138" y="3724275"/>
            <a:ext cx="566737" cy="5667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93561" name="Group 25"/>
          <p:cNvGrpSpPr>
            <a:grpSpLocks/>
          </p:cNvGrpSpPr>
          <p:nvPr/>
        </p:nvGrpSpPr>
        <p:grpSpPr bwMode="auto">
          <a:xfrm>
            <a:off x="2859088" y="3254375"/>
            <a:ext cx="825500" cy="152400"/>
            <a:chOff x="1453" y="2050"/>
            <a:chExt cx="520" cy="96"/>
          </a:xfrm>
        </p:grpSpPr>
        <p:sp>
          <p:nvSpPr>
            <p:cNvPr id="193562" name="Freeform 26"/>
            <p:cNvSpPr>
              <a:spLocks/>
            </p:cNvSpPr>
            <p:nvPr/>
          </p:nvSpPr>
          <p:spPr bwMode="auto">
            <a:xfrm>
              <a:off x="1749" y="2050"/>
              <a:ext cx="224" cy="96"/>
            </a:xfrm>
            <a:custGeom>
              <a:avLst/>
              <a:gdLst>
                <a:gd name="T0" fmla="*/ 38 w 224"/>
                <a:gd name="T1" fmla="*/ 39 h 96"/>
                <a:gd name="T2" fmla="*/ 46 w 224"/>
                <a:gd name="T3" fmla="*/ 36 h 96"/>
                <a:gd name="T4" fmla="*/ 54 w 224"/>
                <a:gd name="T5" fmla="*/ 33 h 96"/>
                <a:gd name="T6" fmla="*/ 58 w 224"/>
                <a:gd name="T7" fmla="*/ 25 h 96"/>
                <a:gd name="T8" fmla="*/ 67 w 224"/>
                <a:gd name="T9" fmla="*/ 18 h 96"/>
                <a:gd name="T10" fmla="*/ 86 w 224"/>
                <a:gd name="T11" fmla="*/ 10 h 96"/>
                <a:gd name="T12" fmla="*/ 108 w 224"/>
                <a:gd name="T13" fmla="*/ 3 h 96"/>
                <a:gd name="T14" fmla="*/ 129 w 224"/>
                <a:gd name="T15" fmla="*/ 0 h 96"/>
                <a:gd name="T16" fmla="*/ 183 w 224"/>
                <a:gd name="T17" fmla="*/ 1 h 96"/>
                <a:gd name="T18" fmla="*/ 219 w 224"/>
                <a:gd name="T19" fmla="*/ 5 h 96"/>
                <a:gd name="T20" fmla="*/ 197 w 224"/>
                <a:gd name="T21" fmla="*/ 13 h 96"/>
                <a:gd name="T22" fmla="*/ 136 w 224"/>
                <a:gd name="T23" fmla="*/ 15 h 96"/>
                <a:gd name="T24" fmla="*/ 112 w 224"/>
                <a:gd name="T25" fmla="*/ 18 h 96"/>
                <a:gd name="T26" fmla="*/ 104 w 224"/>
                <a:gd name="T27" fmla="*/ 20 h 96"/>
                <a:gd name="T28" fmla="*/ 103 w 224"/>
                <a:gd name="T29" fmla="*/ 24 h 96"/>
                <a:gd name="T30" fmla="*/ 103 w 224"/>
                <a:gd name="T31" fmla="*/ 27 h 96"/>
                <a:gd name="T32" fmla="*/ 108 w 224"/>
                <a:gd name="T33" fmla="*/ 29 h 96"/>
                <a:gd name="T34" fmla="*/ 204 w 224"/>
                <a:gd name="T35" fmla="*/ 29 h 96"/>
                <a:gd name="T36" fmla="*/ 220 w 224"/>
                <a:gd name="T37" fmla="*/ 35 h 96"/>
                <a:gd name="T38" fmla="*/ 118 w 224"/>
                <a:gd name="T39" fmla="*/ 44 h 96"/>
                <a:gd name="T40" fmla="*/ 108 w 224"/>
                <a:gd name="T41" fmla="*/ 45 h 96"/>
                <a:gd name="T42" fmla="*/ 105 w 224"/>
                <a:gd name="T43" fmla="*/ 51 h 96"/>
                <a:gd name="T44" fmla="*/ 110 w 224"/>
                <a:gd name="T45" fmla="*/ 52 h 96"/>
                <a:gd name="T46" fmla="*/ 114 w 224"/>
                <a:gd name="T47" fmla="*/ 53 h 96"/>
                <a:gd name="T48" fmla="*/ 221 w 224"/>
                <a:gd name="T49" fmla="*/ 58 h 96"/>
                <a:gd name="T50" fmla="*/ 113 w 224"/>
                <a:gd name="T51" fmla="*/ 71 h 96"/>
                <a:gd name="T52" fmla="*/ 107 w 224"/>
                <a:gd name="T53" fmla="*/ 73 h 96"/>
                <a:gd name="T54" fmla="*/ 107 w 224"/>
                <a:gd name="T55" fmla="*/ 78 h 96"/>
                <a:gd name="T56" fmla="*/ 110 w 224"/>
                <a:gd name="T57" fmla="*/ 78 h 96"/>
                <a:gd name="T58" fmla="*/ 153 w 224"/>
                <a:gd name="T59" fmla="*/ 79 h 96"/>
                <a:gd name="T60" fmla="*/ 223 w 224"/>
                <a:gd name="T61" fmla="*/ 71 h 96"/>
                <a:gd name="T62" fmla="*/ 211 w 224"/>
                <a:gd name="T63" fmla="*/ 83 h 96"/>
                <a:gd name="T64" fmla="*/ 170 w 224"/>
                <a:gd name="T65" fmla="*/ 91 h 96"/>
                <a:gd name="T66" fmla="*/ 127 w 224"/>
                <a:gd name="T67" fmla="*/ 95 h 96"/>
                <a:gd name="T68" fmla="*/ 109 w 224"/>
                <a:gd name="T69" fmla="*/ 95 h 96"/>
                <a:gd name="T70" fmla="*/ 94 w 224"/>
                <a:gd name="T71" fmla="*/ 92 h 96"/>
                <a:gd name="T72" fmla="*/ 75 w 224"/>
                <a:gd name="T73" fmla="*/ 85 h 96"/>
                <a:gd name="T74" fmla="*/ 62 w 224"/>
                <a:gd name="T75" fmla="*/ 76 h 96"/>
                <a:gd name="T76" fmla="*/ 56 w 224"/>
                <a:gd name="T77" fmla="*/ 73 h 96"/>
                <a:gd name="T78" fmla="*/ 50 w 224"/>
                <a:gd name="T79" fmla="*/ 67 h 96"/>
                <a:gd name="T80" fmla="*/ 9 w 224"/>
                <a:gd name="T81" fmla="*/ 68 h 96"/>
                <a:gd name="T82" fmla="*/ 9 w 224"/>
                <a:gd name="T83"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4" h="96">
                  <a:moveTo>
                    <a:pt x="9" y="41"/>
                  </a:moveTo>
                  <a:lnTo>
                    <a:pt x="38" y="39"/>
                  </a:lnTo>
                  <a:lnTo>
                    <a:pt x="43" y="37"/>
                  </a:lnTo>
                  <a:lnTo>
                    <a:pt x="46" y="36"/>
                  </a:lnTo>
                  <a:lnTo>
                    <a:pt x="47" y="35"/>
                  </a:lnTo>
                  <a:lnTo>
                    <a:pt x="54" y="33"/>
                  </a:lnTo>
                  <a:lnTo>
                    <a:pt x="56" y="29"/>
                  </a:lnTo>
                  <a:lnTo>
                    <a:pt x="58" y="25"/>
                  </a:lnTo>
                  <a:lnTo>
                    <a:pt x="60" y="22"/>
                  </a:lnTo>
                  <a:lnTo>
                    <a:pt x="67" y="18"/>
                  </a:lnTo>
                  <a:lnTo>
                    <a:pt x="71" y="17"/>
                  </a:lnTo>
                  <a:lnTo>
                    <a:pt x="86" y="10"/>
                  </a:lnTo>
                  <a:lnTo>
                    <a:pt x="97" y="5"/>
                  </a:lnTo>
                  <a:lnTo>
                    <a:pt x="108" y="3"/>
                  </a:lnTo>
                  <a:lnTo>
                    <a:pt x="121" y="1"/>
                  </a:lnTo>
                  <a:lnTo>
                    <a:pt x="129" y="0"/>
                  </a:lnTo>
                  <a:lnTo>
                    <a:pt x="162" y="0"/>
                  </a:lnTo>
                  <a:lnTo>
                    <a:pt x="183" y="1"/>
                  </a:lnTo>
                  <a:lnTo>
                    <a:pt x="206" y="4"/>
                  </a:lnTo>
                  <a:lnTo>
                    <a:pt x="219" y="5"/>
                  </a:lnTo>
                  <a:lnTo>
                    <a:pt x="219" y="13"/>
                  </a:lnTo>
                  <a:lnTo>
                    <a:pt x="197" y="13"/>
                  </a:lnTo>
                  <a:lnTo>
                    <a:pt x="162" y="13"/>
                  </a:lnTo>
                  <a:lnTo>
                    <a:pt x="136" y="15"/>
                  </a:lnTo>
                  <a:lnTo>
                    <a:pt x="121" y="16"/>
                  </a:lnTo>
                  <a:lnTo>
                    <a:pt x="112" y="18"/>
                  </a:lnTo>
                  <a:lnTo>
                    <a:pt x="107" y="17"/>
                  </a:lnTo>
                  <a:lnTo>
                    <a:pt x="104" y="20"/>
                  </a:lnTo>
                  <a:lnTo>
                    <a:pt x="104" y="21"/>
                  </a:lnTo>
                  <a:lnTo>
                    <a:pt x="103" y="24"/>
                  </a:lnTo>
                  <a:lnTo>
                    <a:pt x="102" y="27"/>
                  </a:lnTo>
                  <a:lnTo>
                    <a:pt x="103" y="27"/>
                  </a:lnTo>
                  <a:lnTo>
                    <a:pt x="104" y="27"/>
                  </a:lnTo>
                  <a:lnTo>
                    <a:pt x="108" y="29"/>
                  </a:lnTo>
                  <a:lnTo>
                    <a:pt x="171" y="28"/>
                  </a:lnTo>
                  <a:lnTo>
                    <a:pt x="204" y="29"/>
                  </a:lnTo>
                  <a:lnTo>
                    <a:pt x="220" y="29"/>
                  </a:lnTo>
                  <a:lnTo>
                    <a:pt x="220" y="35"/>
                  </a:lnTo>
                  <a:lnTo>
                    <a:pt x="171" y="40"/>
                  </a:lnTo>
                  <a:lnTo>
                    <a:pt x="118" y="44"/>
                  </a:lnTo>
                  <a:lnTo>
                    <a:pt x="110" y="45"/>
                  </a:lnTo>
                  <a:lnTo>
                    <a:pt x="108" y="45"/>
                  </a:lnTo>
                  <a:lnTo>
                    <a:pt x="104" y="47"/>
                  </a:lnTo>
                  <a:lnTo>
                    <a:pt x="105" y="51"/>
                  </a:lnTo>
                  <a:lnTo>
                    <a:pt x="105" y="52"/>
                  </a:lnTo>
                  <a:lnTo>
                    <a:pt x="110" y="52"/>
                  </a:lnTo>
                  <a:lnTo>
                    <a:pt x="112" y="54"/>
                  </a:lnTo>
                  <a:lnTo>
                    <a:pt x="114" y="53"/>
                  </a:lnTo>
                  <a:lnTo>
                    <a:pt x="222" y="50"/>
                  </a:lnTo>
                  <a:lnTo>
                    <a:pt x="221" y="58"/>
                  </a:lnTo>
                  <a:lnTo>
                    <a:pt x="135" y="67"/>
                  </a:lnTo>
                  <a:lnTo>
                    <a:pt x="113" y="71"/>
                  </a:lnTo>
                  <a:lnTo>
                    <a:pt x="111" y="70"/>
                  </a:lnTo>
                  <a:lnTo>
                    <a:pt x="107" y="73"/>
                  </a:lnTo>
                  <a:lnTo>
                    <a:pt x="105" y="76"/>
                  </a:lnTo>
                  <a:lnTo>
                    <a:pt x="107" y="78"/>
                  </a:lnTo>
                  <a:lnTo>
                    <a:pt x="109" y="79"/>
                  </a:lnTo>
                  <a:lnTo>
                    <a:pt x="110" y="78"/>
                  </a:lnTo>
                  <a:lnTo>
                    <a:pt x="114" y="79"/>
                  </a:lnTo>
                  <a:lnTo>
                    <a:pt x="153" y="79"/>
                  </a:lnTo>
                  <a:lnTo>
                    <a:pt x="193" y="77"/>
                  </a:lnTo>
                  <a:lnTo>
                    <a:pt x="223" y="71"/>
                  </a:lnTo>
                  <a:lnTo>
                    <a:pt x="223" y="79"/>
                  </a:lnTo>
                  <a:lnTo>
                    <a:pt x="211" y="83"/>
                  </a:lnTo>
                  <a:lnTo>
                    <a:pt x="190" y="86"/>
                  </a:lnTo>
                  <a:lnTo>
                    <a:pt x="170" y="91"/>
                  </a:lnTo>
                  <a:lnTo>
                    <a:pt x="151" y="94"/>
                  </a:lnTo>
                  <a:lnTo>
                    <a:pt x="127" y="95"/>
                  </a:lnTo>
                  <a:lnTo>
                    <a:pt x="119" y="95"/>
                  </a:lnTo>
                  <a:lnTo>
                    <a:pt x="109" y="95"/>
                  </a:lnTo>
                  <a:lnTo>
                    <a:pt x="104" y="94"/>
                  </a:lnTo>
                  <a:lnTo>
                    <a:pt x="94" y="92"/>
                  </a:lnTo>
                  <a:lnTo>
                    <a:pt x="84" y="88"/>
                  </a:lnTo>
                  <a:lnTo>
                    <a:pt x="75" y="85"/>
                  </a:lnTo>
                  <a:lnTo>
                    <a:pt x="68" y="82"/>
                  </a:lnTo>
                  <a:lnTo>
                    <a:pt x="62" y="76"/>
                  </a:lnTo>
                  <a:lnTo>
                    <a:pt x="61" y="75"/>
                  </a:lnTo>
                  <a:lnTo>
                    <a:pt x="56" y="73"/>
                  </a:lnTo>
                  <a:lnTo>
                    <a:pt x="51" y="68"/>
                  </a:lnTo>
                  <a:lnTo>
                    <a:pt x="50" y="67"/>
                  </a:lnTo>
                  <a:lnTo>
                    <a:pt x="46" y="67"/>
                  </a:lnTo>
                  <a:lnTo>
                    <a:pt x="9" y="68"/>
                  </a:lnTo>
                  <a:lnTo>
                    <a:pt x="0" y="62"/>
                  </a:lnTo>
                  <a:lnTo>
                    <a:pt x="9" y="41"/>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63" name="Freeform 27"/>
            <p:cNvSpPr>
              <a:spLocks/>
            </p:cNvSpPr>
            <p:nvPr/>
          </p:nvSpPr>
          <p:spPr bwMode="auto">
            <a:xfrm>
              <a:off x="1453" y="2081"/>
              <a:ext cx="307" cy="62"/>
            </a:xfrm>
            <a:custGeom>
              <a:avLst/>
              <a:gdLst>
                <a:gd name="T0" fmla="*/ 304 w 307"/>
                <a:gd name="T1" fmla="*/ 9 h 62"/>
                <a:gd name="T2" fmla="*/ 270 w 307"/>
                <a:gd name="T3" fmla="*/ 8 h 62"/>
                <a:gd name="T4" fmla="*/ 206 w 307"/>
                <a:gd name="T5" fmla="*/ 5 h 62"/>
                <a:gd name="T6" fmla="*/ 158 w 307"/>
                <a:gd name="T7" fmla="*/ 0 h 62"/>
                <a:gd name="T8" fmla="*/ 113 w 307"/>
                <a:gd name="T9" fmla="*/ 2 h 62"/>
                <a:gd name="T10" fmla="*/ 70 w 307"/>
                <a:gd name="T11" fmla="*/ 5 h 62"/>
                <a:gd name="T12" fmla="*/ 43 w 307"/>
                <a:gd name="T13" fmla="*/ 10 h 62"/>
                <a:gd name="T14" fmla="*/ 19 w 307"/>
                <a:gd name="T15" fmla="*/ 15 h 62"/>
                <a:gd name="T16" fmla="*/ 10 w 307"/>
                <a:gd name="T17" fmla="*/ 20 h 62"/>
                <a:gd name="T18" fmla="*/ 3 w 307"/>
                <a:gd name="T19" fmla="*/ 24 h 62"/>
                <a:gd name="T20" fmla="*/ 1 w 307"/>
                <a:gd name="T21" fmla="*/ 31 h 62"/>
                <a:gd name="T22" fmla="*/ 0 w 307"/>
                <a:gd name="T23" fmla="*/ 40 h 62"/>
                <a:gd name="T24" fmla="*/ 2 w 307"/>
                <a:gd name="T25" fmla="*/ 44 h 62"/>
                <a:gd name="T26" fmla="*/ 10 w 307"/>
                <a:gd name="T27" fmla="*/ 48 h 62"/>
                <a:gd name="T28" fmla="*/ 17 w 307"/>
                <a:gd name="T29" fmla="*/ 51 h 62"/>
                <a:gd name="T30" fmla="*/ 37 w 307"/>
                <a:gd name="T31" fmla="*/ 56 h 62"/>
                <a:gd name="T32" fmla="*/ 78 w 307"/>
                <a:gd name="T33" fmla="*/ 59 h 62"/>
                <a:gd name="T34" fmla="*/ 119 w 307"/>
                <a:gd name="T35" fmla="*/ 61 h 62"/>
                <a:gd name="T36" fmla="*/ 175 w 307"/>
                <a:gd name="T37" fmla="*/ 56 h 62"/>
                <a:gd name="T38" fmla="*/ 251 w 307"/>
                <a:gd name="T39" fmla="*/ 45 h 62"/>
                <a:gd name="T40" fmla="*/ 289 w 307"/>
                <a:gd name="T41" fmla="*/ 40 h 62"/>
                <a:gd name="T42" fmla="*/ 306 w 307"/>
                <a:gd name="T43" fmla="*/ 38 h 62"/>
                <a:gd name="T44" fmla="*/ 304 w 307"/>
                <a:gd name="T45" fmla="*/ 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7" h="62">
                  <a:moveTo>
                    <a:pt x="304" y="9"/>
                  </a:moveTo>
                  <a:lnTo>
                    <a:pt x="270" y="8"/>
                  </a:lnTo>
                  <a:lnTo>
                    <a:pt x="206" y="5"/>
                  </a:lnTo>
                  <a:lnTo>
                    <a:pt x="158" y="0"/>
                  </a:lnTo>
                  <a:lnTo>
                    <a:pt x="113" y="2"/>
                  </a:lnTo>
                  <a:lnTo>
                    <a:pt x="70" y="5"/>
                  </a:lnTo>
                  <a:lnTo>
                    <a:pt x="43" y="10"/>
                  </a:lnTo>
                  <a:lnTo>
                    <a:pt x="19" y="15"/>
                  </a:lnTo>
                  <a:lnTo>
                    <a:pt x="10" y="20"/>
                  </a:lnTo>
                  <a:lnTo>
                    <a:pt x="3" y="24"/>
                  </a:lnTo>
                  <a:lnTo>
                    <a:pt x="1" y="31"/>
                  </a:lnTo>
                  <a:lnTo>
                    <a:pt x="0" y="40"/>
                  </a:lnTo>
                  <a:lnTo>
                    <a:pt x="2" y="44"/>
                  </a:lnTo>
                  <a:lnTo>
                    <a:pt x="10" y="48"/>
                  </a:lnTo>
                  <a:lnTo>
                    <a:pt x="17" y="51"/>
                  </a:lnTo>
                  <a:lnTo>
                    <a:pt x="37" y="56"/>
                  </a:lnTo>
                  <a:lnTo>
                    <a:pt x="78" y="59"/>
                  </a:lnTo>
                  <a:lnTo>
                    <a:pt x="119" y="61"/>
                  </a:lnTo>
                  <a:lnTo>
                    <a:pt x="175" y="56"/>
                  </a:lnTo>
                  <a:lnTo>
                    <a:pt x="251" y="45"/>
                  </a:lnTo>
                  <a:lnTo>
                    <a:pt x="289" y="40"/>
                  </a:lnTo>
                  <a:lnTo>
                    <a:pt x="306" y="38"/>
                  </a:lnTo>
                  <a:lnTo>
                    <a:pt x="304" y="9"/>
                  </a:lnTo>
                </a:path>
              </a:pathLst>
            </a:custGeom>
            <a:solidFill>
              <a:srgbClr val="0000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64" name="Freeform 28"/>
            <p:cNvSpPr>
              <a:spLocks/>
            </p:cNvSpPr>
            <p:nvPr/>
          </p:nvSpPr>
          <p:spPr bwMode="auto">
            <a:xfrm>
              <a:off x="1725" y="2087"/>
              <a:ext cx="35" cy="38"/>
            </a:xfrm>
            <a:custGeom>
              <a:avLst/>
              <a:gdLst>
                <a:gd name="T0" fmla="*/ 32 w 35"/>
                <a:gd name="T1" fmla="*/ 2 h 38"/>
                <a:gd name="T2" fmla="*/ 22 w 35"/>
                <a:gd name="T3" fmla="*/ 2 h 38"/>
                <a:gd name="T4" fmla="*/ 9 w 35"/>
                <a:gd name="T5" fmla="*/ 0 h 38"/>
                <a:gd name="T6" fmla="*/ 0 w 35"/>
                <a:gd name="T7" fmla="*/ 1 h 38"/>
                <a:gd name="T8" fmla="*/ 3 w 35"/>
                <a:gd name="T9" fmla="*/ 37 h 38"/>
                <a:gd name="T10" fmla="*/ 13 w 35"/>
                <a:gd name="T11" fmla="*/ 37 h 38"/>
                <a:gd name="T12" fmla="*/ 28 w 35"/>
                <a:gd name="T13" fmla="*/ 33 h 38"/>
                <a:gd name="T14" fmla="*/ 34 w 35"/>
                <a:gd name="T15" fmla="*/ 32 h 38"/>
                <a:gd name="T16" fmla="*/ 32 w 35"/>
                <a:gd name="T1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8">
                  <a:moveTo>
                    <a:pt x="32" y="2"/>
                  </a:moveTo>
                  <a:lnTo>
                    <a:pt x="22" y="2"/>
                  </a:lnTo>
                  <a:lnTo>
                    <a:pt x="9" y="0"/>
                  </a:lnTo>
                  <a:lnTo>
                    <a:pt x="0" y="1"/>
                  </a:lnTo>
                  <a:lnTo>
                    <a:pt x="3" y="37"/>
                  </a:lnTo>
                  <a:lnTo>
                    <a:pt x="13" y="37"/>
                  </a:lnTo>
                  <a:lnTo>
                    <a:pt x="28" y="33"/>
                  </a:lnTo>
                  <a:lnTo>
                    <a:pt x="34" y="32"/>
                  </a:lnTo>
                  <a:lnTo>
                    <a:pt x="32" y="2"/>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193565" name="Oval 29"/>
          <p:cNvSpPr>
            <a:spLocks noChangeArrowheads="1"/>
          </p:cNvSpPr>
          <p:nvPr/>
        </p:nvSpPr>
        <p:spPr bwMode="auto">
          <a:xfrm>
            <a:off x="6210300" y="3579813"/>
            <a:ext cx="857250" cy="85566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93566" name="Oval 30"/>
          <p:cNvSpPr>
            <a:spLocks noChangeArrowheads="1"/>
          </p:cNvSpPr>
          <p:nvPr/>
        </p:nvSpPr>
        <p:spPr bwMode="auto">
          <a:xfrm>
            <a:off x="6356350" y="3724275"/>
            <a:ext cx="566738" cy="5667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193567" name="Group 31"/>
          <p:cNvGrpSpPr>
            <a:grpSpLocks/>
          </p:cNvGrpSpPr>
          <p:nvPr/>
        </p:nvGrpSpPr>
        <p:grpSpPr bwMode="auto">
          <a:xfrm>
            <a:off x="6311900" y="4589463"/>
            <a:ext cx="827088" cy="152400"/>
            <a:chOff x="3628" y="2891"/>
            <a:chExt cx="521" cy="96"/>
          </a:xfrm>
        </p:grpSpPr>
        <p:sp>
          <p:nvSpPr>
            <p:cNvPr id="193568" name="Freeform 32"/>
            <p:cNvSpPr>
              <a:spLocks/>
            </p:cNvSpPr>
            <p:nvPr/>
          </p:nvSpPr>
          <p:spPr bwMode="auto">
            <a:xfrm>
              <a:off x="3628" y="2891"/>
              <a:ext cx="224" cy="96"/>
            </a:xfrm>
            <a:custGeom>
              <a:avLst/>
              <a:gdLst>
                <a:gd name="T0" fmla="*/ 185 w 224"/>
                <a:gd name="T1" fmla="*/ 59 h 96"/>
                <a:gd name="T2" fmla="*/ 178 w 224"/>
                <a:gd name="T3" fmla="*/ 60 h 96"/>
                <a:gd name="T4" fmla="*/ 170 w 224"/>
                <a:gd name="T5" fmla="*/ 65 h 96"/>
                <a:gd name="T6" fmla="*/ 166 w 224"/>
                <a:gd name="T7" fmla="*/ 71 h 96"/>
                <a:gd name="T8" fmla="*/ 156 w 224"/>
                <a:gd name="T9" fmla="*/ 77 h 96"/>
                <a:gd name="T10" fmla="*/ 136 w 224"/>
                <a:gd name="T11" fmla="*/ 86 h 96"/>
                <a:gd name="T12" fmla="*/ 115 w 224"/>
                <a:gd name="T13" fmla="*/ 93 h 96"/>
                <a:gd name="T14" fmla="*/ 94 w 224"/>
                <a:gd name="T15" fmla="*/ 94 h 96"/>
                <a:gd name="T16" fmla="*/ 38 w 224"/>
                <a:gd name="T17" fmla="*/ 93 h 96"/>
                <a:gd name="T18" fmla="*/ 4 w 224"/>
                <a:gd name="T19" fmla="*/ 88 h 96"/>
                <a:gd name="T20" fmla="*/ 25 w 224"/>
                <a:gd name="T21" fmla="*/ 81 h 96"/>
                <a:gd name="T22" fmla="*/ 87 w 224"/>
                <a:gd name="T23" fmla="*/ 80 h 96"/>
                <a:gd name="T24" fmla="*/ 112 w 224"/>
                <a:gd name="T25" fmla="*/ 78 h 96"/>
                <a:gd name="T26" fmla="*/ 119 w 224"/>
                <a:gd name="T27" fmla="*/ 76 h 96"/>
                <a:gd name="T28" fmla="*/ 120 w 224"/>
                <a:gd name="T29" fmla="*/ 72 h 96"/>
                <a:gd name="T30" fmla="*/ 119 w 224"/>
                <a:gd name="T31" fmla="*/ 70 h 96"/>
                <a:gd name="T32" fmla="*/ 115 w 224"/>
                <a:gd name="T33" fmla="*/ 68 h 96"/>
                <a:gd name="T34" fmla="*/ 18 w 224"/>
                <a:gd name="T35" fmla="*/ 66 h 96"/>
                <a:gd name="T36" fmla="*/ 2 w 224"/>
                <a:gd name="T37" fmla="*/ 59 h 96"/>
                <a:gd name="T38" fmla="*/ 105 w 224"/>
                <a:gd name="T39" fmla="*/ 51 h 96"/>
                <a:gd name="T40" fmla="*/ 115 w 224"/>
                <a:gd name="T41" fmla="*/ 50 h 96"/>
                <a:gd name="T42" fmla="*/ 118 w 224"/>
                <a:gd name="T43" fmla="*/ 48 h 96"/>
                <a:gd name="T44" fmla="*/ 117 w 224"/>
                <a:gd name="T45" fmla="*/ 43 h 96"/>
                <a:gd name="T46" fmla="*/ 112 w 224"/>
                <a:gd name="T47" fmla="*/ 41 h 96"/>
                <a:gd name="T48" fmla="*/ 2 w 224"/>
                <a:gd name="T49" fmla="*/ 43 h 96"/>
                <a:gd name="T50" fmla="*/ 91 w 224"/>
                <a:gd name="T51" fmla="*/ 29 h 96"/>
                <a:gd name="T52" fmla="*/ 113 w 224"/>
                <a:gd name="T53" fmla="*/ 25 h 96"/>
                <a:gd name="T54" fmla="*/ 118 w 224"/>
                <a:gd name="T55" fmla="*/ 20 h 96"/>
                <a:gd name="T56" fmla="*/ 115 w 224"/>
                <a:gd name="T57" fmla="*/ 16 h 96"/>
                <a:gd name="T58" fmla="*/ 110 w 224"/>
                <a:gd name="T59" fmla="*/ 16 h 96"/>
                <a:gd name="T60" fmla="*/ 31 w 224"/>
                <a:gd name="T61" fmla="*/ 18 h 96"/>
                <a:gd name="T62" fmla="*/ 0 w 224"/>
                <a:gd name="T63" fmla="*/ 14 h 96"/>
                <a:gd name="T64" fmla="*/ 34 w 224"/>
                <a:gd name="T65" fmla="*/ 8 h 96"/>
                <a:gd name="T66" fmla="*/ 73 w 224"/>
                <a:gd name="T67" fmla="*/ 2 h 96"/>
                <a:gd name="T68" fmla="*/ 106 w 224"/>
                <a:gd name="T69" fmla="*/ 1 h 96"/>
                <a:gd name="T70" fmla="*/ 120 w 224"/>
                <a:gd name="T71" fmla="*/ 2 h 96"/>
                <a:gd name="T72" fmla="*/ 141 w 224"/>
                <a:gd name="T73" fmla="*/ 8 h 96"/>
                <a:gd name="T74" fmla="*/ 155 w 224"/>
                <a:gd name="T75" fmla="*/ 15 h 96"/>
                <a:gd name="T76" fmla="*/ 165 w 224"/>
                <a:gd name="T77" fmla="*/ 21 h 96"/>
                <a:gd name="T78" fmla="*/ 172 w 224"/>
                <a:gd name="T79" fmla="*/ 28 h 96"/>
                <a:gd name="T80" fmla="*/ 178 w 224"/>
                <a:gd name="T81" fmla="*/ 29 h 96"/>
                <a:gd name="T82" fmla="*/ 223 w 224"/>
                <a:gd name="T83"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4" h="96">
                  <a:moveTo>
                    <a:pt x="214" y="57"/>
                  </a:moveTo>
                  <a:lnTo>
                    <a:pt x="185" y="59"/>
                  </a:lnTo>
                  <a:lnTo>
                    <a:pt x="180" y="60"/>
                  </a:lnTo>
                  <a:lnTo>
                    <a:pt x="178" y="60"/>
                  </a:lnTo>
                  <a:lnTo>
                    <a:pt x="175" y="61"/>
                  </a:lnTo>
                  <a:lnTo>
                    <a:pt x="170" y="65"/>
                  </a:lnTo>
                  <a:lnTo>
                    <a:pt x="168" y="69"/>
                  </a:lnTo>
                  <a:lnTo>
                    <a:pt x="166" y="71"/>
                  </a:lnTo>
                  <a:lnTo>
                    <a:pt x="162" y="74"/>
                  </a:lnTo>
                  <a:lnTo>
                    <a:pt x="156" y="77"/>
                  </a:lnTo>
                  <a:lnTo>
                    <a:pt x="152" y="80"/>
                  </a:lnTo>
                  <a:lnTo>
                    <a:pt x="136" y="86"/>
                  </a:lnTo>
                  <a:lnTo>
                    <a:pt x="127" y="90"/>
                  </a:lnTo>
                  <a:lnTo>
                    <a:pt x="115" y="93"/>
                  </a:lnTo>
                  <a:lnTo>
                    <a:pt x="102" y="95"/>
                  </a:lnTo>
                  <a:lnTo>
                    <a:pt x="94" y="94"/>
                  </a:lnTo>
                  <a:lnTo>
                    <a:pt x="59" y="94"/>
                  </a:lnTo>
                  <a:lnTo>
                    <a:pt x="38" y="93"/>
                  </a:lnTo>
                  <a:lnTo>
                    <a:pt x="17" y="90"/>
                  </a:lnTo>
                  <a:lnTo>
                    <a:pt x="4" y="88"/>
                  </a:lnTo>
                  <a:lnTo>
                    <a:pt x="4" y="81"/>
                  </a:lnTo>
                  <a:lnTo>
                    <a:pt x="25" y="81"/>
                  </a:lnTo>
                  <a:lnTo>
                    <a:pt x="61" y="81"/>
                  </a:lnTo>
                  <a:lnTo>
                    <a:pt x="87" y="80"/>
                  </a:lnTo>
                  <a:lnTo>
                    <a:pt x="103" y="80"/>
                  </a:lnTo>
                  <a:lnTo>
                    <a:pt x="112" y="78"/>
                  </a:lnTo>
                  <a:lnTo>
                    <a:pt x="115" y="78"/>
                  </a:lnTo>
                  <a:lnTo>
                    <a:pt x="119" y="76"/>
                  </a:lnTo>
                  <a:lnTo>
                    <a:pt x="120" y="76"/>
                  </a:lnTo>
                  <a:lnTo>
                    <a:pt x="120" y="72"/>
                  </a:lnTo>
                  <a:lnTo>
                    <a:pt x="121" y="69"/>
                  </a:lnTo>
                  <a:lnTo>
                    <a:pt x="119" y="70"/>
                  </a:lnTo>
                  <a:lnTo>
                    <a:pt x="117" y="68"/>
                  </a:lnTo>
                  <a:lnTo>
                    <a:pt x="115" y="68"/>
                  </a:lnTo>
                  <a:lnTo>
                    <a:pt x="53" y="67"/>
                  </a:lnTo>
                  <a:lnTo>
                    <a:pt x="18" y="66"/>
                  </a:lnTo>
                  <a:lnTo>
                    <a:pt x="3" y="65"/>
                  </a:lnTo>
                  <a:lnTo>
                    <a:pt x="2" y="59"/>
                  </a:lnTo>
                  <a:lnTo>
                    <a:pt x="52" y="54"/>
                  </a:lnTo>
                  <a:lnTo>
                    <a:pt x="105" y="51"/>
                  </a:lnTo>
                  <a:lnTo>
                    <a:pt x="113" y="51"/>
                  </a:lnTo>
                  <a:lnTo>
                    <a:pt x="115" y="50"/>
                  </a:lnTo>
                  <a:lnTo>
                    <a:pt x="118" y="49"/>
                  </a:lnTo>
                  <a:lnTo>
                    <a:pt x="118" y="48"/>
                  </a:lnTo>
                  <a:lnTo>
                    <a:pt x="117" y="44"/>
                  </a:lnTo>
                  <a:lnTo>
                    <a:pt x="117" y="43"/>
                  </a:lnTo>
                  <a:lnTo>
                    <a:pt x="114" y="43"/>
                  </a:lnTo>
                  <a:lnTo>
                    <a:pt x="112" y="41"/>
                  </a:lnTo>
                  <a:lnTo>
                    <a:pt x="111" y="42"/>
                  </a:lnTo>
                  <a:lnTo>
                    <a:pt x="2" y="43"/>
                  </a:lnTo>
                  <a:lnTo>
                    <a:pt x="1" y="36"/>
                  </a:lnTo>
                  <a:lnTo>
                    <a:pt x="91" y="29"/>
                  </a:lnTo>
                  <a:lnTo>
                    <a:pt x="110" y="25"/>
                  </a:lnTo>
                  <a:lnTo>
                    <a:pt x="113" y="25"/>
                  </a:lnTo>
                  <a:lnTo>
                    <a:pt x="117" y="23"/>
                  </a:lnTo>
                  <a:lnTo>
                    <a:pt x="118" y="20"/>
                  </a:lnTo>
                  <a:lnTo>
                    <a:pt x="117" y="18"/>
                  </a:lnTo>
                  <a:lnTo>
                    <a:pt x="115" y="16"/>
                  </a:lnTo>
                  <a:lnTo>
                    <a:pt x="112" y="16"/>
                  </a:lnTo>
                  <a:lnTo>
                    <a:pt x="110" y="16"/>
                  </a:lnTo>
                  <a:lnTo>
                    <a:pt x="72" y="16"/>
                  </a:lnTo>
                  <a:lnTo>
                    <a:pt x="31" y="18"/>
                  </a:lnTo>
                  <a:lnTo>
                    <a:pt x="0" y="22"/>
                  </a:lnTo>
                  <a:lnTo>
                    <a:pt x="0" y="14"/>
                  </a:lnTo>
                  <a:lnTo>
                    <a:pt x="12" y="11"/>
                  </a:lnTo>
                  <a:lnTo>
                    <a:pt x="34" y="8"/>
                  </a:lnTo>
                  <a:lnTo>
                    <a:pt x="53" y="3"/>
                  </a:lnTo>
                  <a:lnTo>
                    <a:pt x="73" y="2"/>
                  </a:lnTo>
                  <a:lnTo>
                    <a:pt x="96" y="0"/>
                  </a:lnTo>
                  <a:lnTo>
                    <a:pt x="106" y="1"/>
                  </a:lnTo>
                  <a:lnTo>
                    <a:pt x="114" y="1"/>
                  </a:lnTo>
                  <a:lnTo>
                    <a:pt x="120" y="2"/>
                  </a:lnTo>
                  <a:lnTo>
                    <a:pt x="132" y="4"/>
                  </a:lnTo>
                  <a:lnTo>
                    <a:pt x="141" y="8"/>
                  </a:lnTo>
                  <a:lnTo>
                    <a:pt x="150" y="12"/>
                  </a:lnTo>
                  <a:lnTo>
                    <a:pt x="155" y="15"/>
                  </a:lnTo>
                  <a:lnTo>
                    <a:pt x="164" y="20"/>
                  </a:lnTo>
                  <a:lnTo>
                    <a:pt x="165" y="21"/>
                  </a:lnTo>
                  <a:lnTo>
                    <a:pt x="168" y="23"/>
                  </a:lnTo>
                  <a:lnTo>
                    <a:pt x="172" y="28"/>
                  </a:lnTo>
                  <a:lnTo>
                    <a:pt x="174" y="29"/>
                  </a:lnTo>
                  <a:lnTo>
                    <a:pt x="178" y="29"/>
                  </a:lnTo>
                  <a:lnTo>
                    <a:pt x="215" y="29"/>
                  </a:lnTo>
                  <a:lnTo>
                    <a:pt x="223" y="36"/>
                  </a:lnTo>
                  <a:lnTo>
                    <a:pt x="214" y="57"/>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69" name="Freeform 33"/>
            <p:cNvSpPr>
              <a:spLocks/>
            </p:cNvSpPr>
            <p:nvPr/>
          </p:nvSpPr>
          <p:spPr bwMode="auto">
            <a:xfrm>
              <a:off x="3841" y="2900"/>
              <a:ext cx="308" cy="61"/>
            </a:xfrm>
            <a:custGeom>
              <a:avLst/>
              <a:gdLst>
                <a:gd name="T0" fmla="*/ 1 w 308"/>
                <a:gd name="T1" fmla="*/ 50 h 61"/>
                <a:gd name="T2" fmla="*/ 37 w 308"/>
                <a:gd name="T3" fmla="*/ 50 h 61"/>
                <a:gd name="T4" fmla="*/ 100 w 308"/>
                <a:gd name="T5" fmla="*/ 56 h 61"/>
                <a:gd name="T6" fmla="*/ 147 w 308"/>
                <a:gd name="T7" fmla="*/ 60 h 61"/>
                <a:gd name="T8" fmla="*/ 192 w 308"/>
                <a:gd name="T9" fmla="*/ 60 h 61"/>
                <a:gd name="T10" fmla="*/ 236 w 308"/>
                <a:gd name="T11" fmla="*/ 58 h 61"/>
                <a:gd name="T12" fmla="*/ 264 w 308"/>
                <a:gd name="T13" fmla="*/ 52 h 61"/>
                <a:gd name="T14" fmla="*/ 287 w 308"/>
                <a:gd name="T15" fmla="*/ 49 h 61"/>
                <a:gd name="T16" fmla="*/ 297 w 308"/>
                <a:gd name="T17" fmla="*/ 44 h 61"/>
                <a:gd name="T18" fmla="*/ 302 w 308"/>
                <a:gd name="T19" fmla="*/ 40 h 61"/>
                <a:gd name="T20" fmla="*/ 307 w 308"/>
                <a:gd name="T21" fmla="*/ 34 h 61"/>
                <a:gd name="T22" fmla="*/ 306 w 308"/>
                <a:gd name="T23" fmla="*/ 25 h 61"/>
                <a:gd name="T24" fmla="*/ 304 w 308"/>
                <a:gd name="T25" fmla="*/ 20 h 61"/>
                <a:gd name="T26" fmla="*/ 298 w 308"/>
                <a:gd name="T27" fmla="*/ 15 h 61"/>
                <a:gd name="T28" fmla="*/ 290 w 308"/>
                <a:gd name="T29" fmla="*/ 12 h 61"/>
                <a:gd name="T30" fmla="*/ 270 w 308"/>
                <a:gd name="T31" fmla="*/ 8 h 61"/>
                <a:gd name="T32" fmla="*/ 229 w 308"/>
                <a:gd name="T33" fmla="*/ 3 h 61"/>
                <a:gd name="T34" fmla="*/ 189 w 308"/>
                <a:gd name="T35" fmla="*/ 0 h 61"/>
                <a:gd name="T36" fmla="*/ 131 w 308"/>
                <a:gd name="T37" fmla="*/ 5 h 61"/>
                <a:gd name="T38" fmla="*/ 56 w 308"/>
                <a:gd name="T39" fmla="*/ 13 h 61"/>
                <a:gd name="T40" fmla="*/ 18 w 308"/>
                <a:gd name="T41" fmla="*/ 18 h 61"/>
                <a:gd name="T42" fmla="*/ 0 w 308"/>
                <a:gd name="T43" fmla="*/ 19 h 61"/>
                <a:gd name="T44" fmla="*/ 1 w 308"/>
                <a:gd name="T45" fmla="*/ 5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8" h="61">
                  <a:moveTo>
                    <a:pt x="1" y="50"/>
                  </a:moveTo>
                  <a:lnTo>
                    <a:pt x="37" y="50"/>
                  </a:lnTo>
                  <a:lnTo>
                    <a:pt x="100" y="56"/>
                  </a:lnTo>
                  <a:lnTo>
                    <a:pt x="147" y="60"/>
                  </a:lnTo>
                  <a:lnTo>
                    <a:pt x="192" y="60"/>
                  </a:lnTo>
                  <a:lnTo>
                    <a:pt x="236" y="58"/>
                  </a:lnTo>
                  <a:lnTo>
                    <a:pt x="264" y="52"/>
                  </a:lnTo>
                  <a:lnTo>
                    <a:pt x="287" y="49"/>
                  </a:lnTo>
                  <a:lnTo>
                    <a:pt x="297" y="44"/>
                  </a:lnTo>
                  <a:lnTo>
                    <a:pt x="302" y="40"/>
                  </a:lnTo>
                  <a:lnTo>
                    <a:pt x="307" y="34"/>
                  </a:lnTo>
                  <a:lnTo>
                    <a:pt x="306" y="25"/>
                  </a:lnTo>
                  <a:lnTo>
                    <a:pt x="304" y="20"/>
                  </a:lnTo>
                  <a:lnTo>
                    <a:pt x="298" y="15"/>
                  </a:lnTo>
                  <a:lnTo>
                    <a:pt x="290" y="12"/>
                  </a:lnTo>
                  <a:lnTo>
                    <a:pt x="270" y="8"/>
                  </a:lnTo>
                  <a:lnTo>
                    <a:pt x="229" y="3"/>
                  </a:lnTo>
                  <a:lnTo>
                    <a:pt x="189" y="0"/>
                  </a:lnTo>
                  <a:lnTo>
                    <a:pt x="131" y="5"/>
                  </a:lnTo>
                  <a:lnTo>
                    <a:pt x="56" y="13"/>
                  </a:lnTo>
                  <a:lnTo>
                    <a:pt x="18" y="18"/>
                  </a:lnTo>
                  <a:lnTo>
                    <a:pt x="0" y="19"/>
                  </a:lnTo>
                  <a:lnTo>
                    <a:pt x="1" y="50"/>
                  </a:lnTo>
                </a:path>
              </a:pathLst>
            </a:custGeom>
            <a:solidFill>
              <a:srgbClr val="000000"/>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70" name="Freeform 34"/>
            <p:cNvSpPr>
              <a:spLocks/>
            </p:cNvSpPr>
            <p:nvPr/>
          </p:nvSpPr>
          <p:spPr bwMode="auto">
            <a:xfrm>
              <a:off x="3841" y="2916"/>
              <a:ext cx="34" cy="37"/>
            </a:xfrm>
            <a:custGeom>
              <a:avLst/>
              <a:gdLst>
                <a:gd name="T0" fmla="*/ 1 w 34"/>
                <a:gd name="T1" fmla="*/ 34 h 37"/>
                <a:gd name="T2" fmla="*/ 13 w 34"/>
                <a:gd name="T3" fmla="*/ 34 h 37"/>
                <a:gd name="T4" fmla="*/ 23 w 34"/>
                <a:gd name="T5" fmla="*/ 36 h 37"/>
                <a:gd name="T6" fmla="*/ 33 w 34"/>
                <a:gd name="T7" fmla="*/ 35 h 37"/>
                <a:gd name="T8" fmla="*/ 31 w 34"/>
                <a:gd name="T9" fmla="*/ 0 h 37"/>
                <a:gd name="T10" fmla="*/ 22 w 34"/>
                <a:gd name="T11" fmla="*/ 1 h 37"/>
                <a:gd name="T12" fmla="*/ 6 w 34"/>
                <a:gd name="T13" fmla="*/ 4 h 37"/>
                <a:gd name="T14" fmla="*/ 0 w 34"/>
                <a:gd name="T15" fmla="*/ 3 h 37"/>
                <a:gd name="T16" fmla="*/ 1 w 34"/>
                <a:gd name="T17"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7">
                  <a:moveTo>
                    <a:pt x="1" y="34"/>
                  </a:moveTo>
                  <a:lnTo>
                    <a:pt x="13" y="34"/>
                  </a:lnTo>
                  <a:lnTo>
                    <a:pt x="23" y="36"/>
                  </a:lnTo>
                  <a:lnTo>
                    <a:pt x="33" y="35"/>
                  </a:lnTo>
                  <a:lnTo>
                    <a:pt x="31" y="0"/>
                  </a:lnTo>
                  <a:lnTo>
                    <a:pt x="22" y="1"/>
                  </a:lnTo>
                  <a:lnTo>
                    <a:pt x="6" y="4"/>
                  </a:lnTo>
                  <a:lnTo>
                    <a:pt x="0" y="3"/>
                  </a:lnTo>
                  <a:lnTo>
                    <a:pt x="1" y="34"/>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193571" name="Oval 35"/>
          <p:cNvSpPr>
            <a:spLocks noChangeArrowheads="1"/>
          </p:cNvSpPr>
          <p:nvPr/>
        </p:nvSpPr>
        <p:spPr bwMode="auto">
          <a:xfrm>
            <a:off x="4591050" y="3587750"/>
            <a:ext cx="857250" cy="855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93572" name="Freeform 36"/>
          <p:cNvSpPr>
            <a:spLocks/>
          </p:cNvSpPr>
          <p:nvPr/>
        </p:nvSpPr>
        <p:spPr bwMode="auto">
          <a:xfrm>
            <a:off x="4775200" y="3665538"/>
            <a:ext cx="614363" cy="601662"/>
          </a:xfrm>
          <a:custGeom>
            <a:avLst/>
            <a:gdLst>
              <a:gd name="T0" fmla="*/ 37 w 387"/>
              <a:gd name="T1" fmla="*/ 66 h 379"/>
              <a:gd name="T2" fmla="*/ 89 w 387"/>
              <a:gd name="T3" fmla="*/ 74 h 379"/>
              <a:gd name="T4" fmla="*/ 97 w 387"/>
              <a:gd name="T5" fmla="*/ 118 h 379"/>
              <a:gd name="T6" fmla="*/ 97 w 387"/>
              <a:gd name="T7" fmla="*/ 163 h 379"/>
              <a:gd name="T8" fmla="*/ 60 w 387"/>
              <a:gd name="T9" fmla="*/ 192 h 379"/>
              <a:gd name="T10" fmla="*/ 30 w 387"/>
              <a:gd name="T11" fmla="*/ 163 h 379"/>
              <a:gd name="T12" fmla="*/ 52 w 387"/>
              <a:gd name="T13" fmla="*/ 148 h 379"/>
              <a:gd name="T14" fmla="*/ 104 w 387"/>
              <a:gd name="T15" fmla="*/ 118 h 379"/>
              <a:gd name="T16" fmla="*/ 104 w 387"/>
              <a:gd name="T17" fmla="*/ 74 h 379"/>
              <a:gd name="T18" fmla="*/ 112 w 387"/>
              <a:gd name="T19" fmla="*/ 74 h 379"/>
              <a:gd name="T20" fmla="*/ 82 w 387"/>
              <a:gd name="T21" fmla="*/ 29 h 379"/>
              <a:gd name="T22" fmla="*/ 82 w 387"/>
              <a:gd name="T23" fmla="*/ 59 h 379"/>
              <a:gd name="T24" fmla="*/ 89 w 387"/>
              <a:gd name="T25" fmla="*/ 178 h 379"/>
              <a:gd name="T26" fmla="*/ 89 w 387"/>
              <a:gd name="T27" fmla="*/ 244 h 379"/>
              <a:gd name="T28" fmla="*/ 119 w 387"/>
              <a:gd name="T29" fmla="*/ 192 h 379"/>
              <a:gd name="T30" fmla="*/ 97 w 387"/>
              <a:gd name="T31" fmla="*/ 192 h 379"/>
              <a:gd name="T32" fmla="*/ 30 w 387"/>
              <a:gd name="T33" fmla="*/ 222 h 379"/>
              <a:gd name="T34" fmla="*/ 15 w 387"/>
              <a:gd name="T35" fmla="*/ 341 h 379"/>
              <a:gd name="T36" fmla="*/ 67 w 387"/>
              <a:gd name="T37" fmla="*/ 378 h 379"/>
              <a:gd name="T38" fmla="*/ 134 w 387"/>
              <a:gd name="T39" fmla="*/ 318 h 379"/>
              <a:gd name="T40" fmla="*/ 134 w 387"/>
              <a:gd name="T41" fmla="*/ 266 h 379"/>
              <a:gd name="T42" fmla="*/ 97 w 387"/>
              <a:gd name="T43" fmla="*/ 318 h 379"/>
              <a:gd name="T44" fmla="*/ 156 w 387"/>
              <a:gd name="T45" fmla="*/ 370 h 379"/>
              <a:gd name="T46" fmla="*/ 134 w 387"/>
              <a:gd name="T47" fmla="*/ 341 h 379"/>
              <a:gd name="T48" fmla="*/ 37 w 387"/>
              <a:gd name="T49" fmla="*/ 237 h 379"/>
              <a:gd name="T50" fmla="*/ 89 w 387"/>
              <a:gd name="T51" fmla="*/ 104 h 379"/>
              <a:gd name="T52" fmla="*/ 163 w 387"/>
              <a:gd name="T53" fmla="*/ 104 h 379"/>
              <a:gd name="T54" fmla="*/ 193 w 387"/>
              <a:gd name="T55" fmla="*/ 222 h 379"/>
              <a:gd name="T56" fmla="*/ 312 w 387"/>
              <a:gd name="T57" fmla="*/ 215 h 379"/>
              <a:gd name="T58" fmla="*/ 304 w 387"/>
              <a:gd name="T59" fmla="*/ 89 h 379"/>
              <a:gd name="T60" fmla="*/ 200 w 387"/>
              <a:gd name="T61" fmla="*/ 59 h 379"/>
              <a:gd name="T62" fmla="*/ 134 w 387"/>
              <a:gd name="T63" fmla="*/ 59 h 379"/>
              <a:gd name="T64" fmla="*/ 275 w 387"/>
              <a:gd name="T65" fmla="*/ 66 h 379"/>
              <a:gd name="T66" fmla="*/ 282 w 387"/>
              <a:gd name="T67" fmla="*/ 133 h 379"/>
              <a:gd name="T68" fmla="*/ 289 w 387"/>
              <a:gd name="T69" fmla="*/ 215 h 379"/>
              <a:gd name="T70" fmla="*/ 289 w 387"/>
              <a:gd name="T71" fmla="*/ 266 h 379"/>
              <a:gd name="T72" fmla="*/ 289 w 387"/>
              <a:gd name="T73" fmla="*/ 333 h 379"/>
              <a:gd name="T74" fmla="*/ 245 w 387"/>
              <a:gd name="T75" fmla="*/ 363 h 379"/>
              <a:gd name="T76" fmla="*/ 200 w 387"/>
              <a:gd name="T77" fmla="*/ 304 h 379"/>
              <a:gd name="T78" fmla="*/ 215 w 387"/>
              <a:gd name="T79" fmla="*/ 318 h 379"/>
              <a:gd name="T80" fmla="*/ 319 w 387"/>
              <a:gd name="T81" fmla="*/ 333 h 379"/>
              <a:gd name="T82" fmla="*/ 386 w 387"/>
              <a:gd name="T83" fmla="*/ 259 h 379"/>
              <a:gd name="T84" fmla="*/ 378 w 387"/>
              <a:gd name="T85" fmla="*/ 141 h 379"/>
              <a:gd name="T86" fmla="*/ 200 w 387"/>
              <a:gd name="T87" fmla="*/ 37 h 379"/>
              <a:gd name="T88" fmla="*/ 149 w 387"/>
              <a:gd name="T89" fmla="*/ 89 h 379"/>
              <a:gd name="T90" fmla="*/ 163 w 387"/>
              <a:gd name="T91" fmla="*/ 155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7" h="379">
                <a:moveTo>
                  <a:pt x="12" y="81"/>
                </a:moveTo>
                <a:lnTo>
                  <a:pt x="37" y="66"/>
                </a:lnTo>
                <a:lnTo>
                  <a:pt x="67" y="66"/>
                </a:lnTo>
                <a:lnTo>
                  <a:pt x="89" y="74"/>
                </a:lnTo>
                <a:lnTo>
                  <a:pt x="97" y="96"/>
                </a:lnTo>
                <a:lnTo>
                  <a:pt x="97" y="118"/>
                </a:lnTo>
                <a:lnTo>
                  <a:pt x="97" y="141"/>
                </a:lnTo>
                <a:lnTo>
                  <a:pt x="97" y="163"/>
                </a:lnTo>
                <a:lnTo>
                  <a:pt x="82" y="185"/>
                </a:lnTo>
                <a:lnTo>
                  <a:pt x="60" y="192"/>
                </a:lnTo>
                <a:lnTo>
                  <a:pt x="37" y="192"/>
                </a:lnTo>
                <a:lnTo>
                  <a:pt x="30" y="163"/>
                </a:lnTo>
                <a:lnTo>
                  <a:pt x="30" y="133"/>
                </a:lnTo>
                <a:lnTo>
                  <a:pt x="52" y="148"/>
                </a:lnTo>
                <a:lnTo>
                  <a:pt x="82" y="148"/>
                </a:lnTo>
                <a:lnTo>
                  <a:pt x="104" y="118"/>
                </a:lnTo>
                <a:lnTo>
                  <a:pt x="104" y="96"/>
                </a:lnTo>
                <a:lnTo>
                  <a:pt x="104" y="74"/>
                </a:lnTo>
                <a:lnTo>
                  <a:pt x="82" y="59"/>
                </a:lnTo>
                <a:lnTo>
                  <a:pt x="112" y="74"/>
                </a:lnTo>
                <a:lnTo>
                  <a:pt x="112" y="96"/>
                </a:lnTo>
                <a:lnTo>
                  <a:pt x="82" y="29"/>
                </a:lnTo>
                <a:lnTo>
                  <a:pt x="75" y="0"/>
                </a:lnTo>
                <a:lnTo>
                  <a:pt x="82" y="59"/>
                </a:lnTo>
                <a:lnTo>
                  <a:pt x="89" y="118"/>
                </a:lnTo>
                <a:lnTo>
                  <a:pt x="89" y="178"/>
                </a:lnTo>
                <a:lnTo>
                  <a:pt x="89" y="222"/>
                </a:lnTo>
                <a:lnTo>
                  <a:pt x="89" y="244"/>
                </a:lnTo>
                <a:lnTo>
                  <a:pt x="112" y="244"/>
                </a:lnTo>
                <a:lnTo>
                  <a:pt x="119" y="192"/>
                </a:lnTo>
                <a:lnTo>
                  <a:pt x="112" y="170"/>
                </a:lnTo>
                <a:lnTo>
                  <a:pt x="97" y="192"/>
                </a:lnTo>
                <a:lnTo>
                  <a:pt x="45" y="178"/>
                </a:lnTo>
                <a:lnTo>
                  <a:pt x="30" y="222"/>
                </a:lnTo>
                <a:lnTo>
                  <a:pt x="15" y="296"/>
                </a:lnTo>
                <a:lnTo>
                  <a:pt x="15" y="341"/>
                </a:lnTo>
                <a:lnTo>
                  <a:pt x="0" y="370"/>
                </a:lnTo>
                <a:lnTo>
                  <a:pt x="67" y="378"/>
                </a:lnTo>
                <a:lnTo>
                  <a:pt x="126" y="363"/>
                </a:lnTo>
                <a:lnTo>
                  <a:pt x="134" y="318"/>
                </a:lnTo>
                <a:lnTo>
                  <a:pt x="141" y="289"/>
                </a:lnTo>
                <a:lnTo>
                  <a:pt x="134" y="266"/>
                </a:lnTo>
                <a:lnTo>
                  <a:pt x="112" y="252"/>
                </a:lnTo>
                <a:lnTo>
                  <a:pt x="97" y="318"/>
                </a:lnTo>
                <a:lnTo>
                  <a:pt x="97" y="363"/>
                </a:lnTo>
                <a:lnTo>
                  <a:pt x="156" y="370"/>
                </a:lnTo>
                <a:lnTo>
                  <a:pt x="178" y="363"/>
                </a:lnTo>
                <a:lnTo>
                  <a:pt x="134" y="341"/>
                </a:lnTo>
                <a:lnTo>
                  <a:pt x="45" y="281"/>
                </a:lnTo>
                <a:lnTo>
                  <a:pt x="37" y="237"/>
                </a:lnTo>
                <a:lnTo>
                  <a:pt x="45" y="148"/>
                </a:lnTo>
                <a:lnTo>
                  <a:pt x="89" y="104"/>
                </a:lnTo>
                <a:lnTo>
                  <a:pt x="134" y="104"/>
                </a:lnTo>
                <a:lnTo>
                  <a:pt x="163" y="104"/>
                </a:lnTo>
                <a:lnTo>
                  <a:pt x="186" y="178"/>
                </a:lnTo>
                <a:lnTo>
                  <a:pt x="193" y="222"/>
                </a:lnTo>
                <a:lnTo>
                  <a:pt x="252" y="229"/>
                </a:lnTo>
                <a:lnTo>
                  <a:pt x="312" y="215"/>
                </a:lnTo>
                <a:lnTo>
                  <a:pt x="319" y="163"/>
                </a:lnTo>
                <a:lnTo>
                  <a:pt x="304" y="89"/>
                </a:lnTo>
                <a:lnTo>
                  <a:pt x="260" y="74"/>
                </a:lnTo>
                <a:lnTo>
                  <a:pt x="200" y="59"/>
                </a:lnTo>
                <a:lnTo>
                  <a:pt x="156" y="59"/>
                </a:lnTo>
                <a:lnTo>
                  <a:pt x="134" y="59"/>
                </a:lnTo>
                <a:lnTo>
                  <a:pt x="215" y="59"/>
                </a:lnTo>
                <a:lnTo>
                  <a:pt x="275" y="66"/>
                </a:lnTo>
                <a:lnTo>
                  <a:pt x="275" y="89"/>
                </a:lnTo>
                <a:lnTo>
                  <a:pt x="282" y="133"/>
                </a:lnTo>
                <a:lnTo>
                  <a:pt x="289" y="192"/>
                </a:lnTo>
                <a:lnTo>
                  <a:pt x="289" y="215"/>
                </a:lnTo>
                <a:lnTo>
                  <a:pt x="289" y="237"/>
                </a:lnTo>
                <a:lnTo>
                  <a:pt x="289" y="266"/>
                </a:lnTo>
                <a:lnTo>
                  <a:pt x="289" y="289"/>
                </a:lnTo>
                <a:lnTo>
                  <a:pt x="289" y="333"/>
                </a:lnTo>
                <a:lnTo>
                  <a:pt x="275" y="355"/>
                </a:lnTo>
                <a:lnTo>
                  <a:pt x="245" y="363"/>
                </a:lnTo>
                <a:lnTo>
                  <a:pt x="223" y="363"/>
                </a:lnTo>
                <a:lnTo>
                  <a:pt x="200" y="304"/>
                </a:lnTo>
                <a:lnTo>
                  <a:pt x="200" y="244"/>
                </a:lnTo>
                <a:lnTo>
                  <a:pt x="215" y="318"/>
                </a:lnTo>
                <a:lnTo>
                  <a:pt x="275" y="333"/>
                </a:lnTo>
                <a:lnTo>
                  <a:pt x="319" y="333"/>
                </a:lnTo>
                <a:lnTo>
                  <a:pt x="378" y="318"/>
                </a:lnTo>
                <a:lnTo>
                  <a:pt x="386" y="259"/>
                </a:lnTo>
                <a:lnTo>
                  <a:pt x="386" y="200"/>
                </a:lnTo>
                <a:lnTo>
                  <a:pt x="378" y="141"/>
                </a:lnTo>
                <a:lnTo>
                  <a:pt x="304" y="81"/>
                </a:lnTo>
                <a:lnTo>
                  <a:pt x="200" y="37"/>
                </a:lnTo>
                <a:lnTo>
                  <a:pt x="156" y="29"/>
                </a:lnTo>
                <a:lnTo>
                  <a:pt x="149" y="89"/>
                </a:lnTo>
                <a:lnTo>
                  <a:pt x="149" y="133"/>
                </a:lnTo>
                <a:lnTo>
                  <a:pt x="163" y="155"/>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73" name="Freeform 37"/>
          <p:cNvSpPr>
            <a:spLocks/>
          </p:cNvSpPr>
          <p:nvPr/>
        </p:nvSpPr>
        <p:spPr bwMode="auto">
          <a:xfrm>
            <a:off x="4718050" y="3870325"/>
            <a:ext cx="341313" cy="501650"/>
          </a:xfrm>
          <a:custGeom>
            <a:avLst/>
            <a:gdLst>
              <a:gd name="T0" fmla="*/ 0 w 215"/>
              <a:gd name="T1" fmla="*/ 0 h 316"/>
              <a:gd name="T2" fmla="*/ 51 w 215"/>
              <a:gd name="T3" fmla="*/ 19 h 316"/>
              <a:gd name="T4" fmla="*/ 111 w 215"/>
              <a:gd name="T5" fmla="*/ 19 h 316"/>
              <a:gd name="T6" fmla="*/ 133 w 215"/>
              <a:gd name="T7" fmla="*/ 19 h 316"/>
              <a:gd name="T8" fmla="*/ 155 w 215"/>
              <a:gd name="T9" fmla="*/ 49 h 316"/>
              <a:gd name="T10" fmla="*/ 162 w 215"/>
              <a:gd name="T11" fmla="*/ 71 h 316"/>
              <a:gd name="T12" fmla="*/ 162 w 215"/>
              <a:gd name="T13" fmla="*/ 93 h 316"/>
              <a:gd name="T14" fmla="*/ 162 w 215"/>
              <a:gd name="T15" fmla="*/ 115 h 316"/>
              <a:gd name="T16" fmla="*/ 162 w 215"/>
              <a:gd name="T17" fmla="*/ 137 h 316"/>
              <a:gd name="T18" fmla="*/ 162 w 215"/>
              <a:gd name="T19" fmla="*/ 167 h 316"/>
              <a:gd name="T20" fmla="*/ 185 w 215"/>
              <a:gd name="T21" fmla="*/ 182 h 316"/>
              <a:gd name="T22" fmla="*/ 214 w 215"/>
              <a:gd name="T23" fmla="*/ 182 h 316"/>
              <a:gd name="T24" fmla="*/ 214 w 215"/>
              <a:gd name="T25" fmla="*/ 219 h 316"/>
              <a:gd name="T26" fmla="*/ 155 w 215"/>
              <a:gd name="T27" fmla="*/ 278 h 316"/>
              <a:gd name="T28" fmla="*/ 185 w 215"/>
              <a:gd name="T29" fmla="*/ 263 h 316"/>
              <a:gd name="T30" fmla="*/ 199 w 215"/>
              <a:gd name="T31" fmla="*/ 293 h 316"/>
              <a:gd name="T32" fmla="*/ 214 w 215"/>
              <a:gd name="T33" fmla="*/ 31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16">
                <a:moveTo>
                  <a:pt x="0" y="0"/>
                </a:moveTo>
                <a:lnTo>
                  <a:pt x="51" y="19"/>
                </a:lnTo>
                <a:lnTo>
                  <a:pt x="111" y="19"/>
                </a:lnTo>
                <a:lnTo>
                  <a:pt x="133" y="19"/>
                </a:lnTo>
                <a:lnTo>
                  <a:pt x="155" y="49"/>
                </a:lnTo>
                <a:lnTo>
                  <a:pt x="162" y="71"/>
                </a:lnTo>
                <a:lnTo>
                  <a:pt x="162" y="93"/>
                </a:lnTo>
                <a:lnTo>
                  <a:pt x="162" y="115"/>
                </a:lnTo>
                <a:lnTo>
                  <a:pt x="162" y="137"/>
                </a:lnTo>
                <a:lnTo>
                  <a:pt x="162" y="167"/>
                </a:lnTo>
                <a:lnTo>
                  <a:pt x="185" y="182"/>
                </a:lnTo>
                <a:lnTo>
                  <a:pt x="214" y="182"/>
                </a:lnTo>
                <a:lnTo>
                  <a:pt x="214" y="219"/>
                </a:lnTo>
                <a:lnTo>
                  <a:pt x="155" y="278"/>
                </a:lnTo>
                <a:lnTo>
                  <a:pt x="185" y="263"/>
                </a:lnTo>
                <a:lnTo>
                  <a:pt x="199" y="293"/>
                </a:lnTo>
                <a:lnTo>
                  <a:pt x="214" y="315"/>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74" name="Freeform 38"/>
          <p:cNvSpPr>
            <a:spLocks/>
          </p:cNvSpPr>
          <p:nvPr/>
        </p:nvSpPr>
        <p:spPr bwMode="auto">
          <a:xfrm>
            <a:off x="4718050" y="3700463"/>
            <a:ext cx="295275" cy="342900"/>
          </a:xfrm>
          <a:custGeom>
            <a:avLst/>
            <a:gdLst>
              <a:gd name="T0" fmla="*/ 0 w 186"/>
              <a:gd name="T1" fmla="*/ 203 h 216"/>
              <a:gd name="T2" fmla="*/ 22 w 186"/>
              <a:gd name="T3" fmla="*/ 215 h 216"/>
              <a:gd name="T4" fmla="*/ 44 w 186"/>
              <a:gd name="T5" fmla="*/ 200 h 216"/>
              <a:gd name="T6" fmla="*/ 66 w 186"/>
              <a:gd name="T7" fmla="*/ 193 h 216"/>
              <a:gd name="T8" fmla="*/ 96 w 186"/>
              <a:gd name="T9" fmla="*/ 170 h 216"/>
              <a:gd name="T10" fmla="*/ 118 w 186"/>
              <a:gd name="T11" fmla="*/ 156 h 216"/>
              <a:gd name="T12" fmla="*/ 133 w 186"/>
              <a:gd name="T13" fmla="*/ 133 h 216"/>
              <a:gd name="T14" fmla="*/ 155 w 186"/>
              <a:gd name="T15" fmla="*/ 111 h 216"/>
              <a:gd name="T16" fmla="*/ 162 w 186"/>
              <a:gd name="T17" fmla="*/ 89 h 216"/>
              <a:gd name="T18" fmla="*/ 177 w 186"/>
              <a:gd name="T19" fmla="*/ 67 h 216"/>
              <a:gd name="T20" fmla="*/ 185 w 186"/>
              <a:gd name="T21" fmla="*/ 44 h 216"/>
              <a:gd name="T22" fmla="*/ 185 w 186"/>
              <a:gd name="T23" fmla="*/ 22 h 216"/>
              <a:gd name="T24" fmla="*/ 185 w 186"/>
              <a:gd name="T25"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 h="216">
                <a:moveTo>
                  <a:pt x="0" y="203"/>
                </a:moveTo>
                <a:lnTo>
                  <a:pt x="22" y="215"/>
                </a:lnTo>
                <a:lnTo>
                  <a:pt x="44" y="200"/>
                </a:lnTo>
                <a:lnTo>
                  <a:pt x="66" y="193"/>
                </a:lnTo>
                <a:lnTo>
                  <a:pt x="96" y="170"/>
                </a:lnTo>
                <a:lnTo>
                  <a:pt x="118" y="156"/>
                </a:lnTo>
                <a:lnTo>
                  <a:pt x="133" y="133"/>
                </a:lnTo>
                <a:lnTo>
                  <a:pt x="155" y="111"/>
                </a:lnTo>
                <a:lnTo>
                  <a:pt x="162" y="89"/>
                </a:lnTo>
                <a:lnTo>
                  <a:pt x="177" y="67"/>
                </a:lnTo>
                <a:lnTo>
                  <a:pt x="185" y="44"/>
                </a:lnTo>
                <a:lnTo>
                  <a:pt x="185" y="22"/>
                </a:lnTo>
                <a:lnTo>
                  <a:pt x="185"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75" name="Freeform 39"/>
          <p:cNvSpPr>
            <a:spLocks/>
          </p:cNvSpPr>
          <p:nvPr/>
        </p:nvSpPr>
        <p:spPr bwMode="auto">
          <a:xfrm>
            <a:off x="4833938" y="3711575"/>
            <a:ext cx="531812" cy="617538"/>
          </a:xfrm>
          <a:custGeom>
            <a:avLst/>
            <a:gdLst>
              <a:gd name="T0" fmla="*/ 193 w 335"/>
              <a:gd name="T1" fmla="*/ 334 h 389"/>
              <a:gd name="T2" fmla="*/ 171 w 335"/>
              <a:gd name="T3" fmla="*/ 215 h 389"/>
              <a:gd name="T4" fmla="*/ 156 w 335"/>
              <a:gd name="T5" fmla="*/ 163 h 389"/>
              <a:gd name="T6" fmla="*/ 112 w 335"/>
              <a:gd name="T7" fmla="*/ 134 h 389"/>
              <a:gd name="T8" fmla="*/ 60 w 335"/>
              <a:gd name="T9" fmla="*/ 104 h 389"/>
              <a:gd name="T10" fmla="*/ 23 w 335"/>
              <a:gd name="T11" fmla="*/ 163 h 389"/>
              <a:gd name="T12" fmla="*/ 82 w 335"/>
              <a:gd name="T13" fmla="*/ 245 h 389"/>
              <a:gd name="T14" fmla="*/ 200 w 335"/>
              <a:gd name="T15" fmla="*/ 252 h 389"/>
              <a:gd name="T16" fmla="*/ 252 w 335"/>
              <a:gd name="T17" fmla="*/ 237 h 389"/>
              <a:gd name="T18" fmla="*/ 260 w 335"/>
              <a:gd name="T19" fmla="*/ 186 h 389"/>
              <a:gd name="T20" fmla="*/ 171 w 335"/>
              <a:gd name="T21" fmla="*/ 119 h 389"/>
              <a:gd name="T22" fmla="*/ 275 w 335"/>
              <a:gd name="T23" fmla="*/ 104 h 389"/>
              <a:gd name="T24" fmla="*/ 297 w 335"/>
              <a:gd name="T25" fmla="*/ 200 h 389"/>
              <a:gd name="T26" fmla="*/ 304 w 335"/>
              <a:gd name="T27" fmla="*/ 245 h 389"/>
              <a:gd name="T28" fmla="*/ 297 w 335"/>
              <a:gd name="T29" fmla="*/ 156 h 389"/>
              <a:gd name="T30" fmla="*/ 193 w 335"/>
              <a:gd name="T31" fmla="*/ 97 h 389"/>
              <a:gd name="T32" fmla="*/ 149 w 335"/>
              <a:gd name="T33" fmla="*/ 82 h 389"/>
              <a:gd name="T34" fmla="*/ 134 w 335"/>
              <a:gd name="T35" fmla="*/ 171 h 389"/>
              <a:gd name="T36" fmla="*/ 134 w 335"/>
              <a:gd name="T37" fmla="*/ 237 h 389"/>
              <a:gd name="T38" fmla="*/ 193 w 335"/>
              <a:gd name="T39" fmla="*/ 186 h 389"/>
              <a:gd name="T40" fmla="*/ 186 w 335"/>
              <a:gd name="T41" fmla="*/ 112 h 389"/>
              <a:gd name="T42" fmla="*/ 119 w 335"/>
              <a:gd name="T43" fmla="*/ 97 h 389"/>
              <a:gd name="T44" fmla="*/ 112 w 335"/>
              <a:gd name="T45" fmla="*/ 215 h 389"/>
              <a:gd name="T46" fmla="*/ 112 w 335"/>
              <a:gd name="T47" fmla="*/ 319 h 389"/>
              <a:gd name="T48" fmla="*/ 230 w 335"/>
              <a:gd name="T49" fmla="*/ 319 h 389"/>
              <a:gd name="T50" fmla="*/ 230 w 335"/>
              <a:gd name="T51" fmla="*/ 215 h 389"/>
              <a:gd name="T52" fmla="*/ 126 w 335"/>
              <a:gd name="T53" fmla="*/ 163 h 389"/>
              <a:gd name="T54" fmla="*/ 104 w 335"/>
              <a:gd name="T55" fmla="*/ 208 h 389"/>
              <a:gd name="T56" fmla="*/ 23 w 335"/>
              <a:gd name="T57" fmla="*/ 193 h 389"/>
              <a:gd name="T58" fmla="*/ 0 w 335"/>
              <a:gd name="T59" fmla="*/ 267 h 389"/>
              <a:gd name="T60" fmla="*/ 67 w 335"/>
              <a:gd name="T61" fmla="*/ 319 h 389"/>
              <a:gd name="T62" fmla="*/ 215 w 335"/>
              <a:gd name="T63" fmla="*/ 304 h 389"/>
              <a:gd name="T64" fmla="*/ 319 w 335"/>
              <a:gd name="T65" fmla="*/ 267 h 389"/>
              <a:gd name="T66" fmla="*/ 334 w 335"/>
              <a:gd name="T67" fmla="*/ 186 h 389"/>
              <a:gd name="T68" fmla="*/ 319 w 335"/>
              <a:gd name="T69" fmla="*/ 89 h 389"/>
              <a:gd name="T70" fmla="*/ 275 w 335"/>
              <a:gd name="T71" fmla="*/ 52 h 389"/>
              <a:gd name="T72" fmla="*/ 230 w 335"/>
              <a:gd name="T73" fmla="*/ 23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5" h="389">
                <a:moveTo>
                  <a:pt x="215" y="388"/>
                </a:moveTo>
                <a:lnTo>
                  <a:pt x="193" y="334"/>
                </a:lnTo>
                <a:lnTo>
                  <a:pt x="186" y="275"/>
                </a:lnTo>
                <a:lnTo>
                  <a:pt x="171" y="215"/>
                </a:lnTo>
                <a:lnTo>
                  <a:pt x="156" y="186"/>
                </a:lnTo>
                <a:lnTo>
                  <a:pt x="156" y="163"/>
                </a:lnTo>
                <a:lnTo>
                  <a:pt x="134" y="141"/>
                </a:lnTo>
                <a:lnTo>
                  <a:pt x="112" y="134"/>
                </a:lnTo>
                <a:lnTo>
                  <a:pt x="82" y="104"/>
                </a:lnTo>
                <a:lnTo>
                  <a:pt x="60" y="104"/>
                </a:lnTo>
                <a:lnTo>
                  <a:pt x="38" y="104"/>
                </a:lnTo>
                <a:lnTo>
                  <a:pt x="23" y="163"/>
                </a:lnTo>
                <a:lnTo>
                  <a:pt x="23" y="223"/>
                </a:lnTo>
                <a:lnTo>
                  <a:pt x="82" y="245"/>
                </a:lnTo>
                <a:lnTo>
                  <a:pt x="141" y="252"/>
                </a:lnTo>
                <a:lnTo>
                  <a:pt x="200" y="252"/>
                </a:lnTo>
                <a:lnTo>
                  <a:pt x="230" y="252"/>
                </a:lnTo>
                <a:lnTo>
                  <a:pt x="252" y="237"/>
                </a:lnTo>
                <a:lnTo>
                  <a:pt x="260" y="215"/>
                </a:lnTo>
                <a:lnTo>
                  <a:pt x="260" y="186"/>
                </a:lnTo>
                <a:lnTo>
                  <a:pt x="200" y="126"/>
                </a:lnTo>
                <a:lnTo>
                  <a:pt x="171" y="119"/>
                </a:lnTo>
                <a:lnTo>
                  <a:pt x="215" y="104"/>
                </a:lnTo>
                <a:lnTo>
                  <a:pt x="275" y="104"/>
                </a:lnTo>
                <a:lnTo>
                  <a:pt x="289" y="156"/>
                </a:lnTo>
                <a:lnTo>
                  <a:pt x="297" y="200"/>
                </a:lnTo>
                <a:lnTo>
                  <a:pt x="304" y="223"/>
                </a:lnTo>
                <a:lnTo>
                  <a:pt x="304" y="245"/>
                </a:lnTo>
                <a:lnTo>
                  <a:pt x="304" y="186"/>
                </a:lnTo>
                <a:lnTo>
                  <a:pt x="297" y="156"/>
                </a:lnTo>
                <a:lnTo>
                  <a:pt x="252" y="112"/>
                </a:lnTo>
                <a:lnTo>
                  <a:pt x="193" y="97"/>
                </a:lnTo>
                <a:lnTo>
                  <a:pt x="171" y="82"/>
                </a:lnTo>
                <a:lnTo>
                  <a:pt x="149" y="82"/>
                </a:lnTo>
                <a:lnTo>
                  <a:pt x="134" y="126"/>
                </a:lnTo>
                <a:lnTo>
                  <a:pt x="134" y="171"/>
                </a:lnTo>
                <a:lnTo>
                  <a:pt x="134" y="215"/>
                </a:lnTo>
                <a:lnTo>
                  <a:pt x="134" y="237"/>
                </a:lnTo>
                <a:lnTo>
                  <a:pt x="163" y="237"/>
                </a:lnTo>
                <a:lnTo>
                  <a:pt x="193" y="186"/>
                </a:lnTo>
                <a:lnTo>
                  <a:pt x="193" y="156"/>
                </a:lnTo>
                <a:lnTo>
                  <a:pt x="186" y="112"/>
                </a:lnTo>
                <a:lnTo>
                  <a:pt x="141" y="97"/>
                </a:lnTo>
                <a:lnTo>
                  <a:pt x="119" y="97"/>
                </a:lnTo>
                <a:lnTo>
                  <a:pt x="112" y="156"/>
                </a:lnTo>
                <a:lnTo>
                  <a:pt x="112" y="215"/>
                </a:lnTo>
                <a:lnTo>
                  <a:pt x="112" y="275"/>
                </a:lnTo>
                <a:lnTo>
                  <a:pt x="112" y="319"/>
                </a:lnTo>
                <a:lnTo>
                  <a:pt x="186" y="334"/>
                </a:lnTo>
                <a:lnTo>
                  <a:pt x="230" y="319"/>
                </a:lnTo>
                <a:lnTo>
                  <a:pt x="238" y="275"/>
                </a:lnTo>
                <a:lnTo>
                  <a:pt x="230" y="215"/>
                </a:lnTo>
                <a:lnTo>
                  <a:pt x="171" y="171"/>
                </a:lnTo>
                <a:lnTo>
                  <a:pt x="126" y="163"/>
                </a:lnTo>
                <a:lnTo>
                  <a:pt x="104" y="186"/>
                </a:lnTo>
                <a:lnTo>
                  <a:pt x="104" y="208"/>
                </a:lnTo>
                <a:lnTo>
                  <a:pt x="82" y="193"/>
                </a:lnTo>
                <a:lnTo>
                  <a:pt x="23" y="193"/>
                </a:lnTo>
                <a:lnTo>
                  <a:pt x="8" y="245"/>
                </a:lnTo>
                <a:lnTo>
                  <a:pt x="0" y="267"/>
                </a:lnTo>
                <a:lnTo>
                  <a:pt x="8" y="312"/>
                </a:lnTo>
                <a:lnTo>
                  <a:pt x="67" y="319"/>
                </a:lnTo>
                <a:lnTo>
                  <a:pt x="141" y="319"/>
                </a:lnTo>
                <a:lnTo>
                  <a:pt x="215" y="304"/>
                </a:lnTo>
                <a:lnTo>
                  <a:pt x="289" y="282"/>
                </a:lnTo>
                <a:lnTo>
                  <a:pt x="319" y="267"/>
                </a:lnTo>
                <a:lnTo>
                  <a:pt x="334" y="245"/>
                </a:lnTo>
                <a:lnTo>
                  <a:pt x="334" y="186"/>
                </a:lnTo>
                <a:lnTo>
                  <a:pt x="334" y="141"/>
                </a:lnTo>
                <a:lnTo>
                  <a:pt x="319" y="89"/>
                </a:lnTo>
                <a:lnTo>
                  <a:pt x="297" y="67"/>
                </a:lnTo>
                <a:lnTo>
                  <a:pt x="275" y="52"/>
                </a:lnTo>
                <a:lnTo>
                  <a:pt x="252" y="30"/>
                </a:lnTo>
                <a:lnTo>
                  <a:pt x="230" y="23"/>
                </a:lnTo>
                <a:lnTo>
                  <a:pt x="23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76" name="Freeform 40"/>
          <p:cNvSpPr>
            <a:spLocks/>
          </p:cNvSpPr>
          <p:nvPr/>
        </p:nvSpPr>
        <p:spPr bwMode="auto">
          <a:xfrm>
            <a:off x="5081588" y="3935413"/>
            <a:ext cx="247650" cy="319087"/>
          </a:xfrm>
          <a:custGeom>
            <a:avLst/>
            <a:gdLst>
              <a:gd name="T0" fmla="*/ 155 w 156"/>
              <a:gd name="T1" fmla="*/ 199 h 201"/>
              <a:gd name="T2" fmla="*/ 133 w 156"/>
              <a:gd name="T3" fmla="*/ 200 h 201"/>
              <a:gd name="T4" fmla="*/ 126 w 156"/>
              <a:gd name="T5" fmla="*/ 178 h 201"/>
              <a:gd name="T6" fmla="*/ 111 w 156"/>
              <a:gd name="T7" fmla="*/ 134 h 201"/>
              <a:gd name="T8" fmla="*/ 96 w 156"/>
              <a:gd name="T9" fmla="*/ 111 h 201"/>
              <a:gd name="T10" fmla="*/ 89 w 156"/>
              <a:gd name="T11" fmla="*/ 89 h 201"/>
              <a:gd name="T12" fmla="*/ 74 w 156"/>
              <a:gd name="T13" fmla="*/ 67 h 201"/>
              <a:gd name="T14" fmla="*/ 52 w 156"/>
              <a:gd name="T15" fmla="*/ 45 h 201"/>
              <a:gd name="T16" fmla="*/ 30 w 156"/>
              <a:gd name="T17" fmla="*/ 30 h 201"/>
              <a:gd name="T18" fmla="*/ 22 w 156"/>
              <a:gd name="T19" fmla="*/ 8 h 201"/>
              <a:gd name="T20" fmla="*/ 0 w 156"/>
              <a:gd name="T21"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201">
                <a:moveTo>
                  <a:pt x="155" y="199"/>
                </a:moveTo>
                <a:lnTo>
                  <a:pt x="133" y="200"/>
                </a:lnTo>
                <a:lnTo>
                  <a:pt x="126" y="178"/>
                </a:lnTo>
                <a:lnTo>
                  <a:pt x="111" y="134"/>
                </a:lnTo>
                <a:lnTo>
                  <a:pt x="96" y="111"/>
                </a:lnTo>
                <a:lnTo>
                  <a:pt x="89" y="89"/>
                </a:lnTo>
                <a:lnTo>
                  <a:pt x="74" y="67"/>
                </a:lnTo>
                <a:lnTo>
                  <a:pt x="52" y="45"/>
                </a:lnTo>
                <a:lnTo>
                  <a:pt x="30" y="30"/>
                </a:lnTo>
                <a:lnTo>
                  <a:pt x="22" y="8"/>
                </a:lnTo>
                <a:lnTo>
                  <a:pt x="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77" name="Freeform 41"/>
          <p:cNvSpPr>
            <a:spLocks/>
          </p:cNvSpPr>
          <p:nvPr/>
        </p:nvSpPr>
        <p:spPr bwMode="auto">
          <a:xfrm>
            <a:off x="4975225" y="3641725"/>
            <a:ext cx="201613" cy="401638"/>
          </a:xfrm>
          <a:custGeom>
            <a:avLst/>
            <a:gdLst>
              <a:gd name="T0" fmla="*/ 126 w 127"/>
              <a:gd name="T1" fmla="*/ 0 h 253"/>
              <a:gd name="T2" fmla="*/ 111 w 127"/>
              <a:gd name="T3" fmla="*/ 30 h 253"/>
              <a:gd name="T4" fmla="*/ 111 w 127"/>
              <a:gd name="T5" fmla="*/ 52 h 253"/>
              <a:gd name="T6" fmla="*/ 111 w 127"/>
              <a:gd name="T7" fmla="*/ 74 h 253"/>
              <a:gd name="T8" fmla="*/ 111 w 127"/>
              <a:gd name="T9" fmla="*/ 104 h 253"/>
              <a:gd name="T10" fmla="*/ 111 w 127"/>
              <a:gd name="T11" fmla="*/ 133 h 253"/>
              <a:gd name="T12" fmla="*/ 111 w 127"/>
              <a:gd name="T13" fmla="*/ 156 h 253"/>
              <a:gd name="T14" fmla="*/ 111 w 127"/>
              <a:gd name="T15" fmla="*/ 178 h 253"/>
              <a:gd name="T16" fmla="*/ 89 w 127"/>
              <a:gd name="T17" fmla="*/ 185 h 253"/>
              <a:gd name="T18" fmla="*/ 67 w 127"/>
              <a:gd name="T19" fmla="*/ 200 h 253"/>
              <a:gd name="T20" fmla="*/ 37 w 127"/>
              <a:gd name="T21" fmla="*/ 215 h 253"/>
              <a:gd name="T22" fmla="*/ 23 w 127"/>
              <a:gd name="T23" fmla="*/ 237 h 253"/>
              <a:gd name="T24" fmla="*/ 0 w 127"/>
              <a:gd name="T25" fmla="*/ 25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253">
                <a:moveTo>
                  <a:pt x="126" y="0"/>
                </a:moveTo>
                <a:lnTo>
                  <a:pt x="111" y="30"/>
                </a:lnTo>
                <a:lnTo>
                  <a:pt x="111" y="52"/>
                </a:lnTo>
                <a:lnTo>
                  <a:pt x="111" y="74"/>
                </a:lnTo>
                <a:lnTo>
                  <a:pt x="111" y="104"/>
                </a:lnTo>
                <a:lnTo>
                  <a:pt x="111" y="133"/>
                </a:lnTo>
                <a:lnTo>
                  <a:pt x="111" y="156"/>
                </a:lnTo>
                <a:lnTo>
                  <a:pt x="111" y="178"/>
                </a:lnTo>
                <a:lnTo>
                  <a:pt x="89" y="185"/>
                </a:lnTo>
                <a:lnTo>
                  <a:pt x="67" y="200"/>
                </a:lnTo>
                <a:lnTo>
                  <a:pt x="37" y="215"/>
                </a:lnTo>
                <a:lnTo>
                  <a:pt x="23" y="237"/>
                </a:lnTo>
                <a:lnTo>
                  <a:pt x="0" y="252"/>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78" name="Freeform 42"/>
          <p:cNvSpPr>
            <a:spLocks/>
          </p:cNvSpPr>
          <p:nvPr/>
        </p:nvSpPr>
        <p:spPr bwMode="auto">
          <a:xfrm>
            <a:off x="5011738" y="3794125"/>
            <a:ext cx="319087" cy="307975"/>
          </a:xfrm>
          <a:custGeom>
            <a:avLst/>
            <a:gdLst>
              <a:gd name="T0" fmla="*/ 199 w 201"/>
              <a:gd name="T1" fmla="*/ 0 h 194"/>
              <a:gd name="T2" fmla="*/ 200 w 201"/>
              <a:gd name="T3" fmla="*/ 23 h 194"/>
              <a:gd name="T4" fmla="*/ 200 w 201"/>
              <a:gd name="T5" fmla="*/ 45 h 194"/>
              <a:gd name="T6" fmla="*/ 200 w 201"/>
              <a:gd name="T7" fmla="*/ 67 h 194"/>
              <a:gd name="T8" fmla="*/ 170 w 201"/>
              <a:gd name="T9" fmla="*/ 89 h 194"/>
              <a:gd name="T10" fmla="*/ 148 w 201"/>
              <a:gd name="T11" fmla="*/ 97 h 194"/>
              <a:gd name="T12" fmla="*/ 126 w 201"/>
              <a:gd name="T13" fmla="*/ 104 h 194"/>
              <a:gd name="T14" fmla="*/ 103 w 201"/>
              <a:gd name="T15" fmla="*/ 119 h 194"/>
              <a:gd name="T16" fmla="*/ 81 w 201"/>
              <a:gd name="T17" fmla="*/ 126 h 194"/>
              <a:gd name="T18" fmla="*/ 59 w 201"/>
              <a:gd name="T19" fmla="*/ 141 h 194"/>
              <a:gd name="T20" fmla="*/ 37 w 201"/>
              <a:gd name="T21" fmla="*/ 156 h 194"/>
              <a:gd name="T22" fmla="*/ 22 w 201"/>
              <a:gd name="T23" fmla="*/ 178 h 194"/>
              <a:gd name="T24" fmla="*/ 0 w 201"/>
              <a:gd name="T25"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1" h="194">
                <a:moveTo>
                  <a:pt x="199" y="0"/>
                </a:moveTo>
                <a:lnTo>
                  <a:pt x="200" y="23"/>
                </a:lnTo>
                <a:lnTo>
                  <a:pt x="200" y="45"/>
                </a:lnTo>
                <a:lnTo>
                  <a:pt x="200" y="67"/>
                </a:lnTo>
                <a:lnTo>
                  <a:pt x="170" y="89"/>
                </a:lnTo>
                <a:lnTo>
                  <a:pt x="148" y="97"/>
                </a:lnTo>
                <a:lnTo>
                  <a:pt x="126" y="104"/>
                </a:lnTo>
                <a:lnTo>
                  <a:pt x="103" y="119"/>
                </a:lnTo>
                <a:lnTo>
                  <a:pt x="81" y="126"/>
                </a:lnTo>
                <a:lnTo>
                  <a:pt x="59" y="141"/>
                </a:lnTo>
                <a:lnTo>
                  <a:pt x="37" y="156"/>
                </a:lnTo>
                <a:lnTo>
                  <a:pt x="22" y="178"/>
                </a:lnTo>
                <a:lnTo>
                  <a:pt x="0" y="193"/>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79" name="Freeform 43"/>
          <p:cNvSpPr>
            <a:spLocks/>
          </p:cNvSpPr>
          <p:nvPr/>
        </p:nvSpPr>
        <p:spPr bwMode="auto">
          <a:xfrm>
            <a:off x="4775200" y="4041775"/>
            <a:ext cx="319088" cy="95250"/>
          </a:xfrm>
          <a:custGeom>
            <a:avLst/>
            <a:gdLst>
              <a:gd name="T0" fmla="*/ 12 w 201"/>
              <a:gd name="T1" fmla="*/ 36 h 60"/>
              <a:gd name="T2" fmla="*/ 0 w 201"/>
              <a:gd name="T3" fmla="*/ 59 h 60"/>
              <a:gd name="T4" fmla="*/ 60 w 201"/>
              <a:gd name="T5" fmla="*/ 59 h 60"/>
              <a:gd name="T6" fmla="*/ 104 w 201"/>
              <a:gd name="T7" fmla="*/ 59 h 60"/>
              <a:gd name="T8" fmla="*/ 126 w 201"/>
              <a:gd name="T9" fmla="*/ 59 h 60"/>
              <a:gd name="T10" fmla="*/ 156 w 201"/>
              <a:gd name="T11" fmla="*/ 59 h 60"/>
              <a:gd name="T12" fmla="*/ 186 w 201"/>
              <a:gd name="T13" fmla="*/ 44 h 60"/>
              <a:gd name="T14" fmla="*/ 200 w 201"/>
              <a:gd name="T15" fmla="*/ 22 h 60"/>
              <a:gd name="T16" fmla="*/ 200 w 201"/>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60">
                <a:moveTo>
                  <a:pt x="12" y="36"/>
                </a:moveTo>
                <a:lnTo>
                  <a:pt x="0" y="59"/>
                </a:lnTo>
                <a:lnTo>
                  <a:pt x="60" y="59"/>
                </a:lnTo>
                <a:lnTo>
                  <a:pt x="104" y="59"/>
                </a:lnTo>
                <a:lnTo>
                  <a:pt x="126" y="59"/>
                </a:lnTo>
                <a:lnTo>
                  <a:pt x="156" y="59"/>
                </a:lnTo>
                <a:lnTo>
                  <a:pt x="186" y="44"/>
                </a:lnTo>
                <a:lnTo>
                  <a:pt x="200" y="22"/>
                </a:lnTo>
                <a:lnTo>
                  <a:pt x="20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3580" name="Freeform 44"/>
          <p:cNvSpPr>
            <a:spLocks/>
          </p:cNvSpPr>
          <p:nvPr/>
        </p:nvSpPr>
        <p:spPr bwMode="auto">
          <a:xfrm>
            <a:off x="4718050" y="3652838"/>
            <a:ext cx="400050" cy="523875"/>
          </a:xfrm>
          <a:custGeom>
            <a:avLst/>
            <a:gdLst>
              <a:gd name="T0" fmla="*/ 0 w 252"/>
              <a:gd name="T1" fmla="*/ 329 h 330"/>
              <a:gd name="T2" fmla="*/ 22 w 252"/>
              <a:gd name="T3" fmla="*/ 312 h 330"/>
              <a:gd name="T4" fmla="*/ 51 w 252"/>
              <a:gd name="T5" fmla="*/ 312 h 330"/>
              <a:gd name="T6" fmla="*/ 81 w 252"/>
              <a:gd name="T7" fmla="*/ 297 h 330"/>
              <a:gd name="T8" fmla="*/ 103 w 252"/>
              <a:gd name="T9" fmla="*/ 282 h 330"/>
              <a:gd name="T10" fmla="*/ 162 w 252"/>
              <a:gd name="T11" fmla="*/ 260 h 330"/>
              <a:gd name="T12" fmla="*/ 185 w 252"/>
              <a:gd name="T13" fmla="*/ 252 h 330"/>
              <a:gd name="T14" fmla="*/ 192 w 252"/>
              <a:gd name="T15" fmla="*/ 230 h 330"/>
              <a:gd name="T16" fmla="*/ 214 w 252"/>
              <a:gd name="T17" fmla="*/ 223 h 330"/>
              <a:gd name="T18" fmla="*/ 222 w 252"/>
              <a:gd name="T19" fmla="*/ 200 h 330"/>
              <a:gd name="T20" fmla="*/ 236 w 252"/>
              <a:gd name="T21" fmla="*/ 178 h 330"/>
              <a:gd name="T22" fmla="*/ 251 w 252"/>
              <a:gd name="T23" fmla="*/ 156 h 330"/>
              <a:gd name="T24" fmla="*/ 251 w 252"/>
              <a:gd name="T25" fmla="*/ 134 h 330"/>
              <a:gd name="T26" fmla="*/ 251 w 252"/>
              <a:gd name="T27" fmla="*/ 112 h 330"/>
              <a:gd name="T28" fmla="*/ 251 w 252"/>
              <a:gd name="T29" fmla="*/ 89 h 330"/>
              <a:gd name="T30" fmla="*/ 244 w 252"/>
              <a:gd name="T31" fmla="*/ 67 h 330"/>
              <a:gd name="T32" fmla="*/ 236 w 252"/>
              <a:gd name="T33" fmla="*/ 45 h 330"/>
              <a:gd name="T34" fmla="*/ 222 w 252"/>
              <a:gd name="T35" fmla="*/ 23 h 330"/>
              <a:gd name="T36" fmla="*/ 214 w 252"/>
              <a:gd name="T3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330">
                <a:moveTo>
                  <a:pt x="0" y="329"/>
                </a:moveTo>
                <a:lnTo>
                  <a:pt x="22" y="312"/>
                </a:lnTo>
                <a:lnTo>
                  <a:pt x="51" y="312"/>
                </a:lnTo>
                <a:lnTo>
                  <a:pt x="81" y="297"/>
                </a:lnTo>
                <a:lnTo>
                  <a:pt x="103" y="282"/>
                </a:lnTo>
                <a:lnTo>
                  <a:pt x="162" y="260"/>
                </a:lnTo>
                <a:lnTo>
                  <a:pt x="185" y="252"/>
                </a:lnTo>
                <a:lnTo>
                  <a:pt x="192" y="230"/>
                </a:lnTo>
                <a:lnTo>
                  <a:pt x="214" y="223"/>
                </a:lnTo>
                <a:lnTo>
                  <a:pt x="222" y="200"/>
                </a:lnTo>
                <a:lnTo>
                  <a:pt x="236" y="178"/>
                </a:lnTo>
                <a:lnTo>
                  <a:pt x="251" y="156"/>
                </a:lnTo>
                <a:lnTo>
                  <a:pt x="251" y="134"/>
                </a:lnTo>
                <a:lnTo>
                  <a:pt x="251" y="112"/>
                </a:lnTo>
                <a:lnTo>
                  <a:pt x="251" y="89"/>
                </a:lnTo>
                <a:lnTo>
                  <a:pt x="244" y="67"/>
                </a:lnTo>
                <a:lnTo>
                  <a:pt x="236" y="45"/>
                </a:lnTo>
                <a:lnTo>
                  <a:pt x="222" y="23"/>
                </a:lnTo>
                <a:lnTo>
                  <a:pt x="21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1593473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1439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Categories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Diagram 5"/>
          <p:cNvGraphicFramePr/>
          <p:nvPr>
            <p:extLst>
              <p:ext uri="{D42A27DB-BD31-4B8C-83A1-F6EECF244321}">
                <p14:modId xmlns:p14="http://schemas.microsoft.com/office/powerpoint/2010/main" val="2975711279"/>
              </p:ext>
            </p:extLst>
          </p:nvPr>
        </p:nvGraphicFramePr>
        <p:xfrm>
          <a:off x="609600" y="2057400"/>
          <a:ext cx="7696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29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9700" y="2106831"/>
            <a:ext cx="8763000" cy="3776523"/>
          </a:xfrm>
          <a:prstGeom prst="rect">
            <a:avLst/>
          </a:prstGeom>
        </p:spPr>
      </p:pic>
      <p:sp>
        <p:nvSpPr>
          <p:cNvPr id="6" name="TextBox 5"/>
          <p:cNvSpPr txBox="1"/>
          <p:nvPr/>
        </p:nvSpPr>
        <p:spPr>
          <a:xfrm>
            <a:off x="381000" y="5638800"/>
            <a:ext cx="8458200" cy="646331"/>
          </a:xfrm>
          <a:prstGeom prst="rect">
            <a:avLst/>
          </a:prstGeom>
          <a:noFill/>
        </p:spPr>
        <p:txBody>
          <a:bodyPr wrap="square" rtlCol="0">
            <a:spAutoFit/>
          </a:bodyPr>
          <a:lstStyle/>
          <a:p>
            <a:pPr algn="ctr"/>
            <a:r>
              <a:rPr lang="en-US" b="1" dirty="0" smtClean="0">
                <a:latin typeface="+mn-lt"/>
              </a:rPr>
              <a:t>Figure 6.4  </a:t>
            </a:r>
          </a:p>
          <a:p>
            <a:pPr algn="ctr"/>
            <a:r>
              <a:rPr lang="en-US" b="1" dirty="0" smtClean="0">
                <a:latin typeface="+mn-lt"/>
              </a:rPr>
              <a:t>Example of Two Processes Competing for Reusable Resources </a:t>
            </a:r>
            <a:endParaRPr lang="en-US" b="1" dirty="0">
              <a:latin typeface="+mn-lt"/>
            </a:endParaRPr>
          </a:p>
        </p:txBody>
      </p:sp>
      <p:sp>
        <p:nvSpPr>
          <p:cNvPr id="4" name="Rectangle 2"/>
          <p:cNvSpPr txBox="1">
            <a:spLocks noChangeArrowheads="1"/>
          </p:cNvSpPr>
          <p:nvPr/>
        </p:nvSpPr>
        <p:spPr>
          <a:xfrm>
            <a:off x="457200" y="34290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en-US" dirty="0"/>
              <a:t>Reusable </a:t>
            </a:r>
            <a:r>
              <a:rPr lang="en-US" altLang="en-US" dirty="0" smtClean="0"/>
              <a:t>Resources: Example 1</a:t>
            </a:r>
            <a:endParaRPr lang="en-US" altLang="en-US" dirty="0"/>
          </a:p>
        </p:txBody>
      </p:sp>
    </p:spTree>
    <p:extLst>
      <p:ext uri="{BB962C8B-B14F-4D97-AF65-F5344CB8AC3E}">
        <p14:creationId xmlns:p14="http://schemas.microsoft.com/office/powerpoint/2010/main" val="283110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609600"/>
            <a:ext cx="8534400" cy="1323975"/>
          </a:xfrm>
        </p:spPr>
        <p:txBody>
          <a:bodyPr/>
          <a:lstStyle/>
          <a:p>
            <a:r>
              <a:rPr lang="en-US" altLang="en-US" dirty="0" smtClean="0"/>
              <a:t/>
            </a:r>
            <a:br>
              <a:rPr lang="en-US" altLang="en-US" dirty="0" smtClean="0"/>
            </a:br>
            <a:r>
              <a:rPr lang="en-US" altLang="en-US" dirty="0"/>
              <a:t/>
            </a:r>
            <a:br>
              <a:rPr lang="en-US" altLang="en-US" dirty="0"/>
            </a:br>
            <a:r>
              <a:rPr lang="en-US" altLang="en-US" dirty="0" smtClean="0"/>
              <a:t>Reusable Resources: </a:t>
            </a:r>
            <a:r>
              <a:rPr lang="en-US" dirty="0"/>
              <a:t>Example 2</a:t>
            </a:r>
          </a:p>
        </p:txBody>
      </p:sp>
      <p:sp>
        <p:nvSpPr>
          <p:cNvPr id="3" name="Content Placeholder 2"/>
          <p:cNvSpPr>
            <a:spLocks noGrp="1"/>
          </p:cNvSpPr>
          <p:nvPr>
            <p:ph idx="4294967295"/>
          </p:nvPr>
        </p:nvSpPr>
        <p:spPr>
          <a:xfrm>
            <a:off x="381000" y="2133600"/>
            <a:ext cx="8458200" cy="4267200"/>
          </a:xfrm>
        </p:spPr>
        <p:txBody>
          <a:bodyPr>
            <a:normAutofit/>
          </a:bodyPr>
          <a:lstStyle/>
          <a:p>
            <a:r>
              <a:rPr lang="en-US" dirty="0" smtClean="0"/>
              <a:t>Memory request: Space is available for allocation of 200Kbytes, and the following sequence of events occur:</a:t>
            </a:r>
          </a:p>
          <a:p>
            <a:endParaRPr lang="en-US" sz="2000" dirty="0" smtClean="0"/>
          </a:p>
          <a:p>
            <a:endParaRPr lang="en-US" sz="2000" dirty="0" smtClean="0"/>
          </a:p>
          <a:p>
            <a:pPr>
              <a:buNone/>
            </a:pPr>
            <a:endParaRPr lang="en-US" sz="2000" dirty="0" smtClean="0"/>
          </a:p>
          <a:p>
            <a:endParaRPr lang="en-US" sz="2000" dirty="0" smtClean="0"/>
          </a:p>
          <a:p>
            <a:r>
              <a:rPr lang="en-US" dirty="0" smtClean="0"/>
              <a:t>Deadlock occurs if both processes progress to their second request</a:t>
            </a:r>
          </a:p>
          <a:p>
            <a:endParaRPr lang="en-US" sz="2000" dirty="0"/>
          </a:p>
        </p:txBody>
      </p:sp>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a:t>
            </a:r>
            <a:r>
              <a:rPr lang="en-US" sz="1200" b="1" dirty="0" smtClean="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smtClean="0">
                <a:latin typeface="Times New Roman" pitchFamily="18" charset="0"/>
              </a:rPr>
              <a:t>Request </a:t>
            </a:r>
            <a:r>
              <a:rPr lang="en-US" sz="2000" b="1" dirty="0">
                <a:latin typeface="Times New Roman" pitchFamily="18" charset="0"/>
              </a:rPr>
              <a:t>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 </a:t>
            </a:r>
            <a:r>
              <a:rPr lang="en-US" sz="2000" b="1" dirty="0">
                <a:latin typeface="Times New Roman" pitchFamily="18" charset="0"/>
              </a:rPr>
              <a:t>80 Kbytes;</a:t>
            </a:r>
          </a:p>
        </p:txBody>
      </p:sp>
    </p:spTree>
    <p:extLst>
      <p:ext uri="{BB962C8B-B14F-4D97-AF65-F5344CB8AC3E}">
        <p14:creationId xmlns:p14="http://schemas.microsoft.com/office/powerpoint/2010/main" val="3575126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762000"/>
            <a:ext cx="8534400" cy="1323975"/>
          </a:xfrm>
        </p:spPr>
        <p:txBody>
          <a:bodyPr/>
          <a:lstStyle/>
          <a:p>
            <a:pPr algn="ctr"/>
            <a:r>
              <a:rPr lang="en-US" dirty="0"/>
              <a:t>Consumable Resources: Example</a:t>
            </a:r>
          </a:p>
        </p:txBody>
      </p:sp>
      <p:sp>
        <p:nvSpPr>
          <p:cNvPr id="3" name="Content Placeholder 2"/>
          <p:cNvSpPr>
            <a:spLocks noGrp="1"/>
          </p:cNvSpPr>
          <p:nvPr>
            <p:ph idx="4294967295"/>
          </p:nvPr>
        </p:nvSpPr>
        <p:spPr>
          <a:xfrm>
            <a:off x="381000" y="2438400"/>
            <a:ext cx="8382000" cy="4419600"/>
          </a:xfrm>
        </p:spPr>
        <p:txBody>
          <a:bodyPr>
            <a:noAutofit/>
          </a:bodyPr>
          <a:lstStyle/>
          <a:p>
            <a:r>
              <a:rPr lang="en-NZ" dirty="0" smtClean="0"/>
              <a:t>Consider a pair of processes, in which each process attempts to receive a message from the other process and then send a message to the other process:</a:t>
            </a:r>
          </a:p>
          <a:p>
            <a:endParaRPr lang="en-NZ" dirty="0" smtClean="0"/>
          </a:p>
          <a:p>
            <a:endParaRPr lang="en-NZ" dirty="0" smtClean="0"/>
          </a:p>
          <a:p>
            <a:endParaRPr lang="en-NZ" dirty="0" smtClean="0"/>
          </a:p>
          <a:p>
            <a:pPr>
              <a:buNone/>
            </a:pPr>
            <a:endParaRPr lang="en-NZ" dirty="0" smtClean="0"/>
          </a:p>
          <a:p>
            <a:r>
              <a:rPr lang="en-NZ" dirty="0" smtClean="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1981200" y="3657600"/>
            <a:ext cx="5429250" cy="1724025"/>
          </a:xfrm>
          <a:prstGeom prst="rect">
            <a:avLst/>
          </a:prstGeom>
          <a:solidFill>
            <a:schemeClr val="bg1">
              <a:lumMod val="75000"/>
            </a:schemeClr>
          </a:solidFill>
          <a:ln w="9525">
            <a:noFill/>
            <a:miter lim="800000"/>
            <a:headEnd/>
            <a:tailEnd/>
          </a:ln>
          <a:effectLst/>
        </p:spPr>
      </p:pic>
    </p:spTree>
    <p:extLst>
      <p:ext uri="{BB962C8B-B14F-4D97-AF65-F5344CB8AC3E}">
        <p14:creationId xmlns:p14="http://schemas.microsoft.com/office/powerpoint/2010/main" val="4228797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a:t>Conditions for Deadlock (1)</a:t>
            </a:r>
          </a:p>
        </p:txBody>
      </p:sp>
      <p:sp>
        <p:nvSpPr>
          <p:cNvPr id="142339" name="Rectangle 3"/>
          <p:cNvSpPr>
            <a:spLocks noGrp="1" noChangeArrowheads="1"/>
          </p:cNvSpPr>
          <p:nvPr>
            <p:ph type="body" idx="1"/>
          </p:nvPr>
        </p:nvSpPr>
        <p:spPr/>
        <p:txBody>
          <a:bodyPr/>
          <a:lstStyle/>
          <a:p>
            <a:r>
              <a:rPr lang="en-US" altLang="en-US" sz="2800" dirty="0"/>
              <a:t>Coffman, </a:t>
            </a:r>
            <a:r>
              <a:rPr lang="en-US" altLang="en-US" sz="2800" dirty="0" err="1"/>
              <a:t>Elphick</a:t>
            </a:r>
            <a:r>
              <a:rPr lang="en-US" altLang="en-US" sz="2800" dirty="0"/>
              <a:t> and </a:t>
            </a:r>
            <a:r>
              <a:rPr lang="en-US" altLang="en-US" sz="2800" dirty="0" err="1"/>
              <a:t>Shoshani</a:t>
            </a:r>
            <a:r>
              <a:rPr lang="en-US" altLang="en-US" sz="2800" dirty="0"/>
              <a:t> </a:t>
            </a:r>
            <a:r>
              <a:rPr lang="en-US" altLang="en-US" sz="2800" dirty="0" smtClean="0"/>
              <a:t>(1971)</a:t>
            </a:r>
            <a:endParaRPr lang="en-US" altLang="en-US" sz="2800" dirty="0"/>
          </a:p>
          <a:p>
            <a:r>
              <a:rPr lang="en-US" altLang="en-US" sz="2600" dirty="0"/>
              <a:t>Proved that four conditions are necessary for deadlock to </a:t>
            </a:r>
            <a:r>
              <a:rPr lang="en-US" altLang="en-US" sz="2600" dirty="0" smtClean="0"/>
              <a:t>exist</a:t>
            </a:r>
          </a:p>
          <a:p>
            <a:pPr lvl="1"/>
            <a:r>
              <a:rPr lang="en-US" altLang="en-US" sz="1800" dirty="0">
                <a:hlinkClick r:id="rId2"/>
              </a:rPr>
              <a:t>http://</a:t>
            </a:r>
            <a:r>
              <a:rPr lang="en-US" altLang="en-US" sz="1800" dirty="0" smtClean="0">
                <a:hlinkClick r:id="rId2"/>
              </a:rPr>
              <a:t>www.ccs.neu.edu/home/pjd/cs7600-s10/Tuesday_January_26_01/p67-coffman.pdf</a:t>
            </a:r>
            <a:r>
              <a:rPr lang="en-US" altLang="en-US" sz="1800" dirty="0" smtClean="0"/>
              <a:t> </a:t>
            </a:r>
          </a:p>
          <a:p>
            <a:r>
              <a:rPr lang="en-US" altLang="en-US" dirty="0" smtClean="0"/>
              <a:t>First three conditions </a:t>
            </a:r>
            <a:r>
              <a:rPr lang="en-US" altLang="en-US" dirty="0"/>
              <a:t>don’t end in deadlock, but can generate </a:t>
            </a:r>
            <a:r>
              <a:rPr lang="en-US" altLang="en-US" dirty="0" smtClean="0"/>
              <a:t>a “</a:t>
            </a:r>
            <a:r>
              <a:rPr lang="en-US" altLang="en-US" b="1" dirty="0" smtClean="0"/>
              <a:t>circular wait”</a:t>
            </a:r>
            <a:endParaRPr lang="en-US" altLang="en-US" b="1" dirty="0"/>
          </a:p>
          <a:p>
            <a:pPr lvl="1"/>
            <a:r>
              <a:rPr lang="en-US" altLang="en-US" sz="1800" dirty="0"/>
              <a:t>They are necessary but not sufficient conditions for </a:t>
            </a:r>
            <a:r>
              <a:rPr lang="en-US" altLang="en-US" sz="1800" dirty="0" smtClean="0"/>
              <a:t>deadlock</a:t>
            </a:r>
            <a:endParaRPr lang="en-US" altLang="en-US" sz="1800" dirty="0"/>
          </a:p>
          <a:p>
            <a:pPr lvl="1"/>
            <a:endParaRPr lang="en-US" altLang="en-US" sz="2000" dirty="0"/>
          </a:p>
          <a:p>
            <a:pPr>
              <a:buFont typeface="Wingdings" pitchFamily="2" charset="2"/>
              <a:buNone/>
            </a:pPr>
            <a:endParaRPr lang="en-US" altLang="en-US" sz="3200" dirty="0"/>
          </a:p>
          <a:p>
            <a:endParaRPr lang="en-US" altLang="en-US" dirty="0"/>
          </a:p>
        </p:txBody>
      </p:sp>
    </p:spTree>
    <p:extLst>
      <p:ext uri="{BB962C8B-B14F-4D97-AF65-F5344CB8AC3E}">
        <p14:creationId xmlns:p14="http://schemas.microsoft.com/office/powerpoint/2010/main" val="151073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220148"/>
          </a:xfrm>
        </p:spPr>
        <p:txBody>
          <a:bodyPr/>
          <a:lstStyle/>
          <a:p>
            <a:r>
              <a:rPr lang="en-US" b="1" dirty="0" smtClean="0">
                <a:solidFill>
                  <a:schemeClr val="accent1">
                    <a:lumMod val="50000"/>
                  </a:schemeClr>
                </a:solidFill>
              </a:rPr>
              <a:t>Conditions for Deadlock (2)</a:t>
            </a:r>
            <a:endParaRPr lang="en-US" b="1" dirty="0">
              <a:solidFill>
                <a:schemeClr val="accent1">
                  <a:lumMod val="50000"/>
                </a:schemeClr>
              </a:solidFill>
            </a:endParaRPr>
          </a:p>
        </p:txBody>
      </p:sp>
      <p:sp>
        <p:nvSpPr>
          <p:cNvPr id="3" name="Content Placeholder 2"/>
          <p:cNvSpPr>
            <a:spLocks noGrp="1"/>
          </p:cNvSpPr>
          <p:nvPr>
            <p:ph idx="4294967295"/>
          </p:nvPr>
        </p:nvSpPr>
        <p:spPr>
          <a:xfrm>
            <a:off x="838200" y="1295400"/>
            <a:ext cx="8305800" cy="5257800"/>
          </a:xfrm>
        </p:spPr>
        <p:txBody>
          <a:bodyPr/>
          <a:lstStyle/>
          <a:p>
            <a:pPr lvl="1"/>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2513534236"/>
              </p:ext>
            </p:extLst>
          </p:nvPr>
        </p:nvGraphicFramePr>
        <p:xfrm>
          <a:off x="457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1602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a:t>
            </a:r>
            <a:endParaRPr lang="en-CA" dirty="0"/>
          </a:p>
        </p:txBody>
      </p:sp>
      <p:sp>
        <p:nvSpPr>
          <p:cNvPr id="3" name="Content Placeholder 2"/>
          <p:cNvSpPr>
            <a:spLocks noGrp="1"/>
          </p:cNvSpPr>
          <p:nvPr>
            <p:ph idx="1"/>
          </p:nvPr>
        </p:nvSpPr>
        <p:spPr/>
        <p:txBody>
          <a:bodyPr>
            <a:normAutofit/>
          </a:bodyPr>
          <a:lstStyle/>
          <a:p>
            <a:r>
              <a:rPr lang="en-CA" sz="2800" dirty="0" smtClean="0"/>
              <a:t>To what extent is multithreading a good practice?</a:t>
            </a:r>
          </a:p>
          <a:p>
            <a:pPr lvl="1"/>
            <a:r>
              <a:rPr lang="en-CA" sz="2000" dirty="0" smtClean="0"/>
              <a:t>Necessity</a:t>
            </a:r>
          </a:p>
          <a:p>
            <a:pPr lvl="1"/>
            <a:r>
              <a:rPr lang="en-CA" sz="2000" dirty="0" smtClean="0"/>
              <a:t>Performance</a:t>
            </a:r>
          </a:p>
          <a:p>
            <a:pPr lvl="1"/>
            <a:r>
              <a:rPr lang="en-CA" sz="2000" dirty="0" smtClean="0"/>
              <a:t>Side effects?</a:t>
            </a:r>
          </a:p>
          <a:p>
            <a:pPr lvl="2"/>
            <a:r>
              <a:rPr lang="en-CA" sz="2000" dirty="0" smtClean="0"/>
              <a:t>We will discuss next the side effects of concurrency</a:t>
            </a:r>
            <a:endParaRPr lang="en-CA" sz="2000" dirty="0"/>
          </a:p>
          <a:p>
            <a:pPr marL="0" indent="0">
              <a:buNone/>
            </a:pPr>
            <a:endParaRPr lang="en-CA" sz="2800" dirty="0" smtClean="0"/>
          </a:p>
        </p:txBody>
      </p:sp>
    </p:spTree>
    <p:extLst>
      <p:ext uri="{BB962C8B-B14F-4D97-AF65-F5344CB8AC3E}">
        <p14:creationId xmlns:p14="http://schemas.microsoft.com/office/powerpoint/2010/main" val="396596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dirty="0"/>
              <a:t>Conditions for Deadlock </a:t>
            </a:r>
            <a:r>
              <a:rPr lang="en-US" altLang="en-US" dirty="0" smtClean="0"/>
              <a:t>(3)</a:t>
            </a:r>
            <a:endParaRPr lang="en-US" altLang="en-US" dirty="0"/>
          </a:p>
        </p:txBody>
      </p:sp>
      <p:sp>
        <p:nvSpPr>
          <p:cNvPr id="144387" name="Rectangle 3"/>
          <p:cNvSpPr>
            <a:spLocks noGrp="1" noChangeArrowheads="1"/>
          </p:cNvSpPr>
          <p:nvPr>
            <p:ph type="body" idx="1"/>
          </p:nvPr>
        </p:nvSpPr>
        <p:spPr/>
        <p:txBody>
          <a:bodyPr/>
          <a:lstStyle/>
          <a:p>
            <a:r>
              <a:rPr lang="en-US" altLang="en-US" dirty="0" smtClean="0"/>
              <a:t>Circular </a:t>
            </a:r>
            <a:r>
              <a:rPr lang="en-US" altLang="en-US" dirty="0"/>
              <a:t>wait </a:t>
            </a:r>
          </a:p>
          <a:p>
            <a:pPr lvl="1"/>
            <a:r>
              <a:rPr lang="en-US" altLang="en-US" dirty="0"/>
              <a:t>Condition for </a:t>
            </a:r>
            <a:r>
              <a:rPr lang="en-US" altLang="en-US" dirty="0" smtClean="0"/>
              <a:t>deadlock</a:t>
            </a:r>
          </a:p>
          <a:p>
            <a:pPr lvl="1"/>
            <a:r>
              <a:rPr lang="en-US" altLang="en-US" dirty="0" smtClean="0"/>
              <a:t>Consequence </a:t>
            </a:r>
            <a:r>
              <a:rPr lang="en-US" altLang="en-US" dirty="0"/>
              <a:t>of the </a:t>
            </a:r>
            <a:r>
              <a:rPr lang="en-US" altLang="en-US" dirty="0" smtClean="0"/>
              <a:t>first </a:t>
            </a:r>
            <a:r>
              <a:rPr lang="en-US" altLang="en-US" dirty="0"/>
              <a:t>three </a:t>
            </a:r>
            <a:r>
              <a:rPr lang="en-US" altLang="en-US" dirty="0" smtClean="0"/>
              <a:t>conditions</a:t>
            </a:r>
          </a:p>
          <a:p>
            <a:pPr lvl="1"/>
            <a:r>
              <a:rPr lang="en-US" altLang="en-US" dirty="0" smtClean="0">
                <a:hlinkClick r:id="rId2"/>
              </a:rPr>
              <a:t>https</a:t>
            </a:r>
            <a:r>
              <a:rPr lang="en-US" altLang="en-US" dirty="0">
                <a:hlinkClick r:id="rId2"/>
              </a:rPr>
              <a:t>://</a:t>
            </a:r>
            <a:r>
              <a:rPr lang="en-US" altLang="en-US" dirty="0" smtClean="0">
                <a:hlinkClick r:id="rId2"/>
              </a:rPr>
              <a:t>www.youtube.com/watch?v=myomEBjnIDw</a:t>
            </a:r>
            <a:r>
              <a:rPr lang="en-US" altLang="en-US" dirty="0" smtClean="0"/>
              <a:t> </a:t>
            </a:r>
            <a:endParaRPr lang="en-US" altLang="en-US" dirty="0"/>
          </a:p>
        </p:txBody>
      </p:sp>
      <p:pic>
        <p:nvPicPr>
          <p:cNvPr id="144388" name="Picture 4" descr="6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657600"/>
            <a:ext cx="6172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dirty="0"/>
              <a:t>Deadlock </a:t>
            </a:r>
            <a:r>
              <a:rPr lang="en-US" altLang="en-US" dirty="0" smtClean="0"/>
              <a:t>Solutions</a:t>
            </a:r>
            <a:endParaRPr lang="en-CA" altLang="en-US" dirty="0"/>
          </a:p>
        </p:txBody>
      </p:sp>
      <p:sp>
        <p:nvSpPr>
          <p:cNvPr id="195587" name="Rectangle 3"/>
          <p:cNvSpPr>
            <a:spLocks noGrp="1" noChangeArrowheads="1"/>
          </p:cNvSpPr>
          <p:nvPr>
            <p:ph type="body" idx="1"/>
          </p:nvPr>
        </p:nvSpPr>
        <p:spPr/>
        <p:txBody>
          <a:bodyPr/>
          <a:lstStyle/>
          <a:p>
            <a:r>
              <a:rPr lang="en-US" altLang="en-US" dirty="0"/>
              <a:t>Deadlock Prevention</a:t>
            </a:r>
          </a:p>
          <a:p>
            <a:pPr lvl="1"/>
            <a:r>
              <a:rPr lang="en-US" altLang="en-US" dirty="0"/>
              <a:t>Remove any possibility of </a:t>
            </a:r>
            <a:r>
              <a:rPr lang="en-US" altLang="en-US" dirty="0" smtClean="0"/>
              <a:t>deadlock</a:t>
            </a:r>
          </a:p>
          <a:p>
            <a:pPr lvl="2"/>
            <a:r>
              <a:rPr lang="en-US" altLang="en-US" dirty="0" smtClean="0"/>
              <a:t>Adopt a OS policy that eliminates one of the deadlock conditions</a:t>
            </a:r>
            <a:endParaRPr lang="en-US" altLang="en-US" dirty="0"/>
          </a:p>
          <a:p>
            <a:r>
              <a:rPr lang="en-US" altLang="en-US" dirty="0"/>
              <a:t>Deadlock Avoidance</a:t>
            </a:r>
          </a:p>
          <a:p>
            <a:pPr lvl="1"/>
            <a:r>
              <a:rPr lang="en-US" altLang="en-US" dirty="0"/>
              <a:t>Identify an approaching deadlock situation and solve it before </a:t>
            </a:r>
            <a:r>
              <a:rPr lang="en-US" altLang="en-US" dirty="0" smtClean="0"/>
              <a:t>occur</a:t>
            </a:r>
          </a:p>
          <a:p>
            <a:pPr lvl="2"/>
            <a:r>
              <a:rPr lang="en-US" altLang="en-US" dirty="0" smtClean="0"/>
              <a:t>Based on the current state of execution, make dynamic changes on resource allocation  </a:t>
            </a:r>
            <a:endParaRPr lang="en-US" altLang="en-US" dirty="0"/>
          </a:p>
          <a:p>
            <a:r>
              <a:rPr lang="en-US" altLang="en-US" dirty="0"/>
              <a:t>Deadlock </a:t>
            </a:r>
            <a:r>
              <a:rPr lang="en-US" altLang="en-US" dirty="0" smtClean="0"/>
              <a:t>Detection</a:t>
            </a:r>
          </a:p>
          <a:p>
            <a:pPr lvl="1"/>
            <a:r>
              <a:rPr lang="en-US" altLang="en-US" dirty="0" smtClean="0"/>
              <a:t>Detect deadlock</a:t>
            </a:r>
            <a:endParaRPr lang="en-US" altLang="en-US" dirty="0"/>
          </a:p>
          <a:p>
            <a:r>
              <a:rPr lang="en-US" altLang="en-US" dirty="0"/>
              <a:t>Deadlock </a:t>
            </a:r>
            <a:r>
              <a:rPr lang="en-US" altLang="en-US" dirty="0" smtClean="0"/>
              <a:t>Recovery</a:t>
            </a:r>
          </a:p>
          <a:p>
            <a:pPr lvl="1"/>
            <a:r>
              <a:rPr lang="en-US" altLang="en-US" dirty="0" smtClean="0"/>
              <a:t>Implement a policy of process recovery from deadlock</a:t>
            </a:r>
            <a:endParaRPr lang="en-CA" altLang="en-US" dirty="0"/>
          </a:p>
        </p:txBody>
      </p:sp>
    </p:spTree>
    <p:extLst>
      <p:ext uri="{BB962C8B-B14F-4D97-AF65-F5344CB8AC3E}">
        <p14:creationId xmlns:p14="http://schemas.microsoft.com/office/powerpoint/2010/main" val="231705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5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55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5587">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558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5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Prevention Strategy</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95300" y="1739900"/>
            <a:ext cx="8229600" cy="5105400"/>
          </a:xfrm>
        </p:spPr>
        <p:txBody>
          <a:bodyPr>
            <a:normAutofit/>
          </a:bodyPr>
          <a:lstStyle/>
          <a:p>
            <a:r>
              <a:rPr lang="en-NZ" sz="2200" dirty="0" smtClean="0"/>
              <a:t>Design a system in such a way that the possibility of deadlock is excluded</a:t>
            </a:r>
          </a:p>
          <a:p>
            <a:r>
              <a:rPr lang="en-NZ" sz="2200" dirty="0" smtClean="0"/>
              <a:t>Is this possible?</a:t>
            </a:r>
          </a:p>
          <a:p>
            <a:r>
              <a:rPr lang="en-NZ" sz="2200" dirty="0" smtClean="0"/>
              <a:t>Two main methods:</a:t>
            </a:r>
          </a:p>
          <a:p>
            <a:pPr lvl="1"/>
            <a:r>
              <a:rPr lang="en-NZ" sz="2200" dirty="0"/>
              <a:t>Indirect</a:t>
            </a:r>
          </a:p>
          <a:p>
            <a:pPr lvl="2"/>
            <a:r>
              <a:rPr lang="en-NZ" sz="2000" dirty="0"/>
              <a:t>prevent the occurrence of one of the three necessary conditions</a:t>
            </a:r>
          </a:p>
          <a:p>
            <a:pPr lvl="1"/>
            <a:r>
              <a:rPr lang="en-NZ" sz="2200" dirty="0" smtClean="0"/>
              <a:t>Direct</a:t>
            </a:r>
          </a:p>
          <a:p>
            <a:pPr lvl="2"/>
            <a:r>
              <a:rPr lang="en-NZ" sz="2000" dirty="0" smtClean="0"/>
              <a:t>prevent the occurrence of a circular wait</a:t>
            </a:r>
            <a:endParaRPr lang="en-NZ" sz="2000" dirty="0"/>
          </a:p>
        </p:txBody>
      </p:sp>
      <p:pic>
        <p:nvPicPr>
          <p:cNvPr id="5" name="Picture 4"/>
          <p:cNvPicPr>
            <a:picLocks noChangeAspect="1"/>
          </p:cNvPicPr>
          <p:nvPr/>
        </p:nvPicPr>
        <p:blipFill>
          <a:blip r:embed="rId3"/>
          <a:stretch>
            <a:fillRect/>
          </a:stretch>
        </p:blipFill>
        <p:spPr>
          <a:xfrm>
            <a:off x="6477000" y="5080000"/>
            <a:ext cx="2552700" cy="1778000"/>
          </a:xfrm>
          <a:prstGeom prst="rect">
            <a:avLst/>
          </a:prstGeom>
        </p:spPr>
      </p:pic>
    </p:spTree>
    <p:extLst>
      <p:ext uri="{BB962C8B-B14F-4D97-AF65-F5344CB8AC3E}">
        <p14:creationId xmlns:p14="http://schemas.microsoft.com/office/powerpoint/2010/main" val="2335171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Deadlock Prevention</a:t>
            </a:r>
            <a:endParaRPr lang="en-CA" altLang="en-US"/>
          </a:p>
        </p:txBody>
      </p:sp>
      <p:sp>
        <p:nvSpPr>
          <p:cNvPr id="175107" name="Rectangle 3"/>
          <p:cNvSpPr>
            <a:spLocks noGrp="1" noChangeArrowheads="1"/>
          </p:cNvSpPr>
          <p:nvPr>
            <p:ph type="body" idx="1"/>
          </p:nvPr>
        </p:nvSpPr>
        <p:spPr>
          <a:xfrm>
            <a:off x="1182688" y="1752600"/>
            <a:ext cx="7772400" cy="4379913"/>
          </a:xfrm>
        </p:spPr>
        <p:txBody>
          <a:bodyPr>
            <a:normAutofit/>
          </a:bodyPr>
          <a:lstStyle/>
          <a:p>
            <a:pPr>
              <a:lnSpc>
                <a:spcPct val="90000"/>
              </a:lnSpc>
            </a:pPr>
            <a:r>
              <a:rPr lang="en-US" altLang="en-US" sz="2800" dirty="0"/>
              <a:t>Mutual </a:t>
            </a:r>
            <a:r>
              <a:rPr lang="en-US" altLang="en-US" sz="2800" dirty="0" smtClean="0"/>
              <a:t>exclusion</a:t>
            </a:r>
            <a:endParaRPr lang="en-US" altLang="en-US" sz="2800" dirty="0"/>
          </a:p>
          <a:p>
            <a:pPr lvl="1">
              <a:lnSpc>
                <a:spcPct val="90000"/>
              </a:lnSpc>
            </a:pPr>
            <a:r>
              <a:rPr lang="en-US" altLang="en-US" sz="2400" dirty="0" smtClean="0"/>
              <a:t>Mutual exclusion is removed</a:t>
            </a:r>
            <a:endParaRPr lang="en-US" altLang="en-US" sz="2400" dirty="0"/>
          </a:p>
          <a:p>
            <a:pPr>
              <a:lnSpc>
                <a:spcPct val="90000"/>
              </a:lnSpc>
            </a:pPr>
            <a:r>
              <a:rPr lang="en-US" altLang="en-US" sz="2800" dirty="0" smtClean="0"/>
              <a:t>Hold-and-wait</a:t>
            </a:r>
            <a:endParaRPr lang="en-US" altLang="en-US" sz="2800" dirty="0"/>
          </a:p>
          <a:p>
            <a:pPr lvl="1">
              <a:lnSpc>
                <a:spcPct val="90000"/>
              </a:lnSpc>
            </a:pPr>
            <a:r>
              <a:rPr lang="en-US" altLang="en-US" sz="2400" dirty="0" smtClean="0"/>
              <a:t>A process requests </a:t>
            </a:r>
            <a:r>
              <a:rPr lang="en-US" altLang="en-US" sz="2400" dirty="0"/>
              <a:t>all of its required resources at one </a:t>
            </a:r>
            <a:r>
              <a:rPr lang="en-US" altLang="en-US" sz="2400" dirty="0" smtClean="0"/>
              <a:t>time</a:t>
            </a:r>
            <a:endParaRPr lang="en-US" altLang="en-US" sz="2400" dirty="0"/>
          </a:p>
          <a:p>
            <a:pPr>
              <a:lnSpc>
                <a:spcPct val="90000"/>
              </a:lnSpc>
            </a:pPr>
            <a:r>
              <a:rPr lang="en-US" altLang="en-US" sz="2800" dirty="0"/>
              <a:t>No </a:t>
            </a:r>
            <a:r>
              <a:rPr lang="en-US" altLang="en-US" sz="2800" dirty="0" smtClean="0"/>
              <a:t>preemption</a:t>
            </a:r>
            <a:endParaRPr lang="en-US" altLang="en-US" sz="2800" dirty="0"/>
          </a:p>
          <a:p>
            <a:pPr lvl="1">
              <a:lnSpc>
                <a:spcPct val="90000"/>
              </a:lnSpc>
            </a:pPr>
            <a:r>
              <a:rPr lang="en-US" altLang="en-US" sz="2400" dirty="0"/>
              <a:t>If a process holding certain resources is denied a further request, that process must release its original </a:t>
            </a:r>
            <a:r>
              <a:rPr lang="en-US" altLang="en-US" sz="2400" dirty="0" smtClean="0"/>
              <a:t>resources </a:t>
            </a:r>
          </a:p>
          <a:p>
            <a:pPr>
              <a:lnSpc>
                <a:spcPct val="90000"/>
              </a:lnSpc>
            </a:pPr>
            <a:endParaRPr lang="en-CA" altLang="en-US" sz="2800" dirty="0"/>
          </a:p>
        </p:txBody>
      </p:sp>
    </p:spTree>
    <p:extLst>
      <p:ext uri="{BB962C8B-B14F-4D97-AF65-F5344CB8AC3E}">
        <p14:creationId xmlns:p14="http://schemas.microsoft.com/office/powerpoint/2010/main" val="795187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1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5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1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Deadlock Prevention (2)</a:t>
            </a:r>
            <a:endParaRPr lang="en-CA" altLang="en-US"/>
          </a:p>
        </p:txBody>
      </p:sp>
      <p:sp>
        <p:nvSpPr>
          <p:cNvPr id="176131" name="Rectangle 3"/>
          <p:cNvSpPr>
            <a:spLocks noGrp="1" noChangeArrowheads="1"/>
          </p:cNvSpPr>
          <p:nvPr>
            <p:ph type="body" idx="1"/>
          </p:nvPr>
        </p:nvSpPr>
        <p:spPr/>
        <p:txBody>
          <a:bodyPr>
            <a:normAutofit/>
          </a:bodyPr>
          <a:lstStyle/>
          <a:p>
            <a:pPr>
              <a:lnSpc>
                <a:spcPct val="90000"/>
              </a:lnSpc>
            </a:pPr>
            <a:r>
              <a:rPr lang="en-US" altLang="en-US" sz="3200" dirty="0"/>
              <a:t>Circular wait</a:t>
            </a:r>
          </a:p>
          <a:p>
            <a:pPr lvl="1">
              <a:lnSpc>
                <a:spcPct val="90000"/>
              </a:lnSpc>
            </a:pPr>
            <a:r>
              <a:rPr lang="en-US" altLang="en-US" sz="2000" dirty="0"/>
              <a:t>Prevented by defining a linear ordering of resource types</a:t>
            </a:r>
          </a:p>
          <a:p>
            <a:pPr lvl="1">
              <a:lnSpc>
                <a:spcPct val="90000"/>
              </a:lnSpc>
            </a:pPr>
            <a:r>
              <a:rPr lang="en-US" altLang="en-US" sz="2000" dirty="0"/>
              <a:t>Modern operating systems don’t use linear </a:t>
            </a:r>
            <a:r>
              <a:rPr lang="en-US" altLang="en-US" sz="2000" dirty="0" smtClean="0"/>
              <a:t>ordering because of serious limitations</a:t>
            </a:r>
            <a:endParaRPr lang="en-US" altLang="en-US" sz="2000" dirty="0"/>
          </a:p>
          <a:p>
            <a:pPr>
              <a:lnSpc>
                <a:spcPct val="90000"/>
              </a:lnSpc>
            </a:pPr>
            <a:endParaRPr lang="en-CA" altLang="en-US" sz="3200" dirty="0"/>
          </a:p>
        </p:txBody>
      </p:sp>
    </p:spTree>
    <p:extLst>
      <p:ext uri="{BB962C8B-B14F-4D97-AF65-F5344CB8AC3E}">
        <p14:creationId xmlns:p14="http://schemas.microsoft.com/office/powerpoint/2010/main" val="107648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838200" y="2514600"/>
            <a:ext cx="7696200" cy="3962400"/>
          </a:xfrm>
        </p:spPr>
        <p:txBody>
          <a:bodyPr/>
          <a:lstStyle/>
          <a:p>
            <a:r>
              <a:rPr lang="en-US" dirty="0" smtClean="0"/>
              <a:t>A decision is made dynamically whether the current resource allocation request will, if granted, potentially lead to a deadlock</a:t>
            </a:r>
          </a:p>
          <a:p>
            <a:r>
              <a:rPr lang="en-US" dirty="0" smtClean="0"/>
              <a:t>Requires knowledge of future process requests:</a:t>
            </a:r>
          </a:p>
          <a:p>
            <a:pPr lvl="1"/>
            <a:r>
              <a:rPr lang="en-US" sz="1800" dirty="0" smtClean="0"/>
              <a:t>Probabilistic approach</a:t>
            </a:r>
          </a:p>
          <a:p>
            <a:endParaRPr lang="en-US" dirty="0"/>
          </a:p>
        </p:txBody>
      </p:sp>
      <p:pic>
        <p:nvPicPr>
          <p:cNvPr id="4" name="Picture 3"/>
          <p:cNvPicPr>
            <a:picLocks noChangeAspect="1"/>
          </p:cNvPicPr>
          <p:nvPr/>
        </p:nvPicPr>
        <p:blipFill>
          <a:blip r:embed="rId3"/>
          <a:stretch>
            <a:fillRect/>
          </a:stretch>
        </p:blipFill>
        <p:spPr>
          <a:xfrm>
            <a:off x="4114800" y="4724400"/>
            <a:ext cx="1371600" cy="1496291"/>
          </a:xfrm>
          <a:prstGeom prst="rect">
            <a:avLst/>
          </a:prstGeom>
        </p:spPr>
      </p:pic>
      <p:pic>
        <p:nvPicPr>
          <p:cNvPr id="6" name="Picture 5"/>
          <p:cNvPicPr>
            <a:picLocks noChangeAspect="1"/>
          </p:cNvPicPr>
          <p:nvPr/>
        </p:nvPicPr>
        <p:blipFill>
          <a:blip r:embed="rId4"/>
          <a:stretch>
            <a:fillRect/>
          </a:stretch>
        </p:blipFill>
        <p:spPr>
          <a:xfrm>
            <a:off x="152400" y="228600"/>
            <a:ext cx="1676400" cy="1652451"/>
          </a:xfrm>
          <a:prstGeom prst="rect">
            <a:avLst/>
          </a:prstGeom>
        </p:spPr>
      </p:pic>
    </p:spTree>
    <p:extLst>
      <p:ext uri="{BB962C8B-B14F-4D97-AF65-F5344CB8AC3E}">
        <p14:creationId xmlns:p14="http://schemas.microsoft.com/office/powerpoint/2010/main" val="399133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Two Approaches to </a:t>
            </a:r>
            <a:br>
              <a:rPr lang="en-US" altLang="en-US"/>
            </a:br>
            <a:r>
              <a:rPr lang="en-US" altLang="en-US"/>
              <a:t>Deadlock Avoidance</a:t>
            </a:r>
          </a:p>
        </p:txBody>
      </p:sp>
      <p:sp>
        <p:nvSpPr>
          <p:cNvPr id="146435" name="Rectangle 3"/>
          <p:cNvSpPr>
            <a:spLocks noGrp="1" noChangeArrowheads="1"/>
          </p:cNvSpPr>
          <p:nvPr>
            <p:ph type="body" idx="1"/>
          </p:nvPr>
        </p:nvSpPr>
        <p:spPr/>
        <p:txBody>
          <a:bodyPr/>
          <a:lstStyle/>
          <a:p>
            <a:r>
              <a:rPr lang="en-US" altLang="en-US"/>
              <a:t>Do not start a process if its demands might lead to deadlock.</a:t>
            </a:r>
          </a:p>
          <a:p>
            <a:r>
              <a:rPr lang="en-US" altLang="en-US"/>
              <a:t>Do not grant an incremental resource request to a process if this allocation might lead to deadlock.</a:t>
            </a:r>
          </a:p>
        </p:txBody>
      </p:sp>
      <p:pic>
        <p:nvPicPr>
          <p:cNvPr id="4" name="Picture 3"/>
          <p:cNvPicPr>
            <a:picLocks noChangeAspect="1"/>
          </p:cNvPicPr>
          <p:nvPr/>
        </p:nvPicPr>
        <p:blipFill>
          <a:blip r:embed="rId2"/>
          <a:stretch>
            <a:fillRect/>
          </a:stretch>
        </p:blipFill>
        <p:spPr>
          <a:xfrm>
            <a:off x="3886200" y="3886200"/>
            <a:ext cx="1371600" cy="1371600"/>
          </a:xfrm>
          <a:prstGeom prst="rect">
            <a:avLst/>
          </a:prstGeom>
        </p:spPr>
      </p:pic>
    </p:spTree>
    <p:extLst>
      <p:ext uri="{BB962C8B-B14F-4D97-AF65-F5344CB8AC3E}">
        <p14:creationId xmlns:p14="http://schemas.microsoft.com/office/powerpoint/2010/main" val="487219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Allocation Denial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600200" y="1905000"/>
            <a:ext cx="7543800" cy="4114800"/>
          </a:xfrm>
        </p:spPr>
        <p:txBody>
          <a:bodyPr/>
          <a:lstStyle/>
          <a:p>
            <a:r>
              <a:rPr lang="en-US" altLang="en-US" b="1" dirty="0"/>
              <a:t>B</a:t>
            </a:r>
            <a:r>
              <a:rPr lang="en-US" altLang="en-US" b="1" dirty="0" smtClean="0"/>
              <a:t>anker’s </a:t>
            </a:r>
            <a:r>
              <a:rPr lang="en-US" altLang="en-US" b="1" dirty="0"/>
              <a:t>algorithm </a:t>
            </a:r>
            <a:r>
              <a:rPr lang="en-US" altLang="en-US" dirty="0"/>
              <a:t>(</a:t>
            </a:r>
            <a:r>
              <a:rPr lang="en-US" altLang="en-US" dirty="0" err="1"/>
              <a:t>Dijkstra</a:t>
            </a:r>
            <a:r>
              <a:rPr lang="en-US" altLang="en-US" dirty="0"/>
              <a:t>)</a:t>
            </a:r>
          </a:p>
          <a:p>
            <a:r>
              <a:rPr lang="en-US" b="1" i="1" dirty="0" smtClean="0"/>
              <a:t>State</a:t>
            </a:r>
            <a:r>
              <a:rPr lang="en-US" dirty="0" smtClean="0"/>
              <a:t> of the system reflects the current allocation of resources to processes</a:t>
            </a:r>
          </a:p>
          <a:p>
            <a:r>
              <a:rPr lang="en-US" b="1" i="1" dirty="0" smtClean="0"/>
              <a:t>Safe state </a:t>
            </a:r>
            <a:r>
              <a:rPr lang="en-US" dirty="0" smtClean="0"/>
              <a:t>is one in which there is at least one sequence of resource allocations to processes that does not result in a deadlock</a:t>
            </a:r>
          </a:p>
          <a:p>
            <a:r>
              <a:rPr lang="en-US" b="1" i="1" dirty="0" smtClean="0"/>
              <a:t>Unsafe state </a:t>
            </a:r>
            <a:r>
              <a:rPr lang="en-US" dirty="0" smtClean="0"/>
              <a:t>is a state that is not safe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371600"/>
            <a:ext cx="1430376" cy="1905000"/>
          </a:xfrm>
          <a:prstGeom prst="rect">
            <a:avLst/>
          </a:prstGeom>
        </p:spPr>
      </p:pic>
    </p:spTree>
    <p:extLst>
      <p:ext uri="{BB962C8B-B14F-4D97-AF65-F5344CB8AC3E}">
        <p14:creationId xmlns:p14="http://schemas.microsoft.com/office/powerpoint/2010/main" val="403460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0"/>
            <a:ext cx="8229600" cy="1371600"/>
          </a:xfrm>
        </p:spPr>
        <p:txBody>
          <a:bodyPr/>
          <a:lstStyle/>
          <a:p>
            <a:r>
              <a:rPr lang="en-US" altLang="en-US" dirty="0" smtClean="0"/>
              <a:t>Banker’s Algorithm</a:t>
            </a:r>
            <a:endParaRPr lang="en-US" altLang="en-US" dirty="0"/>
          </a:p>
        </p:txBody>
      </p:sp>
      <p:sp>
        <p:nvSpPr>
          <p:cNvPr id="147459" name="Rectangle 3"/>
          <p:cNvSpPr>
            <a:spLocks noGrp="1" noChangeArrowheads="1"/>
          </p:cNvSpPr>
          <p:nvPr>
            <p:ph type="body" idx="1"/>
          </p:nvPr>
        </p:nvSpPr>
        <p:spPr/>
        <p:txBody>
          <a:bodyPr/>
          <a:lstStyle/>
          <a:p>
            <a:r>
              <a:rPr lang="en-US" altLang="en-US" sz="2800" dirty="0" smtClean="0"/>
              <a:t>A matrix solution </a:t>
            </a:r>
          </a:p>
          <a:p>
            <a:r>
              <a:rPr lang="en-US" altLang="en-US" sz="2800" dirty="0" smtClean="0"/>
              <a:t>Mutual </a:t>
            </a:r>
            <a:r>
              <a:rPr lang="en-US" altLang="en-US" sz="2800" dirty="0"/>
              <a:t>exclusion, hold-and-wait  and no preemption are </a:t>
            </a:r>
            <a:r>
              <a:rPr lang="en-US" altLang="en-US" sz="2800" dirty="0" smtClean="0"/>
              <a:t>allowed</a:t>
            </a:r>
            <a:endParaRPr lang="en-US" altLang="en-US" sz="2800" dirty="0"/>
          </a:p>
          <a:p>
            <a:r>
              <a:rPr lang="en-US" altLang="en-US" sz="2800" dirty="0"/>
              <a:t>Processes request resources, but the system grants only requests that result is safe </a:t>
            </a:r>
            <a:r>
              <a:rPr lang="en-US" altLang="en-US" sz="2800" dirty="0" smtClean="0"/>
              <a:t>state</a:t>
            </a:r>
            <a:endParaRPr lang="en-US" altLang="en-US" sz="2800" dirty="0"/>
          </a:p>
          <a:p>
            <a:r>
              <a:rPr lang="en-US" altLang="en-US" sz="2800" dirty="0"/>
              <a:t>The system is maintain in a safe </a:t>
            </a:r>
            <a:r>
              <a:rPr lang="en-US" altLang="en-US" sz="2800" dirty="0" smtClean="0"/>
              <a:t>state </a:t>
            </a:r>
          </a:p>
          <a:p>
            <a:pPr lvl="1"/>
            <a:r>
              <a:rPr lang="en-US" altLang="en-US" sz="2000" dirty="0" smtClean="0"/>
              <a:t>safe </a:t>
            </a:r>
            <a:r>
              <a:rPr lang="en-US" altLang="en-US" sz="2000" dirty="0"/>
              <a:t>state is where there is at least one sequence that does not result in </a:t>
            </a:r>
            <a:r>
              <a:rPr lang="en-US" altLang="en-US" sz="2000" dirty="0" smtClean="0"/>
              <a:t>deadlock</a:t>
            </a:r>
            <a:endParaRPr lang="en-US" altLang="en-US" sz="2000" dirty="0"/>
          </a:p>
        </p:txBody>
      </p:sp>
    </p:spTree>
    <p:extLst>
      <p:ext uri="{BB962C8B-B14F-4D97-AF65-F5344CB8AC3E}">
        <p14:creationId xmlns:p14="http://schemas.microsoft.com/office/powerpoint/2010/main" val="42382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28600" y="1600200"/>
            <a:ext cx="8500057" cy="2514600"/>
          </a:xfrm>
          <a:prstGeom prst="rect">
            <a:avLst/>
          </a:prstGeom>
        </p:spPr>
      </p:pic>
      <p:sp>
        <p:nvSpPr>
          <p:cNvPr id="9" name="TextBox 8"/>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extLst>
      <p:ext uri="{BB962C8B-B14F-4D97-AF65-F5344CB8AC3E}">
        <p14:creationId xmlns:p14="http://schemas.microsoft.com/office/powerpoint/2010/main" val="2662954305"/>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Four Counting Threads for 30 Seconds </a:t>
            </a:r>
            <a:endParaRPr lang="en-CA"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94339"/>
            <a:ext cx="8229600" cy="4337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380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676400"/>
            <a:ext cx="8382000" cy="2514600"/>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extLst>
      <p:ext uri="{BB962C8B-B14F-4D97-AF65-F5344CB8AC3E}">
        <p14:creationId xmlns:p14="http://schemas.microsoft.com/office/powerpoint/2010/main" val="36248982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5114" y="2057399"/>
            <a:ext cx="8281686" cy="2726055"/>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extLst>
      <p:ext uri="{BB962C8B-B14F-4D97-AF65-F5344CB8AC3E}">
        <p14:creationId xmlns:p14="http://schemas.microsoft.com/office/powerpoint/2010/main" val="219223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13846"/>
          <a:stretch>
            <a:fillRect/>
          </a:stretch>
        </p:blipFill>
        <p:spPr>
          <a:xfrm>
            <a:off x="304800" y="1828800"/>
            <a:ext cx="8411308" cy="2355164"/>
          </a:xfrm>
          <a:prstGeom prst="rect">
            <a:avLst/>
          </a:prstGeom>
        </p:spPr>
      </p:pic>
      <p:sp>
        <p:nvSpPr>
          <p:cNvPr id="7" name="Rectangle 6"/>
          <p:cNvSpPr/>
          <p:nvPr/>
        </p:nvSpPr>
        <p:spPr>
          <a:xfrm>
            <a:off x="304800" y="4495800"/>
            <a:ext cx="8534400" cy="307777"/>
          </a:xfrm>
          <a:prstGeom prst="rect">
            <a:avLst/>
          </a:prstGeom>
        </p:spPr>
        <p:txBody>
          <a:bodyPr wrap="square">
            <a:spAutoFit/>
          </a:bodyPr>
          <a:lstStyle/>
          <a:p>
            <a:pPr algn="ctr"/>
            <a:r>
              <a:rPr lang="en-US" sz="1400" dirty="0" smtClean="0">
                <a:latin typeface="+mn-lt"/>
              </a:rPr>
              <a:t>(</a:t>
            </a:r>
            <a:r>
              <a:rPr lang="en-US" sz="1400" dirty="0" err="1" smtClean="0">
                <a:latin typeface="+mn-lt"/>
              </a:rPr>
              <a:t>d</a:t>
            </a:r>
            <a:r>
              <a:rPr lang="en-US" sz="1400" dirty="0" smtClean="0">
                <a:latin typeface="+mn-lt"/>
              </a:rPr>
              <a:t>) P3 runs to completion </a:t>
            </a:r>
            <a:endParaRPr lang="en-US" sz="1400" dirty="0">
              <a:latin typeface="+mn-lt"/>
            </a:endParaRPr>
          </a:p>
        </p:txBody>
      </p:sp>
      <p:sp>
        <p:nvSpPr>
          <p:cNvPr id="8" name="TextBox 7"/>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extLst>
      <p:ext uri="{BB962C8B-B14F-4D97-AF65-F5344CB8AC3E}">
        <p14:creationId xmlns:p14="http://schemas.microsoft.com/office/powerpoint/2010/main" val="39263238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7042"/>
          <a:stretch>
            <a:fillRect/>
          </a:stretch>
        </p:blipFill>
        <p:spPr>
          <a:xfrm>
            <a:off x="1295400" y="838200"/>
            <a:ext cx="6324600" cy="5009594"/>
          </a:xfrm>
          <a:prstGeom prst="rect">
            <a:avLst/>
          </a:prstGeom>
        </p:spPr>
      </p:pic>
      <p:sp>
        <p:nvSpPr>
          <p:cNvPr id="6" name="TextBox 5"/>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6.8  Determination of an Unsafe State </a:t>
            </a:r>
          </a:p>
        </p:txBody>
      </p:sp>
    </p:spTree>
    <p:extLst>
      <p:ext uri="{BB962C8B-B14F-4D97-AF65-F5344CB8AC3E}">
        <p14:creationId xmlns:p14="http://schemas.microsoft.com/office/powerpoint/2010/main" val="36312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b="5125"/>
          <a:stretch>
            <a:fillRect/>
          </a:stretch>
        </p:blipFill>
        <p:spPr>
          <a:xfrm>
            <a:off x="609600" y="685800"/>
            <a:ext cx="5121855" cy="5835364"/>
          </a:xfrm>
          <a:prstGeom prst="rect">
            <a:avLst/>
          </a:prstGeom>
        </p:spPr>
      </p:pic>
      <p:sp>
        <p:nvSpPr>
          <p:cNvPr id="9" name="TextBox 8"/>
          <p:cNvSpPr txBox="1"/>
          <p:nvPr/>
        </p:nvSpPr>
        <p:spPr>
          <a:xfrm>
            <a:off x="5943600" y="1828800"/>
            <a:ext cx="2743200" cy="2246769"/>
          </a:xfrm>
          <a:prstGeom prst="rect">
            <a:avLst/>
          </a:prstGeom>
          <a:noFill/>
        </p:spPr>
        <p:txBody>
          <a:bodyPr wrap="square" rtlCol="0">
            <a:spAutoFit/>
          </a:bodyPr>
          <a:lstStyle/>
          <a:p>
            <a:pPr algn="ctr"/>
            <a:r>
              <a:rPr lang="en-US" sz="2800" b="1" dirty="0" smtClean="0">
                <a:latin typeface="+mn-lt"/>
              </a:rPr>
              <a:t>Figure 6.9  </a:t>
            </a:r>
          </a:p>
          <a:p>
            <a:pPr algn="ctr"/>
            <a:endParaRPr lang="en-US" sz="2800" b="1" dirty="0" smtClean="0">
              <a:latin typeface="+mn-lt"/>
            </a:endParaRPr>
          </a:p>
          <a:p>
            <a:pPr algn="ctr"/>
            <a:r>
              <a:rPr lang="en-US" sz="2800" b="1" dirty="0" smtClean="0">
                <a:latin typeface="+mn-lt"/>
              </a:rPr>
              <a:t>Deadlock Avoidance Logic</a:t>
            </a:r>
            <a:r>
              <a:rPr lang="en-US" sz="2800" dirty="0" smtClean="0">
                <a:latin typeface="+mn-lt"/>
              </a:rPr>
              <a:t> </a:t>
            </a:r>
            <a:endParaRPr lang="en-US" sz="2800" dirty="0">
              <a:latin typeface="+mn-lt"/>
            </a:endParaRPr>
          </a:p>
        </p:txBody>
      </p:sp>
    </p:spTree>
    <p:extLst>
      <p:ext uri="{BB962C8B-B14F-4D97-AF65-F5344CB8AC3E}">
        <p14:creationId xmlns:p14="http://schemas.microsoft.com/office/powerpoint/2010/main" val="18122287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381000" y="2133600"/>
            <a:ext cx="8229600" cy="5181600"/>
          </a:xfrm>
        </p:spPr>
        <p:txBody>
          <a:bodyPr>
            <a:normAutofit/>
          </a:bodyPr>
          <a:lstStyle/>
          <a:p>
            <a:r>
              <a:rPr lang="en-NZ" sz="2200" dirty="0" smtClean="0"/>
              <a:t>It is not necessary to preempt and rollback processes, as in deadlock detection </a:t>
            </a:r>
          </a:p>
          <a:p>
            <a:r>
              <a:rPr lang="en-NZ" sz="2200" dirty="0" smtClean="0"/>
              <a:t>It is less restrictive than deadlock prevention</a:t>
            </a:r>
            <a:endParaRPr lang="en-US" sz="2200" dirty="0" smtClean="0"/>
          </a:p>
        </p:txBody>
      </p:sp>
      <p:pic>
        <p:nvPicPr>
          <p:cNvPr id="5" name="Picture 4"/>
          <p:cNvPicPr>
            <a:picLocks noChangeAspect="1"/>
          </p:cNvPicPr>
          <p:nvPr/>
        </p:nvPicPr>
        <p:blipFill>
          <a:blip r:embed="rId3"/>
          <a:stretch>
            <a:fillRect/>
          </a:stretch>
        </p:blipFill>
        <p:spPr>
          <a:xfrm>
            <a:off x="4495800" y="4038600"/>
            <a:ext cx="2667000" cy="1959430"/>
          </a:xfrm>
          <a:prstGeom prst="rect">
            <a:avLst/>
          </a:prstGeom>
        </p:spPr>
      </p:pic>
      <p:pic>
        <p:nvPicPr>
          <p:cNvPr id="9" name="Picture 8"/>
          <p:cNvPicPr>
            <a:picLocks noChangeAspect="1"/>
          </p:cNvPicPr>
          <p:nvPr/>
        </p:nvPicPr>
        <p:blipFill>
          <a:blip r:embed="rId4"/>
          <a:stretch>
            <a:fillRect/>
          </a:stretch>
        </p:blipFill>
        <p:spPr>
          <a:xfrm>
            <a:off x="1905000" y="4191000"/>
            <a:ext cx="1371600" cy="1775566"/>
          </a:xfrm>
          <a:prstGeom prst="rect">
            <a:avLst/>
          </a:prstGeom>
        </p:spPr>
      </p:pic>
    </p:spTree>
    <p:extLst>
      <p:ext uri="{BB962C8B-B14F-4D97-AF65-F5344CB8AC3E}">
        <p14:creationId xmlns:p14="http://schemas.microsoft.com/office/powerpoint/2010/main" val="378731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Disadvantages of the Banker’s  Algorithm</a:t>
            </a:r>
          </a:p>
        </p:txBody>
      </p:sp>
      <p:sp>
        <p:nvSpPr>
          <p:cNvPr id="154627" name="Rectangle 3"/>
          <p:cNvSpPr>
            <a:spLocks noGrp="1" noChangeArrowheads="1"/>
          </p:cNvSpPr>
          <p:nvPr>
            <p:ph type="body" idx="1"/>
          </p:nvPr>
        </p:nvSpPr>
        <p:spPr/>
        <p:txBody>
          <a:bodyPr/>
          <a:lstStyle/>
          <a:p>
            <a:pPr>
              <a:lnSpc>
                <a:spcPct val="90000"/>
              </a:lnSpc>
            </a:pPr>
            <a:r>
              <a:rPr lang="en-US" altLang="en-US" sz="2400" dirty="0"/>
              <a:t>The maximum resource requirement must be stated in advance by each process.</a:t>
            </a:r>
          </a:p>
          <a:p>
            <a:pPr>
              <a:lnSpc>
                <a:spcPct val="90000"/>
              </a:lnSpc>
            </a:pPr>
            <a:r>
              <a:rPr lang="en-US" altLang="en-US" sz="2400" dirty="0"/>
              <a:t>Processes under consideration must be independent; no synchronization requirements.</a:t>
            </a:r>
          </a:p>
          <a:p>
            <a:pPr>
              <a:lnSpc>
                <a:spcPct val="90000"/>
              </a:lnSpc>
            </a:pPr>
            <a:r>
              <a:rPr lang="en-US" altLang="en-US" sz="2400" dirty="0"/>
              <a:t>There must be a fixed number of resources to allocate.</a:t>
            </a:r>
          </a:p>
          <a:p>
            <a:pPr>
              <a:lnSpc>
                <a:spcPct val="90000"/>
              </a:lnSpc>
            </a:pPr>
            <a:r>
              <a:rPr lang="en-US" altLang="en-US" sz="2400" dirty="0"/>
              <a:t>No process may exit while holding resources</a:t>
            </a:r>
          </a:p>
          <a:p>
            <a:pPr>
              <a:lnSpc>
                <a:spcPct val="90000"/>
              </a:lnSpc>
            </a:pPr>
            <a:r>
              <a:rPr lang="en-US" altLang="en-US" sz="2400" dirty="0"/>
              <a:t>The number of processes should be fix.</a:t>
            </a:r>
          </a:p>
          <a:p>
            <a:pPr>
              <a:lnSpc>
                <a:spcPct val="90000"/>
              </a:lnSpc>
            </a:pPr>
            <a:r>
              <a:rPr lang="en-US" altLang="en-US" sz="2400" b="1" dirty="0"/>
              <a:t>Because of these limitations, the </a:t>
            </a:r>
            <a:r>
              <a:rPr lang="en-US" altLang="en-US" sz="2400" b="1" dirty="0" smtClean="0"/>
              <a:t>banker’s </a:t>
            </a:r>
            <a:r>
              <a:rPr lang="en-US" altLang="en-US" sz="2400" b="1" dirty="0"/>
              <a:t>algorithm is not implemented in modern operating systems.</a:t>
            </a:r>
          </a:p>
        </p:txBody>
      </p:sp>
    </p:spTree>
    <p:extLst>
      <p:ext uri="{BB962C8B-B14F-4D97-AF65-F5344CB8AC3E}">
        <p14:creationId xmlns:p14="http://schemas.microsoft.com/office/powerpoint/2010/main" val="2697076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46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4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en-US"/>
              <a:t>Deadlock Detection</a:t>
            </a:r>
            <a:endParaRPr lang="en-CA" altLang="en-US"/>
          </a:p>
        </p:txBody>
      </p:sp>
      <p:sp>
        <p:nvSpPr>
          <p:cNvPr id="177155" name="Rectangle 3"/>
          <p:cNvSpPr>
            <a:spLocks noGrp="1" noChangeArrowheads="1"/>
          </p:cNvSpPr>
          <p:nvPr>
            <p:ph type="body" idx="1"/>
          </p:nvPr>
        </p:nvSpPr>
        <p:spPr/>
        <p:txBody>
          <a:bodyPr/>
          <a:lstStyle/>
          <a:p>
            <a:r>
              <a:rPr lang="en-US" altLang="en-US" dirty="0"/>
              <a:t>Deadlock detection algorithms focus on determining if a circular wait </a:t>
            </a:r>
            <a:r>
              <a:rPr lang="en-US" altLang="en-US" dirty="0" smtClean="0"/>
              <a:t>occurred</a:t>
            </a:r>
            <a:endParaRPr lang="en-US" altLang="en-US" dirty="0"/>
          </a:p>
          <a:p>
            <a:r>
              <a:rPr lang="en-US" altLang="en-US" dirty="0"/>
              <a:t>It can add a significant runtime </a:t>
            </a:r>
            <a:r>
              <a:rPr lang="en-US" altLang="en-US" dirty="0" smtClean="0"/>
              <a:t>overhead</a:t>
            </a:r>
            <a:endParaRPr lang="en-CA" altLang="en-US" dirty="0"/>
          </a:p>
        </p:txBody>
      </p:sp>
    </p:spTree>
    <p:extLst>
      <p:ext uri="{BB962C8B-B14F-4D97-AF65-F5344CB8AC3E}">
        <p14:creationId xmlns:p14="http://schemas.microsoft.com/office/powerpoint/2010/main" val="380565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solidFill>
                  <a:schemeClr val="accent1">
                    <a:lumMod val="75000"/>
                  </a:schemeClr>
                </a:solidFill>
              </a:rPr>
              <a:t>Deadlock Detection Algorithms</a:t>
            </a:r>
            <a:endParaRPr lang="en-NZ" b="1" dirty="0">
              <a:solidFill>
                <a:schemeClr val="accent1">
                  <a:lumMod val="75000"/>
                </a:schemeClr>
              </a:solidFill>
            </a:endParaRPr>
          </a:p>
        </p:txBody>
      </p:sp>
      <p:sp>
        <p:nvSpPr>
          <p:cNvPr id="3" name="Content Placeholder 2"/>
          <p:cNvSpPr>
            <a:spLocks noGrp="1"/>
          </p:cNvSpPr>
          <p:nvPr>
            <p:ph idx="4294967295"/>
          </p:nvPr>
        </p:nvSpPr>
        <p:spPr>
          <a:xfrm>
            <a:off x="609600" y="2209800"/>
            <a:ext cx="3505200" cy="5943600"/>
          </a:xfrm>
        </p:spPr>
        <p:txBody>
          <a:bodyPr/>
          <a:lstStyle/>
          <a:p>
            <a:pPr>
              <a:buNone/>
            </a:pPr>
            <a:endParaRPr lang="en-NZ" dirty="0" smtClean="0"/>
          </a:p>
          <a:p>
            <a:pPr>
              <a:buSzPct val="135000"/>
              <a:buFont typeface="Wingdings" charset="2"/>
              <a:buChar char="§"/>
            </a:pPr>
            <a:r>
              <a:rPr lang="en-NZ" sz="2200" dirty="0" smtClean="0"/>
              <a:t>A check for deadlock can be made as frequently as each resource request or, less frequently, depending on how likely it is for a deadlock to occur</a:t>
            </a:r>
          </a:p>
        </p:txBody>
      </p:sp>
      <p:graphicFrame>
        <p:nvGraphicFramePr>
          <p:cNvPr id="4" name="Diagram 3"/>
          <p:cNvGraphicFramePr/>
          <p:nvPr>
            <p:extLst>
              <p:ext uri="{D42A27DB-BD31-4B8C-83A1-F6EECF244321}">
                <p14:modId xmlns:p14="http://schemas.microsoft.com/office/powerpoint/2010/main" val="203561942"/>
              </p:ext>
            </p:extLst>
          </p:nvPr>
        </p:nvGraphicFramePr>
        <p:xfrm>
          <a:off x="4191000" y="2133600"/>
          <a:ext cx="521502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1676400"/>
            <a:ext cx="8484124" cy="3429000"/>
          </a:xfrm>
          <a:prstGeom prst="rect">
            <a:avLst/>
          </a:prstGeom>
        </p:spPr>
      </p:pic>
    </p:spTree>
    <p:extLst>
      <p:ext uri="{BB962C8B-B14F-4D97-AF65-F5344CB8AC3E}">
        <p14:creationId xmlns:p14="http://schemas.microsoft.com/office/powerpoint/2010/main" val="134793594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One </a:t>
            </a:r>
            <a:r>
              <a:rPr lang="en-CA" dirty="0"/>
              <a:t>Counting </a:t>
            </a:r>
            <a:r>
              <a:rPr lang="en-CA" dirty="0" smtClean="0"/>
              <a:t>Thread </a:t>
            </a:r>
            <a:r>
              <a:rPr lang="en-CA" dirty="0"/>
              <a:t>for 30 Seconds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94339"/>
            <a:ext cx="8229600" cy="4337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19201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Deadlock Recovery</a:t>
            </a:r>
            <a:endParaRPr lang="en-CA" altLang="en-US"/>
          </a:p>
        </p:txBody>
      </p:sp>
      <p:sp>
        <p:nvSpPr>
          <p:cNvPr id="178179" name="Rectangle 3"/>
          <p:cNvSpPr>
            <a:spLocks noGrp="1" noChangeArrowheads="1"/>
          </p:cNvSpPr>
          <p:nvPr>
            <p:ph type="body" idx="1"/>
          </p:nvPr>
        </p:nvSpPr>
        <p:spPr/>
        <p:txBody>
          <a:bodyPr/>
          <a:lstStyle/>
          <a:p>
            <a:r>
              <a:rPr lang="en-US" altLang="en-US" dirty="0"/>
              <a:t>Once the deadlock was detected, it must be broken by removing one or more of the four conditions.</a:t>
            </a:r>
          </a:p>
          <a:p>
            <a:r>
              <a:rPr lang="en-US" altLang="en-US" dirty="0"/>
              <a:t>Usually, several processes will lose some work.</a:t>
            </a:r>
          </a:p>
          <a:p>
            <a:r>
              <a:rPr lang="en-US" altLang="en-US" dirty="0"/>
              <a:t>Recovery is complicated:</a:t>
            </a:r>
          </a:p>
          <a:p>
            <a:pPr lvl="1"/>
            <a:r>
              <a:rPr lang="en-US" altLang="en-US" sz="1800" dirty="0"/>
              <a:t>The system should bring processes to a previous point and restart them again</a:t>
            </a:r>
            <a:r>
              <a:rPr lang="en-US" altLang="en-US" dirty="0"/>
              <a:t>.</a:t>
            </a:r>
            <a:endParaRPr lang="en-CA" altLang="en-US" dirty="0"/>
          </a:p>
        </p:txBody>
      </p:sp>
    </p:spTree>
    <p:extLst>
      <p:ext uri="{BB962C8B-B14F-4D97-AF65-F5344CB8AC3E}">
        <p14:creationId xmlns:p14="http://schemas.microsoft.com/office/powerpoint/2010/main" val="3437234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8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a:t>Strategies once Deadlock Detected</a:t>
            </a:r>
          </a:p>
        </p:txBody>
      </p:sp>
      <p:sp>
        <p:nvSpPr>
          <p:cNvPr id="156675" name="Rectangle 3"/>
          <p:cNvSpPr>
            <a:spLocks noGrp="1" noChangeArrowheads="1"/>
          </p:cNvSpPr>
          <p:nvPr>
            <p:ph type="body" idx="1"/>
          </p:nvPr>
        </p:nvSpPr>
        <p:spPr>
          <a:xfrm>
            <a:off x="1066800" y="1752600"/>
            <a:ext cx="7772400" cy="4114800"/>
          </a:xfrm>
        </p:spPr>
        <p:txBody>
          <a:bodyPr/>
          <a:lstStyle/>
          <a:p>
            <a:pPr>
              <a:lnSpc>
                <a:spcPct val="90000"/>
              </a:lnSpc>
            </a:pPr>
            <a:r>
              <a:rPr lang="en-US" altLang="en-US" dirty="0"/>
              <a:t>Abort all deadlocked processes</a:t>
            </a:r>
          </a:p>
          <a:p>
            <a:pPr>
              <a:lnSpc>
                <a:spcPct val="90000"/>
              </a:lnSpc>
            </a:pPr>
            <a:r>
              <a:rPr lang="en-US" altLang="en-US" dirty="0"/>
              <a:t>Back up each deadlocked process to some previously defined checkpoint, and restart all process</a:t>
            </a:r>
          </a:p>
          <a:p>
            <a:pPr lvl="1">
              <a:lnSpc>
                <a:spcPct val="90000"/>
              </a:lnSpc>
            </a:pPr>
            <a:r>
              <a:rPr lang="en-US" altLang="en-US" dirty="0"/>
              <a:t>original deadlock may occur</a:t>
            </a:r>
          </a:p>
          <a:p>
            <a:pPr>
              <a:lnSpc>
                <a:spcPct val="90000"/>
              </a:lnSpc>
            </a:pPr>
            <a:r>
              <a:rPr lang="en-US" altLang="en-US" dirty="0"/>
              <a:t>Successively abort deadlocked processes until deadlock no longer exists</a:t>
            </a:r>
          </a:p>
          <a:p>
            <a:pPr>
              <a:lnSpc>
                <a:spcPct val="90000"/>
              </a:lnSpc>
            </a:pPr>
            <a:r>
              <a:rPr lang="en-US" altLang="en-US" dirty="0"/>
              <a:t>Successively preempt resources until deadlock no longer exists</a:t>
            </a:r>
          </a:p>
          <a:p>
            <a:pPr>
              <a:lnSpc>
                <a:spcPct val="90000"/>
              </a:lnSpc>
            </a:pPr>
            <a:endParaRPr lang="en-US" altLang="en-US" dirty="0"/>
          </a:p>
        </p:txBody>
      </p:sp>
    </p:spTree>
    <p:extLst>
      <p:ext uri="{BB962C8B-B14F-4D97-AF65-F5344CB8AC3E}">
        <p14:creationId xmlns:p14="http://schemas.microsoft.com/office/powerpoint/2010/main" val="2071629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a:t>Selection Criteria Deadlocked Processes</a:t>
            </a:r>
          </a:p>
        </p:txBody>
      </p:sp>
      <p:sp>
        <p:nvSpPr>
          <p:cNvPr id="157699" name="Rectangle 3"/>
          <p:cNvSpPr>
            <a:spLocks noGrp="1" noChangeArrowheads="1"/>
          </p:cNvSpPr>
          <p:nvPr>
            <p:ph type="body" idx="1"/>
          </p:nvPr>
        </p:nvSpPr>
        <p:spPr/>
        <p:txBody>
          <a:bodyPr/>
          <a:lstStyle/>
          <a:p>
            <a:r>
              <a:rPr lang="en-US" altLang="en-US"/>
              <a:t>Least amount of processor time consumed so far</a:t>
            </a:r>
          </a:p>
          <a:p>
            <a:r>
              <a:rPr lang="en-US" altLang="en-US"/>
              <a:t>Least number of lines of output produced so far</a:t>
            </a:r>
          </a:p>
          <a:p>
            <a:r>
              <a:rPr lang="en-US" altLang="en-US"/>
              <a:t>Most estimated time remaining</a:t>
            </a:r>
          </a:p>
          <a:p>
            <a:r>
              <a:rPr lang="en-US" altLang="en-US"/>
              <a:t>Least total resources allocated so far</a:t>
            </a:r>
          </a:p>
          <a:p>
            <a:r>
              <a:rPr lang="en-US" altLang="en-US"/>
              <a:t>Lowest priority</a:t>
            </a:r>
          </a:p>
          <a:p>
            <a:endParaRPr lang="en-US" altLang="en-US"/>
          </a:p>
        </p:txBody>
      </p:sp>
    </p:spTree>
    <p:extLst>
      <p:ext uri="{BB962C8B-B14F-4D97-AF65-F5344CB8AC3E}">
        <p14:creationId xmlns:p14="http://schemas.microsoft.com/office/powerpoint/2010/main" val="1739866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US" altLang="en-US" sz="2800" b="1" dirty="0"/>
              <a:t>Deadlock is a consequence of concurrent programming</a:t>
            </a:r>
          </a:p>
          <a:p>
            <a:pPr lvl="1"/>
            <a:r>
              <a:rPr lang="en-NZ" sz="2200" dirty="0"/>
              <a:t>Permanent</a:t>
            </a:r>
          </a:p>
          <a:p>
            <a:pPr lvl="1"/>
            <a:r>
              <a:rPr lang="en-US" sz="2200" dirty="0"/>
              <a:t>No efficient solution</a:t>
            </a:r>
            <a:endParaRPr lang="en-US" altLang="en-US" sz="1200" dirty="0"/>
          </a:p>
          <a:p>
            <a:endParaRPr lang="en-CA" dirty="0"/>
          </a:p>
        </p:txBody>
      </p:sp>
    </p:spTree>
    <p:extLst>
      <p:ext uri="{BB962C8B-B14F-4D97-AF65-F5344CB8AC3E}">
        <p14:creationId xmlns:p14="http://schemas.microsoft.com/office/powerpoint/2010/main" val="20347836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dirty="0"/>
              <a:t>Deadlock in Modern Operating </a:t>
            </a:r>
            <a:r>
              <a:rPr lang="en-US" altLang="en-US" dirty="0" smtClean="0"/>
              <a:t>Systems (1)</a:t>
            </a:r>
            <a:endParaRPr lang="en-CA" altLang="en-US" dirty="0"/>
          </a:p>
        </p:txBody>
      </p:sp>
      <p:sp>
        <p:nvSpPr>
          <p:cNvPr id="179203" name="Rectangle 3"/>
          <p:cNvSpPr>
            <a:spLocks noGrp="1" noChangeArrowheads="1"/>
          </p:cNvSpPr>
          <p:nvPr>
            <p:ph type="body" idx="1"/>
          </p:nvPr>
        </p:nvSpPr>
        <p:spPr/>
        <p:txBody>
          <a:bodyPr/>
          <a:lstStyle/>
          <a:p>
            <a:r>
              <a:rPr lang="en-CA" dirty="0"/>
              <a:t>Algorithms to prevent, avoid, detect, and recover from deadlock are </a:t>
            </a:r>
            <a:r>
              <a:rPr lang="en-CA" dirty="0" smtClean="0"/>
              <a:t>expensive</a:t>
            </a:r>
          </a:p>
          <a:p>
            <a:r>
              <a:rPr lang="en-CA" dirty="0" smtClean="0"/>
              <a:t>Operating systems </a:t>
            </a:r>
            <a:r>
              <a:rPr lang="en-CA" dirty="0"/>
              <a:t>are designed </a:t>
            </a:r>
            <a:r>
              <a:rPr lang="en-CA" dirty="0" smtClean="0"/>
              <a:t>such that functions </a:t>
            </a:r>
            <a:r>
              <a:rPr lang="en-CA" dirty="0"/>
              <a:t>that are native to OS would rarely result in deadlock </a:t>
            </a:r>
            <a:endParaRPr lang="en-CA" dirty="0" smtClean="0"/>
          </a:p>
          <a:p>
            <a:r>
              <a:rPr lang="en-CA" dirty="0" smtClean="0"/>
              <a:t>Operating systems use techniques that prevent starvation: e.g., perform change of process’ priority to prevent starvation of low-priority processes </a:t>
            </a:r>
          </a:p>
          <a:p>
            <a:r>
              <a:rPr lang="en-CA" dirty="0" smtClean="0"/>
              <a:t>Programmers are advised to release resources even in managed languages like C# and to not leave the de-allocation to the GC (e.g., see the “using</a:t>
            </a:r>
            <a:r>
              <a:rPr lang="en-CA" smtClean="0"/>
              <a:t>” statement </a:t>
            </a:r>
            <a:r>
              <a:rPr lang="en-CA" dirty="0" smtClean="0"/>
              <a:t>in C#)</a:t>
            </a:r>
            <a:endParaRPr lang="en-CA" dirty="0"/>
          </a:p>
        </p:txBody>
      </p:sp>
    </p:spTree>
    <p:extLst>
      <p:ext uri="{BB962C8B-B14F-4D97-AF65-F5344CB8AC3E}">
        <p14:creationId xmlns:p14="http://schemas.microsoft.com/office/powerpoint/2010/main" val="7151327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in Modern Operating Systems </a:t>
            </a:r>
            <a:r>
              <a:rPr lang="en-US" altLang="en-US" dirty="0" smtClean="0"/>
              <a:t>(2)</a:t>
            </a:r>
            <a:endParaRPr lang="en-CA" dirty="0"/>
          </a:p>
        </p:txBody>
      </p:sp>
      <p:sp>
        <p:nvSpPr>
          <p:cNvPr id="3" name="Content Placeholder 2"/>
          <p:cNvSpPr>
            <a:spLocks noGrp="1"/>
          </p:cNvSpPr>
          <p:nvPr>
            <p:ph idx="1"/>
          </p:nvPr>
        </p:nvSpPr>
        <p:spPr/>
        <p:txBody>
          <a:bodyPr/>
          <a:lstStyle/>
          <a:p>
            <a:r>
              <a:rPr lang="en-US" altLang="en-US" dirty="0"/>
              <a:t>In personal computers and workstations, deadlock is ignored or a simple deadlock prevention is implemented</a:t>
            </a:r>
          </a:p>
          <a:p>
            <a:r>
              <a:rPr lang="en-US" altLang="en-US" dirty="0"/>
              <a:t>Real-time operating systems require deadlock-free resource allocation</a:t>
            </a:r>
          </a:p>
          <a:p>
            <a:r>
              <a:rPr lang="en-US" altLang="en-US" dirty="0"/>
              <a:t>Deadlock is an important area of research </a:t>
            </a:r>
            <a:endParaRPr lang="en-CA" altLang="en-US" dirty="0"/>
          </a:p>
          <a:p>
            <a:endParaRPr lang="en-CA" dirty="0"/>
          </a:p>
        </p:txBody>
      </p:sp>
    </p:spTree>
    <p:extLst>
      <p:ext uri="{BB962C8B-B14F-4D97-AF65-F5344CB8AC3E}">
        <p14:creationId xmlns:p14="http://schemas.microsoft.com/office/powerpoint/2010/main" val="41991596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457200" y="1828800"/>
            <a:ext cx="8229600" cy="4525963"/>
          </a:xfrm>
          <a:prstGeom prst="rect">
            <a:avLst/>
          </a:prstGeom>
        </p:spPr>
        <p:txBody>
          <a:bodyPr>
            <a:normAutofit fontScale="62500" lnSpcReduction="20000"/>
          </a:bodyPr>
          <a:lstStyle/>
          <a:p>
            <a:pPr lvl="0">
              <a:lnSpc>
                <a:spcPct val="70000"/>
              </a:lnSpc>
              <a:spcAft>
                <a:spcPts val="400"/>
              </a:spcAft>
            </a:pPr>
            <a:r>
              <a:rPr lang="en-US" sz="2800" dirty="0" smtClean="0"/>
              <a:t>Principles of deadlock</a:t>
            </a:r>
          </a:p>
          <a:p>
            <a:pPr marL="804863" lvl="1" indent="-288925">
              <a:lnSpc>
                <a:spcPct val="70000"/>
              </a:lnSpc>
              <a:spcAft>
                <a:spcPts val="400"/>
              </a:spcAft>
            </a:pPr>
            <a:r>
              <a:rPr lang="en-US" sz="2595" dirty="0" smtClean="0"/>
              <a:t>Reusable/consumable resources</a:t>
            </a:r>
            <a:endParaRPr lang="en-US" dirty="0" smtClean="0"/>
          </a:p>
          <a:p>
            <a:pPr marL="804863" lvl="1" indent="-288925">
              <a:lnSpc>
                <a:spcPct val="70000"/>
              </a:lnSpc>
              <a:spcAft>
                <a:spcPts val="400"/>
              </a:spcAft>
            </a:pPr>
            <a:r>
              <a:rPr lang="en-US" sz="2800" dirty="0" smtClean="0"/>
              <a:t>Resource allocation graphs</a:t>
            </a:r>
          </a:p>
          <a:p>
            <a:pPr marL="804863" lvl="1" indent="-288925">
              <a:lnSpc>
                <a:spcPct val="70000"/>
              </a:lnSpc>
              <a:spcAft>
                <a:spcPts val="400"/>
              </a:spcAft>
            </a:pPr>
            <a:r>
              <a:rPr lang="en-US" sz="2800" dirty="0" smtClean="0"/>
              <a:t>Conditions for deadlock</a:t>
            </a:r>
          </a:p>
          <a:p>
            <a:pPr>
              <a:lnSpc>
                <a:spcPct val="70000"/>
              </a:lnSpc>
              <a:spcAft>
                <a:spcPts val="400"/>
              </a:spcAft>
            </a:pPr>
            <a:endParaRPr lang="en-US" sz="2811" dirty="0" smtClean="0"/>
          </a:p>
          <a:p>
            <a:pPr>
              <a:lnSpc>
                <a:spcPct val="70000"/>
              </a:lnSpc>
              <a:spcAft>
                <a:spcPts val="400"/>
              </a:spcAft>
            </a:pPr>
            <a:r>
              <a:rPr lang="en-US" sz="2811" dirty="0" smtClean="0"/>
              <a:t>Deadlock prevention</a:t>
            </a:r>
          </a:p>
          <a:p>
            <a:pPr lvl="2">
              <a:lnSpc>
                <a:spcPct val="70000"/>
              </a:lnSpc>
              <a:spcAft>
                <a:spcPts val="400"/>
              </a:spcAft>
            </a:pPr>
            <a:r>
              <a:rPr lang="en-US" sz="2811" dirty="0" smtClean="0"/>
              <a:t>Mutual exclusion</a:t>
            </a:r>
          </a:p>
          <a:p>
            <a:pPr lvl="2">
              <a:lnSpc>
                <a:spcPct val="70000"/>
              </a:lnSpc>
              <a:spcAft>
                <a:spcPts val="400"/>
              </a:spcAft>
            </a:pPr>
            <a:r>
              <a:rPr lang="en-US" sz="2811" dirty="0" smtClean="0"/>
              <a:t>Hold and wait</a:t>
            </a:r>
          </a:p>
          <a:p>
            <a:pPr lvl="2">
              <a:lnSpc>
                <a:spcPct val="70000"/>
              </a:lnSpc>
              <a:spcAft>
                <a:spcPts val="400"/>
              </a:spcAft>
            </a:pPr>
            <a:r>
              <a:rPr lang="en-US" sz="2811" dirty="0" smtClean="0"/>
              <a:t>No preemption</a:t>
            </a:r>
          </a:p>
          <a:p>
            <a:pPr lvl="2">
              <a:lnSpc>
                <a:spcPct val="70000"/>
              </a:lnSpc>
              <a:spcAft>
                <a:spcPts val="400"/>
              </a:spcAft>
            </a:pPr>
            <a:r>
              <a:rPr lang="en-US" sz="2811" dirty="0" smtClean="0"/>
              <a:t>Circular wait</a:t>
            </a:r>
          </a:p>
          <a:p>
            <a:pPr marL="282575" lvl="2">
              <a:lnSpc>
                <a:spcPct val="70000"/>
              </a:lnSpc>
              <a:spcBef>
                <a:spcPts val="1800"/>
              </a:spcBef>
              <a:spcAft>
                <a:spcPts val="400"/>
              </a:spcAft>
            </a:pPr>
            <a:r>
              <a:rPr lang="en-US" sz="2727" dirty="0" smtClean="0"/>
              <a:t>Deadlock avoidance</a:t>
            </a:r>
          </a:p>
          <a:p>
            <a:pPr lvl="2">
              <a:lnSpc>
                <a:spcPct val="70000"/>
              </a:lnSpc>
              <a:spcAft>
                <a:spcPts val="400"/>
              </a:spcAft>
            </a:pPr>
            <a:r>
              <a:rPr lang="en-US" sz="2811" dirty="0" smtClean="0"/>
              <a:t>Process initiation denial</a:t>
            </a:r>
          </a:p>
          <a:p>
            <a:pPr lvl="2">
              <a:lnSpc>
                <a:spcPct val="70000"/>
              </a:lnSpc>
              <a:spcAft>
                <a:spcPts val="400"/>
              </a:spcAft>
            </a:pPr>
            <a:r>
              <a:rPr lang="en-US" sz="2811" dirty="0" smtClean="0"/>
              <a:t>Resource allocation denial</a:t>
            </a:r>
          </a:p>
          <a:p>
            <a:pPr marL="282575" lvl="2">
              <a:lnSpc>
                <a:spcPct val="70000"/>
              </a:lnSpc>
              <a:spcBef>
                <a:spcPts val="1800"/>
              </a:spcBef>
              <a:spcAft>
                <a:spcPts val="400"/>
              </a:spcAft>
            </a:pPr>
            <a:r>
              <a:rPr lang="en-US" sz="2737" dirty="0" smtClean="0"/>
              <a:t>Deadlock detection</a:t>
            </a:r>
          </a:p>
          <a:p>
            <a:pPr lvl="2">
              <a:lnSpc>
                <a:spcPct val="70000"/>
              </a:lnSpc>
              <a:spcAft>
                <a:spcPts val="400"/>
              </a:spcAft>
            </a:pPr>
            <a:r>
              <a:rPr lang="en-US" sz="2811" dirty="0" smtClean="0"/>
              <a:t>Deadlock detection algorithm</a:t>
            </a:r>
          </a:p>
          <a:p>
            <a:pPr lvl="2">
              <a:lnSpc>
                <a:spcPct val="70000"/>
              </a:lnSpc>
              <a:spcAft>
                <a:spcPts val="400"/>
              </a:spcAft>
            </a:pPr>
            <a:r>
              <a:rPr lang="en-US" sz="2811" dirty="0" smtClean="0"/>
              <a:t>Recovery</a:t>
            </a:r>
          </a:p>
          <a:p>
            <a:pPr lvl="2"/>
            <a:endParaRPr lang="en-US" sz="2811" dirty="0" smtClean="0"/>
          </a:p>
        </p:txBody>
      </p:sp>
    </p:spTree>
    <p:extLst>
      <p:ext uri="{BB962C8B-B14F-4D97-AF65-F5344CB8AC3E}">
        <p14:creationId xmlns:p14="http://schemas.microsoft.com/office/powerpoint/2010/main" val="1830824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smtClean="0"/>
              <a:t>Deadlock</a:t>
            </a:r>
            <a:endParaRPr lang="en-US" altLang="en-US" dirty="0"/>
          </a:p>
        </p:txBody>
      </p:sp>
      <p:sp>
        <p:nvSpPr>
          <p:cNvPr id="20483" name="Rectangle 3"/>
          <p:cNvSpPr>
            <a:spLocks noGrp="1" noChangeArrowheads="1"/>
          </p:cNvSpPr>
          <p:nvPr>
            <p:ph type="body" idx="1"/>
          </p:nvPr>
        </p:nvSpPr>
        <p:spPr/>
        <p:txBody>
          <a:bodyPr>
            <a:normAutofit/>
          </a:bodyPr>
          <a:lstStyle/>
          <a:p>
            <a:r>
              <a:rPr lang="en-US" altLang="en-US" sz="2800" dirty="0"/>
              <a:t>Definition: Permanent blocking of a set of processes that either compete for system resources or communicate with each </a:t>
            </a:r>
            <a:r>
              <a:rPr lang="en-US" altLang="en-US" sz="2800" dirty="0" smtClean="0"/>
              <a:t>other</a:t>
            </a:r>
            <a:endParaRPr lang="en-US" altLang="en-US" sz="2000" dirty="0" smtClean="0"/>
          </a:p>
          <a:p>
            <a:r>
              <a:rPr lang="en-US" altLang="en-US" sz="2800" dirty="0" smtClean="0"/>
              <a:t>To what extent can we prevent deadlock?</a:t>
            </a:r>
            <a:endParaRPr lang="en-US" altLang="en-US" sz="2800" dirty="0"/>
          </a:p>
          <a:p>
            <a:pPr>
              <a:buFont typeface="Wingdings" pitchFamily="2" charset="2"/>
              <a:buNone/>
            </a:pPr>
            <a:endParaRPr lang="en-US" altLang="en-US" sz="2800" dirty="0"/>
          </a:p>
        </p:txBody>
      </p:sp>
    </p:spTree>
    <p:extLst>
      <p:ext uri="{BB962C8B-B14F-4D97-AF65-F5344CB8AC3E}">
        <p14:creationId xmlns:p14="http://schemas.microsoft.com/office/powerpoint/2010/main" val="1076994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dirty="0"/>
              <a:t>Indefinite Postponement</a:t>
            </a:r>
            <a:endParaRPr lang="en-CA" altLang="en-US" dirty="0"/>
          </a:p>
        </p:txBody>
      </p:sp>
      <p:sp>
        <p:nvSpPr>
          <p:cNvPr id="180227" name="Rectangle 3"/>
          <p:cNvSpPr>
            <a:spLocks noGrp="1" noChangeArrowheads="1"/>
          </p:cNvSpPr>
          <p:nvPr>
            <p:ph type="body" idx="1"/>
          </p:nvPr>
        </p:nvSpPr>
        <p:spPr/>
        <p:txBody>
          <a:bodyPr/>
          <a:lstStyle/>
          <a:p>
            <a:r>
              <a:rPr lang="en-US" altLang="en-US" sz="2800" dirty="0" smtClean="0"/>
              <a:t>Not deadlock, </a:t>
            </a:r>
            <a:r>
              <a:rPr lang="en-US" altLang="en-US" sz="2800" dirty="0"/>
              <a:t>but </a:t>
            </a:r>
            <a:r>
              <a:rPr lang="en-US" altLang="en-US" sz="2800" dirty="0" smtClean="0"/>
              <a:t>wait </a:t>
            </a:r>
            <a:r>
              <a:rPr lang="en-US" altLang="en-US" sz="2800" dirty="0"/>
              <a:t>for an event that might never occur or might occur unpredictably far in the </a:t>
            </a:r>
            <a:r>
              <a:rPr lang="en-US" altLang="en-US" sz="2800" dirty="0" smtClean="0"/>
              <a:t>future</a:t>
            </a:r>
            <a:endParaRPr lang="en-US" altLang="en-US" sz="2800" dirty="0"/>
          </a:p>
          <a:p>
            <a:r>
              <a:rPr lang="en-US" altLang="en-US" sz="2800" dirty="0"/>
              <a:t>Also called </a:t>
            </a:r>
            <a:r>
              <a:rPr lang="en-US" altLang="en-US" sz="2800" b="1" dirty="0" smtClean="0"/>
              <a:t>starvation</a:t>
            </a:r>
            <a:endParaRPr lang="en-CA" altLang="en-US" sz="2800" dirty="0"/>
          </a:p>
          <a:p>
            <a:r>
              <a:rPr lang="en-CA" altLang="en-US" sz="2800" dirty="0" smtClean="0"/>
              <a:t>Two distinct </a:t>
            </a:r>
            <a:r>
              <a:rPr lang="en-CA" altLang="en-US" sz="2800" dirty="0"/>
              <a:t>situations:</a:t>
            </a:r>
          </a:p>
          <a:p>
            <a:pPr lvl="1"/>
            <a:r>
              <a:rPr lang="en-CA" altLang="en-US" sz="2400" dirty="0"/>
              <a:t>Process temporarily blocked - </a:t>
            </a:r>
            <a:r>
              <a:rPr lang="en-CA" altLang="en-US" sz="2400" b="1" dirty="0"/>
              <a:t>starvation</a:t>
            </a:r>
          </a:p>
          <a:p>
            <a:pPr lvl="1"/>
            <a:r>
              <a:rPr lang="en-CA" altLang="en-US" sz="2400" dirty="0"/>
              <a:t>Process </a:t>
            </a:r>
            <a:r>
              <a:rPr lang="en-CA" altLang="en-US" sz="2400" dirty="0" smtClean="0"/>
              <a:t>continuously executing </a:t>
            </a:r>
            <a:r>
              <a:rPr lang="en-CA" altLang="en-US" sz="2400" dirty="0"/>
              <a:t>the same sequence of code - </a:t>
            </a:r>
            <a:r>
              <a:rPr lang="en-CA" altLang="en-US" sz="2400" b="1" dirty="0" err="1" smtClean="0"/>
              <a:t>livelock</a:t>
            </a:r>
            <a:r>
              <a:rPr lang="en-CA" altLang="en-US" sz="2400" b="1" dirty="0" smtClean="0"/>
              <a:t> </a:t>
            </a:r>
            <a:endParaRPr lang="en-CA" altLang="en-US" sz="2400" b="1" dirty="0"/>
          </a:p>
        </p:txBody>
      </p:sp>
    </p:spTree>
    <p:extLst>
      <p:ext uri="{BB962C8B-B14F-4D97-AF65-F5344CB8AC3E}">
        <p14:creationId xmlns:p14="http://schemas.microsoft.com/office/powerpoint/2010/main" val="3142025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02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0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Important</a:t>
            </a:r>
            <a:endParaRPr lang="en-CA" dirty="0"/>
          </a:p>
        </p:txBody>
      </p:sp>
      <p:sp>
        <p:nvSpPr>
          <p:cNvPr id="3" name="Content Placeholder 2"/>
          <p:cNvSpPr>
            <a:spLocks noGrp="1"/>
          </p:cNvSpPr>
          <p:nvPr>
            <p:ph idx="1"/>
          </p:nvPr>
        </p:nvSpPr>
        <p:spPr/>
        <p:txBody>
          <a:bodyPr>
            <a:normAutofit/>
          </a:bodyPr>
          <a:lstStyle/>
          <a:p>
            <a:r>
              <a:rPr lang="en-CA" dirty="0" smtClean="0"/>
              <a:t>To prevent deadlock, use good programming skills! </a:t>
            </a:r>
          </a:p>
          <a:p>
            <a:r>
              <a:rPr lang="en-CA" dirty="0" smtClean="0"/>
              <a:t>Do not:</a:t>
            </a:r>
          </a:p>
          <a:p>
            <a:pPr lvl="1"/>
            <a:r>
              <a:rPr lang="en-CA" dirty="0" smtClean="0"/>
              <a:t>request </a:t>
            </a:r>
            <a:r>
              <a:rPr lang="en-CA" dirty="0"/>
              <a:t>a resource and </a:t>
            </a:r>
            <a:r>
              <a:rPr lang="en-CA" dirty="0" smtClean="0"/>
              <a:t>forget to </a:t>
            </a:r>
            <a:r>
              <a:rPr lang="en-CA" dirty="0"/>
              <a:t>release it</a:t>
            </a:r>
          </a:p>
          <a:p>
            <a:pPr lvl="1"/>
            <a:r>
              <a:rPr lang="en-CA" dirty="0" smtClean="0"/>
              <a:t>release </a:t>
            </a:r>
            <a:r>
              <a:rPr lang="en-CA" dirty="0"/>
              <a:t>a resource that was never requested</a:t>
            </a:r>
          </a:p>
          <a:p>
            <a:pPr lvl="1"/>
            <a:r>
              <a:rPr lang="en-CA" dirty="0" smtClean="0"/>
              <a:t>hold </a:t>
            </a:r>
            <a:r>
              <a:rPr lang="en-CA" dirty="0"/>
              <a:t>a resource for a long time without needing it</a:t>
            </a:r>
          </a:p>
          <a:p>
            <a:pPr lvl="1"/>
            <a:r>
              <a:rPr lang="en-CA" dirty="0" smtClean="0"/>
              <a:t>use </a:t>
            </a:r>
            <a:r>
              <a:rPr lang="en-CA" dirty="0"/>
              <a:t>a resource without requesting it first (or after releasing it)</a:t>
            </a:r>
          </a:p>
          <a:p>
            <a:r>
              <a:rPr lang="en-CA" dirty="0" smtClean="0"/>
              <a:t>However, even </a:t>
            </a:r>
            <a:r>
              <a:rPr lang="en-CA" dirty="0"/>
              <a:t>if </a:t>
            </a:r>
            <a:r>
              <a:rPr lang="en-CA" dirty="0" smtClean="0"/>
              <a:t>the code is correct, deadlock </a:t>
            </a:r>
            <a:r>
              <a:rPr lang="en-CA" dirty="0"/>
              <a:t>may still occur </a:t>
            </a:r>
            <a:r>
              <a:rPr lang="en-CA" dirty="0" smtClean="0"/>
              <a:t>because the concurrent execution</a:t>
            </a:r>
          </a:p>
          <a:p>
            <a:r>
              <a:rPr lang="en-CA" dirty="0" smtClean="0"/>
              <a:t>Example?</a:t>
            </a:r>
          </a:p>
          <a:p>
            <a:pPr lvl="1"/>
            <a:r>
              <a:rPr lang="en-CA" dirty="0"/>
              <a:t>E</a:t>
            </a:r>
            <a:r>
              <a:rPr lang="en-CA" dirty="0" smtClean="0"/>
              <a:t>.g., when different </a:t>
            </a:r>
            <a:r>
              <a:rPr lang="en-CA" dirty="0"/>
              <a:t>resources </a:t>
            </a:r>
            <a:r>
              <a:rPr lang="en-CA" dirty="0" smtClean="0"/>
              <a:t>are managed </a:t>
            </a:r>
            <a:r>
              <a:rPr lang="en-CA" dirty="0"/>
              <a:t>by different semaphores and when processes need to use more than one resource at a </a:t>
            </a:r>
            <a:r>
              <a:rPr lang="en-CA" dirty="0" smtClean="0"/>
              <a:t>time</a:t>
            </a:r>
            <a:endParaRPr lang="en-CA" dirty="0"/>
          </a:p>
          <a:p>
            <a:endParaRPr lang="en-CA" dirty="0"/>
          </a:p>
        </p:txBody>
      </p:sp>
    </p:spTree>
    <p:extLst>
      <p:ext uri="{BB962C8B-B14F-4D97-AF65-F5344CB8AC3E}">
        <p14:creationId xmlns:p14="http://schemas.microsoft.com/office/powerpoint/2010/main" val="239843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Consequences of </a:t>
            </a:r>
            <a:r>
              <a:rPr lang="en-CA" dirty="0" err="1" smtClean="0"/>
              <a:t>Concurency</a:t>
            </a:r>
            <a:endParaRPr lang="en-CA" dirty="0"/>
          </a:p>
        </p:txBody>
      </p:sp>
      <p:sp>
        <p:nvSpPr>
          <p:cNvPr id="3" name="Content Placeholder 2"/>
          <p:cNvSpPr>
            <a:spLocks noGrp="1"/>
          </p:cNvSpPr>
          <p:nvPr>
            <p:ph idx="1"/>
          </p:nvPr>
        </p:nvSpPr>
        <p:spPr/>
        <p:txBody>
          <a:bodyPr/>
          <a:lstStyle/>
          <a:p>
            <a:r>
              <a:rPr lang="en-US" altLang="en-US" sz="2800" b="1" dirty="0" smtClean="0"/>
              <a:t>Deadlock, starvation and </a:t>
            </a:r>
            <a:r>
              <a:rPr lang="en-US" altLang="en-US" sz="2800" b="1" dirty="0" err="1" smtClean="0"/>
              <a:t>livelock</a:t>
            </a:r>
            <a:r>
              <a:rPr lang="en-US" altLang="en-US" sz="2800" b="1" dirty="0" smtClean="0"/>
              <a:t> are consequences </a:t>
            </a:r>
            <a:r>
              <a:rPr lang="en-US" altLang="en-US" sz="2800" b="1" dirty="0"/>
              <a:t>of concurrent programming</a:t>
            </a:r>
          </a:p>
          <a:p>
            <a:r>
              <a:rPr lang="en-US" altLang="en-US" sz="2800" dirty="0" smtClean="0"/>
              <a:t>We will discuss:</a:t>
            </a:r>
          </a:p>
          <a:p>
            <a:pPr lvl="1"/>
            <a:r>
              <a:rPr lang="en-US" altLang="en-US" sz="2000" dirty="0" smtClean="0"/>
              <a:t>Examples</a:t>
            </a:r>
          </a:p>
          <a:p>
            <a:pPr lvl="1"/>
            <a:r>
              <a:rPr lang="en-US" altLang="en-US" sz="2000" dirty="0" smtClean="0"/>
              <a:t>Conditions </a:t>
            </a:r>
            <a:r>
              <a:rPr lang="en-US" altLang="en-US" sz="2000" smtClean="0"/>
              <a:t>for deadlock</a:t>
            </a:r>
            <a:endParaRPr lang="en-US" altLang="en-US" sz="2000" dirty="0" smtClean="0"/>
          </a:p>
          <a:p>
            <a:pPr lvl="1"/>
            <a:r>
              <a:rPr lang="en-US" altLang="en-US" sz="2000" dirty="0"/>
              <a:t>S</a:t>
            </a:r>
            <a:r>
              <a:rPr lang="en-US" altLang="en-US" sz="2000" dirty="0" smtClean="0"/>
              <a:t>olutions </a:t>
            </a:r>
            <a:r>
              <a:rPr lang="en-US" altLang="en-US" sz="2000" dirty="0"/>
              <a:t>implemented in modern operating </a:t>
            </a:r>
            <a:r>
              <a:rPr lang="en-US" altLang="en-US" sz="2000" dirty="0" smtClean="0"/>
              <a:t>systems</a:t>
            </a:r>
            <a:endParaRPr lang="en-US" altLang="en-US" sz="2000" dirty="0"/>
          </a:p>
          <a:p>
            <a:endParaRPr lang="en-CA" dirty="0"/>
          </a:p>
        </p:txBody>
      </p:sp>
    </p:spTree>
    <p:extLst>
      <p:ext uri="{BB962C8B-B14F-4D97-AF65-F5344CB8AC3E}">
        <p14:creationId xmlns:p14="http://schemas.microsoft.com/office/powerpoint/2010/main" val="132028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Deadlock: Example</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600201"/>
            <a:ext cx="5912909" cy="4434682"/>
          </a:xfrm>
        </p:spPr>
      </p:pic>
      <p:sp>
        <p:nvSpPr>
          <p:cNvPr id="5" name="Rectangle 4"/>
          <p:cNvSpPr/>
          <p:nvPr/>
        </p:nvSpPr>
        <p:spPr>
          <a:xfrm>
            <a:off x="1600200" y="5943600"/>
            <a:ext cx="6096000" cy="646331"/>
          </a:xfrm>
          <a:prstGeom prst="rect">
            <a:avLst/>
          </a:prstGeom>
        </p:spPr>
        <p:txBody>
          <a:bodyPr wrap="square">
            <a:spAutoFit/>
          </a:bodyPr>
          <a:lstStyle/>
          <a:p>
            <a:r>
              <a:rPr lang="en-CA" dirty="0" smtClean="0"/>
              <a:t>Image courtesy of: </a:t>
            </a:r>
            <a:r>
              <a:rPr lang="en-CA" dirty="0" smtClean="0">
                <a:hlinkClick r:id="rId3"/>
              </a:rPr>
              <a:t>http</a:t>
            </a:r>
            <a:r>
              <a:rPr lang="en-CA" dirty="0">
                <a:hlinkClick r:id="rId3"/>
              </a:rPr>
              <a:t>://</a:t>
            </a:r>
            <a:r>
              <a:rPr lang="en-CA" dirty="0" smtClean="0">
                <a:hlinkClick r:id="rId3"/>
              </a:rPr>
              <a:t>mcs109.bu.edu/site/files/deadlock/citydeadlock.jpg</a:t>
            </a:r>
            <a:r>
              <a:rPr lang="en-CA" dirty="0" smtClean="0"/>
              <a:t> </a:t>
            </a:r>
            <a:endParaRPr lang="en-CA" dirty="0"/>
          </a:p>
        </p:txBody>
      </p:sp>
    </p:spTree>
    <p:extLst>
      <p:ext uri="{BB962C8B-B14F-4D97-AF65-F5344CB8AC3E}">
        <p14:creationId xmlns:p14="http://schemas.microsoft.com/office/powerpoint/2010/main" val="2461801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5368</TotalTime>
  <Words>5417</Words>
  <Application>Microsoft Office PowerPoint</Application>
  <PresentationFormat>On-screen Show (4:3)</PresentationFormat>
  <Paragraphs>374</Paragraphs>
  <Slides>46</Slides>
  <Notes>24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Executive</vt:lpstr>
      <vt:lpstr>Operating Systems Concepts</vt:lpstr>
      <vt:lpstr>Question</vt:lpstr>
      <vt:lpstr>Four Counting Threads for 30 Seconds </vt:lpstr>
      <vt:lpstr>One Counting Thread for 30 Seconds </vt:lpstr>
      <vt:lpstr>Deadlock</vt:lpstr>
      <vt:lpstr>Indefinite Postponement</vt:lpstr>
      <vt:lpstr>Important</vt:lpstr>
      <vt:lpstr>Consequences of Concurency</vt:lpstr>
      <vt:lpstr>Deadlock: Example</vt:lpstr>
      <vt:lpstr>PowerPoint Presentation</vt:lpstr>
      <vt:lpstr>PowerPoint Presentation</vt:lpstr>
      <vt:lpstr>PowerPoint Presentation</vt:lpstr>
      <vt:lpstr>Dining Philosophers Problem</vt:lpstr>
      <vt:lpstr>Resource Categories</vt:lpstr>
      <vt:lpstr>PowerPoint Presentation</vt:lpstr>
      <vt:lpstr>  Reusable Resources: Example 2</vt:lpstr>
      <vt:lpstr>Consumable Resources: Example</vt:lpstr>
      <vt:lpstr>Conditions for Deadlock (1)</vt:lpstr>
      <vt:lpstr>Conditions for Deadlock (2)</vt:lpstr>
      <vt:lpstr>Conditions for Deadlock (3)</vt:lpstr>
      <vt:lpstr>Deadlock Solutions</vt:lpstr>
      <vt:lpstr>Deadlock Prevention Strategy</vt:lpstr>
      <vt:lpstr>Deadlock Prevention</vt:lpstr>
      <vt:lpstr>Deadlock Prevention (2)</vt:lpstr>
      <vt:lpstr>Deadlock Avoidance</vt:lpstr>
      <vt:lpstr>Two Approaches to  Deadlock Avoidance</vt:lpstr>
      <vt:lpstr>Resource Allocation Denial</vt:lpstr>
      <vt:lpstr>Banker’s Algorithm</vt:lpstr>
      <vt:lpstr>PowerPoint Presentation</vt:lpstr>
      <vt:lpstr>PowerPoint Presentation</vt:lpstr>
      <vt:lpstr>PowerPoint Presentation</vt:lpstr>
      <vt:lpstr>PowerPoint Presentation</vt:lpstr>
      <vt:lpstr>PowerPoint Presentation</vt:lpstr>
      <vt:lpstr>PowerPoint Presentation</vt:lpstr>
      <vt:lpstr>Deadlock Avoidance Advantages</vt:lpstr>
      <vt:lpstr>Disadvantages of the Banker’s  Algorithm</vt:lpstr>
      <vt:lpstr>Deadlock Detection</vt:lpstr>
      <vt:lpstr>Deadlock Detection Algorithms</vt:lpstr>
      <vt:lpstr>PowerPoint Presentation</vt:lpstr>
      <vt:lpstr>Deadlock Recovery</vt:lpstr>
      <vt:lpstr>Strategies once Deadlock Detected</vt:lpstr>
      <vt:lpstr>Selection Criteria Deadlocked Processes</vt:lpstr>
      <vt:lpstr>Conclusion</vt:lpstr>
      <vt:lpstr>Deadlock in Modern Operating Systems (1)</vt:lpstr>
      <vt:lpstr>Deadlock in Modern Operating Systems (2)</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Concepts</dc:title>
  <dc:creator>Mirela Gutica</dc:creator>
  <cp:lastModifiedBy>Mirela Gutica</cp:lastModifiedBy>
  <cp:revision>49</cp:revision>
  <dcterms:created xsi:type="dcterms:W3CDTF">2006-08-16T00:00:00Z</dcterms:created>
  <dcterms:modified xsi:type="dcterms:W3CDTF">2015-03-22T23:08:54Z</dcterms:modified>
</cp:coreProperties>
</file>