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 id="2147483721" r:id="rId3"/>
  </p:sldMasterIdLst>
  <p:notesMasterIdLst>
    <p:notesMasterId r:id="rId48"/>
  </p:notesMasterIdLst>
  <p:sldIdLst>
    <p:sldId id="256" r:id="rId4"/>
    <p:sldId id="317" r:id="rId5"/>
    <p:sldId id="318" r:id="rId6"/>
    <p:sldId id="319" r:id="rId7"/>
    <p:sldId id="320" r:id="rId8"/>
    <p:sldId id="321" r:id="rId9"/>
    <p:sldId id="322" r:id="rId10"/>
    <p:sldId id="323" r:id="rId11"/>
    <p:sldId id="324" r:id="rId12"/>
    <p:sldId id="325" r:id="rId13"/>
    <p:sldId id="326" r:id="rId14"/>
    <p:sldId id="327" r:id="rId15"/>
    <p:sldId id="328" r:id="rId16"/>
    <p:sldId id="410" r:id="rId17"/>
    <p:sldId id="427" r:id="rId18"/>
    <p:sldId id="329" r:id="rId19"/>
    <p:sldId id="411" r:id="rId20"/>
    <p:sldId id="412" r:id="rId21"/>
    <p:sldId id="413" r:id="rId22"/>
    <p:sldId id="433" r:id="rId23"/>
    <p:sldId id="330" r:id="rId24"/>
    <p:sldId id="415" r:id="rId25"/>
    <p:sldId id="414" r:id="rId26"/>
    <p:sldId id="331" r:id="rId27"/>
    <p:sldId id="338" r:id="rId28"/>
    <p:sldId id="342" r:id="rId29"/>
    <p:sldId id="423" r:id="rId30"/>
    <p:sldId id="343" r:id="rId31"/>
    <p:sldId id="424" r:id="rId32"/>
    <p:sldId id="425" r:id="rId33"/>
    <p:sldId id="344" r:id="rId34"/>
    <p:sldId id="345" r:id="rId35"/>
    <p:sldId id="346" r:id="rId36"/>
    <p:sldId id="347" r:id="rId37"/>
    <p:sldId id="426" r:id="rId38"/>
    <p:sldId id="348" r:id="rId39"/>
    <p:sldId id="428" r:id="rId40"/>
    <p:sldId id="429" r:id="rId41"/>
    <p:sldId id="349" r:id="rId42"/>
    <p:sldId id="350" r:id="rId43"/>
    <p:sldId id="351" r:id="rId44"/>
    <p:sldId id="430" r:id="rId45"/>
    <p:sldId id="431" r:id="rId46"/>
    <p:sldId id="40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88215" autoAdjust="0"/>
  </p:normalViewPr>
  <p:slideViewPr>
    <p:cSldViewPr>
      <p:cViewPr>
        <p:scale>
          <a:sx n="66" d="100"/>
          <a:sy n="66" d="100"/>
        </p:scale>
        <p:origin x="-1818" y="-594"/>
      </p:cViewPr>
      <p:guideLst>
        <p:guide orient="horz" pos="2160"/>
        <p:guide pos="2880"/>
      </p:guideLst>
    </p:cSldViewPr>
  </p:slideViewPr>
  <p:outlineViewPr>
    <p:cViewPr>
      <p:scale>
        <a:sx n="33" d="100"/>
        <a:sy n="33" d="100"/>
      </p:scale>
      <p:origin x="36" y="2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diagrams/_rels/data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59FB-537D-FB4D-86DC-1559375A0870}" type="doc">
      <dgm:prSet loTypeId="urn:microsoft.com/office/officeart/2005/8/layout/hierarchy3" loCatId="list" qsTypeId="urn:microsoft.com/office/officeart/2005/8/quickstyle/simple4" qsCatId="simple" csTypeId="urn:microsoft.com/office/officeart/2005/8/colors/accent1_2" csCatId="accent1" phldr="1"/>
      <dgm:spPr/>
      <dgm:t>
        <a:bodyPr/>
        <a:lstStyle/>
        <a:p>
          <a:endParaRPr lang="en-US"/>
        </a:p>
      </dgm:t>
    </dgm:pt>
    <dgm:pt modelId="{E2E857DE-14DF-4348-B91D-6B07A32100CA}">
      <dgm:prSet custT="1"/>
      <dgm:spPr/>
      <dgm:t>
        <a:bodyPr/>
        <a:lstStyle/>
        <a:p>
          <a:pPr rtl="0"/>
          <a:r>
            <a:rPr lang="en-US" sz="3600" dirty="0" smtClean="0"/>
            <a:t>Real memory</a:t>
          </a:r>
          <a:endParaRPr lang="en-US" sz="3600" dirty="0"/>
        </a:p>
      </dgm:t>
    </dgm:pt>
    <dgm:pt modelId="{B1CDA7D0-5EEB-754D-8735-96223C8C1E85}" type="parTrans" cxnId="{427B5CC2-79CD-224D-9F6B-D563C5F8D2FC}">
      <dgm:prSet/>
      <dgm:spPr/>
      <dgm:t>
        <a:bodyPr/>
        <a:lstStyle/>
        <a:p>
          <a:endParaRPr lang="en-US"/>
        </a:p>
      </dgm:t>
    </dgm:pt>
    <dgm:pt modelId="{9D638945-8C30-E040-B572-E076D16608C3}" type="sibTrans" cxnId="{427B5CC2-79CD-224D-9F6B-D563C5F8D2FC}">
      <dgm:prSet/>
      <dgm:spPr/>
      <dgm:t>
        <a:bodyPr/>
        <a:lstStyle/>
        <a:p>
          <a:endParaRPr lang="en-US"/>
        </a:p>
      </dgm:t>
    </dgm:pt>
    <dgm:pt modelId="{8F252449-EE3C-D64E-8051-BC1E354AA83D}">
      <dgm:prSet custT="1"/>
      <dgm:spPr/>
      <dgm:t>
        <a:bodyPr/>
        <a:lstStyle/>
        <a:p>
          <a:pPr rtl="0"/>
          <a:r>
            <a:rPr lang="en-US" sz="2200" dirty="0" smtClean="0"/>
            <a:t>main memory, the actual RAM</a:t>
          </a:r>
          <a:endParaRPr lang="en-US" sz="2200" dirty="0"/>
        </a:p>
      </dgm:t>
    </dgm:pt>
    <dgm:pt modelId="{023BD5FB-C6E0-8C4C-B8F2-61E800B01AC1}" type="parTrans" cxnId="{E92209DB-E2AF-CB4B-8054-53C33523BA4C}">
      <dgm:prSet/>
      <dgm:spPr/>
      <dgm:t>
        <a:bodyPr/>
        <a:lstStyle/>
        <a:p>
          <a:endParaRPr lang="en-US"/>
        </a:p>
      </dgm:t>
    </dgm:pt>
    <dgm:pt modelId="{4A373626-DB19-C640-B2F1-6E3294EAFDFB}" type="sibTrans" cxnId="{E92209DB-E2AF-CB4B-8054-53C33523BA4C}">
      <dgm:prSet/>
      <dgm:spPr/>
      <dgm:t>
        <a:bodyPr/>
        <a:lstStyle/>
        <a:p>
          <a:endParaRPr lang="en-US"/>
        </a:p>
      </dgm:t>
    </dgm:pt>
    <dgm:pt modelId="{1449C7A1-436E-4746-A320-3E622DC380B6}">
      <dgm:prSet custT="1"/>
      <dgm:spPr/>
      <dgm:t>
        <a:bodyPr/>
        <a:lstStyle/>
        <a:p>
          <a:pPr rtl="0"/>
          <a:r>
            <a:rPr lang="en-US" sz="3600" dirty="0" smtClean="0"/>
            <a:t>Virtual memory</a:t>
          </a:r>
          <a:endParaRPr lang="en-US" sz="3600" dirty="0"/>
        </a:p>
      </dgm:t>
    </dgm:pt>
    <dgm:pt modelId="{99D0015B-9991-C54E-AB72-7F0F589EE25C}" type="parTrans" cxnId="{52DAC1B0-1107-BB49-9178-24431B8E229C}">
      <dgm:prSet/>
      <dgm:spPr/>
      <dgm:t>
        <a:bodyPr/>
        <a:lstStyle/>
        <a:p>
          <a:endParaRPr lang="en-US"/>
        </a:p>
      </dgm:t>
    </dgm:pt>
    <dgm:pt modelId="{F4F0F1E7-BB68-C843-A4B2-BEB1A3169005}" type="sibTrans" cxnId="{52DAC1B0-1107-BB49-9178-24431B8E229C}">
      <dgm:prSet/>
      <dgm:spPr/>
      <dgm:t>
        <a:bodyPr/>
        <a:lstStyle/>
        <a:p>
          <a:endParaRPr lang="en-US"/>
        </a:p>
      </dgm:t>
    </dgm:pt>
    <dgm:pt modelId="{68369A64-CB91-8542-8C21-2E99583CE32E}">
      <dgm:prSet custT="1"/>
      <dgm:spPr/>
      <dgm:t>
        <a:bodyPr/>
        <a:lstStyle/>
        <a:p>
          <a:pPr rtl="0"/>
          <a:r>
            <a:rPr lang="en-US" sz="1800" dirty="0" smtClean="0"/>
            <a:t>memory on disk</a:t>
          </a:r>
          <a:endParaRPr lang="en-US" sz="1800" dirty="0"/>
        </a:p>
      </dgm:t>
    </dgm:pt>
    <dgm:pt modelId="{D2FF24D7-9AF5-334B-992A-74C018C14DEA}" type="parTrans" cxnId="{032D7F8F-205B-9C49-85D4-DC3F06D6E99C}">
      <dgm:prSet/>
      <dgm:spPr/>
      <dgm:t>
        <a:bodyPr/>
        <a:lstStyle/>
        <a:p>
          <a:endParaRPr lang="en-US"/>
        </a:p>
      </dgm:t>
    </dgm:pt>
    <dgm:pt modelId="{B66D837D-180E-3043-A9B6-2CC0F4C0D4AB}" type="sibTrans" cxnId="{032D7F8F-205B-9C49-85D4-DC3F06D6E99C}">
      <dgm:prSet/>
      <dgm:spPr/>
      <dgm:t>
        <a:bodyPr/>
        <a:lstStyle/>
        <a:p>
          <a:endParaRPr lang="en-US"/>
        </a:p>
      </dgm:t>
    </dgm:pt>
    <dgm:pt modelId="{DA9F44CD-3DEE-2648-B9C1-FC414EB33E1C}">
      <dgm:prSet custT="1"/>
      <dgm:spPr/>
      <dgm:t>
        <a:bodyPr/>
        <a:lstStyle/>
        <a:p>
          <a:pPr rtl="0"/>
          <a:r>
            <a:rPr lang="en-US" sz="1600" dirty="0" smtClean="0"/>
            <a:t>allows for effective multi-processes and relieves the developer of tight constraints of main memory</a:t>
          </a:r>
          <a:endParaRPr lang="en-US" sz="1600" dirty="0"/>
        </a:p>
      </dgm:t>
    </dgm:pt>
    <dgm:pt modelId="{22117FDD-9410-2245-9E6D-04174AC588DB}" type="parTrans" cxnId="{2195229B-4B4B-C144-8B41-2F0CB62A66E7}">
      <dgm:prSet/>
      <dgm:spPr/>
      <dgm:t>
        <a:bodyPr/>
        <a:lstStyle/>
        <a:p>
          <a:endParaRPr lang="en-US"/>
        </a:p>
      </dgm:t>
    </dgm:pt>
    <dgm:pt modelId="{EA65894C-3CBC-D841-A9C5-6BFBCD6B1915}" type="sibTrans" cxnId="{2195229B-4B4B-C144-8B41-2F0CB62A66E7}">
      <dgm:prSet/>
      <dgm:spPr/>
      <dgm:t>
        <a:bodyPr/>
        <a:lstStyle/>
        <a:p>
          <a:endParaRPr lang="en-US"/>
        </a:p>
      </dgm:t>
    </dgm:pt>
    <dgm:pt modelId="{7CC61702-3ED8-DD42-9C2A-EF411444D980}" type="pres">
      <dgm:prSet presAssocID="{817859FB-537D-FB4D-86DC-1559375A0870}" presName="diagram" presStyleCnt="0">
        <dgm:presLayoutVars>
          <dgm:chPref val="1"/>
          <dgm:dir/>
          <dgm:animOne val="branch"/>
          <dgm:animLvl val="lvl"/>
          <dgm:resizeHandles/>
        </dgm:presLayoutVars>
      </dgm:prSet>
      <dgm:spPr/>
      <dgm:t>
        <a:bodyPr/>
        <a:lstStyle/>
        <a:p>
          <a:endParaRPr lang="en-US"/>
        </a:p>
      </dgm:t>
    </dgm:pt>
    <dgm:pt modelId="{1EDC5747-879E-D540-B957-257342313A0D}" type="pres">
      <dgm:prSet presAssocID="{E2E857DE-14DF-4348-B91D-6B07A32100CA}" presName="root" presStyleCnt="0"/>
      <dgm:spPr/>
    </dgm:pt>
    <dgm:pt modelId="{C61F2957-5176-D94C-B910-1B71312C9F5C}" type="pres">
      <dgm:prSet presAssocID="{E2E857DE-14DF-4348-B91D-6B07A32100CA}" presName="rootComposite" presStyleCnt="0"/>
      <dgm:spPr/>
    </dgm:pt>
    <dgm:pt modelId="{61631E0D-D0BE-CB43-B62C-83EFB8F80940}" type="pres">
      <dgm:prSet presAssocID="{E2E857DE-14DF-4348-B91D-6B07A32100CA}" presName="rootText" presStyleLbl="node1" presStyleIdx="0" presStyleCnt="2"/>
      <dgm:spPr/>
      <dgm:t>
        <a:bodyPr/>
        <a:lstStyle/>
        <a:p>
          <a:endParaRPr lang="en-US"/>
        </a:p>
      </dgm:t>
    </dgm:pt>
    <dgm:pt modelId="{5578A03A-E7AC-2247-8CA5-901E13739B58}" type="pres">
      <dgm:prSet presAssocID="{E2E857DE-14DF-4348-B91D-6B07A32100CA}" presName="rootConnector" presStyleLbl="node1" presStyleIdx="0" presStyleCnt="2"/>
      <dgm:spPr/>
      <dgm:t>
        <a:bodyPr/>
        <a:lstStyle/>
        <a:p>
          <a:endParaRPr lang="en-US"/>
        </a:p>
      </dgm:t>
    </dgm:pt>
    <dgm:pt modelId="{FC217D80-A9BA-8F43-B066-7668E6420C42}" type="pres">
      <dgm:prSet presAssocID="{E2E857DE-14DF-4348-B91D-6B07A32100CA}" presName="childShape" presStyleCnt="0"/>
      <dgm:spPr/>
    </dgm:pt>
    <dgm:pt modelId="{9E617053-E223-AD4D-B846-8B3F09EDFEA2}" type="pres">
      <dgm:prSet presAssocID="{023BD5FB-C6E0-8C4C-B8F2-61E800B01AC1}" presName="Name13" presStyleLbl="parChTrans1D2" presStyleIdx="0" presStyleCnt="3"/>
      <dgm:spPr/>
      <dgm:t>
        <a:bodyPr/>
        <a:lstStyle/>
        <a:p>
          <a:endParaRPr lang="en-US"/>
        </a:p>
      </dgm:t>
    </dgm:pt>
    <dgm:pt modelId="{D8BA2A55-C5C8-B047-84A4-F82365A88EC3}" type="pres">
      <dgm:prSet presAssocID="{8F252449-EE3C-D64E-8051-BC1E354AA83D}" presName="childText" presStyleLbl="bgAcc1" presStyleIdx="0" presStyleCnt="3">
        <dgm:presLayoutVars>
          <dgm:bulletEnabled val="1"/>
        </dgm:presLayoutVars>
      </dgm:prSet>
      <dgm:spPr/>
      <dgm:t>
        <a:bodyPr/>
        <a:lstStyle/>
        <a:p>
          <a:endParaRPr lang="en-US"/>
        </a:p>
      </dgm:t>
    </dgm:pt>
    <dgm:pt modelId="{870E76AD-4AB3-4F45-9C8B-BE83F1FD96BB}" type="pres">
      <dgm:prSet presAssocID="{1449C7A1-436E-4746-A320-3E622DC380B6}" presName="root" presStyleCnt="0"/>
      <dgm:spPr/>
    </dgm:pt>
    <dgm:pt modelId="{8719F07F-0A41-F44D-BE2E-3ADBFA654210}" type="pres">
      <dgm:prSet presAssocID="{1449C7A1-436E-4746-A320-3E622DC380B6}" presName="rootComposite" presStyleCnt="0"/>
      <dgm:spPr/>
    </dgm:pt>
    <dgm:pt modelId="{017134D0-DFF9-3845-AB67-F92A5FA9DE9B}" type="pres">
      <dgm:prSet presAssocID="{1449C7A1-436E-4746-A320-3E622DC380B6}" presName="rootText" presStyleLbl="node1" presStyleIdx="1" presStyleCnt="2"/>
      <dgm:spPr/>
      <dgm:t>
        <a:bodyPr/>
        <a:lstStyle/>
        <a:p>
          <a:endParaRPr lang="en-US"/>
        </a:p>
      </dgm:t>
    </dgm:pt>
    <dgm:pt modelId="{06478F6B-7F6A-5E46-9B3D-A734B7D102B9}" type="pres">
      <dgm:prSet presAssocID="{1449C7A1-436E-4746-A320-3E622DC380B6}" presName="rootConnector" presStyleLbl="node1" presStyleIdx="1" presStyleCnt="2"/>
      <dgm:spPr/>
      <dgm:t>
        <a:bodyPr/>
        <a:lstStyle/>
        <a:p>
          <a:endParaRPr lang="en-US"/>
        </a:p>
      </dgm:t>
    </dgm:pt>
    <dgm:pt modelId="{CE042C04-59AB-D348-A33A-B2EED4A9B476}" type="pres">
      <dgm:prSet presAssocID="{1449C7A1-436E-4746-A320-3E622DC380B6}" presName="childShape" presStyleCnt="0"/>
      <dgm:spPr/>
    </dgm:pt>
    <dgm:pt modelId="{B7AEB84D-AAD8-BA46-B49E-AF151B590E4E}" type="pres">
      <dgm:prSet presAssocID="{D2FF24D7-9AF5-334B-992A-74C018C14DEA}" presName="Name13" presStyleLbl="parChTrans1D2" presStyleIdx="1" presStyleCnt="3"/>
      <dgm:spPr/>
      <dgm:t>
        <a:bodyPr/>
        <a:lstStyle/>
        <a:p>
          <a:endParaRPr lang="en-US"/>
        </a:p>
      </dgm:t>
    </dgm:pt>
    <dgm:pt modelId="{B4B37434-F97A-BF4F-95EE-4DB3B66FAF0B}" type="pres">
      <dgm:prSet presAssocID="{68369A64-CB91-8542-8C21-2E99583CE32E}" presName="childText" presStyleLbl="bgAcc1" presStyleIdx="1" presStyleCnt="3" custScaleX="113681">
        <dgm:presLayoutVars>
          <dgm:bulletEnabled val="1"/>
        </dgm:presLayoutVars>
      </dgm:prSet>
      <dgm:spPr/>
      <dgm:t>
        <a:bodyPr/>
        <a:lstStyle/>
        <a:p>
          <a:endParaRPr lang="en-US"/>
        </a:p>
      </dgm:t>
    </dgm:pt>
    <dgm:pt modelId="{AB53BA07-DF39-3E49-AC02-6A3C4C9B3CB2}" type="pres">
      <dgm:prSet presAssocID="{22117FDD-9410-2245-9E6D-04174AC588DB}" presName="Name13" presStyleLbl="parChTrans1D2" presStyleIdx="2" presStyleCnt="3"/>
      <dgm:spPr/>
      <dgm:t>
        <a:bodyPr/>
        <a:lstStyle/>
        <a:p>
          <a:endParaRPr lang="en-US"/>
        </a:p>
      </dgm:t>
    </dgm:pt>
    <dgm:pt modelId="{1EC7D058-138B-5B44-B558-2AD60A3A78E7}" type="pres">
      <dgm:prSet presAssocID="{DA9F44CD-3DEE-2648-B9C1-FC414EB33E1C}" presName="childText" presStyleLbl="bgAcc1" presStyleIdx="2" presStyleCnt="3" custScaleX="113681">
        <dgm:presLayoutVars>
          <dgm:bulletEnabled val="1"/>
        </dgm:presLayoutVars>
      </dgm:prSet>
      <dgm:spPr/>
      <dgm:t>
        <a:bodyPr/>
        <a:lstStyle/>
        <a:p>
          <a:endParaRPr lang="en-US"/>
        </a:p>
      </dgm:t>
    </dgm:pt>
  </dgm:ptLst>
  <dgm:cxnLst>
    <dgm:cxn modelId="{5480FB11-A118-423C-BB38-03AF4E87094E}" type="presOf" srcId="{E2E857DE-14DF-4348-B91D-6B07A32100CA}" destId="{5578A03A-E7AC-2247-8CA5-901E13739B58}" srcOrd="1" destOrd="0" presId="urn:microsoft.com/office/officeart/2005/8/layout/hierarchy3"/>
    <dgm:cxn modelId="{032D7F8F-205B-9C49-85D4-DC3F06D6E99C}" srcId="{1449C7A1-436E-4746-A320-3E622DC380B6}" destId="{68369A64-CB91-8542-8C21-2E99583CE32E}" srcOrd="0" destOrd="0" parTransId="{D2FF24D7-9AF5-334B-992A-74C018C14DEA}" sibTransId="{B66D837D-180E-3043-A9B6-2CC0F4C0D4AB}"/>
    <dgm:cxn modelId="{886B6C14-AFD2-4BD4-9B21-F091AB2F07E0}" type="presOf" srcId="{DA9F44CD-3DEE-2648-B9C1-FC414EB33E1C}" destId="{1EC7D058-138B-5B44-B558-2AD60A3A78E7}" srcOrd="0" destOrd="0" presId="urn:microsoft.com/office/officeart/2005/8/layout/hierarchy3"/>
    <dgm:cxn modelId="{52DAC1B0-1107-BB49-9178-24431B8E229C}" srcId="{817859FB-537D-FB4D-86DC-1559375A0870}" destId="{1449C7A1-436E-4746-A320-3E622DC380B6}" srcOrd="1" destOrd="0" parTransId="{99D0015B-9991-C54E-AB72-7F0F589EE25C}" sibTransId="{F4F0F1E7-BB68-C843-A4B2-BEB1A3169005}"/>
    <dgm:cxn modelId="{31F7420F-B09D-4884-AEC2-CB0CD2CD6288}" type="presOf" srcId="{D2FF24D7-9AF5-334B-992A-74C018C14DEA}" destId="{B7AEB84D-AAD8-BA46-B49E-AF151B590E4E}" srcOrd="0" destOrd="0" presId="urn:microsoft.com/office/officeart/2005/8/layout/hierarchy3"/>
    <dgm:cxn modelId="{53084C68-9493-481B-825C-655788BE3AEC}" type="presOf" srcId="{22117FDD-9410-2245-9E6D-04174AC588DB}" destId="{AB53BA07-DF39-3E49-AC02-6A3C4C9B3CB2}" srcOrd="0" destOrd="0" presId="urn:microsoft.com/office/officeart/2005/8/layout/hierarchy3"/>
    <dgm:cxn modelId="{18DA4821-51E8-44C8-BBAA-89B6F3120F82}" type="presOf" srcId="{1449C7A1-436E-4746-A320-3E622DC380B6}" destId="{017134D0-DFF9-3845-AB67-F92A5FA9DE9B}" srcOrd="0" destOrd="0" presId="urn:microsoft.com/office/officeart/2005/8/layout/hierarchy3"/>
    <dgm:cxn modelId="{427B5CC2-79CD-224D-9F6B-D563C5F8D2FC}" srcId="{817859FB-537D-FB4D-86DC-1559375A0870}" destId="{E2E857DE-14DF-4348-B91D-6B07A32100CA}" srcOrd="0" destOrd="0" parTransId="{B1CDA7D0-5EEB-754D-8735-96223C8C1E85}" sibTransId="{9D638945-8C30-E040-B572-E076D16608C3}"/>
    <dgm:cxn modelId="{E92209DB-E2AF-CB4B-8054-53C33523BA4C}" srcId="{E2E857DE-14DF-4348-B91D-6B07A32100CA}" destId="{8F252449-EE3C-D64E-8051-BC1E354AA83D}" srcOrd="0" destOrd="0" parTransId="{023BD5FB-C6E0-8C4C-B8F2-61E800B01AC1}" sibTransId="{4A373626-DB19-C640-B2F1-6E3294EAFDFB}"/>
    <dgm:cxn modelId="{75726BF5-E079-4547-B2FF-389354A95C1F}" type="presOf" srcId="{1449C7A1-436E-4746-A320-3E622DC380B6}" destId="{06478F6B-7F6A-5E46-9B3D-A734B7D102B9}" srcOrd="1" destOrd="0" presId="urn:microsoft.com/office/officeart/2005/8/layout/hierarchy3"/>
    <dgm:cxn modelId="{6179EB93-3367-4ACD-8687-097AB992614D}" type="presOf" srcId="{023BD5FB-C6E0-8C4C-B8F2-61E800B01AC1}" destId="{9E617053-E223-AD4D-B846-8B3F09EDFEA2}" srcOrd="0" destOrd="0" presId="urn:microsoft.com/office/officeart/2005/8/layout/hierarchy3"/>
    <dgm:cxn modelId="{2195229B-4B4B-C144-8B41-2F0CB62A66E7}" srcId="{1449C7A1-436E-4746-A320-3E622DC380B6}" destId="{DA9F44CD-3DEE-2648-B9C1-FC414EB33E1C}" srcOrd="1" destOrd="0" parTransId="{22117FDD-9410-2245-9E6D-04174AC588DB}" sibTransId="{EA65894C-3CBC-D841-A9C5-6BFBCD6B1915}"/>
    <dgm:cxn modelId="{71832CCC-BD7B-45CD-B456-B620830C407E}" type="presOf" srcId="{E2E857DE-14DF-4348-B91D-6B07A32100CA}" destId="{61631E0D-D0BE-CB43-B62C-83EFB8F80940}" srcOrd="0" destOrd="0" presId="urn:microsoft.com/office/officeart/2005/8/layout/hierarchy3"/>
    <dgm:cxn modelId="{1D19BDCB-CEFC-4446-B29C-40EB797BFD97}" type="presOf" srcId="{8F252449-EE3C-D64E-8051-BC1E354AA83D}" destId="{D8BA2A55-C5C8-B047-84A4-F82365A88EC3}" srcOrd="0" destOrd="0" presId="urn:microsoft.com/office/officeart/2005/8/layout/hierarchy3"/>
    <dgm:cxn modelId="{FC1FDC5C-1F1F-49AA-91A8-C61CE25F3119}" type="presOf" srcId="{817859FB-537D-FB4D-86DC-1559375A0870}" destId="{7CC61702-3ED8-DD42-9C2A-EF411444D980}" srcOrd="0" destOrd="0" presId="urn:microsoft.com/office/officeart/2005/8/layout/hierarchy3"/>
    <dgm:cxn modelId="{962F4298-4A95-42BD-942A-A6C798AB57B1}" type="presOf" srcId="{68369A64-CB91-8542-8C21-2E99583CE32E}" destId="{B4B37434-F97A-BF4F-95EE-4DB3B66FAF0B}" srcOrd="0" destOrd="0" presId="urn:microsoft.com/office/officeart/2005/8/layout/hierarchy3"/>
    <dgm:cxn modelId="{E0E4AA26-3BEE-4B5C-971B-C819A6FDE19F}" type="presParOf" srcId="{7CC61702-3ED8-DD42-9C2A-EF411444D980}" destId="{1EDC5747-879E-D540-B957-257342313A0D}" srcOrd="0" destOrd="0" presId="urn:microsoft.com/office/officeart/2005/8/layout/hierarchy3"/>
    <dgm:cxn modelId="{C981532F-5BCE-452E-9B66-EA954E0097CD}" type="presParOf" srcId="{1EDC5747-879E-D540-B957-257342313A0D}" destId="{C61F2957-5176-D94C-B910-1B71312C9F5C}" srcOrd="0" destOrd="0" presId="urn:microsoft.com/office/officeart/2005/8/layout/hierarchy3"/>
    <dgm:cxn modelId="{5C0B82DF-4505-4BCC-8156-9831EC536774}" type="presParOf" srcId="{C61F2957-5176-D94C-B910-1B71312C9F5C}" destId="{61631E0D-D0BE-CB43-B62C-83EFB8F80940}" srcOrd="0" destOrd="0" presId="urn:microsoft.com/office/officeart/2005/8/layout/hierarchy3"/>
    <dgm:cxn modelId="{BB844BAA-538D-4C90-AFDE-4856822EFC34}" type="presParOf" srcId="{C61F2957-5176-D94C-B910-1B71312C9F5C}" destId="{5578A03A-E7AC-2247-8CA5-901E13739B58}" srcOrd="1" destOrd="0" presId="urn:microsoft.com/office/officeart/2005/8/layout/hierarchy3"/>
    <dgm:cxn modelId="{B8DF2444-48D5-41F0-A5E1-95F69DBBC49D}" type="presParOf" srcId="{1EDC5747-879E-D540-B957-257342313A0D}" destId="{FC217D80-A9BA-8F43-B066-7668E6420C42}" srcOrd="1" destOrd="0" presId="urn:microsoft.com/office/officeart/2005/8/layout/hierarchy3"/>
    <dgm:cxn modelId="{442A24A5-CC4A-4419-9B45-225948963A08}" type="presParOf" srcId="{FC217D80-A9BA-8F43-B066-7668E6420C42}" destId="{9E617053-E223-AD4D-B846-8B3F09EDFEA2}" srcOrd="0" destOrd="0" presId="urn:microsoft.com/office/officeart/2005/8/layout/hierarchy3"/>
    <dgm:cxn modelId="{811C024B-1FBC-4E85-9E5C-BE49C075C4BE}" type="presParOf" srcId="{FC217D80-A9BA-8F43-B066-7668E6420C42}" destId="{D8BA2A55-C5C8-B047-84A4-F82365A88EC3}" srcOrd="1" destOrd="0" presId="urn:microsoft.com/office/officeart/2005/8/layout/hierarchy3"/>
    <dgm:cxn modelId="{A6848491-45FB-40EA-83DD-57B4327FAB09}" type="presParOf" srcId="{7CC61702-3ED8-DD42-9C2A-EF411444D980}" destId="{870E76AD-4AB3-4F45-9C8B-BE83F1FD96BB}" srcOrd="1" destOrd="0" presId="urn:microsoft.com/office/officeart/2005/8/layout/hierarchy3"/>
    <dgm:cxn modelId="{6307AA3A-944A-4242-B2FF-EC1DF526E993}" type="presParOf" srcId="{870E76AD-4AB3-4F45-9C8B-BE83F1FD96BB}" destId="{8719F07F-0A41-F44D-BE2E-3ADBFA654210}" srcOrd="0" destOrd="0" presId="urn:microsoft.com/office/officeart/2005/8/layout/hierarchy3"/>
    <dgm:cxn modelId="{2E18DC4D-997E-4BA3-8557-9009BAD8CC42}" type="presParOf" srcId="{8719F07F-0A41-F44D-BE2E-3ADBFA654210}" destId="{017134D0-DFF9-3845-AB67-F92A5FA9DE9B}" srcOrd="0" destOrd="0" presId="urn:microsoft.com/office/officeart/2005/8/layout/hierarchy3"/>
    <dgm:cxn modelId="{7FE8FD6F-A49B-4DAA-93DF-A94AF5DFCF80}" type="presParOf" srcId="{8719F07F-0A41-F44D-BE2E-3ADBFA654210}" destId="{06478F6B-7F6A-5E46-9B3D-A734B7D102B9}" srcOrd="1" destOrd="0" presId="urn:microsoft.com/office/officeart/2005/8/layout/hierarchy3"/>
    <dgm:cxn modelId="{A9718FD9-317E-4579-A25B-BA7784091DB4}" type="presParOf" srcId="{870E76AD-4AB3-4F45-9C8B-BE83F1FD96BB}" destId="{CE042C04-59AB-D348-A33A-B2EED4A9B476}" srcOrd="1" destOrd="0" presId="urn:microsoft.com/office/officeart/2005/8/layout/hierarchy3"/>
    <dgm:cxn modelId="{D40D6279-B1B4-4ADB-A56B-19B2A061237E}" type="presParOf" srcId="{CE042C04-59AB-D348-A33A-B2EED4A9B476}" destId="{B7AEB84D-AAD8-BA46-B49E-AF151B590E4E}" srcOrd="0" destOrd="0" presId="urn:microsoft.com/office/officeart/2005/8/layout/hierarchy3"/>
    <dgm:cxn modelId="{F82C7F2C-A5AF-4BAC-A71C-2CF298F874A1}" type="presParOf" srcId="{CE042C04-59AB-D348-A33A-B2EED4A9B476}" destId="{B4B37434-F97A-BF4F-95EE-4DB3B66FAF0B}" srcOrd="1" destOrd="0" presId="urn:microsoft.com/office/officeart/2005/8/layout/hierarchy3"/>
    <dgm:cxn modelId="{2E76769F-C9BF-4C8D-B155-D9208F0E2C21}" type="presParOf" srcId="{CE042C04-59AB-D348-A33A-B2EED4A9B476}" destId="{AB53BA07-DF39-3E49-AC02-6A3C4C9B3CB2}" srcOrd="2" destOrd="0" presId="urn:microsoft.com/office/officeart/2005/8/layout/hierarchy3"/>
    <dgm:cxn modelId="{83963524-E85B-4627-80CB-366646E81DEC}" type="presParOf" srcId="{CE042C04-59AB-D348-A33A-B2EED4A9B476}" destId="{1EC7D058-138B-5B44-B558-2AD60A3A78E7}"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E42422-30B8-7145-AC45-A97345BECA97}"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US"/>
        </a:p>
      </dgm:t>
    </dgm:pt>
    <dgm:pt modelId="{7FE5BBEE-220B-D443-BE6C-37118C441C07}">
      <dgm:prSet/>
      <dgm:spPr/>
      <dgm:t>
        <a:bodyPr/>
        <a:lstStyle/>
        <a:p>
          <a:pPr rtl="0"/>
          <a:r>
            <a:rPr lang="en-US" dirty="0" smtClean="0"/>
            <a:t>A state in which the system spends most of its time swapping process pieces rather than executing instructions</a:t>
          </a:r>
          <a:endParaRPr lang="en-US" dirty="0"/>
        </a:p>
      </dgm:t>
    </dgm:pt>
    <dgm:pt modelId="{9B2380A5-65EC-E142-9220-E61D3A3D0548}" type="parTrans" cxnId="{E0F565FC-4162-DC41-83C3-F43DCF020C2B}">
      <dgm:prSet/>
      <dgm:spPr/>
      <dgm:t>
        <a:bodyPr/>
        <a:lstStyle/>
        <a:p>
          <a:endParaRPr lang="en-US"/>
        </a:p>
      </dgm:t>
    </dgm:pt>
    <dgm:pt modelId="{3CC8AAAC-E7C2-9142-9DFE-FD06660832E6}" type="sibTrans" cxnId="{E0F565FC-4162-DC41-83C3-F43DCF020C2B}">
      <dgm:prSet/>
      <dgm:spPr/>
      <dgm:t>
        <a:bodyPr/>
        <a:lstStyle/>
        <a:p>
          <a:endParaRPr lang="en-US"/>
        </a:p>
      </dgm:t>
    </dgm:pt>
    <dgm:pt modelId="{C6D5CAE6-89A9-A847-9C0C-17D39BB401D3}">
      <dgm:prSet/>
      <dgm:spPr/>
      <dgm:t>
        <a:bodyPr/>
        <a:lstStyle/>
        <a:p>
          <a:pPr rtl="0"/>
          <a:r>
            <a:rPr lang="en-US" dirty="0" smtClean="0"/>
            <a:t>Adaptive solution: To avoid thrashing, the operating system tries to guess, based on recent history and current state, which pieces are least likely to be used in the near future</a:t>
          </a:r>
          <a:endParaRPr lang="en-US" dirty="0"/>
        </a:p>
      </dgm:t>
    </dgm:pt>
    <dgm:pt modelId="{1841C1C7-1EA6-F34E-ACB9-3F7354DCA307}" type="parTrans" cxnId="{EAB2EF60-2301-5548-BCF3-98905A1C328C}">
      <dgm:prSet/>
      <dgm:spPr/>
      <dgm:t>
        <a:bodyPr/>
        <a:lstStyle/>
        <a:p>
          <a:endParaRPr lang="en-US"/>
        </a:p>
      </dgm:t>
    </dgm:pt>
    <dgm:pt modelId="{32217BDA-0801-A44B-80AA-3F713413AB4B}" type="sibTrans" cxnId="{EAB2EF60-2301-5548-BCF3-98905A1C328C}">
      <dgm:prSet/>
      <dgm:spPr/>
      <dgm:t>
        <a:bodyPr/>
        <a:lstStyle/>
        <a:p>
          <a:endParaRPr lang="en-US"/>
        </a:p>
      </dgm:t>
    </dgm:pt>
    <dgm:pt modelId="{A92384D2-D1EF-384B-B06B-28D1EA834699}" type="pres">
      <dgm:prSet presAssocID="{F5E42422-30B8-7145-AC45-A97345BECA97}" presName="Name0" presStyleCnt="0">
        <dgm:presLayoutVars>
          <dgm:chMax val="1"/>
          <dgm:dir/>
          <dgm:animLvl val="ctr"/>
          <dgm:resizeHandles val="exact"/>
        </dgm:presLayoutVars>
      </dgm:prSet>
      <dgm:spPr/>
      <dgm:t>
        <a:bodyPr/>
        <a:lstStyle/>
        <a:p>
          <a:endParaRPr lang="en-US"/>
        </a:p>
      </dgm:t>
    </dgm:pt>
    <dgm:pt modelId="{C5DECD05-97D0-2848-845E-9EF3FF2F3AC3}" type="pres">
      <dgm:prSet presAssocID="{7FE5BBEE-220B-D443-BE6C-37118C441C07}" presName="centerShape" presStyleLbl="node0" presStyleIdx="0" presStyleCnt="1" custScaleX="122903" custScaleY="122902" custLinFactNeighborX="-14724" custLinFactNeighborY="-7021"/>
      <dgm:spPr/>
      <dgm:t>
        <a:bodyPr/>
        <a:lstStyle/>
        <a:p>
          <a:endParaRPr lang="en-US"/>
        </a:p>
      </dgm:t>
    </dgm:pt>
    <dgm:pt modelId="{F6A246D8-D41F-0441-BDEE-6B863BD8F125}" type="pres">
      <dgm:prSet presAssocID="{C6D5CAE6-89A9-A847-9C0C-17D39BB401D3}" presName="oneComp" presStyleCnt="0"/>
      <dgm:spPr/>
    </dgm:pt>
    <dgm:pt modelId="{4370057F-3C2D-4B46-A4AF-491C00B3268F}" type="pres">
      <dgm:prSet presAssocID="{C6D5CAE6-89A9-A847-9C0C-17D39BB401D3}" presName="dummyConnPt" presStyleCnt="0"/>
      <dgm:spPr/>
    </dgm:pt>
    <dgm:pt modelId="{0DE334B6-6615-2A4A-9DE0-59A931F2AE22}" type="pres">
      <dgm:prSet presAssocID="{C6D5CAE6-89A9-A847-9C0C-17D39BB401D3}" presName="oneNode" presStyleLbl="node1" presStyleIdx="0" presStyleCnt="1" custScaleX="202921" custScaleY="196320" custLinFactNeighborX="26948" custLinFactNeighborY="-38173">
        <dgm:presLayoutVars>
          <dgm:bulletEnabled val="1"/>
        </dgm:presLayoutVars>
      </dgm:prSet>
      <dgm:spPr/>
      <dgm:t>
        <a:bodyPr/>
        <a:lstStyle/>
        <a:p>
          <a:endParaRPr lang="en-US"/>
        </a:p>
      </dgm:t>
    </dgm:pt>
    <dgm:pt modelId="{12C24D3B-17D8-DC4C-AEB8-15E069D13B1D}" type="pres">
      <dgm:prSet presAssocID="{C6D5CAE6-89A9-A847-9C0C-17D39BB401D3}" presName="dummya" presStyleCnt="0"/>
      <dgm:spPr/>
    </dgm:pt>
    <dgm:pt modelId="{D26502E6-7618-BF42-A8E3-6F4B3C9FEDE3}" type="pres">
      <dgm:prSet presAssocID="{C6D5CAE6-89A9-A847-9C0C-17D39BB401D3}" presName="dummyb" presStyleCnt="0"/>
      <dgm:spPr/>
    </dgm:pt>
    <dgm:pt modelId="{7E7B9BC0-E8AD-D348-9FAB-6FBAFC47FB3B}" type="pres">
      <dgm:prSet presAssocID="{C6D5CAE6-89A9-A847-9C0C-17D39BB401D3}" presName="dummyc" presStyleCnt="0"/>
      <dgm:spPr/>
    </dgm:pt>
    <dgm:pt modelId="{27C19F38-3CF5-3C43-BEA1-8B8F89394CDE}" type="pres">
      <dgm:prSet presAssocID="{32217BDA-0801-A44B-80AA-3F713413AB4B}" presName="singleconn" presStyleLbl="sibTrans2D1" presStyleIdx="0" presStyleCnt="1" custLinFactNeighborX="-16657" custLinFactNeighborY="-6333"/>
      <dgm:spPr/>
      <dgm:t>
        <a:bodyPr/>
        <a:lstStyle/>
        <a:p>
          <a:endParaRPr lang="en-US"/>
        </a:p>
      </dgm:t>
    </dgm:pt>
  </dgm:ptLst>
  <dgm:cxnLst>
    <dgm:cxn modelId="{37C0150F-7486-43D6-B851-398F14143DA8}" type="presOf" srcId="{C6D5CAE6-89A9-A847-9C0C-17D39BB401D3}" destId="{0DE334B6-6615-2A4A-9DE0-59A931F2AE22}" srcOrd="0" destOrd="0" presId="urn:microsoft.com/office/officeart/2005/8/layout/radial6"/>
    <dgm:cxn modelId="{EAB2EF60-2301-5548-BCF3-98905A1C328C}" srcId="{7FE5BBEE-220B-D443-BE6C-37118C441C07}" destId="{C6D5CAE6-89A9-A847-9C0C-17D39BB401D3}" srcOrd="0" destOrd="0" parTransId="{1841C1C7-1EA6-F34E-ACB9-3F7354DCA307}" sibTransId="{32217BDA-0801-A44B-80AA-3F713413AB4B}"/>
    <dgm:cxn modelId="{93387B85-08E9-4A98-BF44-110241858127}" type="presOf" srcId="{F5E42422-30B8-7145-AC45-A97345BECA97}" destId="{A92384D2-D1EF-384B-B06B-28D1EA834699}" srcOrd="0" destOrd="0" presId="urn:microsoft.com/office/officeart/2005/8/layout/radial6"/>
    <dgm:cxn modelId="{E0F565FC-4162-DC41-83C3-F43DCF020C2B}" srcId="{F5E42422-30B8-7145-AC45-A97345BECA97}" destId="{7FE5BBEE-220B-D443-BE6C-37118C441C07}" srcOrd="0" destOrd="0" parTransId="{9B2380A5-65EC-E142-9220-E61D3A3D0548}" sibTransId="{3CC8AAAC-E7C2-9142-9DFE-FD06660832E6}"/>
    <dgm:cxn modelId="{779DBCF7-9B8C-403A-9C43-7EF1046ED822}" type="presOf" srcId="{32217BDA-0801-A44B-80AA-3F713413AB4B}" destId="{27C19F38-3CF5-3C43-BEA1-8B8F89394CDE}" srcOrd="0" destOrd="0" presId="urn:microsoft.com/office/officeart/2005/8/layout/radial6"/>
    <dgm:cxn modelId="{60852EC1-68E6-467F-898D-63F32D73A72B}" type="presOf" srcId="{7FE5BBEE-220B-D443-BE6C-37118C441C07}" destId="{C5DECD05-97D0-2848-845E-9EF3FF2F3AC3}" srcOrd="0" destOrd="0" presId="urn:microsoft.com/office/officeart/2005/8/layout/radial6"/>
    <dgm:cxn modelId="{58196528-0DB4-4512-9795-A55836DA3C42}" type="presParOf" srcId="{A92384D2-D1EF-384B-B06B-28D1EA834699}" destId="{C5DECD05-97D0-2848-845E-9EF3FF2F3AC3}" srcOrd="0" destOrd="0" presId="urn:microsoft.com/office/officeart/2005/8/layout/radial6"/>
    <dgm:cxn modelId="{8811029C-605C-4141-B133-7079C8DA2B24}" type="presParOf" srcId="{A92384D2-D1EF-384B-B06B-28D1EA834699}" destId="{F6A246D8-D41F-0441-BDEE-6B863BD8F125}" srcOrd="1" destOrd="0" presId="urn:microsoft.com/office/officeart/2005/8/layout/radial6"/>
    <dgm:cxn modelId="{E0BCB93A-EF69-494F-869B-0A2884948491}" type="presParOf" srcId="{F6A246D8-D41F-0441-BDEE-6B863BD8F125}" destId="{4370057F-3C2D-4B46-A4AF-491C00B3268F}" srcOrd="0" destOrd="0" presId="urn:microsoft.com/office/officeart/2005/8/layout/radial6"/>
    <dgm:cxn modelId="{34C43BAA-4D7E-4B5E-BE00-DD4DD4D49974}" type="presParOf" srcId="{F6A246D8-D41F-0441-BDEE-6B863BD8F125}" destId="{0DE334B6-6615-2A4A-9DE0-59A931F2AE22}" srcOrd="1" destOrd="0" presId="urn:microsoft.com/office/officeart/2005/8/layout/radial6"/>
    <dgm:cxn modelId="{3B62920F-AF0C-4AD1-98B6-CBFD92CFE337}" type="presParOf" srcId="{A92384D2-D1EF-384B-B06B-28D1EA834699}" destId="{12C24D3B-17D8-DC4C-AEB8-15E069D13B1D}" srcOrd="2" destOrd="0" presId="urn:microsoft.com/office/officeart/2005/8/layout/radial6"/>
    <dgm:cxn modelId="{59FA2B7A-A47F-42ED-8D9E-7723D34A7EED}" type="presParOf" srcId="{A92384D2-D1EF-384B-B06B-28D1EA834699}" destId="{D26502E6-7618-BF42-A8E3-6F4B3C9FEDE3}" srcOrd="3" destOrd="0" presId="urn:microsoft.com/office/officeart/2005/8/layout/radial6"/>
    <dgm:cxn modelId="{B6257F5C-6AC1-4A40-BC38-7215AA1381E8}" type="presParOf" srcId="{A92384D2-D1EF-384B-B06B-28D1EA834699}" destId="{7E7B9BC0-E8AD-D348-9FAB-6FBAFC47FB3B}" srcOrd="4" destOrd="0" presId="urn:microsoft.com/office/officeart/2005/8/layout/radial6"/>
    <dgm:cxn modelId="{7C70F6C9-EDEA-4092-9320-48366C415647}" type="presParOf" srcId="{A92384D2-D1EF-384B-B06B-28D1EA834699}" destId="{27C19F38-3CF5-3C43-BEA1-8B8F89394CDE}" srcOrd="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2EA0D-E077-6348-BA79-BA16D38530D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FCB96B-CEFE-7E4B-B6C4-72B134326C6F}">
      <dgm:prSet/>
      <dgm:spPr/>
      <dgm:t>
        <a:bodyPr/>
        <a:lstStyle/>
        <a:p>
          <a:pPr rtl="0"/>
          <a:r>
            <a:rPr lang="en-US" dirty="0" smtClean="0"/>
            <a:t>For virtual memory to be practical and effective:</a:t>
          </a:r>
          <a:endParaRPr lang="en-US" dirty="0"/>
        </a:p>
      </dgm:t>
    </dgm:pt>
    <dgm:pt modelId="{C9417D73-A2E5-7B4D-8358-06B4E74BC7C6}" type="parTrans" cxnId="{F657E8B6-E88D-A24F-936B-D179ED04E6EB}">
      <dgm:prSet/>
      <dgm:spPr/>
      <dgm:t>
        <a:bodyPr/>
        <a:lstStyle/>
        <a:p>
          <a:endParaRPr lang="en-US"/>
        </a:p>
      </dgm:t>
    </dgm:pt>
    <dgm:pt modelId="{69544D86-1256-3F48-A771-E724DB1CA2DE}" type="sibTrans" cxnId="{F657E8B6-E88D-A24F-936B-D179ED04E6EB}">
      <dgm:prSet/>
      <dgm:spPr/>
      <dgm:t>
        <a:bodyPr/>
        <a:lstStyle/>
        <a:p>
          <a:endParaRPr lang="en-US"/>
        </a:p>
      </dgm:t>
    </dgm:pt>
    <dgm:pt modelId="{A65B3CA6-C8EA-5D42-8F4E-0102F2DE9322}">
      <dgm:prSet/>
      <dgm:spPr>
        <a:solidFill>
          <a:schemeClr val="bg1"/>
        </a:solidFill>
        <a:ln>
          <a:solidFill>
            <a:schemeClr val="accent6">
              <a:lumMod val="75000"/>
            </a:schemeClr>
          </a:solidFill>
        </a:ln>
      </dgm:spPr>
      <dgm:t>
        <a:bodyPr/>
        <a:lstStyle/>
        <a:p>
          <a:pPr rtl="0"/>
          <a:r>
            <a:rPr lang="en-US" b="1" dirty="0" smtClean="0"/>
            <a:t>Hardware support</a:t>
          </a:r>
          <a:r>
            <a:rPr lang="en-US" dirty="0" smtClean="0"/>
            <a:t>: hardware must support paging and segmentation </a:t>
          </a:r>
          <a:endParaRPr lang="en-US" dirty="0"/>
        </a:p>
      </dgm:t>
    </dgm:pt>
    <dgm:pt modelId="{B3D7A046-02E2-2E4D-9411-176EE1AAA375}" type="parTrans" cxnId="{8F22BA0E-D040-234C-97E9-8C11708BD870}">
      <dgm:prSet/>
      <dgm:spPr/>
      <dgm:t>
        <a:bodyPr/>
        <a:lstStyle/>
        <a:p>
          <a:endParaRPr lang="en-US"/>
        </a:p>
      </dgm:t>
    </dgm:pt>
    <dgm:pt modelId="{20BF5A68-55E8-AB44-B7F1-CCC893911E55}" type="sibTrans" cxnId="{8F22BA0E-D040-234C-97E9-8C11708BD870}">
      <dgm:prSet/>
      <dgm:spPr/>
      <dgm:t>
        <a:bodyPr/>
        <a:lstStyle/>
        <a:p>
          <a:endParaRPr lang="en-US"/>
        </a:p>
      </dgm:t>
    </dgm:pt>
    <dgm:pt modelId="{711AAEF7-EE06-A74F-94E2-FE7BB5CC08EF}">
      <dgm:prSet/>
      <dgm:spPr>
        <a:solidFill>
          <a:schemeClr val="bg1"/>
        </a:solidFill>
        <a:ln>
          <a:solidFill>
            <a:schemeClr val="accent6">
              <a:lumMod val="75000"/>
            </a:schemeClr>
          </a:solidFill>
        </a:ln>
      </dgm:spPr>
      <dgm:t>
        <a:bodyPr/>
        <a:lstStyle/>
        <a:p>
          <a:pPr rtl="0"/>
          <a:r>
            <a:rPr lang="en-US" b="1" dirty="0" smtClean="0"/>
            <a:t>Management</a:t>
          </a:r>
          <a:r>
            <a:rPr lang="en-US" dirty="0" smtClean="0"/>
            <a:t>: operating system must include software for managing the movement of pages and/or segments between secondary memory and main memory</a:t>
          </a:r>
          <a:endParaRPr lang="en-US" dirty="0"/>
        </a:p>
      </dgm:t>
    </dgm:pt>
    <dgm:pt modelId="{ECD1ADCD-25FE-444C-AF69-9877D8D116DB}" type="parTrans" cxnId="{212E4CD0-FF39-DD4A-B47A-1F0AE6D7118E}">
      <dgm:prSet/>
      <dgm:spPr/>
      <dgm:t>
        <a:bodyPr/>
        <a:lstStyle/>
        <a:p>
          <a:endParaRPr lang="en-US"/>
        </a:p>
      </dgm:t>
    </dgm:pt>
    <dgm:pt modelId="{6B773E1D-5061-744D-AB7E-84F87CE4918D}" type="sibTrans" cxnId="{212E4CD0-FF39-DD4A-B47A-1F0AE6D7118E}">
      <dgm:prSet/>
      <dgm:spPr/>
      <dgm:t>
        <a:bodyPr/>
        <a:lstStyle/>
        <a:p>
          <a:endParaRPr lang="en-US"/>
        </a:p>
      </dgm:t>
    </dgm:pt>
    <dgm:pt modelId="{36FED3B4-8B3D-7D4C-85F3-E811FCA5BAAC}" type="pres">
      <dgm:prSet presAssocID="{AFC2EA0D-E077-6348-BA79-BA16D38530D4}" presName="Name0" presStyleCnt="0">
        <dgm:presLayoutVars>
          <dgm:dir/>
          <dgm:animLvl val="lvl"/>
          <dgm:resizeHandles val="exact"/>
        </dgm:presLayoutVars>
      </dgm:prSet>
      <dgm:spPr/>
      <dgm:t>
        <a:bodyPr/>
        <a:lstStyle/>
        <a:p>
          <a:endParaRPr lang="en-US"/>
        </a:p>
      </dgm:t>
    </dgm:pt>
    <dgm:pt modelId="{AF89B28B-27E3-D04F-8F9C-2FEFAD162F79}" type="pres">
      <dgm:prSet presAssocID="{40FCB96B-CEFE-7E4B-B6C4-72B134326C6F}" presName="composite" presStyleCnt="0"/>
      <dgm:spPr/>
    </dgm:pt>
    <dgm:pt modelId="{25D7E9AD-3FF4-B340-AFEC-D83943AB2430}" type="pres">
      <dgm:prSet presAssocID="{40FCB96B-CEFE-7E4B-B6C4-72B134326C6F}" presName="parTx" presStyleLbl="alignNode1" presStyleIdx="0" presStyleCnt="1">
        <dgm:presLayoutVars>
          <dgm:chMax val="0"/>
          <dgm:chPref val="0"/>
          <dgm:bulletEnabled val="1"/>
        </dgm:presLayoutVars>
      </dgm:prSet>
      <dgm:spPr/>
      <dgm:t>
        <a:bodyPr/>
        <a:lstStyle/>
        <a:p>
          <a:endParaRPr lang="en-US"/>
        </a:p>
      </dgm:t>
    </dgm:pt>
    <dgm:pt modelId="{B46E4BCB-7BAA-C945-A329-7D44D749EC35}" type="pres">
      <dgm:prSet presAssocID="{40FCB96B-CEFE-7E4B-B6C4-72B134326C6F}" presName="desTx" presStyleLbl="alignAccFollowNode1" presStyleIdx="0" presStyleCnt="1">
        <dgm:presLayoutVars>
          <dgm:bulletEnabled val="1"/>
        </dgm:presLayoutVars>
      </dgm:prSet>
      <dgm:spPr/>
      <dgm:t>
        <a:bodyPr/>
        <a:lstStyle/>
        <a:p>
          <a:endParaRPr lang="en-US"/>
        </a:p>
      </dgm:t>
    </dgm:pt>
  </dgm:ptLst>
  <dgm:cxnLst>
    <dgm:cxn modelId="{212E4CD0-FF39-DD4A-B47A-1F0AE6D7118E}" srcId="{40FCB96B-CEFE-7E4B-B6C4-72B134326C6F}" destId="{711AAEF7-EE06-A74F-94E2-FE7BB5CC08EF}" srcOrd="1" destOrd="0" parTransId="{ECD1ADCD-25FE-444C-AF69-9877D8D116DB}" sibTransId="{6B773E1D-5061-744D-AB7E-84F87CE4918D}"/>
    <dgm:cxn modelId="{D29F64FA-B1F9-4893-A9EF-CCF05E334F1F}" type="presOf" srcId="{40FCB96B-CEFE-7E4B-B6C4-72B134326C6F}" destId="{25D7E9AD-3FF4-B340-AFEC-D83943AB2430}" srcOrd="0" destOrd="0" presId="urn:microsoft.com/office/officeart/2005/8/layout/hList1"/>
    <dgm:cxn modelId="{8F22BA0E-D040-234C-97E9-8C11708BD870}" srcId="{40FCB96B-CEFE-7E4B-B6C4-72B134326C6F}" destId="{A65B3CA6-C8EA-5D42-8F4E-0102F2DE9322}" srcOrd="0" destOrd="0" parTransId="{B3D7A046-02E2-2E4D-9411-176EE1AAA375}" sibTransId="{20BF5A68-55E8-AB44-B7F1-CCC893911E55}"/>
    <dgm:cxn modelId="{F657E8B6-E88D-A24F-936B-D179ED04E6EB}" srcId="{AFC2EA0D-E077-6348-BA79-BA16D38530D4}" destId="{40FCB96B-CEFE-7E4B-B6C4-72B134326C6F}" srcOrd="0" destOrd="0" parTransId="{C9417D73-A2E5-7B4D-8358-06B4E74BC7C6}" sibTransId="{69544D86-1256-3F48-A771-E724DB1CA2DE}"/>
    <dgm:cxn modelId="{4B334449-21BA-42D8-8E08-7FA4381F84B4}" type="presOf" srcId="{A65B3CA6-C8EA-5D42-8F4E-0102F2DE9322}" destId="{B46E4BCB-7BAA-C945-A329-7D44D749EC35}" srcOrd="0" destOrd="0" presId="urn:microsoft.com/office/officeart/2005/8/layout/hList1"/>
    <dgm:cxn modelId="{6A11879D-8863-448F-847B-370A11BFF5D2}" type="presOf" srcId="{711AAEF7-EE06-A74F-94E2-FE7BB5CC08EF}" destId="{B46E4BCB-7BAA-C945-A329-7D44D749EC35}" srcOrd="0" destOrd="1" presId="urn:microsoft.com/office/officeart/2005/8/layout/hList1"/>
    <dgm:cxn modelId="{82208F2C-6069-4E78-9D2F-03C72DB22F16}" type="presOf" srcId="{AFC2EA0D-E077-6348-BA79-BA16D38530D4}" destId="{36FED3B4-8B3D-7D4C-85F3-E811FCA5BAAC}" srcOrd="0" destOrd="0" presId="urn:microsoft.com/office/officeart/2005/8/layout/hList1"/>
    <dgm:cxn modelId="{29A5D18A-E6AC-4689-AB3A-1AFB7368441F}" type="presParOf" srcId="{36FED3B4-8B3D-7D4C-85F3-E811FCA5BAAC}" destId="{AF89B28B-27E3-D04F-8F9C-2FEFAD162F79}" srcOrd="0" destOrd="0" presId="urn:microsoft.com/office/officeart/2005/8/layout/hList1"/>
    <dgm:cxn modelId="{47AA475B-D337-4912-AF60-5C07050168E4}" type="presParOf" srcId="{AF89B28B-27E3-D04F-8F9C-2FEFAD162F79}" destId="{25D7E9AD-3FF4-B340-AFEC-D83943AB2430}" srcOrd="0" destOrd="0" presId="urn:microsoft.com/office/officeart/2005/8/layout/hList1"/>
    <dgm:cxn modelId="{3AB023F6-C1E4-49EE-AC22-228A5E5528BC}" type="presParOf" srcId="{AF89B28B-27E3-D04F-8F9C-2FEFAD162F79}" destId="{B46E4BCB-7BAA-C945-A329-7D44D749EC3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8F8B2-7872-9E4E-90DA-7B126D32FF5F}"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0A2BFC9-1C0A-AC47-AD8D-2D85C6286E21}">
      <dgm:prSet phldrT="[Text]"/>
      <dgm:spPr>
        <a:solidFill>
          <a:schemeClr val="accent6"/>
        </a:solidFill>
      </dgm:spPr>
      <dgm:t>
        <a:bodyPr/>
        <a:lstStyle/>
        <a:p>
          <a:r>
            <a:rPr lang="en-US" dirty="0" smtClean="0"/>
            <a:t>the design issue of page size is related to the size of physical main memory and program size</a:t>
          </a:r>
          <a:endParaRPr lang="en-US" dirty="0"/>
        </a:p>
      </dgm:t>
    </dgm:pt>
    <dgm:pt modelId="{98F867BF-B820-FE41-AACE-B9B6F2193D07}" type="parTrans" cxnId="{2DA96651-2D82-9B4E-A2AD-01D268D02B59}">
      <dgm:prSet/>
      <dgm:spPr/>
      <dgm:t>
        <a:bodyPr/>
        <a:lstStyle/>
        <a:p>
          <a:endParaRPr lang="en-US"/>
        </a:p>
      </dgm:t>
    </dgm:pt>
    <dgm:pt modelId="{29D2AD5B-2C72-244E-B310-81D2127838F2}" type="sibTrans" cxnId="{2DA96651-2D82-9B4E-A2AD-01D268D02B59}">
      <dgm:prSet/>
      <dgm:spPr>
        <a:solidFill>
          <a:schemeClr val="accent4"/>
        </a:solidFill>
      </dgm:spPr>
      <dgm:t>
        <a:bodyPr/>
        <a:lstStyle/>
        <a:p>
          <a:endParaRPr lang="en-US"/>
        </a:p>
      </dgm:t>
    </dgm:pt>
    <dgm:pt modelId="{F6EBADCB-2FF1-C542-B00C-568974D5920D}">
      <dgm:prSet/>
      <dgm:spPr/>
      <dgm:t>
        <a:bodyPr/>
        <a:lstStyle/>
        <a:p>
          <a:r>
            <a:rPr lang="en-US" dirty="0" smtClean="0"/>
            <a:t>main memory is getting larger and address space used by applications is also growing</a:t>
          </a:r>
        </a:p>
      </dgm:t>
    </dgm:pt>
    <dgm:pt modelId="{C679C2A4-8A82-7549-8D49-5963B5511CE7}" type="parTrans" cxnId="{3764A845-D10B-864C-A753-978E248DD407}">
      <dgm:prSet/>
      <dgm:spPr/>
      <dgm:t>
        <a:bodyPr/>
        <a:lstStyle/>
        <a:p>
          <a:endParaRPr lang="en-US"/>
        </a:p>
      </dgm:t>
    </dgm:pt>
    <dgm:pt modelId="{A466907B-4D09-B240-AEBA-39BE822BB331}" type="sibTrans" cxnId="{3764A845-D10B-864C-A753-978E248DD407}">
      <dgm:prSet/>
      <dgm:spPr>
        <a:solidFill>
          <a:schemeClr val="accent4"/>
        </a:solidFill>
      </dgm:spPr>
      <dgm:t>
        <a:bodyPr/>
        <a:lstStyle/>
        <a:p>
          <a:endParaRPr lang="en-US"/>
        </a:p>
      </dgm:t>
    </dgm:pt>
    <dgm:pt modelId="{D58092BF-AF65-A147-B76C-262FAB168C60}">
      <dgm:prSet/>
      <dgm:spPr/>
      <dgm:t>
        <a:bodyPr/>
        <a:lstStyle/>
        <a:p>
          <a:r>
            <a:rPr lang="en-US" dirty="0" smtClean="0"/>
            <a:t>most obvious on personal computers where applications are becoming increasingly complex</a:t>
          </a:r>
        </a:p>
      </dgm:t>
    </dgm:pt>
    <dgm:pt modelId="{C4BEAAFC-F54F-AC4D-88B3-2996F8739270}" type="parTrans" cxnId="{D7714FB0-AA90-6741-9A87-31F041788044}">
      <dgm:prSet/>
      <dgm:spPr/>
      <dgm:t>
        <a:bodyPr/>
        <a:lstStyle/>
        <a:p>
          <a:endParaRPr lang="en-US"/>
        </a:p>
      </dgm:t>
    </dgm:pt>
    <dgm:pt modelId="{12FCA9A0-C99C-4E48-982F-533B82CBDC7A}" type="sibTrans" cxnId="{D7714FB0-AA90-6741-9A87-31F041788044}">
      <dgm:prSet/>
      <dgm:spPr/>
      <dgm:t>
        <a:bodyPr/>
        <a:lstStyle/>
        <a:p>
          <a:endParaRPr lang="en-US"/>
        </a:p>
      </dgm:t>
    </dgm:pt>
    <dgm:pt modelId="{C9273ED0-D15D-FE4C-A580-AE872E02ACC8}" type="pres">
      <dgm:prSet presAssocID="{8F58F8B2-7872-9E4E-90DA-7B126D32FF5F}" presName="diagram" presStyleCnt="0">
        <dgm:presLayoutVars>
          <dgm:dir/>
          <dgm:resizeHandles val="exact"/>
        </dgm:presLayoutVars>
      </dgm:prSet>
      <dgm:spPr/>
      <dgm:t>
        <a:bodyPr/>
        <a:lstStyle/>
        <a:p>
          <a:endParaRPr lang="en-US"/>
        </a:p>
      </dgm:t>
    </dgm:pt>
    <dgm:pt modelId="{B093AF8C-04B1-4C43-A35A-CF4B8C66A757}" type="pres">
      <dgm:prSet presAssocID="{70A2BFC9-1C0A-AC47-AD8D-2D85C6286E21}" presName="node" presStyleLbl="node1" presStyleIdx="0" presStyleCnt="3">
        <dgm:presLayoutVars>
          <dgm:bulletEnabled val="1"/>
        </dgm:presLayoutVars>
      </dgm:prSet>
      <dgm:spPr/>
      <dgm:t>
        <a:bodyPr/>
        <a:lstStyle/>
        <a:p>
          <a:endParaRPr lang="en-US"/>
        </a:p>
      </dgm:t>
    </dgm:pt>
    <dgm:pt modelId="{694744F4-F30A-864A-A98E-CF18F2203F85}" type="pres">
      <dgm:prSet presAssocID="{29D2AD5B-2C72-244E-B310-81D2127838F2}" presName="sibTrans" presStyleLbl="sibTrans2D1" presStyleIdx="0" presStyleCnt="2"/>
      <dgm:spPr/>
      <dgm:t>
        <a:bodyPr/>
        <a:lstStyle/>
        <a:p>
          <a:endParaRPr lang="en-US"/>
        </a:p>
      </dgm:t>
    </dgm:pt>
    <dgm:pt modelId="{8A3F7808-5749-C642-A5CA-D6A57AA2FE9E}" type="pres">
      <dgm:prSet presAssocID="{29D2AD5B-2C72-244E-B310-81D2127838F2}" presName="connectorText" presStyleLbl="sibTrans2D1" presStyleIdx="0" presStyleCnt="2"/>
      <dgm:spPr/>
      <dgm:t>
        <a:bodyPr/>
        <a:lstStyle/>
        <a:p>
          <a:endParaRPr lang="en-US"/>
        </a:p>
      </dgm:t>
    </dgm:pt>
    <dgm:pt modelId="{30B20897-C5C0-5742-B563-9436CE25342C}" type="pres">
      <dgm:prSet presAssocID="{F6EBADCB-2FF1-C542-B00C-568974D5920D}" presName="node" presStyleLbl="node1" presStyleIdx="1" presStyleCnt="3">
        <dgm:presLayoutVars>
          <dgm:bulletEnabled val="1"/>
        </dgm:presLayoutVars>
      </dgm:prSet>
      <dgm:spPr/>
      <dgm:t>
        <a:bodyPr/>
        <a:lstStyle/>
        <a:p>
          <a:endParaRPr lang="en-US"/>
        </a:p>
      </dgm:t>
    </dgm:pt>
    <dgm:pt modelId="{7C5C0815-BD42-D14E-93BD-94621EF68706}" type="pres">
      <dgm:prSet presAssocID="{A466907B-4D09-B240-AEBA-39BE822BB331}" presName="sibTrans" presStyleLbl="sibTrans2D1" presStyleIdx="1" presStyleCnt="2"/>
      <dgm:spPr/>
      <dgm:t>
        <a:bodyPr/>
        <a:lstStyle/>
        <a:p>
          <a:endParaRPr lang="en-US"/>
        </a:p>
      </dgm:t>
    </dgm:pt>
    <dgm:pt modelId="{9CF83016-17B9-754E-90A3-D0DDEFD9D0A0}" type="pres">
      <dgm:prSet presAssocID="{A466907B-4D09-B240-AEBA-39BE822BB331}" presName="connectorText" presStyleLbl="sibTrans2D1" presStyleIdx="1" presStyleCnt="2"/>
      <dgm:spPr/>
      <dgm:t>
        <a:bodyPr/>
        <a:lstStyle/>
        <a:p>
          <a:endParaRPr lang="en-US"/>
        </a:p>
      </dgm:t>
    </dgm:pt>
    <dgm:pt modelId="{6F9D6D64-A141-6943-9325-D1CEA017D105}" type="pres">
      <dgm:prSet presAssocID="{D58092BF-AF65-A147-B76C-262FAB168C60}" presName="node" presStyleLbl="node1" presStyleIdx="2" presStyleCnt="3">
        <dgm:presLayoutVars>
          <dgm:bulletEnabled val="1"/>
        </dgm:presLayoutVars>
      </dgm:prSet>
      <dgm:spPr/>
      <dgm:t>
        <a:bodyPr/>
        <a:lstStyle/>
        <a:p>
          <a:endParaRPr lang="en-US"/>
        </a:p>
      </dgm:t>
    </dgm:pt>
  </dgm:ptLst>
  <dgm:cxnLst>
    <dgm:cxn modelId="{C9FAB043-D44C-4F5C-B50F-F19CD67E5581}" type="presOf" srcId="{29D2AD5B-2C72-244E-B310-81D2127838F2}" destId="{8A3F7808-5749-C642-A5CA-D6A57AA2FE9E}" srcOrd="1" destOrd="0" presId="urn:microsoft.com/office/officeart/2005/8/layout/process5"/>
    <dgm:cxn modelId="{D7714FB0-AA90-6741-9A87-31F041788044}" srcId="{8F58F8B2-7872-9E4E-90DA-7B126D32FF5F}" destId="{D58092BF-AF65-A147-B76C-262FAB168C60}" srcOrd="2" destOrd="0" parTransId="{C4BEAAFC-F54F-AC4D-88B3-2996F8739270}" sibTransId="{12FCA9A0-C99C-4E48-982F-533B82CBDC7A}"/>
    <dgm:cxn modelId="{4D40DF60-1BB3-4F43-9DBD-A149B02F5956}" type="presOf" srcId="{8F58F8B2-7872-9E4E-90DA-7B126D32FF5F}" destId="{C9273ED0-D15D-FE4C-A580-AE872E02ACC8}" srcOrd="0" destOrd="0" presId="urn:microsoft.com/office/officeart/2005/8/layout/process5"/>
    <dgm:cxn modelId="{415DFB2E-5B68-4E97-917C-AEBC7585A5B2}" type="presOf" srcId="{70A2BFC9-1C0A-AC47-AD8D-2D85C6286E21}" destId="{B093AF8C-04B1-4C43-A35A-CF4B8C66A757}" srcOrd="0" destOrd="0" presId="urn:microsoft.com/office/officeart/2005/8/layout/process5"/>
    <dgm:cxn modelId="{8533F94B-1990-4C01-82A9-F412FF1FB00B}" type="presOf" srcId="{D58092BF-AF65-A147-B76C-262FAB168C60}" destId="{6F9D6D64-A141-6943-9325-D1CEA017D105}" srcOrd="0" destOrd="0" presId="urn:microsoft.com/office/officeart/2005/8/layout/process5"/>
    <dgm:cxn modelId="{64990498-28FE-4DF2-B907-422DC5378A16}" type="presOf" srcId="{A466907B-4D09-B240-AEBA-39BE822BB331}" destId="{9CF83016-17B9-754E-90A3-D0DDEFD9D0A0}" srcOrd="1" destOrd="0" presId="urn:microsoft.com/office/officeart/2005/8/layout/process5"/>
    <dgm:cxn modelId="{F4A306A4-FBC2-4307-834A-FB5B57DC7F66}" type="presOf" srcId="{F6EBADCB-2FF1-C542-B00C-568974D5920D}" destId="{30B20897-C5C0-5742-B563-9436CE25342C}" srcOrd="0" destOrd="0" presId="urn:microsoft.com/office/officeart/2005/8/layout/process5"/>
    <dgm:cxn modelId="{3764A845-D10B-864C-A753-978E248DD407}" srcId="{8F58F8B2-7872-9E4E-90DA-7B126D32FF5F}" destId="{F6EBADCB-2FF1-C542-B00C-568974D5920D}" srcOrd="1" destOrd="0" parTransId="{C679C2A4-8A82-7549-8D49-5963B5511CE7}" sibTransId="{A466907B-4D09-B240-AEBA-39BE822BB331}"/>
    <dgm:cxn modelId="{B3547761-A1B0-461B-8BD1-E8876E053D69}" type="presOf" srcId="{29D2AD5B-2C72-244E-B310-81D2127838F2}" destId="{694744F4-F30A-864A-A98E-CF18F2203F85}" srcOrd="0" destOrd="0" presId="urn:microsoft.com/office/officeart/2005/8/layout/process5"/>
    <dgm:cxn modelId="{A37F0DD3-2901-4219-AA14-D9B62A67D46C}" type="presOf" srcId="{A466907B-4D09-B240-AEBA-39BE822BB331}" destId="{7C5C0815-BD42-D14E-93BD-94621EF68706}" srcOrd="0" destOrd="0" presId="urn:microsoft.com/office/officeart/2005/8/layout/process5"/>
    <dgm:cxn modelId="{2DA96651-2D82-9B4E-A2AD-01D268D02B59}" srcId="{8F58F8B2-7872-9E4E-90DA-7B126D32FF5F}" destId="{70A2BFC9-1C0A-AC47-AD8D-2D85C6286E21}" srcOrd="0" destOrd="0" parTransId="{98F867BF-B820-FE41-AACE-B9B6F2193D07}" sibTransId="{29D2AD5B-2C72-244E-B310-81D2127838F2}"/>
    <dgm:cxn modelId="{9CC5B407-B5DF-4191-ACD5-BB0D1DD19242}" type="presParOf" srcId="{C9273ED0-D15D-FE4C-A580-AE872E02ACC8}" destId="{B093AF8C-04B1-4C43-A35A-CF4B8C66A757}" srcOrd="0" destOrd="0" presId="urn:microsoft.com/office/officeart/2005/8/layout/process5"/>
    <dgm:cxn modelId="{BAEEFE39-023C-4EB0-9A7B-02EF7E50C3AC}" type="presParOf" srcId="{C9273ED0-D15D-FE4C-A580-AE872E02ACC8}" destId="{694744F4-F30A-864A-A98E-CF18F2203F85}" srcOrd="1" destOrd="0" presId="urn:microsoft.com/office/officeart/2005/8/layout/process5"/>
    <dgm:cxn modelId="{77B8FA1D-F300-4446-9F7D-1EC00AF24DA7}" type="presParOf" srcId="{694744F4-F30A-864A-A98E-CF18F2203F85}" destId="{8A3F7808-5749-C642-A5CA-D6A57AA2FE9E}" srcOrd="0" destOrd="0" presId="urn:microsoft.com/office/officeart/2005/8/layout/process5"/>
    <dgm:cxn modelId="{80412C2C-9D44-48D0-B637-32B321587B87}" type="presParOf" srcId="{C9273ED0-D15D-FE4C-A580-AE872E02ACC8}" destId="{30B20897-C5C0-5742-B563-9436CE25342C}" srcOrd="2" destOrd="0" presId="urn:microsoft.com/office/officeart/2005/8/layout/process5"/>
    <dgm:cxn modelId="{970673A0-E06A-42D7-92E2-FC767F780F9E}" type="presParOf" srcId="{C9273ED0-D15D-FE4C-A580-AE872E02ACC8}" destId="{7C5C0815-BD42-D14E-93BD-94621EF68706}" srcOrd="3" destOrd="0" presId="urn:microsoft.com/office/officeart/2005/8/layout/process5"/>
    <dgm:cxn modelId="{5F3D6CBB-5AFC-4303-B073-516B176FE17E}" type="presParOf" srcId="{7C5C0815-BD42-D14E-93BD-94621EF68706}" destId="{9CF83016-17B9-754E-90A3-D0DDEFD9D0A0}" srcOrd="0" destOrd="0" presId="urn:microsoft.com/office/officeart/2005/8/layout/process5"/>
    <dgm:cxn modelId="{F41D84DB-FCED-4BA6-BE03-00AE5E0D0B77}" type="presParOf" srcId="{C9273ED0-D15D-FE4C-A580-AE872E02ACC8}" destId="{6F9D6D64-A141-6943-9325-D1CEA017D105}"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2EEAFF-386A-1A46-B936-C2B68203CCBE}"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CA7907B1-600A-4345-8283-CC0D6972B110}">
      <dgm:prSet phldrT="[Text]"/>
      <dgm:spPr/>
      <dgm:t>
        <a:bodyPr/>
        <a:lstStyle/>
        <a:p>
          <a:r>
            <a:rPr lang="en-US" dirty="0" smtClean="0"/>
            <a:t>Advantages:</a:t>
          </a:r>
          <a:endParaRPr lang="en-US" dirty="0"/>
        </a:p>
      </dgm:t>
    </dgm:pt>
    <dgm:pt modelId="{31AA26F8-C55E-5D47-B181-8A98A970D12E}" type="parTrans" cxnId="{C5434E4F-24DA-3847-B8DF-20540EB180AD}">
      <dgm:prSet/>
      <dgm:spPr/>
      <dgm:t>
        <a:bodyPr/>
        <a:lstStyle/>
        <a:p>
          <a:endParaRPr lang="en-US"/>
        </a:p>
      </dgm:t>
    </dgm:pt>
    <dgm:pt modelId="{58C44E4B-05BE-364C-8EB0-1EE01FF062C8}" type="sibTrans" cxnId="{C5434E4F-24DA-3847-B8DF-20540EB180AD}">
      <dgm:prSet/>
      <dgm:spPr/>
      <dgm:t>
        <a:bodyPr/>
        <a:lstStyle/>
        <a:p>
          <a:endParaRPr lang="en-US"/>
        </a:p>
      </dgm:t>
    </dgm:pt>
    <dgm:pt modelId="{F928539B-2795-0D4D-9B85-E03A07037EC5}">
      <dgm:prSet/>
      <dgm:spPr/>
      <dgm:t>
        <a:bodyPr/>
        <a:lstStyle/>
        <a:p>
          <a:r>
            <a:rPr lang="en-US" dirty="0" smtClean="0"/>
            <a:t>simplifies handling of growing data structures</a:t>
          </a:r>
        </a:p>
      </dgm:t>
    </dgm:pt>
    <dgm:pt modelId="{7769F67A-AA6F-784F-961E-AD304B656397}" type="parTrans" cxnId="{5C334A2E-85C8-6B4F-9ED8-3D7FE579FD83}">
      <dgm:prSet/>
      <dgm:spPr/>
      <dgm:t>
        <a:bodyPr/>
        <a:lstStyle/>
        <a:p>
          <a:endParaRPr lang="en-US"/>
        </a:p>
      </dgm:t>
    </dgm:pt>
    <dgm:pt modelId="{1B9724D7-41D1-924E-995E-4FA264C613BE}" type="sibTrans" cxnId="{5C334A2E-85C8-6B4F-9ED8-3D7FE579FD83}">
      <dgm:prSet/>
      <dgm:spPr/>
      <dgm:t>
        <a:bodyPr/>
        <a:lstStyle/>
        <a:p>
          <a:endParaRPr lang="en-US"/>
        </a:p>
      </dgm:t>
    </dgm:pt>
    <dgm:pt modelId="{6B4FD072-9B2B-5541-BCE1-F20CCDA9322A}">
      <dgm:prSet/>
      <dgm:spPr/>
      <dgm:t>
        <a:bodyPr/>
        <a:lstStyle/>
        <a:p>
          <a:r>
            <a:rPr lang="en-US" dirty="0" smtClean="0"/>
            <a:t>allows programs to be altered and recompiled independently</a:t>
          </a:r>
        </a:p>
      </dgm:t>
    </dgm:pt>
    <dgm:pt modelId="{D156BA94-E912-9941-AC16-0A5BF2652A25}" type="parTrans" cxnId="{3FF202A7-384D-B644-82EF-F051E57F52B0}">
      <dgm:prSet/>
      <dgm:spPr/>
      <dgm:t>
        <a:bodyPr/>
        <a:lstStyle/>
        <a:p>
          <a:endParaRPr lang="en-US"/>
        </a:p>
      </dgm:t>
    </dgm:pt>
    <dgm:pt modelId="{07EF136D-11ED-E144-8977-9CE3612BEBB5}" type="sibTrans" cxnId="{3FF202A7-384D-B644-82EF-F051E57F52B0}">
      <dgm:prSet/>
      <dgm:spPr/>
      <dgm:t>
        <a:bodyPr/>
        <a:lstStyle/>
        <a:p>
          <a:endParaRPr lang="en-US"/>
        </a:p>
      </dgm:t>
    </dgm:pt>
    <dgm:pt modelId="{E0E7447E-3C97-4249-960E-4531812B53CF}">
      <dgm:prSet/>
      <dgm:spPr/>
      <dgm:t>
        <a:bodyPr/>
        <a:lstStyle/>
        <a:p>
          <a:r>
            <a:rPr lang="en-US" dirty="0" smtClean="0"/>
            <a:t>lends itself to sharing data among processes</a:t>
          </a:r>
        </a:p>
      </dgm:t>
    </dgm:pt>
    <dgm:pt modelId="{09767C4F-A4BF-6945-A6EB-3462BF0A1711}" type="parTrans" cxnId="{66D46801-600C-1041-937C-F80D5D25D0B8}">
      <dgm:prSet/>
      <dgm:spPr/>
      <dgm:t>
        <a:bodyPr/>
        <a:lstStyle/>
        <a:p>
          <a:endParaRPr lang="en-US"/>
        </a:p>
      </dgm:t>
    </dgm:pt>
    <dgm:pt modelId="{A56621C2-B56A-B54E-91C9-AA3D4CD3D7AA}" type="sibTrans" cxnId="{66D46801-600C-1041-937C-F80D5D25D0B8}">
      <dgm:prSet/>
      <dgm:spPr/>
      <dgm:t>
        <a:bodyPr/>
        <a:lstStyle/>
        <a:p>
          <a:endParaRPr lang="en-US"/>
        </a:p>
      </dgm:t>
    </dgm:pt>
    <dgm:pt modelId="{07BA35C6-94E3-1D45-9477-A682605CC11A}">
      <dgm:prSet/>
      <dgm:spPr/>
      <dgm:t>
        <a:bodyPr/>
        <a:lstStyle/>
        <a:p>
          <a:r>
            <a:rPr lang="en-US" smtClean="0"/>
            <a:t>lends itself to protection</a:t>
          </a:r>
          <a:endParaRPr lang="en-US" dirty="0"/>
        </a:p>
      </dgm:t>
    </dgm:pt>
    <dgm:pt modelId="{569D96B4-5A30-324C-B53B-697B3D15A945}" type="parTrans" cxnId="{947A105F-7A7F-E540-90A1-8A4DD9501DA5}">
      <dgm:prSet/>
      <dgm:spPr/>
      <dgm:t>
        <a:bodyPr/>
        <a:lstStyle/>
        <a:p>
          <a:endParaRPr lang="en-US"/>
        </a:p>
      </dgm:t>
    </dgm:pt>
    <dgm:pt modelId="{B3E0F89E-6FDA-7B42-B923-B743EFD8F310}" type="sibTrans" cxnId="{947A105F-7A7F-E540-90A1-8A4DD9501DA5}">
      <dgm:prSet/>
      <dgm:spPr/>
      <dgm:t>
        <a:bodyPr/>
        <a:lstStyle/>
        <a:p>
          <a:endParaRPr lang="en-US"/>
        </a:p>
      </dgm:t>
    </dgm:pt>
    <dgm:pt modelId="{FBD37F26-6C9E-794B-8A03-B864EE9F7D30}" type="pres">
      <dgm:prSet presAssocID="{652EEAFF-386A-1A46-B936-C2B68203CCBE}" presName="compositeShape" presStyleCnt="0">
        <dgm:presLayoutVars>
          <dgm:chMax val="2"/>
          <dgm:dir/>
          <dgm:resizeHandles val="exact"/>
        </dgm:presLayoutVars>
      </dgm:prSet>
      <dgm:spPr/>
      <dgm:t>
        <a:bodyPr/>
        <a:lstStyle/>
        <a:p>
          <a:endParaRPr lang="en-US"/>
        </a:p>
      </dgm:t>
    </dgm:pt>
    <dgm:pt modelId="{A055A17C-3CC5-4B43-A976-F6E0F2BE6644}" type="pres">
      <dgm:prSet presAssocID="{CA7907B1-600A-4345-8283-CC0D6972B110}" presName="upArrow" presStyleLbl="node1" presStyleIdx="0" presStyleCnt="1" custFlipVert="1" custFlipHor="1" custScaleX="12165" custScaleY="5617" custLinFactNeighborX="-15167" custLinFactNeighborY="38764"/>
      <dgm:spPr>
        <a:blipFill rotWithShape="0">
          <a:blip xmlns:r="http://schemas.openxmlformats.org/officeDocument/2006/relationships" r:embed="rId1"/>
          <a:tile tx="0" ty="0" sx="100000" sy="100000" flip="none" algn="tl"/>
        </a:blipFill>
      </dgm:spPr>
      <dgm:t>
        <a:bodyPr/>
        <a:lstStyle/>
        <a:p>
          <a:endParaRPr lang="en-US"/>
        </a:p>
      </dgm:t>
    </dgm:pt>
    <dgm:pt modelId="{EEB16B03-2A6D-2D49-923F-376AC4362048}" type="pres">
      <dgm:prSet presAssocID="{CA7907B1-600A-4345-8283-CC0D6972B110}" presName="upArrowText" presStyleLbl="revTx" presStyleIdx="0" presStyleCnt="1">
        <dgm:presLayoutVars>
          <dgm:chMax val="0"/>
          <dgm:bulletEnabled val="1"/>
        </dgm:presLayoutVars>
      </dgm:prSet>
      <dgm:spPr/>
      <dgm:t>
        <a:bodyPr/>
        <a:lstStyle/>
        <a:p>
          <a:endParaRPr lang="en-US"/>
        </a:p>
      </dgm:t>
    </dgm:pt>
  </dgm:ptLst>
  <dgm:cxnLst>
    <dgm:cxn modelId="{8CCBF37F-474E-475B-9FB3-5B1DE575C6B9}" type="presOf" srcId="{F928539B-2795-0D4D-9B85-E03A07037EC5}" destId="{EEB16B03-2A6D-2D49-923F-376AC4362048}" srcOrd="0" destOrd="1" presId="urn:microsoft.com/office/officeart/2005/8/layout/arrow4"/>
    <dgm:cxn modelId="{66D46801-600C-1041-937C-F80D5D25D0B8}" srcId="{CA7907B1-600A-4345-8283-CC0D6972B110}" destId="{E0E7447E-3C97-4249-960E-4531812B53CF}" srcOrd="2" destOrd="0" parTransId="{09767C4F-A4BF-6945-A6EB-3462BF0A1711}" sibTransId="{A56621C2-B56A-B54E-91C9-AA3D4CD3D7AA}"/>
    <dgm:cxn modelId="{5C334A2E-85C8-6B4F-9ED8-3D7FE579FD83}" srcId="{CA7907B1-600A-4345-8283-CC0D6972B110}" destId="{F928539B-2795-0D4D-9B85-E03A07037EC5}" srcOrd="0" destOrd="0" parTransId="{7769F67A-AA6F-784F-961E-AD304B656397}" sibTransId="{1B9724D7-41D1-924E-995E-4FA264C613BE}"/>
    <dgm:cxn modelId="{02889D8B-8FD9-4A30-A71D-CC14AA6FA2EE}" type="presOf" srcId="{6B4FD072-9B2B-5541-BCE1-F20CCDA9322A}" destId="{EEB16B03-2A6D-2D49-923F-376AC4362048}" srcOrd="0" destOrd="2" presId="urn:microsoft.com/office/officeart/2005/8/layout/arrow4"/>
    <dgm:cxn modelId="{3FF202A7-384D-B644-82EF-F051E57F52B0}" srcId="{CA7907B1-600A-4345-8283-CC0D6972B110}" destId="{6B4FD072-9B2B-5541-BCE1-F20CCDA9322A}" srcOrd="1" destOrd="0" parTransId="{D156BA94-E912-9941-AC16-0A5BF2652A25}" sibTransId="{07EF136D-11ED-E144-8977-9CE3612BEBB5}"/>
    <dgm:cxn modelId="{BD0D8931-BBBD-45A8-9986-3D68AA317D82}" type="presOf" srcId="{07BA35C6-94E3-1D45-9477-A682605CC11A}" destId="{EEB16B03-2A6D-2D49-923F-376AC4362048}" srcOrd="0" destOrd="4" presId="urn:microsoft.com/office/officeart/2005/8/layout/arrow4"/>
    <dgm:cxn modelId="{3AF29FD9-1A7C-4E33-92D2-4003DFA64F0C}" type="presOf" srcId="{652EEAFF-386A-1A46-B936-C2B68203CCBE}" destId="{FBD37F26-6C9E-794B-8A03-B864EE9F7D30}" srcOrd="0" destOrd="0" presId="urn:microsoft.com/office/officeart/2005/8/layout/arrow4"/>
    <dgm:cxn modelId="{947A105F-7A7F-E540-90A1-8A4DD9501DA5}" srcId="{CA7907B1-600A-4345-8283-CC0D6972B110}" destId="{07BA35C6-94E3-1D45-9477-A682605CC11A}" srcOrd="3" destOrd="0" parTransId="{569D96B4-5A30-324C-B53B-697B3D15A945}" sibTransId="{B3E0F89E-6FDA-7B42-B923-B743EFD8F310}"/>
    <dgm:cxn modelId="{A2617513-902D-48F5-BFD2-93A821C71190}" type="presOf" srcId="{E0E7447E-3C97-4249-960E-4531812B53CF}" destId="{EEB16B03-2A6D-2D49-923F-376AC4362048}" srcOrd="0" destOrd="3" presId="urn:microsoft.com/office/officeart/2005/8/layout/arrow4"/>
    <dgm:cxn modelId="{CD8F05B0-636F-45D9-9194-42E23CD1B8F2}" type="presOf" srcId="{CA7907B1-600A-4345-8283-CC0D6972B110}" destId="{EEB16B03-2A6D-2D49-923F-376AC4362048}" srcOrd="0" destOrd="0" presId="urn:microsoft.com/office/officeart/2005/8/layout/arrow4"/>
    <dgm:cxn modelId="{C5434E4F-24DA-3847-B8DF-20540EB180AD}" srcId="{652EEAFF-386A-1A46-B936-C2B68203CCBE}" destId="{CA7907B1-600A-4345-8283-CC0D6972B110}" srcOrd="0" destOrd="0" parTransId="{31AA26F8-C55E-5D47-B181-8A98A970D12E}" sibTransId="{58C44E4B-05BE-364C-8EB0-1EE01FF062C8}"/>
    <dgm:cxn modelId="{AEF4DCDC-8AFF-4FE5-8645-CD142A937F25}" type="presParOf" srcId="{FBD37F26-6C9E-794B-8A03-B864EE9F7D30}" destId="{A055A17C-3CC5-4B43-A976-F6E0F2BE6644}" srcOrd="0" destOrd="0" presId="urn:microsoft.com/office/officeart/2005/8/layout/arrow4"/>
    <dgm:cxn modelId="{68CAD09E-2AB3-4394-9695-F1109632F698}" type="presParOf" srcId="{FBD37F26-6C9E-794B-8A03-B864EE9F7D30}" destId="{EEB16B03-2A6D-2D49-923F-376AC4362048}" srcOrd="1"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0F948F-59C5-504A-A819-C3222257C0AD}"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2275CDEE-68EB-D345-A170-8D7851B5B366}">
      <dgm:prSet phldrT="[Text]" custT="1"/>
      <dgm:spPr>
        <a:solidFill>
          <a:schemeClr val="accent4">
            <a:lumMod val="50000"/>
          </a:schemeClr>
        </a:solidFill>
      </dgm:spPr>
      <dgm:t>
        <a:bodyPr/>
        <a:lstStyle/>
        <a:p>
          <a:r>
            <a:rPr lang="en-US" sz="2200" dirty="0" smtClean="0"/>
            <a:t>In a combined paging/segmentation system a user’s address space is broken up into a number of segments. Each segment is broken up into a number of fixed-sized pages which are equal in length to a main memory frame</a:t>
          </a:r>
          <a:endParaRPr lang="en-US" sz="2200" dirty="0"/>
        </a:p>
      </dgm:t>
    </dgm:pt>
    <dgm:pt modelId="{4B3E9F9D-1BB7-354D-8326-B77785D729BA}" type="parTrans" cxnId="{3E1ED69C-7277-404A-A4C3-871F243067FF}">
      <dgm:prSet/>
      <dgm:spPr/>
      <dgm:t>
        <a:bodyPr/>
        <a:lstStyle/>
        <a:p>
          <a:endParaRPr lang="en-US"/>
        </a:p>
      </dgm:t>
    </dgm:pt>
    <dgm:pt modelId="{30A08914-744A-D047-BB1F-02E7BEB9DDCE}" type="sibTrans" cxnId="{3E1ED69C-7277-404A-A4C3-871F243067FF}">
      <dgm:prSet/>
      <dgm:spPr/>
      <dgm:t>
        <a:bodyPr/>
        <a:lstStyle/>
        <a:p>
          <a:endParaRPr lang="en-US"/>
        </a:p>
      </dgm:t>
    </dgm:pt>
    <dgm:pt modelId="{D322EA15-3033-4341-B8B6-248C36BA6C2B}">
      <dgm:prSet custT="1"/>
      <dgm:spPr/>
      <dgm:t>
        <a:bodyPr/>
        <a:lstStyle/>
        <a:p>
          <a:r>
            <a:rPr lang="en-US" sz="1800" dirty="0" smtClean="0"/>
            <a:t>Segmentation is visible to the programmer</a:t>
          </a:r>
        </a:p>
      </dgm:t>
    </dgm:pt>
    <dgm:pt modelId="{3FB52000-0A77-1548-8CA4-7E00B08DC4C7}" type="parTrans" cxnId="{2DE55CF7-2D05-124A-895D-907969115EA2}">
      <dgm:prSet/>
      <dgm:spPr/>
      <dgm:t>
        <a:bodyPr/>
        <a:lstStyle/>
        <a:p>
          <a:endParaRPr lang="en-US"/>
        </a:p>
      </dgm:t>
    </dgm:pt>
    <dgm:pt modelId="{AE8A2AB5-41FD-BB40-A3D0-ACE782BA9FC2}" type="sibTrans" cxnId="{2DE55CF7-2D05-124A-895D-907969115EA2}">
      <dgm:prSet/>
      <dgm:spPr/>
      <dgm:t>
        <a:bodyPr/>
        <a:lstStyle/>
        <a:p>
          <a:endParaRPr lang="en-US"/>
        </a:p>
      </dgm:t>
    </dgm:pt>
    <dgm:pt modelId="{FBC420F0-B3CC-094B-B113-F7AD9AFF1F65}">
      <dgm:prSet custT="1"/>
      <dgm:spPr/>
      <dgm:t>
        <a:bodyPr/>
        <a:lstStyle/>
        <a:p>
          <a:r>
            <a:rPr lang="en-US" sz="1800" dirty="0" smtClean="0"/>
            <a:t>Paging is transparent to the programmer</a:t>
          </a:r>
        </a:p>
      </dgm:t>
    </dgm:pt>
    <dgm:pt modelId="{ADAFB166-8754-3441-A9D6-724C18E4746E}" type="parTrans" cxnId="{0973166F-3EE3-D447-B6A4-2098CBA591A2}">
      <dgm:prSet/>
      <dgm:spPr/>
      <dgm:t>
        <a:bodyPr/>
        <a:lstStyle/>
        <a:p>
          <a:endParaRPr lang="en-US"/>
        </a:p>
      </dgm:t>
    </dgm:pt>
    <dgm:pt modelId="{BCBDDBFF-CE6C-7B47-BD1E-8595D7769704}" type="sibTrans" cxnId="{0973166F-3EE3-D447-B6A4-2098CBA591A2}">
      <dgm:prSet/>
      <dgm:spPr/>
      <dgm:t>
        <a:bodyPr/>
        <a:lstStyle/>
        <a:p>
          <a:endParaRPr lang="en-US"/>
        </a:p>
      </dgm:t>
    </dgm:pt>
    <dgm:pt modelId="{5E0F28B1-3F75-504A-AABC-CD8C7E9CDBF4}" type="pres">
      <dgm:prSet presAssocID="{BB0F948F-59C5-504A-A819-C3222257C0AD}" presName="mainComposite" presStyleCnt="0">
        <dgm:presLayoutVars>
          <dgm:chPref val="1"/>
          <dgm:dir/>
          <dgm:animOne val="branch"/>
          <dgm:animLvl val="lvl"/>
          <dgm:resizeHandles val="exact"/>
        </dgm:presLayoutVars>
      </dgm:prSet>
      <dgm:spPr/>
      <dgm:t>
        <a:bodyPr/>
        <a:lstStyle/>
        <a:p>
          <a:endParaRPr lang="en-US"/>
        </a:p>
      </dgm:t>
    </dgm:pt>
    <dgm:pt modelId="{36C4D4F6-307E-FB4D-B0EF-54CCAE6C41ED}" type="pres">
      <dgm:prSet presAssocID="{BB0F948F-59C5-504A-A819-C3222257C0AD}" presName="hierFlow" presStyleCnt="0"/>
      <dgm:spPr/>
    </dgm:pt>
    <dgm:pt modelId="{85D2371A-BF0F-A14E-9A2B-EBC24D28518D}" type="pres">
      <dgm:prSet presAssocID="{BB0F948F-59C5-504A-A819-C3222257C0AD}" presName="hierChild1" presStyleCnt="0">
        <dgm:presLayoutVars>
          <dgm:chPref val="1"/>
          <dgm:animOne val="branch"/>
          <dgm:animLvl val="lvl"/>
        </dgm:presLayoutVars>
      </dgm:prSet>
      <dgm:spPr/>
    </dgm:pt>
    <dgm:pt modelId="{2A780AB7-0B60-1549-BE67-A02DC437033F}" type="pres">
      <dgm:prSet presAssocID="{2275CDEE-68EB-D345-A170-8D7851B5B366}" presName="Name17" presStyleCnt="0"/>
      <dgm:spPr/>
    </dgm:pt>
    <dgm:pt modelId="{BE16B99C-4EAC-7F47-8867-A4C76D9F80B9}" type="pres">
      <dgm:prSet presAssocID="{2275CDEE-68EB-D345-A170-8D7851B5B366}" presName="level1Shape" presStyleLbl="node0" presStyleIdx="0" presStyleCnt="1" custScaleX="107592" custScaleY="180147">
        <dgm:presLayoutVars>
          <dgm:chPref val="3"/>
        </dgm:presLayoutVars>
      </dgm:prSet>
      <dgm:spPr/>
      <dgm:t>
        <a:bodyPr/>
        <a:lstStyle/>
        <a:p>
          <a:endParaRPr lang="en-US"/>
        </a:p>
      </dgm:t>
    </dgm:pt>
    <dgm:pt modelId="{46606BAE-AC36-E041-9994-4708BB3D5C3C}" type="pres">
      <dgm:prSet presAssocID="{2275CDEE-68EB-D345-A170-8D7851B5B366}" presName="hierChild2" presStyleCnt="0"/>
      <dgm:spPr/>
    </dgm:pt>
    <dgm:pt modelId="{D9DAF0E8-88AE-9D49-97D7-BB2E2BAD5635}" type="pres">
      <dgm:prSet presAssocID="{3FB52000-0A77-1548-8CA4-7E00B08DC4C7}" presName="Name25" presStyleLbl="parChTrans1D2" presStyleIdx="0" presStyleCnt="2"/>
      <dgm:spPr/>
      <dgm:t>
        <a:bodyPr/>
        <a:lstStyle/>
        <a:p>
          <a:endParaRPr lang="en-US"/>
        </a:p>
      </dgm:t>
    </dgm:pt>
    <dgm:pt modelId="{CBC4E109-D074-5547-996B-94C1923E7BA1}" type="pres">
      <dgm:prSet presAssocID="{3FB52000-0A77-1548-8CA4-7E00B08DC4C7}" presName="connTx" presStyleLbl="parChTrans1D2" presStyleIdx="0" presStyleCnt="2"/>
      <dgm:spPr/>
      <dgm:t>
        <a:bodyPr/>
        <a:lstStyle/>
        <a:p>
          <a:endParaRPr lang="en-US"/>
        </a:p>
      </dgm:t>
    </dgm:pt>
    <dgm:pt modelId="{31CB4DB6-764B-CB4C-9376-63030974CD8A}" type="pres">
      <dgm:prSet presAssocID="{D322EA15-3033-4341-B8B6-248C36BA6C2B}" presName="Name30" presStyleCnt="0"/>
      <dgm:spPr/>
    </dgm:pt>
    <dgm:pt modelId="{4877654D-7D28-164B-92B9-382C31F42FCB}" type="pres">
      <dgm:prSet presAssocID="{D322EA15-3033-4341-B8B6-248C36BA6C2B}" presName="level2Shape" presStyleLbl="node2" presStyleIdx="0" presStyleCnt="2" custScaleX="89792" custScaleY="70399"/>
      <dgm:spPr/>
      <dgm:t>
        <a:bodyPr/>
        <a:lstStyle/>
        <a:p>
          <a:endParaRPr lang="en-US"/>
        </a:p>
      </dgm:t>
    </dgm:pt>
    <dgm:pt modelId="{270C1A6A-64ED-2945-B66C-A57204640FE5}" type="pres">
      <dgm:prSet presAssocID="{D322EA15-3033-4341-B8B6-248C36BA6C2B}" presName="hierChild3" presStyleCnt="0"/>
      <dgm:spPr/>
    </dgm:pt>
    <dgm:pt modelId="{46DC0573-937E-AD4B-991E-D1C6705C9487}" type="pres">
      <dgm:prSet presAssocID="{ADAFB166-8754-3441-A9D6-724C18E4746E}" presName="Name25" presStyleLbl="parChTrans1D2" presStyleIdx="1" presStyleCnt="2"/>
      <dgm:spPr/>
      <dgm:t>
        <a:bodyPr/>
        <a:lstStyle/>
        <a:p>
          <a:endParaRPr lang="en-US"/>
        </a:p>
      </dgm:t>
    </dgm:pt>
    <dgm:pt modelId="{4664B0F1-D798-3846-AF8F-B6646E46D270}" type="pres">
      <dgm:prSet presAssocID="{ADAFB166-8754-3441-A9D6-724C18E4746E}" presName="connTx" presStyleLbl="parChTrans1D2" presStyleIdx="1" presStyleCnt="2"/>
      <dgm:spPr/>
      <dgm:t>
        <a:bodyPr/>
        <a:lstStyle/>
        <a:p>
          <a:endParaRPr lang="en-US"/>
        </a:p>
      </dgm:t>
    </dgm:pt>
    <dgm:pt modelId="{6D17E579-CC47-404D-ABE2-06B453D6E79A}" type="pres">
      <dgm:prSet presAssocID="{FBC420F0-B3CC-094B-B113-F7AD9AFF1F65}" presName="Name30" presStyleCnt="0"/>
      <dgm:spPr/>
    </dgm:pt>
    <dgm:pt modelId="{EDE292BD-4C6C-2B42-BD10-FDE3CE5FB6C6}" type="pres">
      <dgm:prSet presAssocID="{FBC420F0-B3CC-094B-B113-F7AD9AFF1F65}" presName="level2Shape" presStyleLbl="node2" presStyleIdx="1" presStyleCnt="2" custScaleX="89970" custScaleY="71736"/>
      <dgm:spPr/>
      <dgm:t>
        <a:bodyPr/>
        <a:lstStyle/>
        <a:p>
          <a:endParaRPr lang="en-US"/>
        </a:p>
      </dgm:t>
    </dgm:pt>
    <dgm:pt modelId="{A45A240B-41C8-8A40-B815-09FBB631487A}" type="pres">
      <dgm:prSet presAssocID="{FBC420F0-B3CC-094B-B113-F7AD9AFF1F65}" presName="hierChild3" presStyleCnt="0"/>
      <dgm:spPr/>
    </dgm:pt>
    <dgm:pt modelId="{C7B2103C-5DF0-174D-92E4-C4F08AB6A7F6}" type="pres">
      <dgm:prSet presAssocID="{BB0F948F-59C5-504A-A819-C3222257C0AD}" presName="bgShapesFlow" presStyleCnt="0"/>
      <dgm:spPr/>
    </dgm:pt>
  </dgm:ptLst>
  <dgm:cxnLst>
    <dgm:cxn modelId="{2DE55CF7-2D05-124A-895D-907969115EA2}" srcId="{2275CDEE-68EB-D345-A170-8D7851B5B366}" destId="{D322EA15-3033-4341-B8B6-248C36BA6C2B}" srcOrd="0" destOrd="0" parTransId="{3FB52000-0A77-1548-8CA4-7E00B08DC4C7}" sibTransId="{AE8A2AB5-41FD-BB40-A3D0-ACE782BA9FC2}"/>
    <dgm:cxn modelId="{DC217375-3BC7-483F-8281-0D0CD648E6E8}" type="presOf" srcId="{ADAFB166-8754-3441-A9D6-724C18E4746E}" destId="{46DC0573-937E-AD4B-991E-D1C6705C9487}" srcOrd="0" destOrd="0" presId="urn:microsoft.com/office/officeart/2005/8/layout/hierarchy5"/>
    <dgm:cxn modelId="{D985B299-A16C-4C7A-A4A8-51BD83A08460}" type="presOf" srcId="{2275CDEE-68EB-D345-A170-8D7851B5B366}" destId="{BE16B99C-4EAC-7F47-8867-A4C76D9F80B9}" srcOrd="0" destOrd="0" presId="urn:microsoft.com/office/officeart/2005/8/layout/hierarchy5"/>
    <dgm:cxn modelId="{DBF37BA0-6ABC-446C-8F84-865D55C45A89}" type="presOf" srcId="{ADAFB166-8754-3441-A9D6-724C18E4746E}" destId="{4664B0F1-D798-3846-AF8F-B6646E46D270}" srcOrd="1" destOrd="0" presId="urn:microsoft.com/office/officeart/2005/8/layout/hierarchy5"/>
    <dgm:cxn modelId="{0973166F-3EE3-D447-B6A4-2098CBA591A2}" srcId="{2275CDEE-68EB-D345-A170-8D7851B5B366}" destId="{FBC420F0-B3CC-094B-B113-F7AD9AFF1F65}" srcOrd="1" destOrd="0" parTransId="{ADAFB166-8754-3441-A9D6-724C18E4746E}" sibTransId="{BCBDDBFF-CE6C-7B47-BD1E-8595D7769704}"/>
    <dgm:cxn modelId="{C79875AB-6C1C-4F83-B96F-81646711E743}" type="presOf" srcId="{BB0F948F-59C5-504A-A819-C3222257C0AD}" destId="{5E0F28B1-3F75-504A-AABC-CD8C7E9CDBF4}" srcOrd="0" destOrd="0" presId="urn:microsoft.com/office/officeart/2005/8/layout/hierarchy5"/>
    <dgm:cxn modelId="{5CAFB259-ED73-4C54-80E3-491C12198D55}" type="presOf" srcId="{D322EA15-3033-4341-B8B6-248C36BA6C2B}" destId="{4877654D-7D28-164B-92B9-382C31F42FCB}" srcOrd="0" destOrd="0" presId="urn:microsoft.com/office/officeart/2005/8/layout/hierarchy5"/>
    <dgm:cxn modelId="{AE4947E8-C46E-4690-AA0F-826FDB586226}" type="presOf" srcId="{3FB52000-0A77-1548-8CA4-7E00B08DC4C7}" destId="{CBC4E109-D074-5547-996B-94C1923E7BA1}" srcOrd="1" destOrd="0" presId="urn:microsoft.com/office/officeart/2005/8/layout/hierarchy5"/>
    <dgm:cxn modelId="{3E1ED69C-7277-404A-A4C3-871F243067FF}" srcId="{BB0F948F-59C5-504A-A819-C3222257C0AD}" destId="{2275CDEE-68EB-D345-A170-8D7851B5B366}" srcOrd="0" destOrd="0" parTransId="{4B3E9F9D-1BB7-354D-8326-B77785D729BA}" sibTransId="{30A08914-744A-D047-BB1F-02E7BEB9DDCE}"/>
    <dgm:cxn modelId="{08E196B3-5960-4DF9-B118-F19C92D7239C}" type="presOf" srcId="{FBC420F0-B3CC-094B-B113-F7AD9AFF1F65}" destId="{EDE292BD-4C6C-2B42-BD10-FDE3CE5FB6C6}" srcOrd="0" destOrd="0" presId="urn:microsoft.com/office/officeart/2005/8/layout/hierarchy5"/>
    <dgm:cxn modelId="{6E5AD7CB-E656-4BAC-8B94-523F78FA0917}" type="presOf" srcId="{3FB52000-0A77-1548-8CA4-7E00B08DC4C7}" destId="{D9DAF0E8-88AE-9D49-97D7-BB2E2BAD5635}" srcOrd="0" destOrd="0" presId="urn:microsoft.com/office/officeart/2005/8/layout/hierarchy5"/>
    <dgm:cxn modelId="{F6B45564-D8AF-4160-9DE5-4EEC4DB47056}" type="presParOf" srcId="{5E0F28B1-3F75-504A-AABC-CD8C7E9CDBF4}" destId="{36C4D4F6-307E-FB4D-B0EF-54CCAE6C41ED}" srcOrd="0" destOrd="0" presId="urn:microsoft.com/office/officeart/2005/8/layout/hierarchy5"/>
    <dgm:cxn modelId="{B65844EE-7AD8-4B9F-843C-E6C8646B798D}" type="presParOf" srcId="{36C4D4F6-307E-FB4D-B0EF-54CCAE6C41ED}" destId="{85D2371A-BF0F-A14E-9A2B-EBC24D28518D}" srcOrd="0" destOrd="0" presId="urn:microsoft.com/office/officeart/2005/8/layout/hierarchy5"/>
    <dgm:cxn modelId="{858D7C2A-E30F-4BAC-9AC2-617722B24F97}" type="presParOf" srcId="{85D2371A-BF0F-A14E-9A2B-EBC24D28518D}" destId="{2A780AB7-0B60-1549-BE67-A02DC437033F}" srcOrd="0" destOrd="0" presId="urn:microsoft.com/office/officeart/2005/8/layout/hierarchy5"/>
    <dgm:cxn modelId="{E596FA95-397E-475B-B594-389580A64FF7}" type="presParOf" srcId="{2A780AB7-0B60-1549-BE67-A02DC437033F}" destId="{BE16B99C-4EAC-7F47-8867-A4C76D9F80B9}" srcOrd="0" destOrd="0" presId="urn:microsoft.com/office/officeart/2005/8/layout/hierarchy5"/>
    <dgm:cxn modelId="{6B8B2B41-C887-4D44-BC60-86E4409610AC}" type="presParOf" srcId="{2A780AB7-0B60-1549-BE67-A02DC437033F}" destId="{46606BAE-AC36-E041-9994-4708BB3D5C3C}" srcOrd="1" destOrd="0" presId="urn:microsoft.com/office/officeart/2005/8/layout/hierarchy5"/>
    <dgm:cxn modelId="{0C178C25-1681-44B7-82FC-DFAABBD58A00}" type="presParOf" srcId="{46606BAE-AC36-E041-9994-4708BB3D5C3C}" destId="{D9DAF0E8-88AE-9D49-97D7-BB2E2BAD5635}" srcOrd="0" destOrd="0" presId="urn:microsoft.com/office/officeart/2005/8/layout/hierarchy5"/>
    <dgm:cxn modelId="{2957EEA1-FFF5-42A0-9725-103C7B98725E}" type="presParOf" srcId="{D9DAF0E8-88AE-9D49-97D7-BB2E2BAD5635}" destId="{CBC4E109-D074-5547-996B-94C1923E7BA1}" srcOrd="0" destOrd="0" presId="urn:microsoft.com/office/officeart/2005/8/layout/hierarchy5"/>
    <dgm:cxn modelId="{A34C1084-6F6D-44D0-A58A-57F60FBFFBB7}" type="presParOf" srcId="{46606BAE-AC36-E041-9994-4708BB3D5C3C}" destId="{31CB4DB6-764B-CB4C-9376-63030974CD8A}" srcOrd="1" destOrd="0" presId="urn:microsoft.com/office/officeart/2005/8/layout/hierarchy5"/>
    <dgm:cxn modelId="{B7D8BC32-3A47-4B41-ADF3-AE0672619691}" type="presParOf" srcId="{31CB4DB6-764B-CB4C-9376-63030974CD8A}" destId="{4877654D-7D28-164B-92B9-382C31F42FCB}" srcOrd="0" destOrd="0" presId="urn:microsoft.com/office/officeart/2005/8/layout/hierarchy5"/>
    <dgm:cxn modelId="{A31A50AD-BB26-45B2-82C3-F9CFC701BB37}" type="presParOf" srcId="{31CB4DB6-764B-CB4C-9376-63030974CD8A}" destId="{270C1A6A-64ED-2945-B66C-A57204640FE5}" srcOrd="1" destOrd="0" presId="urn:microsoft.com/office/officeart/2005/8/layout/hierarchy5"/>
    <dgm:cxn modelId="{3D10DE7B-F32D-4892-AE6B-81ECAFE7E563}" type="presParOf" srcId="{46606BAE-AC36-E041-9994-4708BB3D5C3C}" destId="{46DC0573-937E-AD4B-991E-D1C6705C9487}" srcOrd="2" destOrd="0" presId="urn:microsoft.com/office/officeart/2005/8/layout/hierarchy5"/>
    <dgm:cxn modelId="{B70D41D4-239F-4B6F-A9E4-353D8CC44E78}" type="presParOf" srcId="{46DC0573-937E-AD4B-991E-D1C6705C9487}" destId="{4664B0F1-D798-3846-AF8F-B6646E46D270}" srcOrd="0" destOrd="0" presId="urn:microsoft.com/office/officeart/2005/8/layout/hierarchy5"/>
    <dgm:cxn modelId="{4BF622AC-619E-4346-9414-432A033A8DCC}" type="presParOf" srcId="{46606BAE-AC36-E041-9994-4708BB3D5C3C}" destId="{6D17E579-CC47-404D-ABE2-06B453D6E79A}" srcOrd="3" destOrd="0" presId="urn:microsoft.com/office/officeart/2005/8/layout/hierarchy5"/>
    <dgm:cxn modelId="{B040AD22-6036-4496-89F2-A4A6AA5932F4}" type="presParOf" srcId="{6D17E579-CC47-404D-ABE2-06B453D6E79A}" destId="{EDE292BD-4C6C-2B42-BD10-FDE3CE5FB6C6}" srcOrd="0" destOrd="0" presId="urn:microsoft.com/office/officeart/2005/8/layout/hierarchy5"/>
    <dgm:cxn modelId="{F51B6405-4DA4-4708-A84E-D890A47B87E3}" type="presParOf" srcId="{6D17E579-CC47-404D-ABE2-06B453D6E79A}" destId="{A45A240B-41C8-8A40-B815-09FBB631487A}" srcOrd="1" destOrd="0" presId="urn:microsoft.com/office/officeart/2005/8/layout/hierarchy5"/>
    <dgm:cxn modelId="{08874C3A-AB08-42A2-8DD0-F5726AA22881}" type="presParOf" srcId="{5E0F28B1-3F75-504A-AABC-CD8C7E9CDBF4}" destId="{C7B2103C-5DF0-174D-92E4-C4F08AB6A7F6}"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31E0D-D0BE-CB43-B62C-83EFB8F80940}">
      <dsp:nvSpPr>
        <dsp:cNvPr id="0" name=""/>
        <dsp:cNvSpPr/>
      </dsp:nvSpPr>
      <dsp:spPr>
        <a:xfrm>
          <a:off x="1509294" y="3288"/>
          <a:ext cx="2434642" cy="121732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Real memory</a:t>
          </a:r>
          <a:endParaRPr lang="en-US" sz="3600" kern="1200" dirty="0"/>
        </a:p>
      </dsp:txBody>
      <dsp:txXfrm>
        <a:off x="1544948" y="38942"/>
        <a:ext cx="2363334" cy="1146013"/>
      </dsp:txXfrm>
    </dsp:sp>
    <dsp:sp modelId="{9E617053-E223-AD4D-B846-8B3F09EDFEA2}">
      <dsp:nvSpPr>
        <dsp:cNvPr id="0" name=""/>
        <dsp:cNvSpPr/>
      </dsp:nvSpPr>
      <dsp:spPr>
        <a:xfrm>
          <a:off x="1752758" y="1220609"/>
          <a:ext cx="243464" cy="912990"/>
        </a:xfrm>
        <a:custGeom>
          <a:avLst/>
          <a:gdLst/>
          <a:ahLst/>
          <a:cxnLst/>
          <a:rect l="0" t="0" r="0" b="0"/>
          <a:pathLst>
            <a:path>
              <a:moveTo>
                <a:pt x="0" y="0"/>
              </a:moveTo>
              <a:lnTo>
                <a:pt x="0" y="912990"/>
              </a:lnTo>
              <a:lnTo>
                <a:pt x="243464" y="91299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BA2A55-C5C8-B047-84A4-F82365A88EC3}">
      <dsp:nvSpPr>
        <dsp:cNvPr id="0" name=""/>
        <dsp:cNvSpPr/>
      </dsp:nvSpPr>
      <dsp:spPr>
        <a:xfrm>
          <a:off x="1996222" y="1524939"/>
          <a:ext cx="1947713" cy="12173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t>main memory, the actual RAM</a:t>
          </a:r>
          <a:endParaRPr lang="en-US" sz="2200" kern="1200" dirty="0"/>
        </a:p>
      </dsp:txBody>
      <dsp:txXfrm>
        <a:off x="2031876" y="1560593"/>
        <a:ext cx="1876405" cy="1146013"/>
      </dsp:txXfrm>
    </dsp:sp>
    <dsp:sp modelId="{017134D0-DFF9-3845-AB67-F92A5FA9DE9B}">
      <dsp:nvSpPr>
        <dsp:cNvPr id="0" name=""/>
        <dsp:cNvSpPr/>
      </dsp:nvSpPr>
      <dsp:spPr>
        <a:xfrm>
          <a:off x="4552596" y="3288"/>
          <a:ext cx="2434642" cy="121732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lvl="0" algn="ctr" defTabSz="1600200" rtl="0">
            <a:lnSpc>
              <a:spcPct val="90000"/>
            </a:lnSpc>
            <a:spcBef>
              <a:spcPct val="0"/>
            </a:spcBef>
            <a:spcAft>
              <a:spcPct val="35000"/>
            </a:spcAft>
          </a:pPr>
          <a:r>
            <a:rPr lang="en-US" sz="3600" kern="1200" dirty="0" smtClean="0"/>
            <a:t>Virtual memory</a:t>
          </a:r>
          <a:endParaRPr lang="en-US" sz="3600" kern="1200" dirty="0"/>
        </a:p>
      </dsp:txBody>
      <dsp:txXfrm>
        <a:off x="4588250" y="38942"/>
        <a:ext cx="2363334" cy="1146013"/>
      </dsp:txXfrm>
    </dsp:sp>
    <dsp:sp modelId="{B7AEB84D-AAD8-BA46-B49E-AF151B590E4E}">
      <dsp:nvSpPr>
        <dsp:cNvPr id="0" name=""/>
        <dsp:cNvSpPr/>
      </dsp:nvSpPr>
      <dsp:spPr>
        <a:xfrm>
          <a:off x="4796061" y="1220609"/>
          <a:ext cx="243464" cy="912990"/>
        </a:xfrm>
        <a:custGeom>
          <a:avLst/>
          <a:gdLst/>
          <a:ahLst/>
          <a:cxnLst/>
          <a:rect l="0" t="0" r="0" b="0"/>
          <a:pathLst>
            <a:path>
              <a:moveTo>
                <a:pt x="0" y="0"/>
              </a:moveTo>
              <a:lnTo>
                <a:pt x="0" y="912990"/>
              </a:lnTo>
              <a:lnTo>
                <a:pt x="243464" y="91299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B37434-F97A-BF4F-95EE-4DB3B66FAF0B}">
      <dsp:nvSpPr>
        <dsp:cNvPr id="0" name=""/>
        <dsp:cNvSpPr/>
      </dsp:nvSpPr>
      <dsp:spPr>
        <a:xfrm>
          <a:off x="5039525" y="1524939"/>
          <a:ext cx="2214180" cy="12173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smtClean="0"/>
            <a:t>memory on disk</a:t>
          </a:r>
          <a:endParaRPr lang="en-US" sz="1800" kern="1200" dirty="0"/>
        </a:p>
      </dsp:txBody>
      <dsp:txXfrm>
        <a:off x="5075179" y="1560593"/>
        <a:ext cx="2142872" cy="1146013"/>
      </dsp:txXfrm>
    </dsp:sp>
    <dsp:sp modelId="{AB53BA07-DF39-3E49-AC02-6A3C4C9B3CB2}">
      <dsp:nvSpPr>
        <dsp:cNvPr id="0" name=""/>
        <dsp:cNvSpPr/>
      </dsp:nvSpPr>
      <dsp:spPr>
        <a:xfrm>
          <a:off x="4796061" y="1220609"/>
          <a:ext cx="243464" cy="2434642"/>
        </a:xfrm>
        <a:custGeom>
          <a:avLst/>
          <a:gdLst/>
          <a:ahLst/>
          <a:cxnLst/>
          <a:rect l="0" t="0" r="0" b="0"/>
          <a:pathLst>
            <a:path>
              <a:moveTo>
                <a:pt x="0" y="0"/>
              </a:moveTo>
              <a:lnTo>
                <a:pt x="0" y="2434642"/>
              </a:lnTo>
              <a:lnTo>
                <a:pt x="243464" y="24346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C7D058-138B-5B44-B558-2AD60A3A78E7}">
      <dsp:nvSpPr>
        <dsp:cNvPr id="0" name=""/>
        <dsp:cNvSpPr/>
      </dsp:nvSpPr>
      <dsp:spPr>
        <a:xfrm>
          <a:off x="5039525" y="3046590"/>
          <a:ext cx="2214180" cy="12173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smtClean="0"/>
            <a:t>allows for effective multi-processes and relieves the developer of tight constraints of main memory</a:t>
          </a:r>
          <a:endParaRPr lang="en-US" sz="1600" kern="1200" dirty="0"/>
        </a:p>
      </dsp:txBody>
      <dsp:txXfrm>
        <a:off x="5075179" y="3082244"/>
        <a:ext cx="2142872" cy="11460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9F38-3CF5-3C43-BEA1-8B8F89394CDE}">
      <dsp:nvSpPr>
        <dsp:cNvPr id="0" name=""/>
        <dsp:cNvSpPr/>
      </dsp:nvSpPr>
      <dsp:spPr>
        <a:xfrm>
          <a:off x="1174054" y="381004"/>
          <a:ext cx="4335753" cy="4335753"/>
        </a:xfrm>
        <a:prstGeom prst="blockArc">
          <a:avLst>
            <a:gd name="adj1" fmla="val 6599"/>
            <a:gd name="adj2" fmla="val 21593401"/>
            <a:gd name="adj3" fmla="val 4641"/>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5DECD05-97D0-2848-845E-9EF3FF2F3AC3}">
      <dsp:nvSpPr>
        <dsp:cNvPr id="0" name=""/>
        <dsp:cNvSpPr/>
      </dsp:nvSpPr>
      <dsp:spPr>
        <a:xfrm>
          <a:off x="2209816" y="1295391"/>
          <a:ext cx="2453337" cy="245331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smtClean="0"/>
            <a:t>A state in which the system spends most of its time swapping process pieces rather than executing instructions</a:t>
          </a:r>
          <a:endParaRPr lang="en-US" sz="1500" kern="1200" dirty="0"/>
        </a:p>
      </dsp:txBody>
      <dsp:txXfrm>
        <a:off x="2569099" y="1654671"/>
        <a:ext cx="1734771" cy="1734757"/>
      </dsp:txXfrm>
    </dsp:sp>
    <dsp:sp modelId="{0DE334B6-6615-2A4A-9DE0-59A931F2AE22}">
      <dsp:nvSpPr>
        <dsp:cNvPr id="0" name=""/>
        <dsp:cNvSpPr/>
      </dsp:nvSpPr>
      <dsp:spPr>
        <a:xfrm>
          <a:off x="5136471" y="914405"/>
          <a:ext cx="2835435" cy="274319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Adaptive solution: To avoid thrashing, the operating system tries to guess, based on recent history and current state, which pieces are least likely to be used in the near future</a:t>
          </a:r>
          <a:endParaRPr lang="en-US" sz="1400" kern="1200" dirty="0"/>
        </a:p>
      </dsp:txBody>
      <dsp:txXfrm>
        <a:off x="5551711" y="1316137"/>
        <a:ext cx="2004955" cy="1939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7E9AD-3FF4-B340-AFEC-D83943AB2430}">
      <dsp:nvSpPr>
        <dsp:cNvPr id="0" name=""/>
        <dsp:cNvSpPr/>
      </dsp:nvSpPr>
      <dsp:spPr>
        <a:xfrm>
          <a:off x="0" y="89399"/>
          <a:ext cx="7010400" cy="691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t>For virtual memory to be practical and effective:</a:t>
          </a:r>
          <a:endParaRPr lang="en-US" sz="2400" kern="1200" dirty="0"/>
        </a:p>
      </dsp:txBody>
      <dsp:txXfrm>
        <a:off x="0" y="89399"/>
        <a:ext cx="7010400" cy="691200"/>
      </dsp:txXfrm>
    </dsp:sp>
    <dsp:sp modelId="{B46E4BCB-7BAA-C945-A329-7D44D749EC35}">
      <dsp:nvSpPr>
        <dsp:cNvPr id="0" name=""/>
        <dsp:cNvSpPr/>
      </dsp:nvSpPr>
      <dsp:spPr>
        <a:xfrm>
          <a:off x="0" y="780599"/>
          <a:ext cx="7010400" cy="2635200"/>
        </a:xfrm>
        <a:prstGeom prst="rect">
          <a:avLst/>
        </a:prstGeom>
        <a:solidFill>
          <a:schemeClr val="bg1"/>
        </a:solidFill>
        <a:ln w="952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en-US" sz="2400" b="1" kern="1200" dirty="0" smtClean="0"/>
            <a:t>Hardware support</a:t>
          </a:r>
          <a:r>
            <a:rPr lang="en-US" sz="2400" kern="1200" dirty="0" smtClean="0"/>
            <a:t>: hardware must support paging and segmentation </a:t>
          </a:r>
          <a:endParaRPr lang="en-US" sz="2400" kern="1200" dirty="0"/>
        </a:p>
        <a:p>
          <a:pPr marL="228600" lvl="1" indent="-228600" algn="l" defTabSz="1066800" rtl="0">
            <a:lnSpc>
              <a:spcPct val="90000"/>
            </a:lnSpc>
            <a:spcBef>
              <a:spcPct val="0"/>
            </a:spcBef>
            <a:spcAft>
              <a:spcPct val="15000"/>
            </a:spcAft>
            <a:buChar char="••"/>
          </a:pPr>
          <a:r>
            <a:rPr lang="en-US" sz="2400" b="1" kern="1200" dirty="0" smtClean="0"/>
            <a:t>Management</a:t>
          </a:r>
          <a:r>
            <a:rPr lang="en-US" sz="2400" kern="1200" dirty="0" smtClean="0"/>
            <a:t>: operating system must include software for managing the movement of pages and/or segments between secondary memory and main memory</a:t>
          </a:r>
          <a:endParaRPr lang="en-US" sz="2400" kern="1200" dirty="0"/>
        </a:p>
      </dsp:txBody>
      <dsp:txXfrm>
        <a:off x="0" y="780599"/>
        <a:ext cx="7010400" cy="2635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3AF8C-04B1-4C43-A35A-CF4B8C66A757}">
      <dsp:nvSpPr>
        <dsp:cNvPr id="0" name=""/>
        <dsp:cNvSpPr/>
      </dsp:nvSpPr>
      <dsp:spPr>
        <a:xfrm>
          <a:off x="917793" y="2262"/>
          <a:ext cx="2664172" cy="1598503"/>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the design issue of page size is related to the size of physical main memory and program size</a:t>
          </a:r>
          <a:endParaRPr lang="en-US" sz="1700" kern="1200" dirty="0"/>
        </a:p>
      </dsp:txBody>
      <dsp:txXfrm>
        <a:off x="964612" y="49081"/>
        <a:ext cx="2570534" cy="1504865"/>
      </dsp:txXfrm>
    </dsp:sp>
    <dsp:sp modelId="{694744F4-F30A-864A-A98E-CF18F2203F85}">
      <dsp:nvSpPr>
        <dsp:cNvPr id="0" name=""/>
        <dsp:cNvSpPr/>
      </dsp:nvSpPr>
      <dsp:spPr>
        <a:xfrm>
          <a:off x="3816412" y="471156"/>
          <a:ext cx="564804" cy="660714"/>
        </a:xfrm>
        <a:prstGeom prst="rightArrow">
          <a:avLst>
            <a:gd name="adj1" fmla="val 60000"/>
            <a:gd name="adj2" fmla="val 50000"/>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16412" y="603299"/>
        <a:ext cx="395363" cy="396428"/>
      </dsp:txXfrm>
    </dsp:sp>
    <dsp:sp modelId="{30B20897-C5C0-5742-B563-9436CE25342C}">
      <dsp:nvSpPr>
        <dsp:cNvPr id="0" name=""/>
        <dsp:cNvSpPr/>
      </dsp:nvSpPr>
      <dsp:spPr>
        <a:xfrm>
          <a:off x="4647634" y="2262"/>
          <a:ext cx="2664172" cy="15985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main memory is getting larger and address space used by applications is also growing</a:t>
          </a:r>
        </a:p>
      </dsp:txBody>
      <dsp:txXfrm>
        <a:off x="4694453" y="49081"/>
        <a:ext cx="2570534" cy="1504865"/>
      </dsp:txXfrm>
    </dsp:sp>
    <dsp:sp modelId="{7C5C0815-BD42-D14E-93BD-94621EF68706}">
      <dsp:nvSpPr>
        <dsp:cNvPr id="0" name=""/>
        <dsp:cNvSpPr/>
      </dsp:nvSpPr>
      <dsp:spPr>
        <a:xfrm rot="5400000">
          <a:off x="5697318" y="1787257"/>
          <a:ext cx="564804" cy="660714"/>
        </a:xfrm>
        <a:prstGeom prst="rightArrow">
          <a:avLst>
            <a:gd name="adj1" fmla="val 60000"/>
            <a:gd name="adj2" fmla="val 50000"/>
          </a:avLst>
        </a:prstGeom>
        <a:solidFill>
          <a:schemeClr val="accent4"/>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5781507" y="1835212"/>
        <a:ext cx="396428" cy="395363"/>
      </dsp:txXfrm>
    </dsp:sp>
    <dsp:sp modelId="{6F9D6D64-A141-6943-9325-D1CEA017D105}">
      <dsp:nvSpPr>
        <dsp:cNvPr id="0" name=""/>
        <dsp:cNvSpPr/>
      </dsp:nvSpPr>
      <dsp:spPr>
        <a:xfrm>
          <a:off x="4647634" y="2666434"/>
          <a:ext cx="2664172" cy="159850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most obvious on personal computers where applications are becoming increasingly complex</a:t>
          </a:r>
        </a:p>
      </dsp:txBody>
      <dsp:txXfrm>
        <a:off x="4694453" y="2713253"/>
        <a:ext cx="2570534" cy="1504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5A17C-3CC5-4B43-A976-F6E0F2BE6644}">
      <dsp:nvSpPr>
        <dsp:cNvPr id="0" name=""/>
        <dsp:cNvSpPr/>
      </dsp:nvSpPr>
      <dsp:spPr>
        <a:xfrm flipH="1" flipV="1">
          <a:off x="380994" y="3886220"/>
          <a:ext cx="211071" cy="253955"/>
        </a:xfrm>
        <a:prstGeom prst="upArrow">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EB16B03-2A6D-2D49-923F-376AC4362048}">
      <dsp:nvSpPr>
        <dsp:cNvPr id="0" name=""/>
        <dsp:cNvSpPr/>
      </dsp:nvSpPr>
      <dsp:spPr>
        <a:xfrm>
          <a:off x="1669278" y="0"/>
          <a:ext cx="2944368" cy="452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US" sz="2400" kern="1200" dirty="0" smtClean="0"/>
            <a:t>Advantages:</a:t>
          </a:r>
          <a:endParaRPr lang="en-US" sz="2400" kern="1200" dirty="0"/>
        </a:p>
        <a:p>
          <a:pPr marL="171450" lvl="1" indent="-171450" algn="l" defTabSz="844550">
            <a:lnSpc>
              <a:spcPct val="90000"/>
            </a:lnSpc>
            <a:spcBef>
              <a:spcPct val="0"/>
            </a:spcBef>
            <a:spcAft>
              <a:spcPct val="15000"/>
            </a:spcAft>
            <a:buChar char="••"/>
          </a:pPr>
          <a:r>
            <a:rPr lang="en-US" sz="1900" kern="1200" dirty="0" smtClean="0"/>
            <a:t>simplifies handling of growing data structures</a:t>
          </a:r>
        </a:p>
        <a:p>
          <a:pPr marL="171450" lvl="1" indent="-171450" algn="l" defTabSz="844550">
            <a:lnSpc>
              <a:spcPct val="90000"/>
            </a:lnSpc>
            <a:spcBef>
              <a:spcPct val="0"/>
            </a:spcBef>
            <a:spcAft>
              <a:spcPct val="15000"/>
            </a:spcAft>
            <a:buChar char="••"/>
          </a:pPr>
          <a:r>
            <a:rPr lang="en-US" sz="1900" kern="1200" dirty="0" smtClean="0"/>
            <a:t>allows programs to be altered and recompiled independently</a:t>
          </a:r>
        </a:p>
        <a:p>
          <a:pPr marL="171450" lvl="1" indent="-171450" algn="l" defTabSz="844550">
            <a:lnSpc>
              <a:spcPct val="90000"/>
            </a:lnSpc>
            <a:spcBef>
              <a:spcPct val="0"/>
            </a:spcBef>
            <a:spcAft>
              <a:spcPct val="15000"/>
            </a:spcAft>
            <a:buChar char="••"/>
          </a:pPr>
          <a:r>
            <a:rPr lang="en-US" sz="1900" kern="1200" dirty="0" smtClean="0"/>
            <a:t>lends itself to sharing data among processes</a:t>
          </a:r>
        </a:p>
        <a:p>
          <a:pPr marL="171450" lvl="1" indent="-171450" algn="l" defTabSz="844550">
            <a:lnSpc>
              <a:spcPct val="90000"/>
            </a:lnSpc>
            <a:spcBef>
              <a:spcPct val="0"/>
            </a:spcBef>
            <a:spcAft>
              <a:spcPct val="15000"/>
            </a:spcAft>
            <a:buChar char="••"/>
          </a:pPr>
          <a:r>
            <a:rPr lang="en-US" sz="1900" kern="1200" smtClean="0"/>
            <a:t>lends itself to protection</a:t>
          </a:r>
          <a:endParaRPr lang="en-US" sz="1900" kern="1200" dirty="0"/>
        </a:p>
      </dsp:txBody>
      <dsp:txXfrm>
        <a:off x="1669278" y="0"/>
        <a:ext cx="2944368" cy="4521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6B99C-4EAC-7F47-8867-A4C76D9F80B9}">
      <dsp:nvSpPr>
        <dsp:cNvPr id="0" name=""/>
        <dsp:cNvSpPr/>
      </dsp:nvSpPr>
      <dsp:spPr>
        <a:xfrm>
          <a:off x="22837" y="934208"/>
          <a:ext cx="3775527" cy="3160782"/>
        </a:xfrm>
        <a:prstGeom prst="roundRect">
          <a:avLst>
            <a:gd name="adj" fmla="val 10000"/>
          </a:avLst>
        </a:prstGeom>
        <a:solidFill>
          <a:schemeClr val="accent4">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In a combined paging/segmentation system a user’s address space is broken up into a number of segments. Each segment is broken up into a number of fixed-sized pages which are equal in length to a main memory frame</a:t>
          </a:r>
          <a:endParaRPr lang="en-US" sz="2200" kern="1200" dirty="0"/>
        </a:p>
      </dsp:txBody>
      <dsp:txXfrm>
        <a:off x="115413" y="1026784"/>
        <a:ext cx="3590375" cy="2975630"/>
      </dsp:txXfrm>
    </dsp:sp>
    <dsp:sp modelId="{D9DAF0E8-88AE-9D49-97D7-BB2E2BAD5635}">
      <dsp:nvSpPr>
        <dsp:cNvPr id="0" name=""/>
        <dsp:cNvSpPr/>
      </dsp:nvSpPr>
      <dsp:spPr>
        <a:xfrm rot="19892273">
          <a:off x="3701874" y="2102743"/>
          <a:ext cx="1596626" cy="62797"/>
        </a:xfrm>
        <a:custGeom>
          <a:avLst/>
          <a:gdLst/>
          <a:ahLst/>
          <a:cxnLst/>
          <a:rect l="0" t="0" r="0" b="0"/>
          <a:pathLst>
            <a:path>
              <a:moveTo>
                <a:pt x="0" y="31398"/>
              </a:moveTo>
              <a:lnTo>
                <a:pt x="1596626" y="313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0272" y="2094226"/>
        <a:ext cx="79831" cy="79831"/>
      </dsp:txXfrm>
    </dsp:sp>
    <dsp:sp modelId="{4877654D-7D28-164B-92B9-382C31F42FCB}">
      <dsp:nvSpPr>
        <dsp:cNvPr id="0" name=""/>
        <dsp:cNvSpPr/>
      </dsp:nvSpPr>
      <dsp:spPr>
        <a:xfrm>
          <a:off x="5202011" y="1136087"/>
          <a:ext cx="3150904" cy="123519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Segmentation is visible to the programmer</a:t>
          </a:r>
        </a:p>
      </dsp:txBody>
      <dsp:txXfrm>
        <a:off x="5238188" y="1172264"/>
        <a:ext cx="3078550" cy="1162836"/>
      </dsp:txXfrm>
    </dsp:sp>
    <dsp:sp modelId="{46DC0573-937E-AD4B-991E-D1C6705C9487}">
      <dsp:nvSpPr>
        <dsp:cNvPr id="0" name=""/>
        <dsp:cNvSpPr/>
      </dsp:nvSpPr>
      <dsp:spPr>
        <a:xfrm rot="1685447">
          <a:off x="3704653" y="2857794"/>
          <a:ext cx="1591070" cy="62797"/>
        </a:xfrm>
        <a:custGeom>
          <a:avLst/>
          <a:gdLst/>
          <a:ahLst/>
          <a:cxnLst/>
          <a:rect l="0" t="0" r="0" b="0"/>
          <a:pathLst>
            <a:path>
              <a:moveTo>
                <a:pt x="0" y="31398"/>
              </a:moveTo>
              <a:lnTo>
                <a:pt x="1591070" y="3139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60411" y="2849416"/>
        <a:ext cx="79553" cy="79553"/>
      </dsp:txXfrm>
    </dsp:sp>
    <dsp:sp modelId="{EDE292BD-4C6C-2B42-BD10-FDE3CE5FB6C6}">
      <dsp:nvSpPr>
        <dsp:cNvPr id="0" name=""/>
        <dsp:cNvSpPr/>
      </dsp:nvSpPr>
      <dsp:spPr>
        <a:xfrm>
          <a:off x="5202011" y="2634462"/>
          <a:ext cx="3157150" cy="125864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Paging is transparent to the programmer</a:t>
          </a:r>
        </a:p>
      </dsp:txBody>
      <dsp:txXfrm>
        <a:off x="5238876" y="2671327"/>
        <a:ext cx="3083420" cy="11849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A6609-3619-4345-918A-277F1CB2390C}" type="datetimeFigureOut">
              <a:rPr lang="en-CA" smtClean="0"/>
              <a:t>2015-11-13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B9FE9-4938-4041-911C-F06053D45C3D}" type="slidenum">
              <a:rPr lang="en-CA" smtClean="0"/>
              <a:t>‹#›</a:t>
            </a:fld>
            <a:endParaRPr lang="en-CA"/>
          </a:p>
        </p:txBody>
      </p:sp>
    </p:spTree>
    <p:extLst>
      <p:ext uri="{BB962C8B-B14F-4D97-AF65-F5344CB8AC3E}">
        <p14:creationId xmlns:p14="http://schemas.microsoft.com/office/powerpoint/2010/main" val="104616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2</a:t>
            </a:fld>
            <a:endParaRPr lang="en-CA"/>
          </a:p>
        </p:txBody>
      </p:sp>
    </p:spTree>
    <p:extLst>
      <p:ext uri="{BB962C8B-B14F-4D97-AF65-F5344CB8AC3E}">
        <p14:creationId xmlns:p14="http://schemas.microsoft.com/office/powerpoint/2010/main" val="24984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reasoning is based on belief in the </a:t>
            </a:r>
            <a:r>
              <a:rPr lang="en-US" sz="1200" b="1" kern="1200" baseline="0" dirty="0" smtClean="0">
                <a:solidFill>
                  <a:schemeClr val="tx1"/>
                </a:solidFill>
                <a:latin typeface="+mn-lt"/>
                <a:ea typeface="+mn-ea"/>
                <a:cs typeface="+mn-cs"/>
              </a:rPr>
              <a:t>principle of locality , which was introduced</a:t>
            </a:r>
          </a:p>
          <a:p>
            <a:r>
              <a:rPr lang="en-US" sz="1200" kern="1200" baseline="0" dirty="0" smtClean="0">
                <a:solidFill>
                  <a:schemeClr val="tx1"/>
                </a:solidFill>
                <a:latin typeface="+mn-lt"/>
                <a:ea typeface="+mn-ea"/>
                <a:cs typeface="+mn-cs"/>
              </a:rPr>
              <a:t>in Chapter 1 (see especially Appendix 1A). To summarize, the principle of</a:t>
            </a:r>
          </a:p>
          <a:p>
            <a:r>
              <a:rPr lang="en-US" sz="1200" kern="1200" baseline="0" dirty="0" smtClean="0">
                <a:solidFill>
                  <a:schemeClr val="tx1"/>
                </a:solidFill>
                <a:latin typeface="+mn-lt"/>
                <a:ea typeface="+mn-ea"/>
                <a:cs typeface="+mn-cs"/>
              </a:rPr>
              <a:t>locality states that program and data references within a process tend to cluster.</a:t>
            </a:r>
          </a:p>
          <a:p>
            <a:r>
              <a:rPr lang="en-US" sz="1200" kern="1200" baseline="0" dirty="0" smtClean="0">
                <a:solidFill>
                  <a:schemeClr val="tx1"/>
                </a:solidFill>
                <a:latin typeface="+mn-lt"/>
                <a:ea typeface="+mn-ea"/>
                <a:cs typeface="+mn-cs"/>
              </a:rPr>
              <a:t>Hence, the assumption that only a few pieces of a process will be needed over a short</a:t>
            </a:r>
          </a:p>
          <a:p>
            <a:r>
              <a:rPr lang="en-US" sz="1200" kern="1200" baseline="0" dirty="0" smtClean="0">
                <a:solidFill>
                  <a:schemeClr val="tx1"/>
                </a:solidFill>
                <a:latin typeface="+mn-lt"/>
                <a:ea typeface="+mn-ea"/>
                <a:cs typeface="+mn-cs"/>
              </a:rPr>
              <a:t>period of time is valid. Also, it should be possible to make intelligent guesses about</a:t>
            </a:r>
          </a:p>
          <a:p>
            <a:r>
              <a:rPr lang="en-US" sz="1200" kern="1200" baseline="0" dirty="0" smtClean="0">
                <a:solidFill>
                  <a:schemeClr val="tx1"/>
                </a:solidFill>
                <a:latin typeface="+mn-lt"/>
                <a:ea typeface="+mn-ea"/>
                <a:cs typeface="+mn-cs"/>
              </a:rPr>
              <a:t>which pieces of a process will be needed in the near future, which avoids thrashing.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we see that the principle of locality suggests that a virtual memory</a:t>
            </a:r>
          </a:p>
          <a:p>
            <a:r>
              <a:rPr lang="en-US" sz="1200" kern="1200" baseline="0" dirty="0" smtClean="0">
                <a:solidFill>
                  <a:schemeClr val="tx1"/>
                </a:solidFill>
                <a:latin typeface="+mn-lt"/>
                <a:ea typeface="+mn-ea"/>
                <a:cs typeface="+mn-cs"/>
              </a:rPr>
              <a:t>scheme may work. For virtual memory to be practical and effective, two ingredients</a:t>
            </a:r>
          </a:p>
          <a:p>
            <a:r>
              <a:rPr lang="en-US" sz="1200" kern="1200" baseline="0" dirty="0" smtClean="0">
                <a:solidFill>
                  <a:schemeClr val="tx1"/>
                </a:solidFill>
                <a:latin typeface="+mn-lt"/>
                <a:ea typeface="+mn-ea"/>
                <a:cs typeface="+mn-cs"/>
              </a:rPr>
              <a:t>are needed. First, there must be hardware support for the paging and/or segmentation</a:t>
            </a:r>
          </a:p>
          <a:p>
            <a:r>
              <a:rPr lang="en-US" sz="1200" kern="1200" baseline="0" dirty="0" smtClean="0">
                <a:solidFill>
                  <a:schemeClr val="tx1"/>
                </a:solidFill>
                <a:latin typeface="+mn-lt"/>
                <a:ea typeface="+mn-ea"/>
                <a:cs typeface="+mn-cs"/>
              </a:rPr>
              <a:t>scheme to be employed. Second, the operating system must include software</a:t>
            </a:r>
          </a:p>
          <a:p>
            <a:r>
              <a:rPr lang="en-US" sz="1200" kern="1200" baseline="0" dirty="0" smtClean="0">
                <a:solidFill>
                  <a:schemeClr val="tx1"/>
                </a:solidFill>
                <a:latin typeface="+mn-lt"/>
                <a:ea typeface="+mn-ea"/>
                <a:cs typeface="+mn-cs"/>
              </a:rPr>
              <a:t>for managing the movement of pages and/or segments between secondary memory</a:t>
            </a:r>
          </a:p>
          <a:p>
            <a:r>
              <a:rPr lang="en-US" sz="1200" kern="1200" baseline="0" dirty="0" smtClean="0">
                <a:solidFill>
                  <a:schemeClr val="tx1"/>
                </a:solidFill>
                <a:latin typeface="+mn-lt"/>
                <a:ea typeface="+mn-ea"/>
                <a:cs typeface="+mn-cs"/>
              </a:rPr>
              <a:t>and main memory.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virtual memory is usually associated with systems that employ paging,</a:t>
            </a:r>
          </a:p>
          <a:p>
            <a:r>
              <a:rPr lang="en-US" sz="1200" kern="1200" baseline="0" dirty="0" smtClean="0">
                <a:solidFill>
                  <a:schemeClr val="tx1"/>
                </a:solidFill>
                <a:latin typeface="+mn-lt"/>
                <a:ea typeface="+mn-ea"/>
                <a:cs typeface="+mn-cs"/>
              </a:rPr>
              <a:t>although virtual memory based on segmentation is also used and is discussed next.</a:t>
            </a:r>
          </a:p>
          <a:p>
            <a:r>
              <a:rPr lang="en-US" sz="1200" kern="1200" baseline="0" dirty="0" smtClean="0">
                <a:solidFill>
                  <a:schemeClr val="tx1"/>
                </a:solidFill>
                <a:latin typeface="+mn-lt"/>
                <a:ea typeface="+mn-ea"/>
                <a:cs typeface="+mn-cs"/>
              </a:rPr>
              <a:t>The use of paging to achieve virtual memory was first reported for the Atlas computer</a:t>
            </a:r>
          </a:p>
          <a:p>
            <a:r>
              <a:rPr lang="en-US" sz="1200" kern="1200" baseline="0" dirty="0" smtClean="0">
                <a:solidFill>
                  <a:schemeClr val="tx1"/>
                </a:solidFill>
                <a:latin typeface="+mn-lt"/>
                <a:ea typeface="+mn-ea"/>
                <a:cs typeface="+mn-cs"/>
              </a:rPr>
              <a:t>[KILB62] and soon came into widespread commercial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discussion of simple paging, we indicated that each process has its</a:t>
            </a:r>
          </a:p>
          <a:p>
            <a:r>
              <a:rPr lang="en-US" sz="1200" kern="1200" baseline="0" dirty="0" smtClean="0">
                <a:solidFill>
                  <a:schemeClr val="tx1"/>
                </a:solidFill>
                <a:latin typeface="+mn-lt"/>
                <a:ea typeface="+mn-ea"/>
                <a:cs typeface="+mn-cs"/>
              </a:rPr>
              <a:t>own page table, and when all of its pages are loaded into main memory, the page table </a:t>
            </a:r>
          </a:p>
          <a:p>
            <a:r>
              <a:rPr lang="en-US" sz="1200" kern="1200" baseline="0" dirty="0" smtClean="0">
                <a:solidFill>
                  <a:schemeClr val="tx1"/>
                </a:solidFill>
                <a:latin typeface="+mn-lt"/>
                <a:ea typeface="+mn-ea"/>
                <a:cs typeface="+mn-cs"/>
              </a:rPr>
              <a:t>for a process is created and loaded into main memory. Each page table entry</a:t>
            </a:r>
          </a:p>
          <a:p>
            <a:r>
              <a:rPr lang="en-US" sz="1200" kern="1200" baseline="0" dirty="0" smtClean="0">
                <a:solidFill>
                  <a:schemeClr val="tx1"/>
                </a:solidFill>
                <a:latin typeface="+mn-lt"/>
                <a:ea typeface="+mn-ea"/>
                <a:cs typeface="+mn-cs"/>
              </a:rPr>
              <a:t>(PTE) contains the frame number of the corresponding page in main memory. A</a:t>
            </a:r>
          </a:p>
          <a:p>
            <a:r>
              <a:rPr lang="en-US" sz="1200" kern="1200" baseline="0" dirty="0" smtClean="0">
                <a:solidFill>
                  <a:schemeClr val="tx1"/>
                </a:solidFill>
                <a:latin typeface="+mn-lt"/>
                <a:ea typeface="+mn-ea"/>
                <a:cs typeface="+mn-cs"/>
              </a:rPr>
              <a:t>page table is also needed for a virtual memory scheme based on paging.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Again, it is typical to associate a unique page table with each process. In this case, however,</a:t>
            </a:r>
          </a:p>
          <a:p>
            <a:r>
              <a:rPr lang="en-US" sz="1200" kern="1200" baseline="0" dirty="0" smtClean="0">
                <a:solidFill>
                  <a:schemeClr val="tx1"/>
                </a:solidFill>
                <a:latin typeface="+mn-lt"/>
                <a:ea typeface="+mn-ea"/>
                <a:cs typeface="+mn-cs"/>
              </a:rPr>
              <a:t>the page table entries become more complex ( Figure 8.1a ). Because only some of</a:t>
            </a:r>
          </a:p>
          <a:p>
            <a:r>
              <a:rPr lang="en-US" sz="1200" kern="1200" baseline="0" dirty="0" smtClean="0">
                <a:solidFill>
                  <a:schemeClr val="tx1"/>
                </a:solidFill>
                <a:latin typeface="+mn-lt"/>
                <a:ea typeface="+mn-ea"/>
                <a:cs typeface="+mn-cs"/>
              </a:rPr>
              <a:t>the pages of a process may be in main memory, a bit is needed in each page table</a:t>
            </a:r>
          </a:p>
          <a:p>
            <a:r>
              <a:rPr lang="en-US" sz="1200" kern="1200" baseline="0" dirty="0" smtClean="0">
                <a:solidFill>
                  <a:schemeClr val="tx1"/>
                </a:solidFill>
                <a:latin typeface="+mn-lt"/>
                <a:ea typeface="+mn-ea"/>
                <a:cs typeface="+mn-cs"/>
              </a:rPr>
              <a:t>entry to indicate whether the corresponding page is present (P) in main memory or</a:t>
            </a:r>
          </a:p>
          <a:p>
            <a:r>
              <a:rPr lang="en-US" sz="1200" kern="1200" baseline="0" dirty="0" smtClean="0">
                <a:solidFill>
                  <a:schemeClr val="tx1"/>
                </a:solidFill>
                <a:latin typeface="+mn-lt"/>
                <a:ea typeface="+mn-ea"/>
                <a:cs typeface="+mn-cs"/>
              </a:rPr>
              <a:t>not. If the bit indicates that the page is in memory, then the entry also includes the</a:t>
            </a:r>
          </a:p>
          <a:p>
            <a:r>
              <a:rPr lang="en-US" sz="1200" kern="1200" baseline="0" dirty="0" smtClean="0">
                <a:solidFill>
                  <a:schemeClr val="tx1"/>
                </a:solidFill>
                <a:latin typeface="+mn-lt"/>
                <a:ea typeface="+mn-ea"/>
                <a:cs typeface="+mn-cs"/>
              </a:rPr>
              <a:t>frame number of that page.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page table entry includes a modify (M) bit, indicating whether the contents</a:t>
            </a:r>
          </a:p>
          <a:p>
            <a:r>
              <a:rPr lang="en-US" sz="1200" kern="1200" baseline="0" dirty="0" smtClean="0">
                <a:solidFill>
                  <a:schemeClr val="tx1"/>
                </a:solidFill>
                <a:latin typeface="+mn-lt"/>
                <a:ea typeface="+mn-ea"/>
                <a:cs typeface="+mn-cs"/>
              </a:rPr>
              <a:t>of the corresponding page have been altered since the page was last loaded</a:t>
            </a:r>
          </a:p>
          <a:p>
            <a:r>
              <a:rPr lang="en-US" sz="1200" kern="1200" baseline="0" dirty="0" smtClean="0">
                <a:solidFill>
                  <a:schemeClr val="tx1"/>
                </a:solidFill>
                <a:latin typeface="+mn-lt"/>
                <a:ea typeface="+mn-ea"/>
                <a:cs typeface="+mn-cs"/>
              </a:rPr>
              <a:t>into main memory. If there has been no change, then it is not necessary to write the</a:t>
            </a:r>
          </a:p>
          <a:p>
            <a:r>
              <a:rPr lang="en-US" sz="1200" kern="1200" baseline="0" dirty="0" smtClean="0">
                <a:solidFill>
                  <a:schemeClr val="tx1"/>
                </a:solidFill>
                <a:latin typeface="+mn-lt"/>
                <a:ea typeface="+mn-ea"/>
                <a:cs typeface="+mn-cs"/>
              </a:rPr>
              <a:t>page out when it comes time to replace the page in the frame that it currently occupies.</a:t>
            </a:r>
          </a:p>
          <a:p>
            <a:r>
              <a:rPr lang="en-US" sz="1200" kern="1200" baseline="0" dirty="0" smtClean="0">
                <a:solidFill>
                  <a:schemeClr val="tx1"/>
                </a:solidFill>
                <a:latin typeface="+mn-lt"/>
                <a:ea typeface="+mn-ea"/>
                <a:cs typeface="+mn-cs"/>
              </a:rPr>
              <a:t>Other control bits may also be present. For example, if protection or sharing is</a:t>
            </a:r>
          </a:p>
          <a:p>
            <a:r>
              <a:rPr lang="en-US" sz="1200" kern="1200" baseline="0" dirty="0" smtClean="0">
                <a:solidFill>
                  <a:schemeClr val="tx1"/>
                </a:solidFill>
                <a:latin typeface="+mn-lt"/>
                <a:ea typeface="+mn-ea"/>
                <a:cs typeface="+mn-cs"/>
              </a:rPr>
              <a:t>managed at the page level, then bits for that purpose will be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The basic mechanism for reading a word from memory</a:t>
            </a:r>
          </a:p>
          <a:p>
            <a:r>
              <a:rPr lang="en-US" sz="1200" kern="1200" baseline="0" dirty="0" smtClean="0">
                <a:solidFill>
                  <a:schemeClr val="tx1"/>
                </a:solidFill>
                <a:latin typeface="+mn-lt"/>
                <a:ea typeface="+mn-ea"/>
                <a:cs typeface="+mn-cs"/>
              </a:rPr>
              <a:t>involves the translation of a virtual, or logical, address, consisting of page number</a:t>
            </a:r>
          </a:p>
          <a:p>
            <a:r>
              <a:rPr lang="en-US" sz="1200" kern="1200" baseline="0" dirty="0" smtClean="0">
                <a:solidFill>
                  <a:schemeClr val="tx1"/>
                </a:solidFill>
                <a:latin typeface="+mn-lt"/>
                <a:ea typeface="+mn-ea"/>
                <a:cs typeface="+mn-cs"/>
              </a:rPr>
              <a:t>and offset, into a physical address, consisting of frame number and offset, using a</a:t>
            </a:r>
          </a:p>
          <a:p>
            <a:r>
              <a:rPr lang="en-US" sz="1200" kern="1200" baseline="0" dirty="0" smtClean="0">
                <a:solidFill>
                  <a:schemeClr val="tx1"/>
                </a:solidFill>
                <a:latin typeface="+mn-lt"/>
                <a:ea typeface="+mn-ea"/>
                <a:cs typeface="+mn-cs"/>
              </a:rPr>
              <a:t>page table. Because the page table is of variable length, depending on the size of the</a:t>
            </a:r>
          </a:p>
          <a:p>
            <a:r>
              <a:rPr lang="en-US" sz="1200" kern="1200" baseline="0" dirty="0" smtClean="0">
                <a:solidFill>
                  <a:schemeClr val="tx1"/>
                </a:solidFill>
                <a:latin typeface="+mn-lt"/>
                <a:ea typeface="+mn-ea"/>
                <a:cs typeface="+mn-cs"/>
              </a:rPr>
              <a:t>process, we cannot expect to hold it in registers. Instead, it must be in main memory</a:t>
            </a:r>
          </a:p>
          <a:p>
            <a:r>
              <a:rPr lang="en-US" sz="1200" kern="1200" baseline="0" dirty="0" smtClean="0">
                <a:solidFill>
                  <a:schemeClr val="tx1"/>
                </a:solidFill>
                <a:latin typeface="+mn-lt"/>
                <a:ea typeface="+mn-ea"/>
                <a:cs typeface="+mn-cs"/>
              </a:rPr>
              <a:t>to be accessed. Figure 8.2 suggests a hardware implementation. When a particular</a:t>
            </a:r>
          </a:p>
          <a:p>
            <a:r>
              <a:rPr lang="en-US" sz="1200" kern="1200" baseline="0" dirty="0" smtClean="0">
                <a:solidFill>
                  <a:schemeClr val="tx1"/>
                </a:solidFill>
                <a:latin typeface="+mn-lt"/>
                <a:ea typeface="+mn-ea"/>
                <a:cs typeface="+mn-cs"/>
              </a:rPr>
              <a:t>process is running, a register holds the starting address of the page table for that</a:t>
            </a:r>
          </a:p>
          <a:p>
            <a:r>
              <a:rPr lang="en-US" sz="1200" kern="1200" baseline="0" dirty="0" smtClean="0">
                <a:solidFill>
                  <a:schemeClr val="tx1"/>
                </a:solidFill>
                <a:latin typeface="+mn-lt"/>
                <a:ea typeface="+mn-ea"/>
                <a:cs typeface="+mn-cs"/>
              </a:rPr>
              <a:t>process. The page number of a virtual address is used to index that table and look</a:t>
            </a:r>
          </a:p>
          <a:p>
            <a:r>
              <a:rPr lang="en-US" sz="1200" kern="1200" baseline="0" dirty="0" smtClean="0">
                <a:solidFill>
                  <a:schemeClr val="tx1"/>
                </a:solidFill>
                <a:latin typeface="+mn-lt"/>
                <a:ea typeface="+mn-ea"/>
                <a:cs typeface="+mn-cs"/>
              </a:rPr>
              <a:t>up the corresponding frame number. This is combined with the offset portion of the</a:t>
            </a:r>
          </a:p>
          <a:p>
            <a:r>
              <a:rPr lang="en-US" sz="1200" kern="1200" baseline="0" dirty="0" smtClean="0">
                <a:solidFill>
                  <a:schemeClr val="tx1"/>
                </a:solidFill>
                <a:latin typeface="+mn-lt"/>
                <a:ea typeface="+mn-ea"/>
                <a:cs typeface="+mn-cs"/>
              </a:rPr>
              <a:t>virtual address to produce the desired real address. Typically, the page number field</a:t>
            </a:r>
          </a:p>
          <a:p>
            <a:r>
              <a:rPr lang="en-US" sz="1200" kern="1200" baseline="0" dirty="0" smtClean="0">
                <a:solidFill>
                  <a:schemeClr val="tx1"/>
                </a:solidFill>
                <a:latin typeface="+mn-lt"/>
                <a:ea typeface="+mn-ea"/>
                <a:cs typeface="+mn-cs"/>
              </a:rPr>
              <a:t>is longer than the frame number field (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&gt; </a:t>
            </a:r>
            <a:r>
              <a:rPr lang="en-US" sz="1200" i="1" kern="1200" baseline="0" dirty="0" err="1" smtClean="0">
                <a:solidFill>
                  <a:schemeClr val="tx1"/>
                </a:solidFill>
                <a:latin typeface="+mn-lt"/>
                <a:ea typeface="+mn-ea"/>
                <a:cs typeface="+mn-cs"/>
              </a:rPr>
              <a:t>m</a:t>
            </a:r>
            <a:r>
              <a:rPr lang="en-US" sz="1200" i="1"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8.3 shows an example of a two-level scheme typical for use with a</a:t>
            </a:r>
          </a:p>
          <a:p>
            <a:r>
              <a:rPr lang="en-US" sz="1200" kern="1200" baseline="0" dirty="0" smtClean="0">
                <a:solidFill>
                  <a:schemeClr val="tx1"/>
                </a:solidFill>
                <a:latin typeface="+mn-lt"/>
                <a:ea typeface="+mn-ea"/>
                <a:cs typeface="+mn-cs"/>
              </a:rPr>
              <a:t>32-bit address. If we assume byte-level addressing and 4-kbyte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pages, then the</a:t>
            </a:r>
          </a:p>
          <a:p>
            <a:r>
              <a:rPr lang="en-US" sz="1200" kern="1200" baseline="0" dirty="0" smtClean="0">
                <a:solidFill>
                  <a:schemeClr val="tx1"/>
                </a:solidFill>
                <a:latin typeface="+mn-lt"/>
                <a:ea typeface="+mn-ea"/>
                <a:cs typeface="+mn-cs"/>
              </a:rPr>
              <a:t>4-Gbyte (2 </a:t>
            </a:r>
            <a:r>
              <a:rPr lang="en-US" sz="1200" kern="1200" baseline="30000" dirty="0" smtClean="0">
                <a:solidFill>
                  <a:schemeClr val="tx1"/>
                </a:solidFill>
                <a:latin typeface="+mn-lt"/>
                <a:ea typeface="+mn-ea"/>
                <a:cs typeface="+mn-cs"/>
              </a:rPr>
              <a:t>32</a:t>
            </a:r>
            <a:r>
              <a:rPr lang="en-US" sz="1200" kern="1200" baseline="0" dirty="0" smtClean="0">
                <a:solidFill>
                  <a:schemeClr val="tx1"/>
                </a:solidFill>
                <a:latin typeface="+mn-lt"/>
                <a:ea typeface="+mn-ea"/>
                <a:cs typeface="+mn-cs"/>
              </a:rPr>
              <a:t> ) virtual address space is composed of 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pages. If each of these pages</a:t>
            </a:r>
          </a:p>
          <a:p>
            <a:r>
              <a:rPr lang="en-US" sz="1200" kern="1200" baseline="0" dirty="0" smtClean="0">
                <a:solidFill>
                  <a:schemeClr val="tx1"/>
                </a:solidFill>
                <a:latin typeface="+mn-lt"/>
                <a:ea typeface="+mn-ea"/>
                <a:cs typeface="+mn-cs"/>
              </a:rPr>
              <a:t>is mapped by a 4-byte page table entry, we can create a user page table composed of</a:t>
            </a:r>
          </a:p>
          <a:p>
            <a:r>
              <a:rPr lang="en-US" sz="1200" kern="1200" baseline="0" dirty="0" smtClean="0">
                <a:solidFill>
                  <a:schemeClr val="tx1"/>
                </a:solidFill>
                <a:latin typeface="+mn-lt"/>
                <a:ea typeface="+mn-ea"/>
                <a:cs typeface="+mn-cs"/>
              </a:rPr>
              <a:t>2 </a:t>
            </a:r>
            <a:r>
              <a:rPr lang="en-US" sz="1200" kern="1200" baseline="30000" dirty="0" smtClean="0">
                <a:solidFill>
                  <a:schemeClr val="tx1"/>
                </a:solidFill>
                <a:latin typeface="+mn-lt"/>
                <a:ea typeface="+mn-ea"/>
                <a:cs typeface="+mn-cs"/>
              </a:rPr>
              <a:t>20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requiring 4 Mbytes (2 </a:t>
            </a:r>
            <a:r>
              <a:rPr lang="en-US" sz="1200" kern="1200" baseline="30000" dirty="0" smtClean="0">
                <a:solidFill>
                  <a:schemeClr val="tx1"/>
                </a:solidFill>
                <a:latin typeface="+mn-lt"/>
                <a:ea typeface="+mn-ea"/>
                <a:cs typeface="+mn-cs"/>
              </a:rPr>
              <a:t>22 </a:t>
            </a:r>
            <a:r>
              <a:rPr lang="en-US" sz="1200" kern="1200" baseline="0" dirty="0" smtClean="0">
                <a:solidFill>
                  <a:schemeClr val="tx1"/>
                </a:solidFill>
                <a:latin typeface="+mn-lt"/>
                <a:ea typeface="+mn-ea"/>
                <a:cs typeface="+mn-cs"/>
              </a:rPr>
              <a:t>). This huge user page table, occupying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pages,</a:t>
            </a:r>
          </a:p>
          <a:p>
            <a:r>
              <a:rPr lang="en-US" sz="1200" kern="1200" baseline="0" dirty="0" smtClean="0">
                <a:solidFill>
                  <a:schemeClr val="tx1"/>
                </a:solidFill>
                <a:latin typeface="+mn-lt"/>
                <a:ea typeface="+mn-ea"/>
                <a:cs typeface="+mn-cs"/>
              </a:rPr>
              <a:t>can be kept in virtual memory and mapped by a root page table with 2 </a:t>
            </a:r>
            <a:r>
              <a:rPr lang="en-US" sz="1200" kern="1200" baseline="300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PTEs</a:t>
            </a:r>
            <a:r>
              <a:rPr lang="en-US" sz="1200" kern="1200" baseline="0" dirty="0" smtClean="0">
                <a:solidFill>
                  <a:schemeClr val="tx1"/>
                </a:solidFill>
                <a:latin typeface="+mn-lt"/>
                <a:ea typeface="+mn-ea"/>
                <a:cs typeface="+mn-cs"/>
              </a:rPr>
              <a:t> occupying</a:t>
            </a:r>
          </a:p>
          <a:p>
            <a:r>
              <a:rPr lang="en-US" sz="1200" kern="1200" baseline="0" dirty="0" smtClean="0">
                <a:solidFill>
                  <a:schemeClr val="tx1"/>
                </a:solidFill>
                <a:latin typeface="+mn-lt"/>
                <a:ea typeface="+mn-ea"/>
                <a:cs typeface="+mn-cs"/>
              </a:rPr>
              <a:t>4 Kbyte (2 </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 of main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8.7 is a flowchart that shows the use of the TLB. The flowchart shows</a:t>
            </a:r>
          </a:p>
          <a:p>
            <a:r>
              <a:rPr lang="en-US" sz="1200" kern="1200" baseline="0" dirty="0" smtClean="0">
                <a:solidFill>
                  <a:schemeClr val="tx1"/>
                </a:solidFill>
                <a:latin typeface="+mn-lt"/>
                <a:ea typeface="+mn-ea"/>
                <a:cs typeface="+mn-cs"/>
              </a:rPr>
              <a:t>that if the desired page is not in main memory, a page fault interrupt causes the</a:t>
            </a:r>
          </a:p>
          <a:p>
            <a:r>
              <a:rPr lang="en-US" sz="1200" kern="1200" baseline="0" dirty="0" smtClean="0">
                <a:solidFill>
                  <a:schemeClr val="tx1"/>
                </a:solidFill>
                <a:latin typeface="+mn-lt"/>
                <a:ea typeface="+mn-ea"/>
                <a:cs typeface="+mn-cs"/>
              </a:rPr>
              <a:t>page fault handling routine to be invoked. To keep the flowchart simple, the fact</a:t>
            </a:r>
          </a:p>
          <a:p>
            <a:r>
              <a:rPr lang="en-US" sz="1200" kern="1200" baseline="0" dirty="0" smtClean="0">
                <a:solidFill>
                  <a:schemeClr val="tx1"/>
                </a:solidFill>
                <a:latin typeface="+mn-lt"/>
                <a:ea typeface="+mn-ea"/>
                <a:cs typeface="+mn-cs"/>
              </a:rPr>
              <a:t>that the operating system may dispatch another process while disk I/O is underway</a:t>
            </a:r>
          </a:p>
          <a:p>
            <a:r>
              <a:rPr lang="en-US" sz="1200" kern="1200" baseline="0" dirty="0" smtClean="0">
                <a:solidFill>
                  <a:schemeClr val="tx1"/>
                </a:solidFill>
                <a:latin typeface="+mn-lt"/>
                <a:ea typeface="+mn-ea"/>
                <a:cs typeface="+mn-cs"/>
              </a:rPr>
              <a:t>is not shown. By the principle of locality, most virtual memory references will be to</a:t>
            </a:r>
          </a:p>
          <a:p>
            <a:r>
              <a:rPr lang="en-US" sz="1200" kern="1200" baseline="0" dirty="0" smtClean="0">
                <a:solidFill>
                  <a:schemeClr val="tx1"/>
                </a:solidFill>
                <a:latin typeface="+mn-lt"/>
                <a:ea typeface="+mn-ea"/>
                <a:cs typeface="+mn-cs"/>
              </a:rPr>
              <a:t>locations in recently used pages. Therefore, most references will involve page table</a:t>
            </a:r>
          </a:p>
          <a:p>
            <a:r>
              <a:rPr lang="en-US" sz="1200" kern="1200" baseline="0" dirty="0" smtClean="0">
                <a:solidFill>
                  <a:schemeClr val="tx1"/>
                </a:solidFill>
                <a:latin typeface="+mn-lt"/>
                <a:ea typeface="+mn-ea"/>
                <a:cs typeface="+mn-cs"/>
              </a:rPr>
              <a:t>entries in the cache. Studies of the VAX TLB have shown that this scheme can significantly</a:t>
            </a:r>
          </a:p>
          <a:p>
            <a:r>
              <a:rPr lang="en-US" sz="1200" kern="1200" baseline="0" dirty="0" smtClean="0">
                <a:solidFill>
                  <a:schemeClr val="tx1"/>
                </a:solidFill>
                <a:latin typeface="+mn-lt"/>
                <a:ea typeface="+mn-ea"/>
                <a:cs typeface="+mn-cs"/>
              </a:rPr>
              <a:t>improve performance [CLAR85, SATY81].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An important hardware design decision is the size of page to be used.</a:t>
            </a:r>
          </a:p>
          <a:p>
            <a:r>
              <a:rPr lang="en-US" sz="1200" kern="1200" baseline="0" dirty="0" smtClean="0">
                <a:solidFill>
                  <a:schemeClr val="tx1"/>
                </a:solidFill>
                <a:latin typeface="+mn-lt"/>
                <a:ea typeface="+mn-ea"/>
                <a:cs typeface="+mn-cs"/>
              </a:rPr>
              <a:t>There are several factors to consider. One is internal fragmentation. Clearly, the</a:t>
            </a:r>
          </a:p>
          <a:p>
            <a:r>
              <a:rPr lang="en-US" sz="1200" kern="1200" baseline="0" dirty="0" smtClean="0">
                <a:solidFill>
                  <a:schemeClr val="tx1"/>
                </a:solidFill>
                <a:latin typeface="+mn-lt"/>
                <a:ea typeface="+mn-ea"/>
                <a:cs typeface="+mn-cs"/>
              </a:rPr>
              <a:t>smaller the page size, the lesser is the amount of internal fragmentation. To optimize</a:t>
            </a:r>
          </a:p>
          <a:p>
            <a:r>
              <a:rPr lang="en-US" sz="1200" kern="1200" baseline="0" dirty="0" smtClean="0">
                <a:solidFill>
                  <a:schemeClr val="tx1"/>
                </a:solidFill>
                <a:latin typeface="+mn-lt"/>
                <a:ea typeface="+mn-ea"/>
                <a:cs typeface="+mn-cs"/>
              </a:rPr>
              <a:t>the use of main memory, we would like to reduce internal fragmentation. On the</a:t>
            </a:r>
          </a:p>
          <a:p>
            <a:r>
              <a:rPr lang="en-US" sz="1200" kern="1200" baseline="0" dirty="0" smtClean="0">
                <a:solidFill>
                  <a:schemeClr val="tx1"/>
                </a:solidFill>
                <a:latin typeface="+mn-lt"/>
                <a:ea typeface="+mn-ea"/>
                <a:cs typeface="+mn-cs"/>
              </a:rPr>
              <a:t>other hand, the smaller the page, the greater is the number of pages required per</a:t>
            </a:r>
          </a:p>
          <a:p>
            <a:r>
              <a:rPr lang="en-US" sz="1200" kern="1200" baseline="0" dirty="0" smtClean="0">
                <a:solidFill>
                  <a:schemeClr val="tx1"/>
                </a:solidFill>
                <a:latin typeface="+mn-lt"/>
                <a:ea typeface="+mn-ea"/>
                <a:cs typeface="+mn-cs"/>
              </a:rPr>
              <a:t>process. More pages per process means larger page tables. For large programs in</a:t>
            </a:r>
          </a:p>
          <a:p>
            <a:r>
              <a:rPr lang="en-US" sz="1200" kern="1200" baseline="0" dirty="0" smtClean="0">
                <a:solidFill>
                  <a:schemeClr val="tx1"/>
                </a:solidFill>
                <a:latin typeface="+mn-lt"/>
                <a:ea typeface="+mn-ea"/>
                <a:cs typeface="+mn-cs"/>
              </a:rPr>
              <a:t>a heavily </a:t>
            </a:r>
            <a:r>
              <a:rPr lang="en-US" sz="1200" kern="1200" baseline="0" dirty="0" err="1" smtClean="0">
                <a:solidFill>
                  <a:schemeClr val="tx1"/>
                </a:solidFill>
                <a:latin typeface="+mn-lt"/>
                <a:ea typeface="+mn-ea"/>
                <a:cs typeface="+mn-cs"/>
              </a:rPr>
              <a:t>multiprogrammed</a:t>
            </a:r>
            <a:r>
              <a:rPr lang="en-US" sz="1200" kern="1200" baseline="0" dirty="0" smtClean="0">
                <a:solidFill>
                  <a:schemeClr val="tx1"/>
                </a:solidFill>
                <a:latin typeface="+mn-lt"/>
                <a:ea typeface="+mn-ea"/>
                <a:cs typeface="+mn-cs"/>
              </a:rPr>
              <a:t> environment, this may mean that some portion of the</a:t>
            </a:r>
          </a:p>
          <a:p>
            <a:r>
              <a:rPr lang="en-US" sz="1200" kern="1200" baseline="0" dirty="0" smtClean="0">
                <a:solidFill>
                  <a:schemeClr val="tx1"/>
                </a:solidFill>
                <a:latin typeface="+mn-lt"/>
                <a:ea typeface="+mn-ea"/>
                <a:cs typeface="+mn-cs"/>
              </a:rPr>
              <a:t>page tables of active processes must be in virtual memory, not in main memory.</a:t>
            </a:r>
          </a:p>
          <a:p>
            <a:r>
              <a:rPr lang="en-US" sz="1200" kern="1200" baseline="0" dirty="0" smtClean="0">
                <a:solidFill>
                  <a:schemeClr val="tx1"/>
                </a:solidFill>
                <a:latin typeface="+mn-lt"/>
                <a:ea typeface="+mn-ea"/>
                <a:cs typeface="+mn-cs"/>
              </a:rPr>
              <a:t>Thus, there may be a double page fault for a single reference to memory: first to</a:t>
            </a:r>
          </a:p>
          <a:p>
            <a:r>
              <a:rPr lang="en-US" sz="1200" kern="1200" baseline="0" dirty="0" smtClean="0">
                <a:solidFill>
                  <a:schemeClr val="tx1"/>
                </a:solidFill>
                <a:latin typeface="+mn-lt"/>
                <a:ea typeface="+mn-ea"/>
                <a:cs typeface="+mn-cs"/>
              </a:rPr>
              <a:t>bring in the needed portion of the page table and second to bring in the process page.</a:t>
            </a:r>
          </a:p>
          <a:p>
            <a:r>
              <a:rPr lang="en-US" sz="1200" kern="1200" baseline="0" dirty="0" smtClean="0">
                <a:solidFill>
                  <a:schemeClr val="tx1"/>
                </a:solidFill>
                <a:latin typeface="+mn-lt"/>
                <a:ea typeface="+mn-ea"/>
                <a:cs typeface="+mn-cs"/>
              </a:rPr>
              <a:t>Another factor is that the physical characteristics of most secondary-memory devices,</a:t>
            </a:r>
          </a:p>
          <a:p>
            <a:r>
              <a:rPr lang="en-US" sz="1200" kern="1200" baseline="0" dirty="0" smtClean="0">
                <a:solidFill>
                  <a:schemeClr val="tx1"/>
                </a:solidFill>
                <a:latin typeface="+mn-lt"/>
                <a:ea typeface="+mn-ea"/>
                <a:cs typeface="+mn-cs"/>
              </a:rPr>
              <a:t>which are rotational, favor a larger page size for more efficient block transfer of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Complicating these matters is the effect of page size on the rate at which page</a:t>
            </a:r>
          </a:p>
          <a:p>
            <a:r>
              <a:rPr lang="en-US" sz="1200" kern="1200" baseline="0" dirty="0" smtClean="0">
                <a:solidFill>
                  <a:schemeClr val="tx1"/>
                </a:solidFill>
                <a:latin typeface="+mn-lt"/>
                <a:ea typeface="+mn-ea"/>
                <a:cs typeface="+mn-cs"/>
              </a:rPr>
              <a:t>faults occur. This behavior, in general terms, is depicted in Figure 8.10a and is based</a:t>
            </a:r>
          </a:p>
          <a:p>
            <a:r>
              <a:rPr lang="en-US" sz="1200" kern="1200" baseline="0" dirty="0" smtClean="0">
                <a:solidFill>
                  <a:schemeClr val="tx1"/>
                </a:solidFill>
                <a:latin typeface="+mn-lt"/>
                <a:ea typeface="+mn-ea"/>
                <a:cs typeface="+mn-cs"/>
              </a:rPr>
              <a:t>on the principle of locality. If the page size is very small, then ordinarily a relatively</a:t>
            </a:r>
          </a:p>
          <a:p>
            <a:r>
              <a:rPr lang="en-US" sz="1200" kern="1200" baseline="0" dirty="0" smtClean="0">
                <a:solidFill>
                  <a:schemeClr val="tx1"/>
                </a:solidFill>
                <a:latin typeface="+mn-lt"/>
                <a:ea typeface="+mn-ea"/>
                <a:cs typeface="+mn-cs"/>
              </a:rPr>
              <a:t>large number of pages will be available in main memory for a process. After a time,</a:t>
            </a:r>
          </a:p>
          <a:p>
            <a:r>
              <a:rPr lang="en-US" sz="1200" kern="1200" baseline="0" dirty="0" smtClean="0">
                <a:solidFill>
                  <a:schemeClr val="tx1"/>
                </a:solidFill>
                <a:latin typeface="+mn-lt"/>
                <a:ea typeface="+mn-ea"/>
                <a:cs typeface="+mn-cs"/>
              </a:rPr>
              <a:t>the pages in memory will all contain portions of the process near recent references.</a:t>
            </a:r>
          </a:p>
          <a:p>
            <a:r>
              <a:rPr lang="en-US" sz="1200" kern="1200" baseline="0" dirty="0" smtClean="0">
                <a:solidFill>
                  <a:schemeClr val="tx1"/>
                </a:solidFill>
                <a:latin typeface="+mn-lt"/>
                <a:ea typeface="+mn-ea"/>
                <a:cs typeface="+mn-cs"/>
              </a:rPr>
              <a:t>Thus, the page fault rate should be low. As the size of the page is increased, each</a:t>
            </a:r>
          </a:p>
          <a:p>
            <a:r>
              <a:rPr lang="en-US" sz="1200" kern="1200" baseline="0" dirty="0" smtClean="0">
                <a:solidFill>
                  <a:schemeClr val="tx1"/>
                </a:solidFill>
                <a:latin typeface="+mn-lt"/>
                <a:ea typeface="+mn-ea"/>
                <a:cs typeface="+mn-cs"/>
              </a:rPr>
              <a:t>individual page will contain locations further and further from any particular recent</a:t>
            </a:r>
          </a:p>
          <a:p>
            <a:r>
              <a:rPr lang="en-US" sz="1200" kern="1200" baseline="0" dirty="0" smtClean="0">
                <a:solidFill>
                  <a:schemeClr val="tx1"/>
                </a:solidFill>
                <a:latin typeface="+mn-lt"/>
                <a:ea typeface="+mn-ea"/>
                <a:cs typeface="+mn-cs"/>
              </a:rPr>
              <a:t>reference. Thus the effect of the principle of locality is weakened and the page fault</a:t>
            </a:r>
          </a:p>
          <a:p>
            <a:r>
              <a:rPr lang="en-US" sz="1200" kern="1200" baseline="0" dirty="0" smtClean="0">
                <a:solidFill>
                  <a:schemeClr val="tx1"/>
                </a:solidFill>
                <a:latin typeface="+mn-lt"/>
                <a:ea typeface="+mn-ea"/>
                <a:cs typeface="+mn-cs"/>
              </a:rPr>
              <a:t>rate begins to rise. Eventually, however, the page fault rate will begin to fall as the</a:t>
            </a:r>
          </a:p>
          <a:p>
            <a:r>
              <a:rPr lang="en-US" sz="1200" kern="1200" baseline="0" dirty="0" smtClean="0">
                <a:solidFill>
                  <a:schemeClr val="tx1"/>
                </a:solidFill>
                <a:latin typeface="+mn-lt"/>
                <a:ea typeface="+mn-ea"/>
                <a:cs typeface="+mn-cs"/>
              </a:rPr>
              <a:t>size of a page approaches the size of the entire process (point </a:t>
            </a:r>
            <a:r>
              <a:rPr lang="en-US" sz="1200" i="1" kern="1200" baseline="0" dirty="0" smtClean="0">
                <a:solidFill>
                  <a:schemeClr val="tx1"/>
                </a:solidFill>
                <a:latin typeface="+mn-lt"/>
                <a:ea typeface="+mn-ea"/>
                <a:cs typeface="+mn-cs"/>
              </a:rPr>
              <a:t>P in the diagram).</a:t>
            </a:r>
          </a:p>
          <a:p>
            <a:r>
              <a:rPr lang="en-US" sz="1200" kern="1200" baseline="0" dirty="0" smtClean="0">
                <a:solidFill>
                  <a:schemeClr val="tx1"/>
                </a:solidFill>
                <a:latin typeface="+mn-lt"/>
                <a:ea typeface="+mn-ea"/>
                <a:cs typeface="+mn-cs"/>
              </a:rPr>
              <a:t>When a single page encompasses the entire process, there will be no page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further complication is that the page fault rate is also determined by the</a:t>
            </a:r>
          </a:p>
          <a:p>
            <a:r>
              <a:rPr lang="en-US" sz="1200" kern="1200" baseline="0" dirty="0" smtClean="0">
                <a:solidFill>
                  <a:schemeClr val="tx1"/>
                </a:solidFill>
                <a:latin typeface="+mn-lt"/>
                <a:ea typeface="+mn-ea"/>
                <a:cs typeface="+mn-cs"/>
              </a:rPr>
              <a:t>number of frames allocated to a process. Figure 8.10b shows that, for a fixed page</a:t>
            </a:r>
          </a:p>
          <a:p>
            <a:r>
              <a:rPr lang="en-US" sz="1200" kern="1200" baseline="0" dirty="0" smtClean="0">
                <a:solidFill>
                  <a:schemeClr val="tx1"/>
                </a:solidFill>
                <a:latin typeface="+mn-lt"/>
                <a:ea typeface="+mn-ea"/>
                <a:cs typeface="+mn-cs"/>
              </a:rPr>
              <a:t>size, the fault rate drops as the number of pages maintained in main memory grows. </a:t>
            </a:r>
          </a:p>
          <a:p>
            <a:r>
              <a:rPr lang="en-US" sz="1200" kern="1200" baseline="0" dirty="0" smtClean="0">
                <a:solidFill>
                  <a:schemeClr val="tx1"/>
                </a:solidFill>
                <a:latin typeface="+mn-lt"/>
                <a:ea typeface="+mn-ea"/>
                <a:cs typeface="+mn-cs"/>
              </a:rPr>
              <a:t>Thus, a software policy (the amount of memory to allocate to each process) interacts</a:t>
            </a:r>
          </a:p>
          <a:p>
            <a:r>
              <a:rPr lang="en-US" sz="1200" kern="1200" baseline="0" dirty="0" smtClean="0">
                <a:solidFill>
                  <a:schemeClr val="tx1"/>
                </a:solidFill>
                <a:latin typeface="+mn-lt"/>
                <a:ea typeface="+mn-ea"/>
                <a:cs typeface="+mn-cs"/>
              </a:rPr>
              <a:t>with a hardware design decision (page size).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8.3 lists the page sizes used on some machines.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latin typeface="+mn-lt"/>
                <a:ea typeface="+mn-ea"/>
                <a:cs typeface="+mn-cs"/>
              </a:rPr>
              <a:t>Comparing simple paging and simple segmentation, on the one hand, with fixed and</a:t>
            </a:r>
          </a:p>
          <a:p>
            <a:r>
              <a:rPr lang="en-US" sz="1200" kern="1200" baseline="0" dirty="0" smtClean="0">
                <a:solidFill>
                  <a:schemeClr val="tx1"/>
                </a:solidFill>
                <a:latin typeface="+mn-lt"/>
                <a:ea typeface="+mn-ea"/>
                <a:cs typeface="+mn-cs"/>
              </a:rPr>
              <a:t>dynamic partitioning, on the other, we see the foundation for a fundamental breakthrough</a:t>
            </a:r>
          </a:p>
          <a:p>
            <a:r>
              <a:rPr lang="en-US" sz="1200" kern="1200" baseline="0" dirty="0" smtClean="0">
                <a:solidFill>
                  <a:schemeClr val="tx1"/>
                </a:solidFill>
                <a:latin typeface="+mn-lt"/>
                <a:ea typeface="+mn-ea"/>
                <a:cs typeface="+mn-cs"/>
              </a:rPr>
              <a:t>in memory management. Two characteristics of paging and segmentation</a:t>
            </a:r>
          </a:p>
          <a:p>
            <a:r>
              <a:rPr lang="en-US" sz="1200" kern="1200" baseline="0" dirty="0" smtClean="0">
                <a:solidFill>
                  <a:schemeClr val="tx1"/>
                </a:solidFill>
                <a:latin typeface="+mn-lt"/>
                <a:ea typeface="+mn-ea"/>
                <a:cs typeface="+mn-cs"/>
              </a:rPr>
              <a:t>are the keys to this breakthrough:</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All memory references within a process are logical addresses that are dynamically</a:t>
            </a:r>
          </a:p>
          <a:p>
            <a:r>
              <a:rPr lang="en-US" sz="1200" kern="1200" baseline="0" dirty="0" smtClean="0">
                <a:solidFill>
                  <a:schemeClr val="tx1"/>
                </a:solidFill>
                <a:latin typeface="+mn-lt"/>
                <a:ea typeface="+mn-ea"/>
                <a:cs typeface="+mn-cs"/>
              </a:rPr>
              <a:t>translated into physical addresses at run time. This means that a process may be swapped in and out of main memory such that it occupies different</a:t>
            </a:r>
          </a:p>
          <a:p>
            <a:r>
              <a:rPr lang="en-US" sz="1200" kern="1200" baseline="0" dirty="0" smtClean="0">
                <a:solidFill>
                  <a:schemeClr val="tx1"/>
                </a:solidFill>
                <a:latin typeface="+mn-lt"/>
                <a:ea typeface="+mn-ea"/>
                <a:cs typeface="+mn-cs"/>
              </a:rPr>
              <a:t>regions of main memory at different times during the course of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may be broken up into a number of pieces (pages or segments) and</a:t>
            </a:r>
          </a:p>
          <a:p>
            <a:r>
              <a:rPr lang="en-US" sz="1200" kern="1200" baseline="0" dirty="0" smtClean="0">
                <a:solidFill>
                  <a:schemeClr val="tx1"/>
                </a:solidFill>
                <a:latin typeface="+mn-lt"/>
                <a:ea typeface="+mn-ea"/>
                <a:cs typeface="+mn-cs"/>
              </a:rPr>
              <a:t>these pieces need not be contiguously located in main memory during execution.</a:t>
            </a:r>
          </a:p>
          <a:p>
            <a:r>
              <a:rPr lang="en-US" sz="1200" kern="1200" baseline="0" dirty="0" smtClean="0">
                <a:solidFill>
                  <a:schemeClr val="tx1"/>
                </a:solidFill>
                <a:latin typeface="+mn-lt"/>
                <a:ea typeface="+mn-ea"/>
                <a:cs typeface="+mn-cs"/>
              </a:rPr>
              <a:t>The combination of dynamic run-time address translation and the use of</a:t>
            </a:r>
          </a:p>
          <a:p>
            <a:r>
              <a:rPr lang="en-US" sz="1200" kern="1200" baseline="0" dirty="0" smtClean="0">
                <a:solidFill>
                  <a:schemeClr val="tx1"/>
                </a:solidFill>
                <a:latin typeface="+mn-lt"/>
                <a:ea typeface="+mn-ea"/>
                <a:cs typeface="+mn-cs"/>
              </a:rPr>
              <a:t>a page or segment table permits this.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we come to the breakthrough. </a:t>
            </a:r>
            <a:r>
              <a:rPr lang="en-US" sz="1200" i="1" kern="1200" baseline="0" dirty="0" smtClean="0">
                <a:solidFill>
                  <a:schemeClr val="tx1"/>
                </a:solidFill>
                <a:latin typeface="+mn-lt"/>
                <a:ea typeface="+mn-ea"/>
                <a:cs typeface="+mn-cs"/>
              </a:rPr>
              <a:t>If the preceding two characteristics are</a:t>
            </a:r>
          </a:p>
          <a:p>
            <a:r>
              <a:rPr lang="en-US" sz="1200" i="1" kern="1200" baseline="0" dirty="0" smtClean="0">
                <a:solidFill>
                  <a:schemeClr val="tx1"/>
                </a:solidFill>
                <a:latin typeface="+mn-lt"/>
                <a:ea typeface="+mn-ea"/>
                <a:cs typeface="+mn-cs"/>
              </a:rPr>
              <a:t>present, then it is not necessary that all of the pages or all of the segments of a process</a:t>
            </a:r>
          </a:p>
          <a:p>
            <a:r>
              <a:rPr lang="en-US" sz="1200" i="1" kern="1200" baseline="0" dirty="0" smtClean="0">
                <a:solidFill>
                  <a:schemeClr val="tx1"/>
                </a:solidFill>
                <a:latin typeface="+mn-lt"/>
                <a:ea typeface="+mn-ea"/>
                <a:cs typeface="+mn-cs"/>
              </a:rPr>
              <a:t>be in main memory during execution. If the piece (segment or page) that holds the</a:t>
            </a:r>
          </a:p>
          <a:p>
            <a:r>
              <a:rPr lang="en-US" sz="1200" kern="1200" baseline="0" dirty="0" smtClean="0">
                <a:solidFill>
                  <a:schemeClr val="tx1"/>
                </a:solidFill>
                <a:latin typeface="+mn-lt"/>
                <a:ea typeface="+mn-ea"/>
                <a:cs typeface="+mn-cs"/>
              </a:rPr>
              <a:t>next instruction to be fetched and the piece that holds the next data location to be</a:t>
            </a:r>
          </a:p>
          <a:p>
            <a:r>
              <a:rPr lang="en-US" sz="1200" kern="1200" baseline="0" dirty="0" smtClean="0">
                <a:solidFill>
                  <a:schemeClr val="tx1"/>
                </a:solidFill>
                <a:latin typeface="+mn-lt"/>
                <a:ea typeface="+mn-ea"/>
                <a:cs typeface="+mn-cs"/>
              </a:rPr>
              <a:t>accessed are in main memory, then at least for a time execution may proceed.</a:t>
            </a:r>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3</a:t>
            </a:fld>
            <a:endParaRPr lang="en-CA"/>
          </a:p>
        </p:txBody>
      </p:sp>
    </p:spTree>
    <p:extLst>
      <p:ext uri="{BB962C8B-B14F-4D97-AF65-F5344CB8AC3E}">
        <p14:creationId xmlns:p14="http://schemas.microsoft.com/office/powerpoint/2010/main" val="19329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Finally, the design issue of page size is related to the size of physical main memory</a:t>
            </a:r>
          </a:p>
          <a:p>
            <a:r>
              <a:rPr lang="en-US" sz="1200" kern="1200" baseline="0" dirty="0" smtClean="0">
                <a:solidFill>
                  <a:schemeClr val="tx1"/>
                </a:solidFill>
                <a:latin typeface="+mn-lt"/>
                <a:ea typeface="+mn-ea"/>
                <a:cs typeface="+mn-cs"/>
              </a:rPr>
              <a:t>and program size. At the same time that main memory is getting larger, the address</a:t>
            </a:r>
          </a:p>
          <a:p>
            <a:r>
              <a:rPr lang="en-US" sz="1200" kern="1200" baseline="0" dirty="0" smtClean="0">
                <a:solidFill>
                  <a:schemeClr val="tx1"/>
                </a:solidFill>
                <a:latin typeface="+mn-lt"/>
                <a:ea typeface="+mn-ea"/>
                <a:cs typeface="+mn-cs"/>
              </a:rPr>
              <a:t>space used by applications is also growing. The trend is most obvious on personal</a:t>
            </a:r>
          </a:p>
          <a:p>
            <a:r>
              <a:rPr lang="en-US" sz="1200" kern="1200" baseline="0" dirty="0" smtClean="0">
                <a:solidFill>
                  <a:schemeClr val="tx1"/>
                </a:solidFill>
                <a:latin typeface="+mn-lt"/>
                <a:ea typeface="+mn-ea"/>
                <a:cs typeface="+mn-cs"/>
              </a:rPr>
              <a:t>computers and workstations, where applications are becoming increasingly complex.</a:t>
            </a:r>
          </a:p>
          <a:p>
            <a:r>
              <a:rPr lang="en-US" sz="1200" kern="1200" baseline="0" dirty="0" smtClean="0">
                <a:solidFill>
                  <a:schemeClr val="tx1"/>
                </a:solidFill>
                <a:latin typeface="+mn-lt"/>
                <a:ea typeface="+mn-ea"/>
                <a:cs typeface="+mn-cs"/>
              </a:rPr>
              <a:t>Furthermore, contemporary programming techniques used in large programs tend to</a:t>
            </a:r>
          </a:p>
          <a:p>
            <a:r>
              <a:rPr lang="en-US" sz="1200" kern="1200" baseline="0" dirty="0" smtClean="0">
                <a:solidFill>
                  <a:schemeClr val="tx1"/>
                </a:solidFill>
                <a:latin typeface="+mn-lt"/>
                <a:ea typeface="+mn-ea"/>
                <a:cs typeface="+mn-cs"/>
              </a:rPr>
              <a:t>decrease the locality of references within a process [HUCK93]. For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Object-oriented techniques encourage the use of many small program and</a:t>
            </a:r>
          </a:p>
          <a:p>
            <a:r>
              <a:rPr lang="en-US" sz="1200" kern="1200" baseline="0" dirty="0" smtClean="0">
                <a:solidFill>
                  <a:schemeClr val="tx1"/>
                </a:solidFill>
                <a:latin typeface="+mn-lt"/>
                <a:ea typeface="+mn-ea"/>
                <a:cs typeface="+mn-cs"/>
              </a:rPr>
              <a:t>data modules with references scattered over a relatively large number of objects</a:t>
            </a:r>
          </a:p>
          <a:p>
            <a:r>
              <a:rPr lang="en-US" sz="1200" kern="1200" baseline="0" dirty="0" smtClean="0">
                <a:solidFill>
                  <a:schemeClr val="tx1"/>
                </a:solidFill>
                <a:latin typeface="+mn-lt"/>
                <a:ea typeface="+mn-ea"/>
                <a:cs typeface="+mn-cs"/>
              </a:rPr>
              <a:t>over a relatively short period of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Multithreaded applications may result in abrupt changes in the instruction</a:t>
            </a:r>
          </a:p>
          <a:p>
            <a:r>
              <a:rPr lang="en-US" sz="1200" kern="1200" baseline="0" dirty="0" smtClean="0">
                <a:solidFill>
                  <a:schemeClr val="tx1"/>
                </a:solidFill>
                <a:latin typeface="+mn-lt"/>
                <a:ea typeface="+mn-ea"/>
                <a:cs typeface="+mn-cs"/>
              </a:rPr>
              <a:t>stream and in scattered memory references.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given size of TLB, as the memory size of processes grows and as locality</a:t>
            </a:r>
          </a:p>
          <a:p>
            <a:r>
              <a:rPr lang="en-US" sz="1200" kern="1200" baseline="0" dirty="0" smtClean="0">
                <a:solidFill>
                  <a:schemeClr val="tx1"/>
                </a:solidFill>
                <a:latin typeface="+mn-lt"/>
                <a:ea typeface="+mn-ea"/>
                <a:cs typeface="+mn-cs"/>
              </a:rPr>
              <a:t>decreases, the hit ratio on TLB accesses declines. Under these circumstances, the</a:t>
            </a:r>
          </a:p>
          <a:p>
            <a:r>
              <a:rPr lang="en-US" sz="1200" kern="1200" baseline="0" dirty="0" smtClean="0">
                <a:solidFill>
                  <a:schemeClr val="tx1"/>
                </a:solidFill>
                <a:latin typeface="+mn-lt"/>
                <a:ea typeface="+mn-ea"/>
                <a:cs typeface="+mn-cs"/>
              </a:rPr>
              <a:t>TLB can become a performance bottleneck (e.g., see [CHEN92]).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way to improve TLB performance is to use a larger TLB with more</a:t>
            </a:r>
          </a:p>
          <a:p>
            <a:r>
              <a:rPr lang="en-US" sz="1200" kern="1200" baseline="0" dirty="0" smtClean="0">
                <a:solidFill>
                  <a:schemeClr val="tx1"/>
                </a:solidFill>
                <a:latin typeface="+mn-lt"/>
                <a:ea typeface="+mn-ea"/>
                <a:cs typeface="+mn-cs"/>
              </a:rPr>
              <a:t>entries. However, TLB size interacts with other aspects of the hardware design,</a:t>
            </a:r>
          </a:p>
          <a:p>
            <a:r>
              <a:rPr lang="en-US" sz="1200" kern="1200" baseline="0" dirty="0" smtClean="0">
                <a:solidFill>
                  <a:schemeClr val="tx1"/>
                </a:solidFill>
                <a:latin typeface="+mn-lt"/>
                <a:ea typeface="+mn-ea"/>
                <a:cs typeface="+mn-cs"/>
              </a:rPr>
              <a:t>such as the main memory cache and the number of memory accesses per instruction</a:t>
            </a:r>
          </a:p>
          <a:p>
            <a:r>
              <a:rPr lang="en-US" sz="1200" kern="1200" baseline="0" dirty="0" smtClean="0">
                <a:solidFill>
                  <a:schemeClr val="tx1"/>
                </a:solidFill>
                <a:latin typeface="+mn-lt"/>
                <a:ea typeface="+mn-ea"/>
                <a:cs typeface="+mn-cs"/>
              </a:rPr>
              <a:t>cycle [TALL92]. The upshot is that TLB size is unlikely to grow as rapidly as main</a:t>
            </a:r>
          </a:p>
          <a:p>
            <a:r>
              <a:rPr lang="en-US" sz="1200" kern="1200" baseline="0" dirty="0" smtClean="0">
                <a:solidFill>
                  <a:schemeClr val="tx1"/>
                </a:solidFill>
                <a:latin typeface="+mn-lt"/>
                <a:ea typeface="+mn-ea"/>
                <a:cs typeface="+mn-cs"/>
              </a:rPr>
              <a:t>memory size. An alternative is to use larger page sizes so that each page table entry</a:t>
            </a:r>
          </a:p>
          <a:p>
            <a:r>
              <a:rPr lang="en-US" sz="1200" kern="1200" baseline="0" dirty="0" smtClean="0">
                <a:solidFill>
                  <a:schemeClr val="tx1"/>
                </a:solidFill>
                <a:latin typeface="+mn-lt"/>
                <a:ea typeface="+mn-ea"/>
                <a:cs typeface="+mn-cs"/>
              </a:rPr>
              <a:t>in the TLB refers to a larger block of memory. But we have just seen that the use of</a:t>
            </a:r>
          </a:p>
          <a:p>
            <a:r>
              <a:rPr lang="en-US" sz="1200" kern="1200" baseline="0" dirty="0" smtClean="0">
                <a:solidFill>
                  <a:schemeClr val="tx1"/>
                </a:solidFill>
                <a:latin typeface="+mn-lt"/>
                <a:ea typeface="+mn-ea"/>
                <a:cs typeface="+mn-cs"/>
              </a:rPr>
              <a:t>large page sizes can lead to performance degradation.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a number of designers have investigated the use of multiple</a:t>
            </a:r>
          </a:p>
          <a:p>
            <a:r>
              <a:rPr lang="en-US" sz="1200" kern="1200" baseline="0" dirty="0" smtClean="0">
                <a:solidFill>
                  <a:schemeClr val="tx1"/>
                </a:solidFill>
                <a:latin typeface="+mn-lt"/>
                <a:ea typeface="+mn-ea"/>
                <a:cs typeface="+mn-cs"/>
              </a:rPr>
              <a:t>page sizes [TALL92, KHAL93], and several microprocessor architectures support</a:t>
            </a:r>
          </a:p>
          <a:p>
            <a:r>
              <a:rPr lang="en-US" sz="1200" kern="1200" baseline="0" dirty="0" smtClean="0">
                <a:solidFill>
                  <a:schemeClr val="tx1"/>
                </a:solidFill>
                <a:latin typeface="+mn-lt"/>
                <a:ea typeface="+mn-ea"/>
                <a:cs typeface="+mn-cs"/>
              </a:rPr>
              <a:t>multiple pages sizes, including MIPS R4000, Alpha, </a:t>
            </a:r>
            <a:r>
              <a:rPr lang="en-US" sz="1200" kern="1200" baseline="0" dirty="0" err="1" smtClean="0">
                <a:solidFill>
                  <a:schemeClr val="tx1"/>
                </a:solidFill>
                <a:latin typeface="+mn-lt"/>
                <a:ea typeface="+mn-ea"/>
                <a:cs typeface="+mn-cs"/>
              </a:rPr>
              <a:t>UltraSPARC</a:t>
            </a:r>
            <a:r>
              <a:rPr lang="en-US" sz="1200" kern="1200" baseline="0" dirty="0" smtClean="0">
                <a:solidFill>
                  <a:schemeClr val="tx1"/>
                </a:solidFill>
                <a:latin typeface="+mn-lt"/>
                <a:ea typeface="+mn-ea"/>
                <a:cs typeface="+mn-cs"/>
              </a:rPr>
              <a:t>, Pentium, and</a:t>
            </a:r>
          </a:p>
          <a:p>
            <a:r>
              <a:rPr lang="en-US" sz="1200" kern="1200" baseline="0" dirty="0" smtClean="0">
                <a:solidFill>
                  <a:schemeClr val="tx1"/>
                </a:solidFill>
                <a:latin typeface="+mn-lt"/>
                <a:ea typeface="+mn-ea"/>
                <a:cs typeface="+mn-cs"/>
              </a:rPr>
              <a:t>IA-64. Multiple page sizes provide the flexibility needed to use a TLB effectively.</a:t>
            </a:r>
          </a:p>
          <a:p>
            <a:r>
              <a:rPr lang="en-US" sz="1200" kern="1200" baseline="0" dirty="0" smtClean="0">
                <a:solidFill>
                  <a:schemeClr val="tx1"/>
                </a:solidFill>
                <a:latin typeface="+mn-lt"/>
                <a:ea typeface="+mn-ea"/>
                <a:cs typeface="+mn-cs"/>
              </a:rPr>
              <a:t>For example, large contiguous regions in the address space of a process, such as program</a:t>
            </a:r>
          </a:p>
          <a:p>
            <a:r>
              <a:rPr lang="en-US" sz="1200" kern="1200" baseline="0" dirty="0" smtClean="0">
                <a:solidFill>
                  <a:schemeClr val="tx1"/>
                </a:solidFill>
                <a:latin typeface="+mn-lt"/>
                <a:ea typeface="+mn-ea"/>
                <a:cs typeface="+mn-cs"/>
              </a:rPr>
              <a:t>instructions, may be mapped using a small number of large pages rather than</a:t>
            </a:r>
          </a:p>
          <a:p>
            <a:r>
              <a:rPr lang="en-US" sz="1200" kern="1200" baseline="0" dirty="0" smtClean="0">
                <a:solidFill>
                  <a:schemeClr val="tx1"/>
                </a:solidFill>
                <a:latin typeface="+mn-lt"/>
                <a:ea typeface="+mn-ea"/>
                <a:cs typeface="+mn-cs"/>
              </a:rPr>
              <a:t>a large number of small pages, while thread stacks may be mapped using the small</a:t>
            </a:r>
          </a:p>
          <a:p>
            <a:r>
              <a:rPr lang="en-US" sz="1200" kern="1200" baseline="0" dirty="0" smtClean="0">
                <a:solidFill>
                  <a:schemeClr val="tx1"/>
                </a:solidFill>
                <a:latin typeface="+mn-lt"/>
                <a:ea typeface="+mn-ea"/>
                <a:cs typeface="+mn-cs"/>
              </a:rPr>
              <a:t>page size. However, most commercial operating systems still support only one page</a:t>
            </a:r>
          </a:p>
          <a:p>
            <a:r>
              <a:rPr lang="en-US" sz="1200" kern="1200" baseline="0" dirty="0" smtClean="0">
                <a:solidFill>
                  <a:schemeClr val="tx1"/>
                </a:solidFill>
                <a:latin typeface="+mn-lt"/>
                <a:ea typeface="+mn-ea"/>
                <a:cs typeface="+mn-cs"/>
              </a:rPr>
              <a:t>size, regardless of the capability of the underlying hardware. The reason for this is</a:t>
            </a:r>
          </a:p>
          <a:p>
            <a:r>
              <a:rPr lang="en-US" sz="1200" kern="1200" baseline="0" dirty="0" smtClean="0">
                <a:solidFill>
                  <a:schemeClr val="tx1"/>
                </a:solidFill>
                <a:latin typeface="+mn-lt"/>
                <a:ea typeface="+mn-ea"/>
                <a:cs typeface="+mn-cs"/>
              </a:rPr>
              <a:t>that page size affects many aspects of the operating system; thus, a change to multiple</a:t>
            </a:r>
          </a:p>
          <a:p>
            <a:r>
              <a:rPr lang="en-US" sz="1200" kern="1200" baseline="0" dirty="0" smtClean="0">
                <a:solidFill>
                  <a:schemeClr val="tx1"/>
                </a:solidFill>
                <a:latin typeface="+mn-lt"/>
                <a:ea typeface="+mn-ea"/>
                <a:cs typeface="+mn-cs"/>
              </a:rPr>
              <a:t>page sizes is a complex undertaking (see [GANA98]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NZ" dirty="0" smtClean="0"/>
              <a:t>Segmentation allows the programmer to view memory as consisting of multiple address spaces or segments. </a:t>
            </a:r>
          </a:p>
          <a:p>
            <a:r>
              <a:rPr lang="en-NZ" dirty="0" smtClean="0"/>
              <a:t>Segments may be of unequal, indeed dynamic, size. </a:t>
            </a:r>
          </a:p>
          <a:p>
            <a:r>
              <a:rPr lang="en-NZ" dirty="0" smtClean="0"/>
              <a:t>Memory references consist of a form of address (segment number, offset).</a:t>
            </a:r>
          </a:p>
          <a:p>
            <a:endParaRPr lang="en-NZ" dirty="0" smtClean="0"/>
          </a:p>
          <a:p>
            <a:r>
              <a:rPr lang="en-NZ" dirty="0" smtClean="0"/>
              <a:t>This organization has a number of advantages to the programmer over a nonsegmented address space:</a:t>
            </a:r>
          </a:p>
          <a:p>
            <a:endParaRPr lang="en-NZ" dirty="0" smtClean="0"/>
          </a:p>
          <a:p>
            <a:pPr marL="228600" indent="-228600">
              <a:buAutoNum type="arabicPeriod"/>
            </a:pPr>
            <a:r>
              <a:rPr lang="en-NZ" b="1" dirty="0" smtClean="0"/>
              <a:t>It simplifies the handling of growing data structures</a:t>
            </a:r>
            <a:r>
              <a:rPr lang="en-NZ" dirty="0" smtClean="0"/>
              <a:t>. </a:t>
            </a:r>
          </a:p>
          <a:p>
            <a:pPr marL="685800" lvl="1" indent="-228600">
              <a:buFont typeface="Arial" pitchFamily="34" charset="0"/>
              <a:buChar cha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endParaRPr lang="en-NZ" dirty="0" smtClean="0"/>
          </a:p>
          <a:p>
            <a:r>
              <a:rPr lang="en-NZ" dirty="0" smtClean="0"/>
              <a:t>2. </a:t>
            </a:r>
            <a:r>
              <a:rPr lang="en-NZ" b="1" dirty="0" smtClean="0"/>
              <a:t>It allows programs to be altered and recompiled independently, </a:t>
            </a:r>
          </a:p>
          <a:p>
            <a:pPr lvl="1">
              <a:buFont typeface="Arial" pitchFamily="34" charset="0"/>
              <a:buChar char="•"/>
            </a:pPr>
            <a:r>
              <a:rPr lang="en-NZ" b="1" dirty="0" smtClean="0"/>
              <a:t> </a:t>
            </a:r>
            <a:r>
              <a:rPr lang="en-NZ" dirty="0" smtClean="0"/>
              <a:t>without requiring the entire set of programs to be relinked and reloaded.</a:t>
            </a:r>
          </a:p>
          <a:p>
            <a:pPr lvl="1">
              <a:buFont typeface="Arial" pitchFamily="34" charset="0"/>
              <a:buChar char="•"/>
            </a:pPr>
            <a:r>
              <a:rPr lang="en-NZ" dirty="0" smtClean="0"/>
              <a:t> Again, this is accomplished using multiple segments.</a:t>
            </a:r>
          </a:p>
          <a:p>
            <a:pPr lvl="1">
              <a:buFont typeface="Arial" pitchFamily="34" charset="0"/>
              <a:buNone/>
            </a:pPr>
            <a:endParaRPr lang="en-NZ" dirty="0" smtClean="0"/>
          </a:p>
          <a:p>
            <a:r>
              <a:rPr lang="en-NZ" dirty="0" smtClean="0"/>
              <a:t>3. </a:t>
            </a:r>
            <a:r>
              <a:rPr lang="en-NZ" b="1" dirty="0" smtClean="0"/>
              <a:t>It lends itself to sharing among processes</a:t>
            </a:r>
            <a:r>
              <a:rPr lang="en-NZ" dirty="0" smtClean="0"/>
              <a:t>. </a:t>
            </a:r>
          </a:p>
          <a:p>
            <a:pPr lvl="1">
              <a:buFont typeface="Arial" pitchFamily="34" charset="0"/>
              <a:buChar char="•"/>
            </a:pPr>
            <a:r>
              <a:rPr lang="en-NZ" dirty="0" smtClean="0"/>
              <a:t> A programmer can place a utility program or a useful table of data in a segment that can be referenced by other processes.</a:t>
            </a:r>
          </a:p>
          <a:p>
            <a:pPr lvl="1">
              <a:buFont typeface="Arial" pitchFamily="34" charset="0"/>
              <a:buNone/>
            </a:pPr>
            <a:endParaRPr lang="en-NZ" dirty="0" smtClean="0"/>
          </a:p>
          <a:p>
            <a:r>
              <a:rPr lang="en-NZ" dirty="0" smtClean="0"/>
              <a:t>4. </a:t>
            </a:r>
            <a:r>
              <a:rPr lang="en-NZ" b="1" dirty="0" smtClean="0"/>
              <a:t>It lends itself to protection.</a:t>
            </a:r>
          </a:p>
          <a:p>
            <a:pPr lvl="1">
              <a:buFont typeface="Arial" pitchFamily="34" charset="0"/>
              <a:buChar cha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baseline="0" dirty="0" smtClean="0">
                <a:solidFill>
                  <a:schemeClr val="tx1"/>
                </a:solidFill>
                <a:latin typeface="+mn-lt"/>
                <a:ea typeface="+mn-ea"/>
                <a:cs typeface="+mn-cs"/>
              </a:rPr>
              <a:t>In the discussion of simple segmentation, we indicated that each</a:t>
            </a:r>
          </a:p>
          <a:p>
            <a:r>
              <a:rPr lang="en-US" sz="1200" kern="1200" baseline="0" dirty="0" smtClean="0">
                <a:solidFill>
                  <a:schemeClr val="tx1"/>
                </a:solidFill>
                <a:latin typeface="+mn-lt"/>
                <a:ea typeface="+mn-ea"/>
                <a:cs typeface="+mn-cs"/>
              </a:rPr>
              <a:t>process has its own segment table, and when all of its segments are loaded into main</a:t>
            </a:r>
          </a:p>
          <a:p>
            <a:r>
              <a:rPr lang="en-US" sz="1200" kern="1200" baseline="0" dirty="0" smtClean="0">
                <a:solidFill>
                  <a:schemeClr val="tx1"/>
                </a:solidFill>
                <a:latin typeface="+mn-lt"/>
                <a:ea typeface="+mn-ea"/>
                <a:cs typeface="+mn-cs"/>
              </a:rPr>
              <a:t>memory, the segment table for a process is created and loaded into main memory.</a:t>
            </a:r>
          </a:p>
          <a:p>
            <a:r>
              <a:rPr lang="en-US" sz="1200" kern="1200" baseline="0" dirty="0" smtClean="0">
                <a:solidFill>
                  <a:schemeClr val="tx1"/>
                </a:solidFill>
                <a:latin typeface="+mn-lt"/>
                <a:ea typeface="+mn-ea"/>
                <a:cs typeface="+mn-cs"/>
              </a:rPr>
              <a:t>Each segment table entry contains the starting address of the corresponding segment</a:t>
            </a:r>
          </a:p>
          <a:p>
            <a:r>
              <a:rPr lang="en-US" sz="1200" kern="1200" baseline="0" dirty="0" smtClean="0">
                <a:solidFill>
                  <a:schemeClr val="tx1"/>
                </a:solidFill>
                <a:latin typeface="+mn-lt"/>
                <a:ea typeface="+mn-ea"/>
                <a:cs typeface="+mn-cs"/>
              </a:rPr>
              <a:t>in main memory, as well as the length of the segment. The same device, a segment</a:t>
            </a:r>
          </a:p>
          <a:p>
            <a:r>
              <a:rPr lang="en-US" sz="1200" kern="1200" baseline="0" dirty="0" smtClean="0">
                <a:solidFill>
                  <a:schemeClr val="tx1"/>
                </a:solidFill>
                <a:latin typeface="+mn-lt"/>
                <a:ea typeface="+mn-ea"/>
                <a:cs typeface="+mn-cs"/>
              </a:rPr>
              <a:t>table, is needed when we consider a virtual memory scheme based on segmentation.</a:t>
            </a:r>
          </a:p>
          <a:p>
            <a:r>
              <a:rPr lang="en-US" sz="1200" kern="1200" baseline="0" dirty="0" smtClean="0">
                <a:solidFill>
                  <a:schemeClr val="tx1"/>
                </a:solidFill>
                <a:latin typeface="+mn-lt"/>
                <a:ea typeface="+mn-ea"/>
                <a:cs typeface="+mn-cs"/>
              </a:rPr>
              <a:t>Again, it is typical to associate a unique segment table with each process. In this</a:t>
            </a:r>
          </a:p>
          <a:p>
            <a:r>
              <a:rPr lang="en-US" sz="1200" kern="1200" baseline="0" dirty="0" smtClean="0">
                <a:solidFill>
                  <a:schemeClr val="tx1"/>
                </a:solidFill>
                <a:latin typeface="+mn-lt"/>
                <a:ea typeface="+mn-ea"/>
                <a:cs typeface="+mn-cs"/>
              </a:rPr>
              <a:t>case, however, the segment table entries become more complex ( Figure 8.1b ).</a:t>
            </a:r>
          </a:p>
          <a:p>
            <a:r>
              <a:rPr lang="en-US" sz="1200" kern="1200" baseline="0" dirty="0" smtClean="0">
                <a:solidFill>
                  <a:schemeClr val="tx1"/>
                </a:solidFill>
                <a:latin typeface="+mn-lt"/>
                <a:ea typeface="+mn-ea"/>
                <a:cs typeface="+mn-cs"/>
              </a:rPr>
              <a:t>Because only some of the segments of a process may be in main memory, a bit is</a:t>
            </a:r>
          </a:p>
          <a:p>
            <a:r>
              <a:rPr lang="en-US" sz="1200" kern="1200" baseline="0" dirty="0" smtClean="0">
                <a:solidFill>
                  <a:schemeClr val="tx1"/>
                </a:solidFill>
                <a:latin typeface="+mn-lt"/>
                <a:ea typeface="+mn-ea"/>
                <a:cs typeface="+mn-cs"/>
              </a:rPr>
              <a:t>needed in each segment table entry to indicate whether the corresponding segment</a:t>
            </a:r>
          </a:p>
          <a:p>
            <a:r>
              <a:rPr lang="en-US" sz="1200" kern="1200" baseline="0" dirty="0" smtClean="0">
                <a:solidFill>
                  <a:schemeClr val="tx1"/>
                </a:solidFill>
                <a:latin typeface="+mn-lt"/>
                <a:ea typeface="+mn-ea"/>
                <a:cs typeface="+mn-cs"/>
              </a:rPr>
              <a:t>is present in main memory or not. If the bit indicates that the segment is in memory,</a:t>
            </a:r>
          </a:p>
          <a:p>
            <a:r>
              <a:rPr lang="en-US" sz="1200" kern="1200" baseline="0" dirty="0" smtClean="0">
                <a:solidFill>
                  <a:schemeClr val="tx1"/>
                </a:solidFill>
                <a:latin typeface="+mn-lt"/>
                <a:ea typeface="+mn-ea"/>
                <a:cs typeface="+mn-cs"/>
              </a:rPr>
              <a:t>then the entry also includes the starting address and length of that segment.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control bit in the segmentation table entry is a modify bit, indicating</a:t>
            </a:r>
          </a:p>
          <a:p>
            <a:r>
              <a:rPr lang="en-US" sz="1200" kern="1200" baseline="0" dirty="0" smtClean="0">
                <a:solidFill>
                  <a:schemeClr val="tx1"/>
                </a:solidFill>
                <a:latin typeface="+mn-lt"/>
                <a:ea typeface="+mn-ea"/>
                <a:cs typeface="+mn-cs"/>
              </a:rPr>
              <a:t>whether the contents of the corresponding segment have been altered since the segment</a:t>
            </a:r>
          </a:p>
          <a:p>
            <a:r>
              <a:rPr lang="en-US" sz="1200" kern="1200" baseline="0" dirty="0" smtClean="0">
                <a:solidFill>
                  <a:schemeClr val="tx1"/>
                </a:solidFill>
                <a:latin typeface="+mn-lt"/>
                <a:ea typeface="+mn-ea"/>
                <a:cs typeface="+mn-cs"/>
              </a:rPr>
              <a:t>was last loaded into main memory. If there has been no change, then it is not</a:t>
            </a:r>
          </a:p>
          <a:p>
            <a:r>
              <a:rPr lang="en-US" sz="1200" kern="1200" baseline="0" dirty="0" smtClean="0">
                <a:solidFill>
                  <a:schemeClr val="tx1"/>
                </a:solidFill>
                <a:latin typeface="+mn-lt"/>
                <a:ea typeface="+mn-ea"/>
                <a:cs typeface="+mn-cs"/>
              </a:rPr>
              <a:t>necessary to write the segment out when it comes time to replace the segment in the</a:t>
            </a:r>
          </a:p>
          <a:p>
            <a:r>
              <a:rPr lang="en-US" sz="1200" kern="1200" baseline="0" dirty="0" smtClean="0">
                <a:solidFill>
                  <a:schemeClr val="tx1"/>
                </a:solidFill>
                <a:latin typeface="+mn-lt"/>
                <a:ea typeface="+mn-ea"/>
                <a:cs typeface="+mn-cs"/>
              </a:rPr>
              <a:t>frame that it currently occupies. Other control bits may also be present. For example,</a:t>
            </a:r>
          </a:p>
          <a:p>
            <a:r>
              <a:rPr lang="en-US" sz="1200" kern="1200" baseline="0" dirty="0" smtClean="0">
                <a:solidFill>
                  <a:schemeClr val="tx1"/>
                </a:solidFill>
                <a:latin typeface="+mn-lt"/>
                <a:ea typeface="+mn-ea"/>
                <a:cs typeface="+mn-cs"/>
              </a:rPr>
              <a:t>if protection or sharing is managed at the segment level, then bits for that purpose</a:t>
            </a:r>
          </a:p>
          <a:p>
            <a:r>
              <a:rPr lang="en-US" sz="1200" kern="1200" baseline="0" dirty="0" smtClean="0">
                <a:solidFill>
                  <a:schemeClr val="tx1"/>
                </a:solidFill>
                <a:latin typeface="+mn-lt"/>
                <a:ea typeface="+mn-ea"/>
                <a:cs typeface="+mn-cs"/>
              </a:rPr>
              <a:t>will be required.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35</a:t>
            </a:fld>
            <a:endParaRPr lang="en-CA"/>
          </a:p>
        </p:txBody>
      </p:sp>
    </p:spTree>
    <p:extLst>
      <p:ext uri="{BB962C8B-B14F-4D97-AF65-F5344CB8AC3E}">
        <p14:creationId xmlns:p14="http://schemas.microsoft.com/office/powerpoint/2010/main" val="4116297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basic mechanism for reading a word from memory involves the translation</a:t>
            </a:r>
          </a:p>
          <a:p>
            <a:r>
              <a:rPr lang="en-US" sz="1200" kern="1200" baseline="0" dirty="0" smtClean="0">
                <a:solidFill>
                  <a:schemeClr val="tx1"/>
                </a:solidFill>
                <a:latin typeface="+mn-lt"/>
                <a:ea typeface="+mn-ea"/>
                <a:cs typeface="+mn-cs"/>
              </a:rPr>
              <a:t>of a virtual, or logical, address, consisting of segment number and offset, into a physical</a:t>
            </a:r>
          </a:p>
          <a:p>
            <a:r>
              <a:rPr lang="en-US" sz="1200" kern="1200" baseline="0" dirty="0" smtClean="0">
                <a:solidFill>
                  <a:schemeClr val="tx1"/>
                </a:solidFill>
                <a:latin typeface="+mn-lt"/>
                <a:ea typeface="+mn-ea"/>
                <a:cs typeface="+mn-cs"/>
              </a:rPr>
              <a:t>address, using a segment table. Because the segment table is of variable length,</a:t>
            </a:r>
          </a:p>
          <a:p>
            <a:r>
              <a:rPr lang="en-US" sz="1200" kern="1200" baseline="0" dirty="0" smtClean="0">
                <a:solidFill>
                  <a:schemeClr val="tx1"/>
                </a:solidFill>
                <a:latin typeface="+mn-lt"/>
                <a:ea typeface="+mn-ea"/>
                <a:cs typeface="+mn-cs"/>
              </a:rPr>
              <a:t>depending on the size of the process, we cannot expect to hold it in registers. Instead,</a:t>
            </a:r>
          </a:p>
          <a:p>
            <a:r>
              <a:rPr lang="en-US" sz="1200" kern="1200" baseline="0" dirty="0" smtClean="0">
                <a:solidFill>
                  <a:schemeClr val="tx1"/>
                </a:solidFill>
                <a:latin typeface="+mn-lt"/>
                <a:ea typeface="+mn-ea"/>
                <a:cs typeface="+mn-cs"/>
              </a:rPr>
              <a:t>it must be in main memory to be accessed. Figure 8.11 suggests a hardware implementation</a:t>
            </a:r>
          </a:p>
          <a:p>
            <a:r>
              <a:rPr lang="en-US" sz="1200" kern="1200" baseline="0" dirty="0" smtClean="0">
                <a:solidFill>
                  <a:schemeClr val="tx1"/>
                </a:solidFill>
                <a:latin typeface="+mn-lt"/>
                <a:ea typeface="+mn-ea"/>
                <a:cs typeface="+mn-cs"/>
              </a:rPr>
              <a:t>of this scheme (note similarity to Figure 8.2 ). When a particular process</a:t>
            </a:r>
          </a:p>
          <a:p>
            <a:r>
              <a:rPr lang="en-US" sz="1200" kern="1200" baseline="0" dirty="0" smtClean="0">
                <a:solidFill>
                  <a:schemeClr val="tx1"/>
                </a:solidFill>
                <a:latin typeface="+mn-lt"/>
                <a:ea typeface="+mn-ea"/>
                <a:cs typeface="+mn-cs"/>
              </a:rPr>
              <a:t>is running, a register holds the starting address of the segment table for that process.</a:t>
            </a:r>
          </a:p>
          <a:p>
            <a:r>
              <a:rPr lang="en-US" sz="1200" kern="1200" baseline="0" dirty="0" smtClean="0">
                <a:solidFill>
                  <a:schemeClr val="tx1"/>
                </a:solidFill>
                <a:latin typeface="+mn-lt"/>
                <a:ea typeface="+mn-ea"/>
                <a:cs typeface="+mn-cs"/>
              </a:rPr>
              <a:t>The segment number of a virtual address is used to index that table and look up the</a:t>
            </a:r>
          </a:p>
          <a:p>
            <a:r>
              <a:rPr lang="en-US" sz="1200" kern="1200" baseline="0" dirty="0" smtClean="0">
                <a:solidFill>
                  <a:schemeClr val="tx1"/>
                </a:solidFill>
                <a:latin typeface="+mn-lt"/>
                <a:ea typeface="+mn-ea"/>
                <a:cs typeface="+mn-cs"/>
              </a:rPr>
              <a:t>corresponding main memory address for the start of the segment. This is added to</a:t>
            </a:r>
          </a:p>
          <a:p>
            <a:r>
              <a:rPr lang="en-US" sz="1200" kern="1200" baseline="0" dirty="0" smtClean="0">
                <a:solidFill>
                  <a:schemeClr val="tx1"/>
                </a:solidFill>
                <a:latin typeface="+mn-lt"/>
                <a:ea typeface="+mn-ea"/>
                <a:cs typeface="+mn-cs"/>
              </a:rPr>
              <a:t>the offset portion 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paging and segmentation have their strengths. Paging, which is transparent</a:t>
            </a:r>
          </a:p>
          <a:p>
            <a:r>
              <a:rPr lang="en-US" sz="1200" kern="1200" baseline="0" dirty="0" smtClean="0">
                <a:solidFill>
                  <a:schemeClr val="tx1"/>
                </a:solidFill>
                <a:latin typeface="+mn-lt"/>
                <a:ea typeface="+mn-ea"/>
                <a:cs typeface="+mn-cs"/>
              </a:rPr>
              <a:t>to the programmer, eliminates external fragmentation and thus provides efficient</a:t>
            </a:r>
          </a:p>
          <a:p>
            <a:r>
              <a:rPr lang="en-US" sz="1200" kern="1200" baseline="0" dirty="0" smtClean="0">
                <a:solidFill>
                  <a:schemeClr val="tx1"/>
                </a:solidFill>
                <a:latin typeface="+mn-lt"/>
                <a:ea typeface="+mn-ea"/>
                <a:cs typeface="+mn-cs"/>
              </a:rPr>
              <a:t>use of main memory. In addition, because the pieces that are moved in and out of</a:t>
            </a:r>
          </a:p>
          <a:p>
            <a:r>
              <a:rPr lang="en-US" sz="1200" kern="1200" baseline="0" dirty="0" smtClean="0">
                <a:solidFill>
                  <a:schemeClr val="tx1"/>
                </a:solidFill>
                <a:latin typeface="+mn-lt"/>
                <a:ea typeface="+mn-ea"/>
                <a:cs typeface="+mn-cs"/>
              </a:rPr>
              <a:t>main memory are of fixed, equal size, it is possible to develop sophisticated memory</a:t>
            </a:r>
          </a:p>
          <a:p>
            <a:r>
              <a:rPr lang="en-US" sz="1200" kern="1200" baseline="0" dirty="0" smtClean="0">
                <a:solidFill>
                  <a:schemeClr val="tx1"/>
                </a:solidFill>
                <a:latin typeface="+mn-lt"/>
                <a:ea typeface="+mn-ea"/>
                <a:cs typeface="+mn-cs"/>
              </a:rPr>
              <a:t>management algorithms that exploit the behavior of programs, as we shall see.</a:t>
            </a:r>
          </a:p>
          <a:p>
            <a:r>
              <a:rPr lang="en-US" sz="1200" kern="1200" baseline="0" dirty="0" smtClean="0">
                <a:solidFill>
                  <a:schemeClr val="tx1"/>
                </a:solidFill>
                <a:latin typeface="+mn-lt"/>
                <a:ea typeface="+mn-ea"/>
                <a:cs typeface="+mn-cs"/>
              </a:rPr>
              <a:t>Segmentation, which is visible to the programmer, has the strengths listed earlier,</a:t>
            </a:r>
          </a:p>
          <a:p>
            <a:r>
              <a:rPr lang="en-US" sz="1200" kern="1200" baseline="0" dirty="0" smtClean="0">
                <a:solidFill>
                  <a:schemeClr val="tx1"/>
                </a:solidFill>
                <a:latin typeface="+mn-lt"/>
                <a:ea typeface="+mn-ea"/>
                <a:cs typeface="+mn-cs"/>
              </a:rPr>
              <a:t>including the ability to handle growing data structures, modularity, and support</a:t>
            </a:r>
          </a:p>
          <a:p>
            <a:r>
              <a:rPr lang="en-US" sz="1200" kern="1200" baseline="0" dirty="0" smtClean="0">
                <a:solidFill>
                  <a:schemeClr val="tx1"/>
                </a:solidFill>
                <a:latin typeface="+mn-lt"/>
                <a:ea typeface="+mn-ea"/>
                <a:cs typeface="+mn-cs"/>
              </a:rPr>
              <a:t>for sharing and protection. To combine the advantages of both, some systems are</a:t>
            </a:r>
          </a:p>
          <a:p>
            <a:r>
              <a:rPr lang="en-US" sz="1200" kern="1200" baseline="0" dirty="0" smtClean="0">
                <a:solidFill>
                  <a:schemeClr val="tx1"/>
                </a:solidFill>
                <a:latin typeface="+mn-lt"/>
                <a:ea typeface="+mn-ea"/>
                <a:cs typeface="+mn-cs"/>
              </a:rPr>
              <a:t>equipped with processor hardware and operating system software to provide both.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combined paging/segmentation system, a user’s address space is broken</a:t>
            </a:r>
          </a:p>
          <a:p>
            <a:r>
              <a:rPr lang="en-US" sz="1200" kern="1200" baseline="0" dirty="0" smtClean="0">
                <a:solidFill>
                  <a:schemeClr val="tx1"/>
                </a:solidFill>
                <a:latin typeface="+mn-lt"/>
                <a:ea typeface="+mn-ea"/>
                <a:cs typeface="+mn-cs"/>
              </a:rPr>
              <a:t>up into a number of segments, at the discretion of the programmer. Each segment</a:t>
            </a:r>
          </a:p>
          <a:p>
            <a:r>
              <a:rPr lang="en-US" sz="1200" kern="1200" baseline="0" dirty="0" smtClean="0">
                <a:solidFill>
                  <a:schemeClr val="tx1"/>
                </a:solidFill>
                <a:latin typeface="+mn-lt"/>
                <a:ea typeface="+mn-ea"/>
                <a:cs typeface="+mn-cs"/>
              </a:rPr>
              <a:t>is, in turn, broken up into a number of fixed-size pages, which are equal in length to</a:t>
            </a:r>
          </a:p>
          <a:p>
            <a:r>
              <a:rPr lang="en-US" sz="1200" kern="1200" baseline="0" dirty="0" smtClean="0">
                <a:solidFill>
                  <a:schemeClr val="tx1"/>
                </a:solidFill>
                <a:latin typeface="+mn-lt"/>
                <a:ea typeface="+mn-ea"/>
                <a:cs typeface="+mn-cs"/>
              </a:rPr>
              <a:t>a main memory frame. If a segment has length less than that of a page, the segment</a:t>
            </a:r>
          </a:p>
          <a:p>
            <a:r>
              <a:rPr lang="en-US" sz="1200" kern="1200" baseline="0" dirty="0" smtClean="0">
                <a:solidFill>
                  <a:schemeClr val="tx1"/>
                </a:solidFill>
                <a:latin typeface="+mn-lt"/>
                <a:ea typeface="+mn-ea"/>
                <a:cs typeface="+mn-cs"/>
              </a:rPr>
              <a:t>occupies just one page. From the programmer’s point of view, a logical address still</a:t>
            </a:r>
          </a:p>
          <a:p>
            <a:r>
              <a:rPr lang="en-US" sz="1200" kern="1200" baseline="0" dirty="0" smtClean="0">
                <a:solidFill>
                  <a:schemeClr val="tx1"/>
                </a:solidFill>
                <a:latin typeface="+mn-lt"/>
                <a:ea typeface="+mn-ea"/>
                <a:cs typeface="+mn-cs"/>
              </a:rPr>
              <a:t>consists of a segment number and a segment offset. From the system’s point of view,</a:t>
            </a:r>
          </a:p>
          <a:p>
            <a:r>
              <a:rPr lang="en-US" sz="1200" kern="1200" baseline="0" dirty="0" smtClean="0">
                <a:solidFill>
                  <a:schemeClr val="tx1"/>
                </a:solidFill>
                <a:latin typeface="+mn-lt"/>
                <a:ea typeface="+mn-ea"/>
                <a:cs typeface="+mn-cs"/>
              </a:rPr>
              <a:t>the segment offset is viewed as a page number and page offset for a page within the</a:t>
            </a:r>
          </a:p>
          <a:p>
            <a:r>
              <a:rPr lang="en-US" sz="1200" kern="1200" baseline="0" dirty="0" smtClean="0">
                <a:solidFill>
                  <a:schemeClr val="tx1"/>
                </a:solidFill>
                <a:latin typeface="+mn-lt"/>
                <a:ea typeface="+mn-ea"/>
                <a:cs typeface="+mn-cs"/>
              </a:rPr>
              <a:t>specified segment.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8.12 suggests a structure to support combined paging/segmentation</a:t>
            </a:r>
          </a:p>
          <a:p>
            <a:r>
              <a:rPr lang="en-US" sz="1200" kern="1200" baseline="0" dirty="0" smtClean="0">
                <a:solidFill>
                  <a:schemeClr val="tx1"/>
                </a:solidFill>
                <a:latin typeface="+mn-lt"/>
                <a:ea typeface="+mn-ea"/>
                <a:cs typeface="+mn-cs"/>
              </a:rPr>
              <a:t>(note similarity to Figure 8.4 ). Associated with each process is a segment table and</a:t>
            </a:r>
          </a:p>
          <a:p>
            <a:r>
              <a:rPr lang="en-US" sz="1200" kern="1200" baseline="0" dirty="0" smtClean="0">
                <a:solidFill>
                  <a:schemeClr val="tx1"/>
                </a:solidFill>
                <a:latin typeface="+mn-lt"/>
                <a:ea typeface="+mn-ea"/>
                <a:cs typeface="+mn-cs"/>
              </a:rPr>
              <a:t>a number of page tables, one per process segment. When a particular process is</a:t>
            </a:r>
          </a:p>
          <a:p>
            <a:r>
              <a:rPr lang="en-US" sz="1200" kern="1200" baseline="0" dirty="0" smtClean="0">
                <a:solidFill>
                  <a:schemeClr val="tx1"/>
                </a:solidFill>
                <a:latin typeface="+mn-lt"/>
                <a:ea typeface="+mn-ea"/>
                <a:cs typeface="+mn-cs"/>
              </a:rPr>
              <a:t>running, a register holds the starting address of the segment table for that process.</a:t>
            </a:r>
          </a:p>
          <a:p>
            <a:r>
              <a:rPr lang="en-US" sz="1200" kern="1200" baseline="0" dirty="0" smtClean="0">
                <a:solidFill>
                  <a:schemeClr val="tx1"/>
                </a:solidFill>
                <a:latin typeface="+mn-lt"/>
                <a:ea typeface="+mn-ea"/>
                <a:cs typeface="+mn-cs"/>
              </a:rPr>
              <a:t>Presented with a virtual address, the processor uses the segment number portion to</a:t>
            </a:r>
          </a:p>
          <a:p>
            <a:r>
              <a:rPr lang="en-US" sz="1200" kern="1200" baseline="0" dirty="0" smtClean="0">
                <a:solidFill>
                  <a:schemeClr val="tx1"/>
                </a:solidFill>
                <a:latin typeface="+mn-lt"/>
                <a:ea typeface="+mn-ea"/>
                <a:cs typeface="+mn-cs"/>
              </a:rPr>
              <a:t>index into the process segment table to find the page table for that segment. Then</a:t>
            </a:r>
          </a:p>
          <a:p>
            <a:r>
              <a:rPr lang="en-US" sz="1200" kern="1200" baseline="0" dirty="0" smtClean="0">
                <a:solidFill>
                  <a:schemeClr val="tx1"/>
                </a:solidFill>
                <a:latin typeface="+mn-lt"/>
                <a:ea typeface="+mn-ea"/>
                <a:cs typeface="+mn-cs"/>
              </a:rPr>
              <a:t>the page number portion of the virtual address is used to index the page table and</a:t>
            </a:r>
          </a:p>
          <a:p>
            <a:r>
              <a:rPr lang="en-US" sz="1200" kern="1200" baseline="0" dirty="0" smtClean="0">
                <a:solidFill>
                  <a:schemeClr val="tx1"/>
                </a:solidFill>
                <a:latin typeface="+mn-lt"/>
                <a:ea typeface="+mn-ea"/>
                <a:cs typeface="+mn-cs"/>
              </a:rPr>
              <a:t>look up the corresponding frame number. This is combined with the offset portion</a:t>
            </a:r>
          </a:p>
          <a:p>
            <a:r>
              <a:rPr lang="en-US" sz="1200" kern="1200" baseline="0" dirty="0" smtClean="0">
                <a:solidFill>
                  <a:schemeClr val="tx1"/>
                </a:solidFill>
                <a:latin typeface="+mn-lt"/>
                <a:ea typeface="+mn-ea"/>
                <a:cs typeface="+mn-cs"/>
              </a:rPr>
              <a:t>of the virtual address to produce the desired real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8.1c suggests the segment table entry and page table entry formats. As</a:t>
            </a:r>
          </a:p>
          <a:p>
            <a:r>
              <a:rPr lang="en-US" sz="1200" kern="1200" baseline="0" dirty="0" smtClean="0">
                <a:solidFill>
                  <a:schemeClr val="tx1"/>
                </a:solidFill>
                <a:latin typeface="+mn-lt"/>
                <a:ea typeface="+mn-ea"/>
                <a:cs typeface="+mn-cs"/>
              </a:rPr>
              <a:t>before, the segment table entry contains the length of the segment. It also contains</a:t>
            </a:r>
          </a:p>
          <a:p>
            <a:r>
              <a:rPr lang="en-US" sz="1200" kern="1200" baseline="0" dirty="0" smtClean="0">
                <a:solidFill>
                  <a:schemeClr val="tx1"/>
                </a:solidFill>
                <a:latin typeface="+mn-lt"/>
                <a:ea typeface="+mn-ea"/>
                <a:cs typeface="+mn-cs"/>
              </a:rPr>
              <a:t>a base field, which now refers to a page table. The present and modified bits are not</a:t>
            </a:r>
          </a:p>
          <a:p>
            <a:r>
              <a:rPr lang="en-US" sz="1200" kern="1200" baseline="0" dirty="0" smtClean="0">
                <a:solidFill>
                  <a:schemeClr val="tx1"/>
                </a:solidFill>
                <a:latin typeface="+mn-lt"/>
                <a:ea typeface="+mn-ea"/>
                <a:cs typeface="+mn-cs"/>
              </a:rPr>
              <a:t>needed because these matters are handled at the page level. Other control bits may</a:t>
            </a:r>
          </a:p>
          <a:p>
            <a:r>
              <a:rPr lang="en-US" sz="1200" kern="1200" baseline="0" dirty="0" smtClean="0">
                <a:solidFill>
                  <a:schemeClr val="tx1"/>
                </a:solidFill>
                <a:latin typeface="+mn-lt"/>
                <a:ea typeface="+mn-ea"/>
                <a:cs typeface="+mn-cs"/>
              </a:rPr>
              <a:t>be used, for purposes of sharing and protection. The page table entry is essentially</a:t>
            </a:r>
          </a:p>
          <a:p>
            <a:r>
              <a:rPr lang="en-US" sz="1200" kern="1200" baseline="0" dirty="0" smtClean="0">
                <a:solidFill>
                  <a:schemeClr val="tx1"/>
                </a:solidFill>
                <a:latin typeface="+mn-lt"/>
                <a:ea typeface="+mn-ea"/>
                <a:cs typeface="+mn-cs"/>
              </a:rPr>
              <a:t>the same as is used in a pure paging system. Each page number is mapped into a corresponding</a:t>
            </a:r>
          </a:p>
          <a:p>
            <a:r>
              <a:rPr lang="en-US" sz="1200" kern="1200" baseline="0" dirty="0" smtClean="0">
                <a:solidFill>
                  <a:schemeClr val="tx1"/>
                </a:solidFill>
                <a:latin typeface="+mn-lt"/>
                <a:ea typeface="+mn-ea"/>
                <a:cs typeface="+mn-cs"/>
              </a:rPr>
              <a:t>frame number if the page is present in main memory. The modified bit</a:t>
            </a:r>
          </a:p>
          <a:p>
            <a:r>
              <a:rPr lang="en-US" sz="1200" kern="1200" baseline="0" dirty="0" smtClean="0">
                <a:solidFill>
                  <a:schemeClr val="tx1"/>
                </a:solidFill>
                <a:latin typeface="+mn-lt"/>
                <a:ea typeface="+mn-ea"/>
                <a:cs typeface="+mn-cs"/>
              </a:rPr>
              <a:t>indicates whether this page needs to be written back out when the frame is allocated</a:t>
            </a:r>
          </a:p>
          <a:p>
            <a:r>
              <a:rPr lang="en-US" sz="1200" kern="1200" baseline="0" dirty="0" smtClean="0">
                <a:solidFill>
                  <a:schemeClr val="tx1"/>
                </a:solidFill>
                <a:latin typeface="+mn-lt"/>
                <a:ea typeface="+mn-ea"/>
                <a:cs typeface="+mn-cs"/>
              </a:rPr>
              <a:t>to another page. There may be other control bits dealing with protection or other</a:t>
            </a:r>
          </a:p>
          <a:p>
            <a:r>
              <a:rPr lang="en-US" sz="1200" kern="1200" baseline="0" dirty="0" smtClean="0">
                <a:solidFill>
                  <a:schemeClr val="tx1"/>
                </a:solidFill>
                <a:latin typeface="+mn-lt"/>
                <a:ea typeface="+mn-ea"/>
                <a:cs typeface="+mn-cs"/>
              </a:rPr>
              <a:t>aspects of memory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Segmentation lends itself to the implementation of protection and sharing policies.</a:t>
            </a:r>
          </a:p>
          <a:p>
            <a:r>
              <a:rPr lang="en-US" sz="1200" kern="1200" baseline="0" dirty="0" smtClean="0">
                <a:solidFill>
                  <a:schemeClr val="tx1"/>
                </a:solidFill>
                <a:latin typeface="+mn-lt"/>
                <a:ea typeface="+mn-ea"/>
                <a:cs typeface="+mn-cs"/>
              </a:rPr>
              <a:t>Because each segment table entry includes a length as well as a base address, a program</a:t>
            </a:r>
          </a:p>
          <a:p>
            <a:r>
              <a:rPr lang="en-US" sz="1200" kern="1200" baseline="0" dirty="0" smtClean="0">
                <a:solidFill>
                  <a:schemeClr val="tx1"/>
                </a:solidFill>
                <a:latin typeface="+mn-lt"/>
                <a:ea typeface="+mn-ea"/>
                <a:cs typeface="+mn-cs"/>
              </a:rPr>
              <a:t>cannot inadvertently access a main memory location beyond the limits of a</a:t>
            </a:r>
          </a:p>
          <a:p>
            <a:r>
              <a:rPr lang="en-US" sz="1200" kern="1200" baseline="0" dirty="0" smtClean="0">
                <a:solidFill>
                  <a:schemeClr val="tx1"/>
                </a:solidFill>
                <a:latin typeface="+mn-lt"/>
                <a:ea typeface="+mn-ea"/>
                <a:cs typeface="+mn-cs"/>
              </a:rPr>
              <a:t>segment. To achieve sharing, it is possible for a segment to be referenced in the segment</a:t>
            </a:r>
          </a:p>
          <a:p>
            <a:r>
              <a:rPr lang="en-US" sz="1200" kern="1200" baseline="0" dirty="0" smtClean="0">
                <a:solidFill>
                  <a:schemeClr val="tx1"/>
                </a:solidFill>
                <a:latin typeface="+mn-lt"/>
                <a:ea typeface="+mn-ea"/>
                <a:cs typeface="+mn-cs"/>
              </a:rPr>
              <a:t>tables of more than one process. The same mechanisms are, of course, available</a:t>
            </a:r>
          </a:p>
          <a:p>
            <a:r>
              <a:rPr lang="en-US" sz="1200" kern="1200" baseline="0" dirty="0" smtClean="0">
                <a:solidFill>
                  <a:schemeClr val="tx1"/>
                </a:solidFill>
                <a:latin typeface="+mn-lt"/>
                <a:ea typeface="+mn-ea"/>
                <a:cs typeface="+mn-cs"/>
              </a:rPr>
              <a:t>in a paging system. However, in this case the page structure of programs and</a:t>
            </a:r>
          </a:p>
          <a:p>
            <a:r>
              <a:rPr lang="en-US" sz="1200" kern="1200" baseline="0" dirty="0" smtClean="0">
                <a:solidFill>
                  <a:schemeClr val="tx1"/>
                </a:solidFill>
                <a:latin typeface="+mn-lt"/>
                <a:ea typeface="+mn-ea"/>
                <a:cs typeface="+mn-cs"/>
              </a:rPr>
              <a:t>data is not visible to the programmer, making the specification of protection and</a:t>
            </a:r>
          </a:p>
          <a:p>
            <a:r>
              <a:rPr lang="en-US" sz="1200" kern="1200" baseline="0" dirty="0" smtClean="0">
                <a:solidFill>
                  <a:schemeClr val="tx1"/>
                </a:solidFill>
                <a:latin typeface="+mn-lt"/>
                <a:ea typeface="+mn-ea"/>
                <a:cs typeface="+mn-cs"/>
              </a:rPr>
              <a:t>sharing requirements more awkward.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8.1 defines some key terms related to virtual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now, we can talk in general</a:t>
            </a:r>
          </a:p>
          <a:p>
            <a:r>
              <a:rPr lang="en-US" sz="1200" kern="1200" baseline="0" dirty="0" smtClean="0">
                <a:solidFill>
                  <a:schemeClr val="tx1"/>
                </a:solidFill>
                <a:latin typeface="+mn-lt"/>
                <a:ea typeface="+mn-ea"/>
                <a:cs typeface="+mn-cs"/>
              </a:rPr>
              <a:t>terms, and we will use the term </a:t>
            </a:r>
            <a:r>
              <a:rPr lang="en-US" sz="1200" i="1" kern="1200" baseline="0" dirty="0" smtClean="0">
                <a:solidFill>
                  <a:schemeClr val="tx1"/>
                </a:solidFill>
                <a:latin typeface="+mn-lt"/>
                <a:ea typeface="+mn-ea"/>
                <a:cs typeface="+mn-cs"/>
              </a:rPr>
              <a:t>piece to refer to either page or segment, depending</a:t>
            </a:r>
          </a:p>
          <a:p>
            <a:r>
              <a:rPr lang="en-US" sz="1200" kern="1200" baseline="0" dirty="0" smtClean="0">
                <a:solidFill>
                  <a:schemeClr val="tx1"/>
                </a:solidFill>
                <a:latin typeface="+mn-lt"/>
                <a:ea typeface="+mn-ea"/>
                <a:cs typeface="+mn-cs"/>
              </a:rPr>
              <a:t>on whether paging or segmentation is employed. Suppose that it is time to bring a</a:t>
            </a:r>
          </a:p>
          <a:p>
            <a:r>
              <a:rPr lang="en-US" sz="1200" kern="1200" baseline="0" dirty="0" smtClean="0">
                <a:solidFill>
                  <a:schemeClr val="tx1"/>
                </a:solidFill>
                <a:latin typeface="+mn-lt"/>
                <a:ea typeface="+mn-ea"/>
                <a:cs typeface="+mn-cs"/>
              </a:rPr>
              <a:t>new process into memory. The operating system begins by bringing in only one or</a:t>
            </a:r>
          </a:p>
          <a:p>
            <a:r>
              <a:rPr lang="en-US" sz="1200" kern="1200" baseline="0" dirty="0" smtClean="0">
                <a:solidFill>
                  <a:schemeClr val="tx1"/>
                </a:solidFill>
                <a:latin typeface="+mn-lt"/>
                <a:ea typeface="+mn-ea"/>
                <a:cs typeface="+mn-cs"/>
              </a:rPr>
              <a:t>a few pieces, to include the initial program piece and the initial data piece to which</a:t>
            </a:r>
          </a:p>
          <a:p>
            <a:r>
              <a:rPr lang="en-US" sz="1200" kern="1200" baseline="0" dirty="0" smtClean="0">
                <a:solidFill>
                  <a:schemeClr val="tx1"/>
                </a:solidFill>
                <a:latin typeface="+mn-lt"/>
                <a:ea typeface="+mn-ea"/>
                <a:cs typeface="+mn-cs"/>
              </a:rPr>
              <a:t>those instructions refer.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portion of a process that is actually in main memory</a:t>
            </a:r>
          </a:p>
          <a:p>
            <a:r>
              <a:rPr lang="en-US" sz="1200" kern="1200" baseline="0" dirty="0" smtClean="0">
                <a:solidFill>
                  <a:schemeClr val="tx1"/>
                </a:solidFill>
                <a:latin typeface="+mn-lt"/>
                <a:ea typeface="+mn-ea"/>
                <a:cs typeface="+mn-cs"/>
              </a:rPr>
              <a:t>at any time is defined to be the </a:t>
            </a:r>
            <a:r>
              <a:rPr lang="en-US" sz="1200" b="1" kern="1200" baseline="0" dirty="0" smtClean="0">
                <a:solidFill>
                  <a:schemeClr val="tx1"/>
                </a:solidFill>
                <a:latin typeface="+mn-lt"/>
                <a:ea typeface="+mn-ea"/>
                <a:cs typeface="+mn-cs"/>
              </a:rPr>
              <a:t>resident </a:t>
            </a:r>
            <a:r>
              <a:rPr lang="en-US" sz="1200" b="0" kern="1200" baseline="0" dirty="0" smtClean="0">
                <a:solidFill>
                  <a:schemeClr val="tx1"/>
                </a:solidFill>
                <a:latin typeface="+mn-lt"/>
                <a:ea typeface="+mn-ea"/>
                <a:cs typeface="+mn-cs"/>
              </a:rPr>
              <a:t>set of the process. As the process executes,</a:t>
            </a:r>
          </a:p>
          <a:p>
            <a:r>
              <a:rPr lang="en-US" sz="1200" kern="1200" baseline="0" dirty="0" smtClean="0">
                <a:solidFill>
                  <a:schemeClr val="tx1"/>
                </a:solidFill>
                <a:latin typeface="+mn-lt"/>
                <a:ea typeface="+mn-ea"/>
                <a:cs typeface="+mn-cs"/>
              </a:rPr>
              <a:t>things proceed smoothly as long as all memory references are to locations that are</a:t>
            </a:r>
          </a:p>
          <a:p>
            <a:r>
              <a:rPr lang="en-US" sz="1200" kern="1200" baseline="0" dirty="0" smtClean="0">
                <a:solidFill>
                  <a:schemeClr val="tx1"/>
                </a:solidFill>
                <a:latin typeface="+mn-lt"/>
                <a:ea typeface="+mn-ea"/>
                <a:cs typeface="+mn-cs"/>
              </a:rPr>
              <a:t>in the resident set. Using the segment or page table, the processor always is able to</a:t>
            </a:r>
          </a:p>
          <a:p>
            <a:r>
              <a:rPr lang="en-US" sz="1200" kern="1200" baseline="0" dirty="0" smtClean="0">
                <a:solidFill>
                  <a:schemeClr val="tx1"/>
                </a:solidFill>
                <a:latin typeface="+mn-lt"/>
                <a:ea typeface="+mn-ea"/>
                <a:cs typeface="+mn-cs"/>
              </a:rPr>
              <a:t>determine whether this is so. If the processor encounters a logical address that is</a:t>
            </a:r>
          </a:p>
          <a:p>
            <a:r>
              <a:rPr lang="en-US" sz="1200" kern="1200" baseline="0" dirty="0" smtClean="0">
                <a:solidFill>
                  <a:schemeClr val="tx1"/>
                </a:solidFill>
                <a:latin typeface="+mn-lt"/>
                <a:ea typeface="+mn-ea"/>
                <a:cs typeface="+mn-cs"/>
              </a:rPr>
              <a:t>not in main memory, it generates an interrupt indicating a memory access fault. The</a:t>
            </a:r>
          </a:p>
          <a:p>
            <a:r>
              <a:rPr lang="en-US" sz="1200" kern="1200" baseline="0" dirty="0" smtClean="0">
                <a:solidFill>
                  <a:schemeClr val="tx1"/>
                </a:solidFill>
                <a:latin typeface="+mn-lt"/>
                <a:ea typeface="+mn-ea"/>
                <a:cs typeface="+mn-cs"/>
              </a:rPr>
              <a:t>operating system puts the interrupted process in a blocking state.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execution of this process to proceed later, the operating system will need to</a:t>
            </a:r>
          </a:p>
          <a:p>
            <a:r>
              <a:rPr lang="en-US" sz="1200" kern="1200" baseline="0" dirty="0" smtClean="0">
                <a:solidFill>
                  <a:schemeClr val="tx1"/>
                </a:solidFill>
                <a:latin typeface="+mn-lt"/>
                <a:ea typeface="+mn-ea"/>
                <a:cs typeface="+mn-cs"/>
              </a:rPr>
              <a:t>bring into main memory the piece of the process that contains the logical address</a:t>
            </a:r>
          </a:p>
          <a:p>
            <a:r>
              <a:rPr lang="en-US" sz="1200" kern="1200" baseline="0" dirty="0" smtClean="0">
                <a:solidFill>
                  <a:schemeClr val="tx1"/>
                </a:solidFill>
                <a:latin typeface="+mn-lt"/>
                <a:ea typeface="+mn-ea"/>
                <a:cs typeface="+mn-cs"/>
              </a:rPr>
              <a:t>that caused the access fault. For this purpose, the operating system issues a disk I/O</a:t>
            </a:r>
          </a:p>
          <a:p>
            <a:r>
              <a:rPr lang="en-US" sz="1200" kern="1200" baseline="0" dirty="0" smtClean="0">
                <a:solidFill>
                  <a:schemeClr val="tx1"/>
                </a:solidFill>
                <a:latin typeface="+mn-lt"/>
                <a:ea typeface="+mn-ea"/>
                <a:cs typeface="+mn-cs"/>
              </a:rPr>
              <a:t>read request. After the I/O request has been issued, the operating system can dispatch</a:t>
            </a:r>
          </a:p>
          <a:p>
            <a:r>
              <a:rPr lang="en-US" sz="1200" kern="1200" baseline="0" dirty="0" smtClean="0">
                <a:solidFill>
                  <a:schemeClr val="tx1"/>
                </a:solidFill>
                <a:latin typeface="+mn-lt"/>
                <a:ea typeface="+mn-ea"/>
                <a:cs typeface="+mn-cs"/>
              </a:rPr>
              <a:t>another process to run while the disk I/O is performed. Once the desired piece</a:t>
            </a:r>
          </a:p>
          <a:p>
            <a:r>
              <a:rPr lang="en-US" sz="1200" kern="1200" baseline="0" dirty="0" smtClean="0">
                <a:solidFill>
                  <a:schemeClr val="tx1"/>
                </a:solidFill>
                <a:latin typeface="+mn-lt"/>
                <a:ea typeface="+mn-ea"/>
                <a:cs typeface="+mn-cs"/>
              </a:rPr>
              <a:t>has been brought into main memory, an I/O interrupt is issued, giving control back</a:t>
            </a:r>
          </a:p>
          <a:p>
            <a:r>
              <a:rPr lang="en-US" sz="1200" kern="1200" baseline="0" dirty="0" smtClean="0">
                <a:solidFill>
                  <a:schemeClr val="tx1"/>
                </a:solidFill>
                <a:latin typeface="+mn-lt"/>
                <a:ea typeface="+mn-ea"/>
                <a:cs typeface="+mn-cs"/>
              </a:rPr>
              <a:t>to the operating system, which places the affected process back into a Ready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implications, the second more startling than the first, and both lead to improved</a:t>
            </a:r>
          </a:p>
          <a:p>
            <a:r>
              <a:rPr lang="en-US" sz="1200" kern="1200" baseline="0" dirty="0" smtClean="0">
                <a:solidFill>
                  <a:schemeClr val="tx1"/>
                </a:solidFill>
                <a:latin typeface="+mn-lt"/>
                <a:ea typeface="+mn-ea"/>
                <a:cs typeface="+mn-cs"/>
              </a:rPr>
              <a:t>system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More processes may be maintained in main memory.  Because we are only</a:t>
            </a:r>
          </a:p>
          <a:p>
            <a:r>
              <a:rPr lang="en-US" sz="1200" kern="1200" baseline="0" dirty="0" smtClean="0">
                <a:solidFill>
                  <a:schemeClr val="tx1"/>
                </a:solidFill>
                <a:latin typeface="+mn-lt"/>
                <a:ea typeface="+mn-ea"/>
                <a:cs typeface="+mn-cs"/>
              </a:rPr>
              <a:t>going to load some of the pieces of any particular process, there is room for</a:t>
            </a:r>
          </a:p>
          <a:p>
            <a:r>
              <a:rPr lang="en-US" sz="1200" kern="1200" baseline="0" dirty="0" smtClean="0">
                <a:solidFill>
                  <a:schemeClr val="tx1"/>
                </a:solidFill>
                <a:latin typeface="+mn-lt"/>
                <a:ea typeface="+mn-ea"/>
                <a:cs typeface="+mn-cs"/>
              </a:rPr>
              <a:t>more processes. This leads to more efficient utilization of the processor because</a:t>
            </a:r>
          </a:p>
          <a:p>
            <a:r>
              <a:rPr lang="en-US" sz="1200" kern="1200" baseline="0" dirty="0" smtClean="0">
                <a:solidFill>
                  <a:schemeClr val="tx1"/>
                </a:solidFill>
                <a:latin typeface="+mn-lt"/>
                <a:ea typeface="+mn-ea"/>
                <a:cs typeface="+mn-cs"/>
              </a:rPr>
              <a:t>it is more likely that at least one of the more numerous processes will be</a:t>
            </a:r>
          </a:p>
          <a:p>
            <a:r>
              <a:rPr lang="en-US" sz="1200" kern="1200" baseline="0" dirty="0" smtClean="0">
                <a:solidFill>
                  <a:schemeClr val="tx1"/>
                </a:solidFill>
                <a:latin typeface="+mn-lt"/>
                <a:ea typeface="+mn-ea"/>
                <a:cs typeface="+mn-cs"/>
              </a:rPr>
              <a:t>in a Ready state at any particular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A process may be larger than all of main memory.  One of the most fundamental</a:t>
            </a:r>
          </a:p>
          <a:p>
            <a:r>
              <a:rPr lang="en-US" sz="1200" kern="1200" baseline="0" dirty="0" smtClean="0">
                <a:solidFill>
                  <a:schemeClr val="tx1"/>
                </a:solidFill>
                <a:latin typeface="+mn-lt"/>
                <a:ea typeface="+mn-ea"/>
                <a:cs typeface="+mn-cs"/>
              </a:rPr>
              <a:t>restrictions in programming is lifted. Without the scheme we have</a:t>
            </a:r>
          </a:p>
          <a:p>
            <a:r>
              <a:rPr lang="en-US" sz="1200" kern="1200" baseline="0" dirty="0" smtClean="0">
                <a:solidFill>
                  <a:schemeClr val="tx1"/>
                </a:solidFill>
                <a:latin typeface="+mn-lt"/>
                <a:ea typeface="+mn-ea"/>
                <a:cs typeface="+mn-cs"/>
              </a:rPr>
              <a:t>been discussing, a programmer must be acutely aware of how much memory</a:t>
            </a:r>
          </a:p>
          <a:p>
            <a:r>
              <a:rPr lang="en-US" sz="1200" kern="1200" baseline="0" dirty="0" smtClean="0">
                <a:solidFill>
                  <a:schemeClr val="tx1"/>
                </a:solidFill>
                <a:latin typeface="+mn-lt"/>
                <a:ea typeface="+mn-ea"/>
                <a:cs typeface="+mn-cs"/>
              </a:rPr>
              <a:t>is available. If the program being written is too large, the programmer must</a:t>
            </a:r>
          </a:p>
          <a:p>
            <a:r>
              <a:rPr lang="en-US" sz="1200" kern="1200" baseline="0" dirty="0" smtClean="0">
                <a:solidFill>
                  <a:schemeClr val="tx1"/>
                </a:solidFill>
                <a:latin typeface="+mn-lt"/>
                <a:ea typeface="+mn-ea"/>
                <a:cs typeface="+mn-cs"/>
              </a:rPr>
              <a:t>devise ways to structure the program into pieces that can be loaded separately</a:t>
            </a:r>
          </a:p>
          <a:p>
            <a:r>
              <a:rPr lang="en-US" sz="1200" kern="1200" baseline="0" dirty="0" smtClean="0">
                <a:solidFill>
                  <a:schemeClr val="tx1"/>
                </a:solidFill>
                <a:latin typeface="+mn-lt"/>
                <a:ea typeface="+mn-ea"/>
                <a:cs typeface="+mn-cs"/>
              </a:rPr>
              <a:t>in some sort of overlay strategy. With virtual memory based on paging</a:t>
            </a:r>
          </a:p>
          <a:p>
            <a:r>
              <a:rPr lang="en-US" sz="1200" kern="1200" baseline="0" dirty="0" smtClean="0">
                <a:solidFill>
                  <a:schemeClr val="tx1"/>
                </a:solidFill>
                <a:latin typeface="+mn-lt"/>
                <a:ea typeface="+mn-ea"/>
                <a:cs typeface="+mn-cs"/>
              </a:rPr>
              <a:t> or segmentation, that job is left to the OS and the hardware. As far as the</a:t>
            </a:r>
          </a:p>
          <a:p>
            <a:r>
              <a:rPr lang="en-US" sz="1200" kern="1200" baseline="0" dirty="0" smtClean="0">
                <a:solidFill>
                  <a:schemeClr val="tx1"/>
                </a:solidFill>
                <a:latin typeface="+mn-lt"/>
                <a:ea typeface="+mn-ea"/>
                <a:cs typeface="+mn-cs"/>
              </a:rPr>
              <a:t>programmer is concerned, he or she is dealing with a huge memory, the size associated</a:t>
            </a:r>
          </a:p>
          <a:p>
            <a:r>
              <a:rPr lang="en-US" sz="1200" kern="1200" baseline="0" dirty="0" smtClean="0">
                <a:solidFill>
                  <a:schemeClr val="tx1"/>
                </a:solidFill>
                <a:latin typeface="+mn-lt"/>
                <a:ea typeface="+mn-ea"/>
                <a:cs typeface="+mn-cs"/>
              </a:rPr>
              <a:t>with disk storage. The OS automatically loads pieces of a process into</a:t>
            </a:r>
          </a:p>
          <a:p>
            <a:r>
              <a:rPr lang="en-US" sz="1200" kern="1200" baseline="0" dirty="0" smtClean="0">
                <a:solidFill>
                  <a:schemeClr val="tx1"/>
                </a:solidFill>
                <a:latin typeface="+mn-lt"/>
                <a:ea typeface="+mn-ea"/>
                <a:cs typeface="+mn-cs"/>
              </a:rPr>
              <a:t>main memory as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a process executes only in main memory, that memory is referred to</a:t>
            </a:r>
          </a:p>
          <a:p>
            <a:r>
              <a:rPr lang="en-US" sz="1200" kern="1200" baseline="0" dirty="0" smtClean="0">
                <a:solidFill>
                  <a:schemeClr val="tx1"/>
                </a:solidFill>
                <a:latin typeface="+mn-lt"/>
                <a:ea typeface="+mn-ea"/>
                <a:cs typeface="+mn-cs"/>
              </a:rPr>
              <a:t>as </a:t>
            </a:r>
            <a:r>
              <a:rPr lang="en-US" sz="1200" b="1" kern="1200" baseline="0" dirty="0" smtClean="0">
                <a:solidFill>
                  <a:schemeClr val="tx1"/>
                </a:solidFill>
                <a:latin typeface="+mn-lt"/>
                <a:ea typeface="+mn-ea"/>
                <a:cs typeface="+mn-cs"/>
              </a:rPr>
              <a:t>real memory </a:t>
            </a:r>
            <a:r>
              <a:rPr lang="en-US" sz="1200" b="0" kern="1200" baseline="0" dirty="0" smtClean="0">
                <a:solidFill>
                  <a:schemeClr val="tx1"/>
                </a:solidFill>
                <a:latin typeface="+mn-lt"/>
                <a:ea typeface="+mn-ea"/>
                <a:cs typeface="+mn-cs"/>
              </a:rPr>
              <a:t>. But a programmer or user perceives a potentially much larger memory—</a:t>
            </a:r>
          </a:p>
          <a:p>
            <a:r>
              <a:rPr lang="en-US" sz="1200" kern="1200" baseline="0" dirty="0" smtClean="0">
                <a:solidFill>
                  <a:schemeClr val="tx1"/>
                </a:solidFill>
                <a:latin typeface="+mn-lt"/>
                <a:ea typeface="+mn-ea"/>
                <a:cs typeface="+mn-cs"/>
              </a:rPr>
              <a:t>that which is allocated on disk. This latter is referred to as </a:t>
            </a:r>
            <a:r>
              <a:rPr lang="en-US" sz="1200" b="1" kern="1200" baseline="0" dirty="0" smtClean="0">
                <a:solidFill>
                  <a:schemeClr val="tx1"/>
                </a:solidFill>
                <a:latin typeface="+mn-lt"/>
                <a:ea typeface="+mn-ea"/>
                <a:cs typeface="+mn-cs"/>
              </a:rPr>
              <a:t>virtual memory .</a:t>
            </a:r>
          </a:p>
          <a:p>
            <a:r>
              <a:rPr lang="en-US" sz="1200" kern="1200" baseline="0" dirty="0" smtClean="0">
                <a:solidFill>
                  <a:schemeClr val="tx1"/>
                </a:solidFill>
                <a:latin typeface="+mn-lt"/>
                <a:ea typeface="+mn-ea"/>
                <a:cs typeface="+mn-cs"/>
              </a:rPr>
              <a:t>Virtual memory allows for very effective multiprogramming and relieves the user</a:t>
            </a:r>
          </a:p>
          <a:p>
            <a:r>
              <a:rPr lang="en-US" sz="1200" kern="1200" baseline="0" dirty="0" smtClean="0">
                <a:solidFill>
                  <a:schemeClr val="tx1"/>
                </a:solidFill>
                <a:latin typeface="+mn-lt"/>
                <a:ea typeface="+mn-ea"/>
                <a:cs typeface="+mn-cs"/>
              </a:rPr>
              <a:t>of the unnecessarily tight constraints of main memory.</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8.2 summarizes characteristics</a:t>
            </a:r>
          </a:p>
          <a:p>
            <a:r>
              <a:rPr lang="en-US" sz="1200" kern="1200" baseline="0" dirty="0" smtClean="0">
                <a:solidFill>
                  <a:schemeClr val="tx1"/>
                </a:solidFill>
                <a:latin typeface="+mn-lt"/>
                <a:ea typeface="+mn-ea"/>
                <a:cs typeface="+mn-cs"/>
              </a:rPr>
              <a:t>of paging and segmentation, with and without the use of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understand what the key issue is, and why virtual memory was a matter</a:t>
            </a:r>
          </a:p>
          <a:p>
            <a:r>
              <a:rPr lang="en-US" sz="1200" kern="1200" baseline="0" dirty="0" smtClean="0">
                <a:solidFill>
                  <a:schemeClr val="tx1"/>
                </a:solidFill>
                <a:latin typeface="+mn-lt"/>
                <a:ea typeface="+mn-ea"/>
                <a:cs typeface="+mn-cs"/>
              </a:rPr>
              <a:t>of much debate, let us examine again the task of the operating system with respect</a:t>
            </a:r>
          </a:p>
          <a:p>
            <a:r>
              <a:rPr lang="en-US" sz="1200" kern="1200" baseline="0" dirty="0" smtClean="0">
                <a:solidFill>
                  <a:schemeClr val="tx1"/>
                </a:solidFill>
                <a:latin typeface="+mn-lt"/>
                <a:ea typeface="+mn-ea"/>
                <a:cs typeface="+mn-cs"/>
              </a:rPr>
              <a:t>to virtual memory. Consider a large process, consisting of a long program plus a</a:t>
            </a:r>
          </a:p>
          <a:p>
            <a:r>
              <a:rPr lang="en-US" sz="1200" kern="1200" baseline="0" dirty="0" smtClean="0">
                <a:solidFill>
                  <a:schemeClr val="tx1"/>
                </a:solidFill>
                <a:latin typeface="+mn-lt"/>
                <a:ea typeface="+mn-ea"/>
                <a:cs typeface="+mn-cs"/>
              </a:rPr>
              <a:t>number of arrays of data. Over any short period of time, execution may be confined</a:t>
            </a:r>
          </a:p>
          <a:p>
            <a:r>
              <a:rPr lang="en-US" sz="1200" kern="1200" baseline="0" dirty="0" smtClean="0">
                <a:solidFill>
                  <a:schemeClr val="tx1"/>
                </a:solidFill>
                <a:latin typeface="+mn-lt"/>
                <a:ea typeface="+mn-ea"/>
                <a:cs typeface="+mn-cs"/>
              </a:rPr>
              <a:t>to a small section of the program (e.g., a subroutine) and access to perhaps only one</a:t>
            </a:r>
          </a:p>
          <a:p>
            <a:r>
              <a:rPr lang="en-US" sz="1200" kern="1200" baseline="0" dirty="0" smtClean="0">
                <a:solidFill>
                  <a:schemeClr val="tx1"/>
                </a:solidFill>
                <a:latin typeface="+mn-lt"/>
                <a:ea typeface="+mn-ea"/>
                <a:cs typeface="+mn-cs"/>
              </a:rPr>
              <a:t>or two arrays of data. If this is so, then it would clearly be wasteful to load in dozens</a:t>
            </a:r>
          </a:p>
          <a:p>
            <a:r>
              <a:rPr lang="en-US" sz="1200" kern="1200" baseline="0" dirty="0" smtClean="0">
                <a:solidFill>
                  <a:schemeClr val="tx1"/>
                </a:solidFill>
                <a:latin typeface="+mn-lt"/>
                <a:ea typeface="+mn-ea"/>
                <a:cs typeface="+mn-cs"/>
              </a:rPr>
              <a:t>of pieces for that process when only a few pieces will be used before the program is</a:t>
            </a:r>
          </a:p>
          <a:p>
            <a:r>
              <a:rPr lang="en-US" sz="1200" kern="1200" baseline="0" dirty="0" smtClean="0">
                <a:solidFill>
                  <a:schemeClr val="tx1"/>
                </a:solidFill>
                <a:latin typeface="+mn-lt"/>
                <a:ea typeface="+mn-ea"/>
                <a:cs typeface="+mn-cs"/>
              </a:rPr>
              <a:t>suspended and swapped out. We can make better use of memory by loading in just a</a:t>
            </a:r>
          </a:p>
          <a:p>
            <a:r>
              <a:rPr lang="en-US" sz="1200" kern="1200" baseline="0" dirty="0" smtClean="0">
                <a:solidFill>
                  <a:schemeClr val="tx1"/>
                </a:solidFill>
                <a:latin typeface="+mn-lt"/>
                <a:ea typeface="+mn-ea"/>
                <a:cs typeface="+mn-cs"/>
              </a:rPr>
              <a:t>few pieces. Then, if the program branches to an instruction or references a data item</a:t>
            </a:r>
          </a:p>
          <a:p>
            <a:r>
              <a:rPr lang="en-US" sz="1200" kern="1200" baseline="0" dirty="0" smtClean="0">
                <a:solidFill>
                  <a:schemeClr val="tx1"/>
                </a:solidFill>
                <a:latin typeface="+mn-lt"/>
                <a:ea typeface="+mn-ea"/>
                <a:cs typeface="+mn-cs"/>
              </a:rPr>
              <a:t>on a piece not in main memory, a fault is triggered. This tells the operating system</a:t>
            </a:r>
          </a:p>
          <a:p>
            <a:r>
              <a:rPr lang="en-US" sz="1200" kern="1200" baseline="0" dirty="0" smtClean="0">
                <a:solidFill>
                  <a:schemeClr val="tx1"/>
                </a:solidFill>
                <a:latin typeface="+mn-lt"/>
                <a:ea typeface="+mn-ea"/>
                <a:cs typeface="+mn-cs"/>
              </a:rPr>
              <a:t>to bring in the desired piece.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at any one time, only a few pieces of any given process are in memory,</a:t>
            </a:r>
          </a:p>
          <a:p>
            <a:r>
              <a:rPr lang="en-US" sz="1200" kern="1200" baseline="0" dirty="0" smtClean="0">
                <a:solidFill>
                  <a:schemeClr val="tx1"/>
                </a:solidFill>
                <a:latin typeface="+mn-lt"/>
                <a:ea typeface="+mn-ea"/>
                <a:cs typeface="+mn-cs"/>
              </a:rPr>
              <a:t>and therefore more processes can be maintained in memory. Furthermore, time is</a:t>
            </a:r>
          </a:p>
          <a:p>
            <a:r>
              <a:rPr lang="en-US" sz="1200" kern="1200" baseline="0" dirty="0" smtClean="0">
                <a:solidFill>
                  <a:schemeClr val="tx1"/>
                </a:solidFill>
                <a:latin typeface="+mn-lt"/>
                <a:ea typeface="+mn-ea"/>
                <a:cs typeface="+mn-cs"/>
              </a:rPr>
              <a:t>saved because unused pieces are not swapped in and out of memory. However, the</a:t>
            </a:r>
          </a:p>
          <a:p>
            <a:r>
              <a:rPr lang="en-US" sz="1200" kern="1200" baseline="0" dirty="0" smtClean="0">
                <a:solidFill>
                  <a:schemeClr val="tx1"/>
                </a:solidFill>
                <a:latin typeface="+mn-lt"/>
                <a:ea typeface="+mn-ea"/>
                <a:cs typeface="+mn-cs"/>
              </a:rPr>
              <a:t>operating system must be clever about how it manages this scheme. In the steady</a:t>
            </a:r>
          </a:p>
          <a:p>
            <a:r>
              <a:rPr lang="en-US" sz="1200" kern="1200" baseline="0" dirty="0" smtClean="0">
                <a:solidFill>
                  <a:schemeClr val="tx1"/>
                </a:solidFill>
                <a:latin typeface="+mn-lt"/>
                <a:ea typeface="+mn-ea"/>
                <a:cs typeface="+mn-cs"/>
              </a:rPr>
              <a:t>state, practically all of main memory will be occupied with process pieces, so that the</a:t>
            </a:r>
          </a:p>
          <a:p>
            <a:r>
              <a:rPr lang="en-US" sz="1200" kern="1200" baseline="0" dirty="0" smtClean="0">
                <a:solidFill>
                  <a:schemeClr val="tx1"/>
                </a:solidFill>
                <a:latin typeface="+mn-lt"/>
                <a:ea typeface="+mn-ea"/>
                <a:cs typeface="+mn-cs"/>
              </a:rPr>
              <a:t>processor and operating system have direct access to as many processes as possible.</a:t>
            </a:r>
          </a:p>
          <a:p>
            <a:r>
              <a:rPr lang="en-US" sz="1200" kern="1200" baseline="0" dirty="0" smtClean="0">
                <a:solidFill>
                  <a:schemeClr val="tx1"/>
                </a:solidFill>
                <a:latin typeface="+mn-lt"/>
                <a:ea typeface="+mn-ea"/>
                <a:cs typeface="+mn-cs"/>
              </a:rPr>
              <a:t>Thus, when the operating system brings one piece in, it must throw another out. If it</a:t>
            </a:r>
          </a:p>
          <a:p>
            <a:r>
              <a:rPr lang="en-US" sz="1200" kern="1200" baseline="0" dirty="0" smtClean="0">
                <a:solidFill>
                  <a:schemeClr val="tx1"/>
                </a:solidFill>
                <a:latin typeface="+mn-lt"/>
                <a:ea typeface="+mn-ea"/>
                <a:cs typeface="+mn-cs"/>
              </a:rPr>
              <a:t>throws out a piece just before it is used, then it will just have to go get that piece again</a:t>
            </a:r>
          </a:p>
          <a:p>
            <a:r>
              <a:rPr lang="en-US" sz="1200" kern="1200" baseline="0" dirty="0" smtClean="0">
                <a:solidFill>
                  <a:schemeClr val="tx1"/>
                </a:solidFill>
                <a:latin typeface="+mn-lt"/>
                <a:ea typeface="+mn-ea"/>
                <a:cs typeface="+mn-cs"/>
              </a:rPr>
              <a:t>almost immediately. Too much of this leads to a condition known as </a:t>
            </a:r>
            <a:r>
              <a:rPr lang="en-US" sz="1200" b="1" kern="1200" baseline="0" dirty="0" smtClean="0">
                <a:solidFill>
                  <a:schemeClr val="tx1"/>
                </a:solidFill>
                <a:latin typeface="+mn-lt"/>
                <a:ea typeface="+mn-ea"/>
                <a:cs typeface="+mn-cs"/>
              </a:rPr>
              <a:t>thrashing : The</a:t>
            </a:r>
          </a:p>
          <a:p>
            <a:r>
              <a:rPr lang="en-US" sz="1200" kern="1200" baseline="0" dirty="0" smtClean="0">
                <a:solidFill>
                  <a:schemeClr val="tx1"/>
                </a:solidFill>
                <a:latin typeface="+mn-lt"/>
                <a:ea typeface="+mn-ea"/>
                <a:cs typeface="+mn-cs"/>
              </a:rPr>
              <a:t>system spends most of its time swapping pieces rather than executing instructions.</a:t>
            </a:r>
          </a:p>
          <a:p>
            <a:r>
              <a:rPr lang="en-US" sz="1200" kern="1200" baseline="0" dirty="0" smtClean="0">
                <a:solidFill>
                  <a:schemeClr val="tx1"/>
                </a:solidFill>
                <a:latin typeface="+mn-lt"/>
                <a:ea typeface="+mn-ea"/>
                <a:cs typeface="+mn-cs"/>
              </a:rPr>
              <a:t>The avoidance of thrashing was a major research area in the 1970s and led to a variety</a:t>
            </a:r>
          </a:p>
          <a:p>
            <a:r>
              <a:rPr lang="en-US" sz="1200" kern="1200" baseline="0" dirty="0" smtClean="0">
                <a:solidFill>
                  <a:schemeClr val="tx1"/>
                </a:solidFill>
                <a:latin typeface="+mn-lt"/>
                <a:ea typeface="+mn-ea"/>
                <a:cs typeface="+mn-cs"/>
              </a:rPr>
              <a:t>of complex but effective algorithms. In essence, the operating system tries to guess,</a:t>
            </a:r>
          </a:p>
          <a:p>
            <a:r>
              <a:rPr lang="en-US" sz="1200" kern="1200" baseline="0" dirty="0" smtClean="0">
                <a:solidFill>
                  <a:schemeClr val="tx1"/>
                </a:solidFill>
                <a:latin typeface="+mn-lt"/>
                <a:ea typeface="+mn-ea"/>
                <a:cs typeface="+mn-cs"/>
              </a:rPr>
              <a:t>based on recent history, which pieces are least likely to be used in the near future.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11/13/2015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30121884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80578" name="Group 2"/>
          <p:cNvGrpSpPr>
            <a:grpSpLocks/>
          </p:cNvGrpSpPr>
          <p:nvPr/>
        </p:nvGrpSpPr>
        <p:grpSpPr bwMode="auto">
          <a:xfrm>
            <a:off x="0" y="2438400"/>
            <a:ext cx="9009063" cy="1052513"/>
            <a:chOff x="0" y="1536"/>
            <a:chExt cx="5675" cy="663"/>
          </a:xfrm>
        </p:grpSpPr>
        <p:grpSp>
          <p:nvGrpSpPr>
            <p:cNvPr id="280579" name="Group 3"/>
            <p:cNvGrpSpPr>
              <a:grpSpLocks/>
            </p:cNvGrpSpPr>
            <p:nvPr/>
          </p:nvGrpSpPr>
          <p:grpSpPr bwMode="auto">
            <a:xfrm>
              <a:off x="183" y="1604"/>
              <a:ext cx="448" cy="299"/>
              <a:chOff x="720" y="336"/>
              <a:chExt cx="624" cy="432"/>
            </a:xfrm>
          </p:grpSpPr>
          <p:sp>
            <p:nvSpPr>
              <p:cNvPr id="2805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grpSp>
          <p:nvGrpSpPr>
            <p:cNvPr id="280582" name="Group 6"/>
            <p:cNvGrpSpPr>
              <a:grpSpLocks/>
            </p:cNvGrpSpPr>
            <p:nvPr/>
          </p:nvGrpSpPr>
          <p:grpSpPr bwMode="auto">
            <a:xfrm>
              <a:off x="261" y="1870"/>
              <a:ext cx="465" cy="299"/>
              <a:chOff x="912" y="2640"/>
              <a:chExt cx="672" cy="432"/>
            </a:xfrm>
          </p:grpSpPr>
          <p:sp>
            <p:nvSpPr>
              <p:cNvPr id="2805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sp>
          <p:nvSpPr>
            <p:cNvPr id="2805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sp>
        <p:nvSpPr>
          <p:cNvPr id="280588"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805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805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805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solidFill>
                <a:srgbClr val="1C1C1C"/>
              </a:solidFill>
            </a:endParaRPr>
          </a:p>
        </p:txBody>
      </p:sp>
      <p:sp>
        <p:nvSpPr>
          <p:cNvPr id="2805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239B0F1-2D1C-48A4-9358-C6BC1C594C22}"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358982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FD5CC4-5005-4972-88FE-516F9F1878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77742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7E23CB-A10F-4267-8FE6-83B01EB6E1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07621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EF864CA-C65C-451A-827B-DF87FDBF0D9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5841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90275E0-AE06-44AF-99E9-CCD45ED381D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9540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589764E-24A8-4543-902E-FE43B72DF23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06875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5D0ADBC-319D-41DD-BB4A-FC72A0F437D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3505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803B704-3432-410E-A68C-928D1D053BC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66853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167A51-FBD3-4147-8BE5-C0A0B745CF3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5677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8CC87E4-714B-472A-A35B-EE50BBEB93E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23147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6718ADD-E7BC-41AE-8FD6-B731A8C208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49792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80578" name="Group 2"/>
          <p:cNvGrpSpPr>
            <a:grpSpLocks/>
          </p:cNvGrpSpPr>
          <p:nvPr/>
        </p:nvGrpSpPr>
        <p:grpSpPr bwMode="auto">
          <a:xfrm>
            <a:off x="0" y="2438400"/>
            <a:ext cx="9009063" cy="1052513"/>
            <a:chOff x="0" y="1536"/>
            <a:chExt cx="5675" cy="663"/>
          </a:xfrm>
        </p:grpSpPr>
        <p:grpSp>
          <p:nvGrpSpPr>
            <p:cNvPr id="280579" name="Group 3"/>
            <p:cNvGrpSpPr>
              <a:grpSpLocks/>
            </p:cNvGrpSpPr>
            <p:nvPr/>
          </p:nvGrpSpPr>
          <p:grpSpPr bwMode="auto">
            <a:xfrm>
              <a:off x="183" y="1604"/>
              <a:ext cx="448" cy="299"/>
              <a:chOff x="720" y="336"/>
              <a:chExt cx="624" cy="432"/>
            </a:xfrm>
          </p:grpSpPr>
          <p:sp>
            <p:nvSpPr>
              <p:cNvPr id="2805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grpSp>
          <p:nvGrpSpPr>
            <p:cNvPr id="280582" name="Group 6"/>
            <p:cNvGrpSpPr>
              <a:grpSpLocks/>
            </p:cNvGrpSpPr>
            <p:nvPr/>
          </p:nvGrpSpPr>
          <p:grpSpPr bwMode="auto">
            <a:xfrm>
              <a:off x="261" y="1870"/>
              <a:ext cx="465" cy="299"/>
              <a:chOff x="912" y="2640"/>
              <a:chExt cx="672" cy="432"/>
            </a:xfrm>
          </p:grpSpPr>
          <p:sp>
            <p:nvSpPr>
              <p:cNvPr id="2805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sp>
          <p:nvSpPr>
            <p:cNvPr id="2805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sp>
          <p:nvSpPr>
            <p:cNvPr id="2805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CA" smtClean="0">
                <a:solidFill>
                  <a:srgbClr val="000000"/>
                </a:solidFill>
              </a:endParaRPr>
            </a:p>
          </p:txBody>
        </p:sp>
      </p:grpSp>
      <p:sp>
        <p:nvSpPr>
          <p:cNvPr id="280588"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smtClean="0"/>
              <a:t>Click to edit Master title style</a:t>
            </a:r>
          </a:p>
        </p:txBody>
      </p:sp>
      <p:sp>
        <p:nvSpPr>
          <p:cNvPr id="2805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smtClean="0"/>
              <a:t>Click to edit Master subtitle style</a:t>
            </a:r>
          </a:p>
        </p:txBody>
      </p:sp>
      <p:sp>
        <p:nvSpPr>
          <p:cNvPr id="2805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solidFill>
                <a:srgbClr val="1C1C1C"/>
              </a:solidFill>
            </a:endParaRPr>
          </a:p>
        </p:txBody>
      </p:sp>
      <p:sp>
        <p:nvSpPr>
          <p:cNvPr id="2805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solidFill>
                <a:srgbClr val="1C1C1C"/>
              </a:solidFill>
            </a:endParaRPr>
          </a:p>
        </p:txBody>
      </p:sp>
      <p:sp>
        <p:nvSpPr>
          <p:cNvPr id="2805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239B0F1-2D1C-48A4-9358-C6BC1C594C22}" type="slidenum">
              <a:rPr lang="en-US" altLang="en-US">
                <a:solidFill>
                  <a:srgbClr val="1C1C1C"/>
                </a:solidFill>
              </a:rPr>
              <a:pPr/>
              <a:t>‹#›</a:t>
            </a:fld>
            <a:endParaRPr lang="en-US" altLang="en-US">
              <a:solidFill>
                <a:srgbClr val="1C1C1C"/>
              </a:solidFill>
            </a:endParaRPr>
          </a:p>
        </p:txBody>
      </p:sp>
    </p:spTree>
    <p:extLst>
      <p:ext uri="{BB962C8B-B14F-4D97-AF65-F5344CB8AC3E}">
        <p14:creationId xmlns:p14="http://schemas.microsoft.com/office/powerpoint/2010/main" val="588381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4FD5CC4-5005-4972-88FE-516F9F18781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2743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47E23CB-A10F-4267-8FE6-83B01EB6E1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89467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EF864CA-C65C-451A-827B-DF87FDBF0D9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78189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90275E0-AE06-44AF-99E9-CCD45ED381D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8287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589764E-24A8-4543-902E-FE43B72DF23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8586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5D0ADBC-319D-41DD-BB4A-FC72A0F437D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48279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803B704-3432-410E-A68C-928D1D053BC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520767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167A51-FBD3-4147-8BE5-C0A0B745CF3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4323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8CC87E4-714B-472A-A35B-EE50BBEB93E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931478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6718ADD-E7BC-41AE-8FD6-B731A8C208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7562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11/13/2015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795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95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smtClean="0">
              <a:solidFill>
                <a:srgbClr val="000000"/>
              </a:solidFill>
            </a:endParaRPr>
          </a:p>
        </p:txBody>
      </p:sp>
      <p:sp>
        <p:nvSpPr>
          <p:cNvPr id="2795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endParaRPr lang="en-US" altLang="en-US" smtClean="0">
              <a:solidFill>
                <a:srgbClr val="000000"/>
              </a:solidFill>
            </a:endParaRPr>
          </a:p>
        </p:txBody>
      </p:sp>
      <p:sp>
        <p:nvSpPr>
          <p:cNvPr id="2795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4D7ACDDB-D716-4BF6-B9B7-C36A9641CB6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245383783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altLang="en-US" sz="2400" smtClean="0">
              <a:solidFill>
                <a:srgbClr val="000000"/>
              </a:solidFill>
            </a:endParaRPr>
          </a:p>
        </p:txBody>
      </p:sp>
      <p:sp>
        <p:nvSpPr>
          <p:cNvPr id="2795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795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795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fontAlgn="base">
              <a:spcBef>
                <a:spcPct val="0"/>
              </a:spcBef>
              <a:spcAft>
                <a:spcPct val="0"/>
              </a:spcAft>
            </a:pPr>
            <a:endParaRPr lang="en-US" altLang="en-US" smtClean="0">
              <a:solidFill>
                <a:srgbClr val="000000"/>
              </a:solidFill>
            </a:endParaRPr>
          </a:p>
        </p:txBody>
      </p:sp>
      <p:sp>
        <p:nvSpPr>
          <p:cNvPr id="2795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fontAlgn="base">
              <a:spcBef>
                <a:spcPct val="0"/>
              </a:spcBef>
              <a:spcAft>
                <a:spcPct val="0"/>
              </a:spcAft>
            </a:pPr>
            <a:endParaRPr lang="en-US" altLang="en-US" smtClean="0">
              <a:solidFill>
                <a:srgbClr val="000000"/>
              </a:solidFill>
            </a:endParaRPr>
          </a:p>
        </p:txBody>
      </p:sp>
      <p:sp>
        <p:nvSpPr>
          <p:cNvPr id="2795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fontAlgn="base">
              <a:spcBef>
                <a:spcPct val="0"/>
              </a:spcBef>
              <a:spcAft>
                <a:spcPct val="0"/>
              </a:spcAft>
            </a:pPr>
            <a:fld id="{4D7ACDDB-D716-4BF6-B9B7-C36A9641CB6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Tree>
    <p:extLst>
      <p:ext uri="{BB962C8B-B14F-4D97-AF65-F5344CB8AC3E}">
        <p14:creationId xmlns:p14="http://schemas.microsoft.com/office/powerpoint/2010/main" val="57917314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33400" y="609601"/>
            <a:ext cx="8001000" cy="3505200"/>
          </a:xfrm>
        </p:spPr>
        <p:txBody>
          <a:bodyPr/>
          <a:lstStyle/>
          <a:p>
            <a:r>
              <a:rPr lang="en-US" altLang="en-US" dirty="0"/>
              <a:t>Operating Systems Concepts</a:t>
            </a:r>
          </a:p>
        </p:txBody>
      </p:sp>
      <p:sp>
        <p:nvSpPr>
          <p:cNvPr id="2054" name="Rectangle 6"/>
          <p:cNvSpPr>
            <a:spLocks noGrp="1" noChangeArrowheads="1"/>
          </p:cNvSpPr>
          <p:nvPr>
            <p:ph type="subTitle" idx="1"/>
          </p:nvPr>
        </p:nvSpPr>
        <p:spPr>
          <a:xfrm>
            <a:off x="1143000" y="4191000"/>
            <a:ext cx="7315200" cy="2209800"/>
          </a:xfrm>
        </p:spPr>
        <p:txBody>
          <a:bodyPr>
            <a:normAutofit fontScale="85000" lnSpcReduction="20000"/>
          </a:bodyPr>
          <a:lstStyle/>
          <a:p>
            <a:pPr>
              <a:lnSpc>
                <a:spcPct val="120000"/>
              </a:lnSpc>
            </a:pPr>
            <a:r>
              <a:rPr lang="en-US" altLang="en-US" sz="2800" dirty="0" smtClean="0"/>
              <a:t>Virtual Memory Organization</a:t>
            </a:r>
            <a:endParaRPr lang="en-US" altLang="en-US" sz="2800" dirty="0"/>
          </a:p>
          <a:p>
            <a:pPr>
              <a:lnSpc>
                <a:spcPct val="120000"/>
              </a:lnSpc>
            </a:pPr>
            <a:r>
              <a:rPr lang="en-US" altLang="en-US" sz="2800" dirty="0" err="1"/>
              <a:t>Mirela</a:t>
            </a:r>
            <a:r>
              <a:rPr lang="en-US" altLang="en-US" sz="2800" dirty="0"/>
              <a:t> </a:t>
            </a:r>
            <a:r>
              <a:rPr lang="en-US" altLang="en-US" sz="2800" dirty="0" err="1"/>
              <a:t>Gutica</a:t>
            </a:r>
            <a:endParaRPr lang="en-US" altLang="en-US" sz="2800" dirty="0"/>
          </a:p>
          <a:p>
            <a:pPr>
              <a:lnSpc>
                <a:spcPct val="120000"/>
              </a:lnSpc>
            </a:pPr>
            <a:r>
              <a:rPr lang="en-US" altLang="en-US" sz="2800" dirty="0" smtClean="0"/>
              <a:t>BCIT</a:t>
            </a:r>
          </a:p>
          <a:p>
            <a:pPr>
              <a:lnSpc>
                <a:spcPct val="120000"/>
              </a:lnSpc>
            </a:pPr>
            <a:r>
              <a:rPr lang="en-US" altLang="en-US" sz="2800" dirty="0"/>
              <a:t>Based on: </a:t>
            </a:r>
            <a:r>
              <a:rPr lang="en-US" sz="2800" dirty="0"/>
              <a:t>Eighth Edition</a:t>
            </a:r>
            <a:br>
              <a:rPr lang="en-US" sz="2800" dirty="0"/>
            </a:br>
            <a:r>
              <a:rPr lang="en-US" sz="2800" dirty="0"/>
              <a:t>By William Stallings</a:t>
            </a:r>
          </a:p>
          <a:p>
            <a:pPr>
              <a:lnSpc>
                <a:spcPct val="80000"/>
              </a:lnSpc>
            </a:pPr>
            <a:endParaRPr lang="en-US" altLang="en-US" sz="2800" dirty="0"/>
          </a:p>
        </p:txBody>
      </p:sp>
    </p:spTree>
    <p:extLst>
      <p:ext uri="{BB962C8B-B14F-4D97-AF65-F5344CB8AC3E}">
        <p14:creationId xmlns:p14="http://schemas.microsoft.com/office/powerpoint/2010/main" val="279328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Thrashing?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2615150063"/>
              </p:ext>
            </p:extLst>
          </p:nvPr>
        </p:nvGraphicFramePr>
        <p:xfrm>
          <a:off x="0" y="1828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82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33333E-6 -7.40741E-7 C -0.0066 -0.04421 -0.01267 -0.08865 -0.01788 -0.13287 C -0.01858 -0.13796 -0.01927 -0.14305 -0.01962 -0.14814 C -0.02083 -0.15902 -0.02292 -0.18078 -0.02292 -0.18078 C -0.02726 -0.17268 -0.02899 -0.16342 -0.03264 -0.15463 C -0.03802 -0.14236 -0.04392 -0.12893 -0.05069 -0.11759 C -0.05556 -0.10972 -0.06181 -0.10277 -0.06528 -0.09351 C -0.07153 -0.07777 -0.06597 -0.09027 -0.07847 -0.06967 C -0.0842 -0.06064 -0.0875 -0.05069 -0.09306 -0.04143 C -0.10035 -0.02986 -0.1092 -0.01597 -0.11441 -0.00208 C -0.11788 0.00672 -0.11962 0.01204 -0.12587 0.0176 C -0.12691 0.00116 -0.12656 -0.01713 -0.13073 -0.03264 C -0.13229 -0.05208 -0.13125 -0.04745 -0.13403 -0.06088 C -0.13455 -0.06319 -0.13438 -0.0662 -0.13559 -0.06759 C -0.1375 -0.06967 -0.1401 -0.06898 -0.14219 -0.06967 C -0.1533 -0.0662 -0.1467 -0.07106 -0.15191 -0.05231 C -0.16424 -0.00902 -0.15313 -0.05926 -0.1651 -0.00648 C -0.1724 0.025 -0.16649 0.00834 -0.17326 0.02616 C -0.18594 0.01343 -0.18802 -0.01226 -0.19601 -0.03055 C -0.19653 -0.0331 -0.19792 -0.04791 -0.20417 -0.04351 C -0.20694 -0.04189 -0.20642 -0.03634 -0.20747 -0.03264 C -0.21111 -0.02222 -0.21389 -0.00949 -0.21892 -7.40741E-7 C -0.22031 0.00232 -0.22188 0.00486 -0.22378 0.00649 C -0.22691 0.00857 -0.23368 0.01088 -0.23368 0.01088 C -0.23611 0.01574 -0.23715 0.02199 -0.2401 0.02616 C -0.24149 0.02778 -0.24358 0.02732 -0.24514 0.02848 C -0.24688 0.0294 -0.24844 0.03125 -0.25 0.03264 C -0.26406 0.02662 -0.26597 0.00695 -0.26788 -0.01088 C -0.26944 -0.02453 -0.26719 -0.03819 -0.27622 -0.0456 C -0.27951 -0.04351 -0.28368 -0.04282 -0.28594 -0.03912 C -0.28837 -0.03588 -0.28802 -0.03055 -0.28924 -0.02615 C -0.2908 -0.02176 -0.29253 -0.01736 -0.2941 -0.01296 C -0.29688 0.00139 -0.30035 0.01621 -0.30399 0.03056 C -0.30833 0.01274 -0.31875 0.00162 -0.32344 -0.01736 C -0.32726 -0.03217 -0.33281 -0.04467 -0.33663 -0.05879 C -0.34149 -0.04629 -0.3408 -0.0331 -0.34306 -0.01944 C -0.34375 -0.01597 -0.34306 -0.01157 -0.34479 -0.00856 C -0.34635 -0.00648 -0.34913 -0.00717 -0.35122 -0.00648 C -0.3566 -0.00185 -0.35816 -0.00115 -0.36267 0.00649 C -0.36528 0.01042 -0.36927 0.01968 -0.36927 0.01968 C -0.37257 0.01899 -0.37604 0.01922 -0.37899 0.0176 C -0.38438 0.01436 -0.38941 -0.00301 -0.39045 -0.00648 C -0.39635 -0.02592 -0.39688 -0.04699 -0.40365 -0.06527 C -0.4059 -0.06458 -0.40851 -0.06527 -0.41007 -0.06319 C -0.41198 -0.06111 -0.41198 -0.05717 -0.41337 -0.05439 C -0.42431 -0.03518 -0.41667 -0.05764 -0.42483 -0.03264 C -0.42726 -0.02569 -0.43142 -0.01088 -0.43142 -0.01088 C -0.43194 -0.0074 -0.43247 -0.0037 -0.43299 -7.40741E-7 C -0.43351 0.00209 -0.43299 0.00649 -0.43455 0.00649 C -0.43628 0.00649 -0.43559 0.00209 -0.43628 -7.40741E-7 C -0.43889 -0.00764 -0.43976 -0.00902 -0.44288 -0.01527 C -0.44618 -0.03287 -0.45017 -0.05023 -0.4526 -0.06759 C -0.45434 -0.06689 -0.45625 -0.06713 -0.45747 -0.06527 C -0.45885 -0.06365 -0.45851 -0.06111 -0.4592 -0.05879 C -0.46406 -0.0449 -0.46285 -0.04791 -0.46892 -0.03703 C -0.47066 -0.02847 -0.47188 -0.02268 -0.47552 -0.01527 C -0.47795 -0.00208 -0.47795 0.00949 -0.48698 0.0176 C -0.49132 0.02616 -0.49809 0.02871 -0.50486 0.03496 C -0.5066 0.03635 -0.50972 0.03936 -0.50972 0.03936 C -0.51094 0.04144 -0.51181 0.04746 -0.51302 0.04584 C -0.51632 0.04144 -0.51545 0.03357 -0.51788 0.02848 C -0.52274 0.01852 -0.51997 0.02385 -0.52622 0.0132 C -0.52795 0.00394 -0.53108 -0.00185 -0.53264 -0.01088 C -0.54028 0.00394 -0.53177 -0.01481 -0.5375 0.00649 C -0.53976 0.01436 -0.54375 0.02199 -0.54566 0.03056 C -0.54913 0.01806 -0.54896 0.00741 -0.55712 -7.40741E-7 C -0.56059 -0.0125 -0.56667 -0.02014 -0.57188 -0.03055 C -0.57604 -0.04768 -0.58819 -0.03541 -0.59306 -0.02615 C -0.60417 -0.00555 -0.60608 0.02338 -0.61441 0.04584 C -0.61667 0.00834 -0.61719 0.01436 -0.61441 -0.03472 C -0.61406 -0.04305 -0.6066 -0.0537 -0.60295 -0.05879 C -0.59306 -0.07338 -0.58802 -0.07754 -0.57344 -0.08055 C -0.56146 -0.07847 -0.54948 -0.07731 -0.5375 -0.07407 C -0.51632 -0.06851 -0.48003 -0.0368 -0.46406 -0.01944 C -0.45139 -0.00578 -0.43438 0.00741 -0.42483 0.02616 C -0.42257 0.03889 -0.42431 0.03056 -0.42153 0.04144 C -0.42049 0.04561 -0.41823 0.05463 -0.41823 0.05463 C -0.41059 0.0213 -0.4283 -0.025 -0.39549 -0.03264 C -0.38906 -0.03426 -0.38247 -0.03611 -0.37587 -0.03703 C -0.36233 -0.03912 -0.34861 -0.04004 -0.3349 -0.04143 C -0.30503 -0.04051 -0.25955 -0.05393 -0.23854 -0.01296 C -0.23628 -0.00324 -0.23594 -0.00532 -0.23854 0.0088 C -0.23941 0.0125 -0.24097 0.01574 -0.24184 0.01968 C -0.24271 0.02246 -0.24566 0.02755 -0.2434 0.02848 C -0.23924 0.0301 -0.23472 0.02547 -0.23038 0.02408 C -0.21788 0.01019 -0.20417 -0.00231 -0.19115 -0.01527 C -0.18993 -0.01875 -0.17726 -0.04328 -0.17639 -0.04351 C -0.14132 -0.05671 -0.15729 -0.05324 -0.12899 -0.05648 C -0.08785 -0.05277 -0.0974 -0.05856 -0.07517 -0.04791 C -0.05955 -0.04051 -0.08715 -0.0537 -0.06042 -0.04143 C -0.05729 -0.04004 -0.05399 -0.03865 -0.05069 -0.03703 C -0.04913 -0.03634 -0.04566 -0.03472 -0.04566 -0.03472 C -0.04201 -0.01944 -0.04792 -0.03773 -0.03594 -0.02615 C -0.02969 -0.02014 -0.0349 -0.01365 -0.02448 -0.00856 C -0.0184 0.00348 -0.01111 -7.40741E-7 -3.33333E-6 -7.40741E-7 Z " pathEditMode="relative" ptsTypes="fffffffffffffffffffffffffffffffffffffffffffffffffffffffffffffffffffffffffffffffffffffffffffffff">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50000"/>
                  </a:schemeClr>
                </a:solidFill>
              </a:rPr>
              <a:t>Principle of Locality</a:t>
            </a:r>
            <a:endParaRPr lang="en-US" b="1" dirty="0">
              <a:solidFill>
                <a:schemeClr val="accent1">
                  <a:lumMod val="50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Program and data references within a process tend to cluster</a:t>
            </a:r>
          </a:p>
          <a:p>
            <a:r>
              <a:rPr lang="en-US" sz="2200" dirty="0" smtClean="0"/>
              <a:t>Important principle of execution</a:t>
            </a:r>
          </a:p>
          <a:p>
            <a:r>
              <a:rPr lang="en-US" sz="2200" dirty="0" smtClean="0"/>
              <a:t>Only a few pieces of a process will be needed over a short period of time</a:t>
            </a:r>
          </a:p>
          <a:p>
            <a:r>
              <a:rPr lang="en-US" sz="2200" dirty="0" smtClean="0"/>
              <a:t>Therefore it is possible to make intelligent guesses about which pieces will be needed in the future</a:t>
            </a:r>
          </a:p>
          <a:p>
            <a:r>
              <a:rPr lang="en-US" sz="2200" dirty="0" smtClean="0"/>
              <a:t>Avoids thrashing</a:t>
            </a:r>
          </a:p>
          <a:p>
            <a:endParaRPr lang="en-US" dirty="0"/>
          </a:p>
        </p:txBody>
      </p:sp>
      <p:pic>
        <p:nvPicPr>
          <p:cNvPr id="4" name="Picture 3"/>
          <p:cNvPicPr>
            <a:picLocks noChangeAspect="1"/>
          </p:cNvPicPr>
          <p:nvPr/>
        </p:nvPicPr>
        <p:blipFill>
          <a:blip r:embed="rId3"/>
          <a:stretch>
            <a:fillRect/>
          </a:stretch>
        </p:blipFill>
        <p:spPr>
          <a:xfrm>
            <a:off x="7278914" y="5007429"/>
            <a:ext cx="1828800" cy="1828800"/>
          </a:xfrm>
          <a:prstGeom prst="rect">
            <a:avLst/>
          </a:prstGeom>
        </p:spPr>
      </p:pic>
    </p:spTree>
    <p:extLst>
      <p:ext uri="{BB962C8B-B14F-4D97-AF65-F5344CB8AC3E}">
        <p14:creationId xmlns:p14="http://schemas.microsoft.com/office/powerpoint/2010/main" val="30224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Support Needed for Virtual Memory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100668907"/>
              </p:ext>
            </p:extLst>
          </p:nvPr>
        </p:nvGraphicFramePr>
        <p:xfrm>
          <a:off x="990600" y="2514600"/>
          <a:ext cx="70104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271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solidFill>
                  <a:schemeClr val="accent6">
                    <a:lumMod val="75000"/>
                  </a:schemeClr>
                </a:solidFill>
              </a:rPr>
              <a:t>Paging</a:t>
            </a:r>
            <a:endParaRPr lang="en-US" b="1" dirty="0">
              <a:solidFill>
                <a:schemeClr val="accent6">
                  <a:lumMod val="75000"/>
                </a:schemeClr>
              </a:solidFill>
            </a:endParaRPr>
          </a:p>
        </p:txBody>
      </p:sp>
      <p:sp>
        <p:nvSpPr>
          <p:cNvPr id="3" name="Content Placeholder 2"/>
          <p:cNvSpPr>
            <a:spLocks noGrp="1"/>
          </p:cNvSpPr>
          <p:nvPr>
            <p:ph idx="4294967295"/>
          </p:nvPr>
        </p:nvSpPr>
        <p:spPr>
          <a:xfrm>
            <a:off x="609600" y="2286000"/>
            <a:ext cx="8001000" cy="3840163"/>
          </a:xfrm>
        </p:spPr>
        <p:txBody>
          <a:bodyPr/>
          <a:lstStyle/>
          <a:p>
            <a:r>
              <a:rPr lang="en-US" sz="2200" dirty="0" smtClean="0"/>
              <a:t>The term </a:t>
            </a:r>
            <a:r>
              <a:rPr lang="en-US" sz="2200" i="1" dirty="0" smtClean="0"/>
              <a:t>virtual memory </a:t>
            </a:r>
            <a:r>
              <a:rPr lang="en-US" sz="2200" dirty="0" smtClean="0"/>
              <a:t>is usually associated with systems that employ paging</a:t>
            </a:r>
          </a:p>
          <a:p>
            <a:r>
              <a:rPr lang="en-US" sz="2200" dirty="0" smtClean="0"/>
              <a:t>Use of paging to achieve virtual memory was first reported for the Atlas computer</a:t>
            </a:r>
          </a:p>
          <a:p>
            <a:r>
              <a:rPr lang="en-US" sz="2200" dirty="0" smtClean="0"/>
              <a:t>Page table: each process has its own page table</a:t>
            </a:r>
          </a:p>
          <a:p>
            <a:r>
              <a:rPr lang="en-US" altLang="en-US" dirty="0"/>
              <a:t>Each Page Table Entry (PTE) contains the frame number of the corresponding page in main memory and control bits.</a:t>
            </a:r>
          </a:p>
          <a:p>
            <a:endParaRPr lang="en-US" dirty="0"/>
          </a:p>
        </p:txBody>
      </p:sp>
      <p:pic>
        <p:nvPicPr>
          <p:cNvPr id="4" name="Picture 3"/>
          <p:cNvPicPr>
            <a:picLocks noChangeAspect="1"/>
          </p:cNvPicPr>
          <p:nvPr/>
        </p:nvPicPr>
        <p:blipFill>
          <a:blip r:embed="rId3"/>
          <a:stretch>
            <a:fillRect/>
          </a:stretch>
        </p:blipFill>
        <p:spPr>
          <a:xfrm>
            <a:off x="7391400" y="5257800"/>
            <a:ext cx="931863" cy="1232926"/>
          </a:xfrm>
          <a:prstGeom prst="rect">
            <a:avLst/>
          </a:prstGeom>
        </p:spPr>
      </p:pic>
    </p:spTree>
    <p:extLst>
      <p:ext uri="{BB962C8B-B14F-4D97-AF65-F5344CB8AC3E}">
        <p14:creationId xmlns:p14="http://schemas.microsoft.com/office/powerpoint/2010/main" val="30193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Control Bits in</a:t>
            </a:r>
            <a:br>
              <a:rPr lang="en-US" altLang="en-US"/>
            </a:br>
            <a:r>
              <a:rPr lang="en-US" altLang="en-US"/>
              <a:t>Page Table</a:t>
            </a:r>
          </a:p>
        </p:txBody>
      </p:sp>
      <p:sp>
        <p:nvSpPr>
          <p:cNvPr id="207875" name="Rectangle 3"/>
          <p:cNvSpPr>
            <a:spLocks noGrp="1" noChangeArrowheads="1"/>
          </p:cNvSpPr>
          <p:nvPr>
            <p:ph type="body" idx="1"/>
          </p:nvPr>
        </p:nvSpPr>
        <p:spPr/>
        <p:txBody>
          <a:bodyPr/>
          <a:lstStyle/>
          <a:p>
            <a:r>
              <a:rPr lang="en-US" altLang="en-US" dirty="0" smtClean="0"/>
              <a:t>As in other control structures, </a:t>
            </a:r>
            <a:r>
              <a:rPr lang="en-US" altLang="en-US" b="1" dirty="0" smtClean="0"/>
              <a:t>control bits </a:t>
            </a:r>
            <a:r>
              <a:rPr lang="en-US" altLang="en-US" dirty="0" smtClean="0"/>
              <a:t>are implemented</a:t>
            </a:r>
          </a:p>
          <a:p>
            <a:r>
              <a:rPr lang="en-US" altLang="en-US" dirty="0" smtClean="0"/>
              <a:t>A </a:t>
            </a:r>
            <a:r>
              <a:rPr lang="en-US" altLang="en-US" dirty="0"/>
              <a:t>bit is needed to indicate whether the page is in main memory or </a:t>
            </a:r>
            <a:r>
              <a:rPr lang="en-US" altLang="en-US" dirty="0" smtClean="0"/>
              <a:t>not: </a:t>
            </a:r>
            <a:r>
              <a:rPr lang="en-US" altLang="en-US" b="1" dirty="0" smtClean="0"/>
              <a:t>present bit</a:t>
            </a:r>
            <a:endParaRPr lang="en-US" altLang="en-US" b="1" dirty="0"/>
          </a:p>
          <a:p>
            <a:r>
              <a:rPr lang="en-US" altLang="en-US" dirty="0"/>
              <a:t>Another modify bit is needed to indicate if the page has been altered since it was last loaded into main </a:t>
            </a:r>
            <a:r>
              <a:rPr lang="en-US" altLang="en-US" dirty="0" smtClean="0"/>
              <a:t>memory: </a:t>
            </a:r>
            <a:r>
              <a:rPr lang="en-US" altLang="en-US" b="1" dirty="0" smtClean="0"/>
              <a:t>modified bit</a:t>
            </a:r>
            <a:endParaRPr lang="en-US" altLang="en-US" b="1" dirty="0"/>
          </a:p>
          <a:p>
            <a:r>
              <a:rPr lang="en-US" altLang="en-US" dirty="0"/>
              <a:t>If no change has been made, the page does not have to be written to the disk when it needs to be swapped out</a:t>
            </a:r>
          </a:p>
          <a:p>
            <a:endParaRPr lang="en-US" altLang="en-US" dirty="0"/>
          </a:p>
        </p:txBody>
      </p:sp>
    </p:spTree>
    <p:extLst>
      <p:ext uri="{BB962C8B-B14F-4D97-AF65-F5344CB8AC3E}">
        <p14:creationId xmlns:p14="http://schemas.microsoft.com/office/powerpoint/2010/main" val="39896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a:t>Page Table Entry</a:t>
            </a:r>
          </a:p>
        </p:txBody>
      </p:sp>
      <p:sp>
        <p:nvSpPr>
          <p:cNvPr id="228357" name="Rectangle 5"/>
          <p:cNvSpPr>
            <a:spLocks noChangeArrowheads="1"/>
          </p:cNvSpPr>
          <p:nvPr/>
        </p:nvSpPr>
        <p:spPr bwMode="auto">
          <a:xfrm>
            <a:off x="1295400" y="2286000"/>
            <a:ext cx="70104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US" dirty="0" smtClean="0">
                <a:solidFill>
                  <a:srgbClr val="000000"/>
                </a:solidFill>
              </a:rPr>
              <a:t>p     m                              s                                         p’  </a:t>
            </a:r>
          </a:p>
        </p:txBody>
      </p:sp>
      <p:sp>
        <p:nvSpPr>
          <p:cNvPr id="228358" name="Line 6"/>
          <p:cNvSpPr>
            <a:spLocks noChangeShapeType="1"/>
          </p:cNvSpPr>
          <p:nvPr/>
        </p:nvSpPr>
        <p:spPr bwMode="auto">
          <a:xfrm>
            <a:off x="2514600" y="2286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28359" name="Line 7"/>
          <p:cNvSpPr>
            <a:spLocks noChangeShapeType="1"/>
          </p:cNvSpPr>
          <p:nvPr/>
        </p:nvSpPr>
        <p:spPr bwMode="auto">
          <a:xfrm>
            <a:off x="56388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28361" name="Text Box 9"/>
          <p:cNvSpPr txBox="1">
            <a:spLocks noChangeArrowheads="1"/>
          </p:cNvSpPr>
          <p:nvPr/>
        </p:nvSpPr>
        <p:spPr bwMode="auto">
          <a:xfrm>
            <a:off x="1600200" y="3581400"/>
            <a:ext cx="99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Control bits</a:t>
            </a:r>
          </a:p>
        </p:txBody>
      </p:sp>
      <p:sp>
        <p:nvSpPr>
          <p:cNvPr id="228363" name="Text Box 11"/>
          <p:cNvSpPr txBox="1">
            <a:spLocks noChangeArrowheads="1"/>
          </p:cNvSpPr>
          <p:nvPr/>
        </p:nvSpPr>
        <p:spPr bwMode="auto">
          <a:xfrm>
            <a:off x="2895600" y="3505200"/>
            <a:ext cx="26828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Secondary storage address (if page is not in main memory)</a:t>
            </a:r>
          </a:p>
        </p:txBody>
      </p:sp>
      <p:sp>
        <p:nvSpPr>
          <p:cNvPr id="228364" name="Text Box 12"/>
          <p:cNvSpPr txBox="1">
            <a:spLocks noChangeArrowheads="1"/>
          </p:cNvSpPr>
          <p:nvPr/>
        </p:nvSpPr>
        <p:spPr bwMode="auto">
          <a:xfrm>
            <a:off x="5867400" y="3657600"/>
            <a:ext cx="1463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Page frame number</a:t>
            </a:r>
          </a:p>
        </p:txBody>
      </p:sp>
      <p:sp>
        <p:nvSpPr>
          <p:cNvPr id="228365" name="Text Box 13"/>
          <p:cNvSpPr txBox="1">
            <a:spLocks noChangeArrowheads="1"/>
          </p:cNvSpPr>
          <p:nvPr/>
        </p:nvSpPr>
        <p:spPr bwMode="auto">
          <a:xfrm>
            <a:off x="2362200" y="4568825"/>
            <a:ext cx="4280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dirty="0">
                <a:solidFill>
                  <a:srgbClr val="000000"/>
                </a:solidFill>
              </a:rPr>
              <a:t>p</a:t>
            </a:r>
            <a:r>
              <a:rPr lang="en-US" altLang="en-US" dirty="0" smtClean="0">
                <a:solidFill>
                  <a:srgbClr val="000000"/>
                </a:solidFill>
              </a:rPr>
              <a:t> = 0 if page is not in the main memory</a:t>
            </a:r>
          </a:p>
          <a:p>
            <a:pPr eaLnBrk="0" fontAlgn="base" hangingPunct="0">
              <a:spcBef>
                <a:spcPct val="0"/>
              </a:spcBef>
              <a:spcAft>
                <a:spcPct val="0"/>
              </a:spcAft>
            </a:pPr>
            <a:r>
              <a:rPr lang="en-US" altLang="en-US" dirty="0">
                <a:solidFill>
                  <a:srgbClr val="000000"/>
                </a:solidFill>
              </a:rPr>
              <a:t>p</a:t>
            </a:r>
            <a:r>
              <a:rPr lang="en-US" altLang="en-US" dirty="0" smtClean="0">
                <a:solidFill>
                  <a:srgbClr val="000000"/>
                </a:solidFill>
              </a:rPr>
              <a:t> = 1 if page is in the main memory</a:t>
            </a:r>
          </a:p>
          <a:p>
            <a:pPr eaLnBrk="0" fontAlgn="base" hangingPunct="0">
              <a:spcBef>
                <a:spcPct val="0"/>
              </a:spcBef>
              <a:spcAft>
                <a:spcPct val="0"/>
              </a:spcAft>
            </a:pPr>
            <a:endParaRPr lang="en-US" altLang="en-US" dirty="0" smtClean="0">
              <a:solidFill>
                <a:srgbClr val="000000"/>
              </a:solidFill>
            </a:endParaRPr>
          </a:p>
          <a:p>
            <a:pPr eaLnBrk="0" fontAlgn="base" hangingPunct="0">
              <a:spcBef>
                <a:spcPct val="0"/>
              </a:spcBef>
              <a:spcAft>
                <a:spcPct val="0"/>
              </a:spcAft>
            </a:pPr>
            <a:r>
              <a:rPr lang="en-US" altLang="en-US" dirty="0" smtClean="0">
                <a:solidFill>
                  <a:srgbClr val="000000"/>
                </a:solidFill>
              </a:rPr>
              <a:t>m=0 if page was not modified</a:t>
            </a:r>
          </a:p>
          <a:p>
            <a:pPr eaLnBrk="0" fontAlgn="base" hangingPunct="0">
              <a:spcBef>
                <a:spcPct val="0"/>
              </a:spcBef>
              <a:spcAft>
                <a:spcPct val="0"/>
              </a:spcAft>
            </a:pPr>
            <a:r>
              <a:rPr lang="en-US" altLang="en-US" dirty="0" smtClean="0">
                <a:solidFill>
                  <a:srgbClr val="000000"/>
                </a:solidFill>
              </a:rPr>
              <a:t>m=1 if page was modified</a:t>
            </a:r>
          </a:p>
          <a:p>
            <a:pPr eaLnBrk="0" fontAlgn="base" hangingPunct="0">
              <a:spcBef>
                <a:spcPct val="0"/>
              </a:spcBef>
              <a:spcAft>
                <a:spcPct val="0"/>
              </a:spcAft>
            </a:pPr>
            <a:endParaRPr lang="en-US" altLang="en-US" dirty="0" smtClean="0">
              <a:solidFill>
                <a:srgbClr val="000000"/>
              </a:solidFill>
            </a:endParaRPr>
          </a:p>
          <a:p>
            <a:pPr eaLnBrk="0" fontAlgn="base" hangingPunct="0">
              <a:spcBef>
                <a:spcPct val="0"/>
              </a:spcBef>
              <a:spcAft>
                <a:spcPct val="0"/>
              </a:spcAft>
            </a:pPr>
            <a:r>
              <a:rPr lang="en-US" altLang="en-US" dirty="0" smtClean="0">
                <a:solidFill>
                  <a:srgbClr val="000000"/>
                </a:solidFill>
              </a:rPr>
              <a:t>s  is optional – many PTE don’t have it  </a:t>
            </a:r>
          </a:p>
          <a:p>
            <a:pPr eaLnBrk="0" fontAlgn="base" hangingPunct="0">
              <a:spcBef>
                <a:spcPct val="0"/>
              </a:spcBef>
              <a:spcAft>
                <a:spcPct val="0"/>
              </a:spcAft>
            </a:pPr>
            <a:endParaRPr lang="en-US" altLang="en-US" dirty="0" smtClean="0">
              <a:solidFill>
                <a:srgbClr val="000000"/>
              </a:solidFill>
            </a:endParaRPr>
          </a:p>
        </p:txBody>
      </p:sp>
      <p:sp>
        <p:nvSpPr>
          <p:cNvPr id="228366" name="Line 14"/>
          <p:cNvSpPr>
            <a:spLocks noChangeShapeType="1"/>
          </p:cNvSpPr>
          <p:nvPr/>
        </p:nvSpPr>
        <p:spPr bwMode="auto">
          <a:xfrm>
            <a:off x="19050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Tree>
    <p:extLst>
      <p:ext uri="{BB962C8B-B14F-4D97-AF65-F5344CB8AC3E}">
        <p14:creationId xmlns:p14="http://schemas.microsoft.com/office/powerpoint/2010/main" val="3801620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pdf"/>
          <p:cNvPicPr>
            <a:picLocks noChangeAspect="1"/>
          </p:cNvPicPr>
          <p:nvPr/>
        </p:nvPicPr>
        <p:blipFill>
          <a:blip r:embed="rId3"/>
          <a:srcRect t="7273" b="7273"/>
          <a:stretch>
            <a:fillRect/>
          </a:stretch>
        </p:blipFill>
        <p:spPr>
          <a:xfrm>
            <a:off x="1905000" y="685800"/>
            <a:ext cx="5299364" cy="5860443"/>
          </a:xfrm>
          <a:prstGeom prst="rect">
            <a:avLst/>
          </a:prstGeom>
        </p:spPr>
      </p:pic>
    </p:spTree>
    <p:extLst>
      <p:ext uri="{BB962C8B-B14F-4D97-AF65-F5344CB8AC3E}">
        <p14:creationId xmlns:p14="http://schemas.microsoft.com/office/powerpoint/2010/main" val="68122048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a:t>Page Tables</a:t>
            </a:r>
          </a:p>
        </p:txBody>
      </p:sp>
      <p:sp>
        <p:nvSpPr>
          <p:cNvPr id="210947" name="Rectangle 3"/>
          <p:cNvSpPr>
            <a:spLocks noGrp="1" noChangeArrowheads="1"/>
          </p:cNvSpPr>
          <p:nvPr>
            <p:ph type="body" idx="1"/>
          </p:nvPr>
        </p:nvSpPr>
        <p:spPr/>
        <p:txBody>
          <a:bodyPr>
            <a:normAutofit/>
          </a:bodyPr>
          <a:lstStyle/>
          <a:p>
            <a:pPr>
              <a:lnSpc>
                <a:spcPct val="90000"/>
              </a:lnSpc>
            </a:pPr>
            <a:r>
              <a:rPr lang="en-US" altLang="en-US" sz="2800" b="1" dirty="0"/>
              <a:t>P</a:t>
            </a:r>
            <a:r>
              <a:rPr lang="en-US" altLang="en-US" sz="2800" b="1" dirty="0" smtClean="0"/>
              <a:t>age </a:t>
            </a:r>
            <a:r>
              <a:rPr lang="en-US" altLang="en-US" sz="2800" b="1" dirty="0"/>
              <a:t>tables are part of the OS data </a:t>
            </a:r>
            <a:r>
              <a:rPr lang="en-US" altLang="en-US" sz="2800" b="1" dirty="0" smtClean="0"/>
              <a:t>structures</a:t>
            </a:r>
            <a:endParaRPr lang="en-US" altLang="en-US" sz="2800" b="1" dirty="0"/>
          </a:p>
          <a:p>
            <a:pPr>
              <a:lnSpc>
                <a:spcPct val="90000"/>
              </a:lnSpc>
            </a:pPr>
            <a:r>
              <a:rPr lang="en-US" altLang="en-US" sz="2800" dirty="0"/>
              <a:t>Because of performance issues, OS data structures are maintained in the main memory, </a:t>
            </a:r>
            <a:r>
              <a:rPr lang="en-US" altLang="en-US" sz="2800" b="1" dirty="0"/>
              <a:t>but not the page </a:t>
            </a:r>
            <a:r>
              <a:rPr lang="en-US" altLang="en-US" sz="2800" b="1" dirty="0" smtClean="0"/>
              <a:t>tables. </a:t>
            </a:r>
            <a:r>
              <a:rPr lang="en-US" altLang="en-US" sz="2800" dirty="0" smtClean="0"/>
              <a:t>Why?</a:t>
            </a:r>
            <a:endParaRPr lang="en-US" altLang="en-US" sz="2800" dirty="0"/>
          </a:p>
          <a:p>
            <a:pPr lvl="1">
              <a:lnSpc>
                <a:spcPct val="90000"/>
              </a:lnSpc>
            </a:pPr>
            <a:r>
              <a:rPr lang="en-US" altLang="en-US" sz="2000" dirty="0" smtClean="0"/>
              <a:t>The </a:t>
            </a:r>
            <a:r>
              <a:rPr lang="en-US" altLang="en-US" sz="2000" dirty="0"/>
              <a:t>entire collection of page tables may take up </a:t>
            </a:r>
            <a:r>
              <a:rPr lang="en-US" altLang="en-US" sz="2000" b="1" dirty="0"/>
              <a:t>too much </a:t>
            </a:r>
            <a:r>
              <a:rPr lang="en-US" altLang="en-US" sz="2000" dirty="0"/>
              <a:t>main </a:t>
            </a:r>
            <a:r>
              <a:rPr lang="en-US" altLang="en-US" sz="2000" dirty="0" smtClean="0"/>
              <a:t>memory</a:t>
            </a:r>
          </a:p>
          <a:p>
            <a:pPr>
              <a:lnSpc>
                <a:spcPct val="90000"/>
              </a:lnSpc>
            </a:pPr>
            <a:r>
              <a:rPr lang="en-US" altLang="en-US" sz="2800" dirty="0" smtClean="0"/>
              <a:t>Therefore, page </a:t>
            </a:r>
            <a:r>
              <a:rPr lang="en-US" altLang="en-US" sz="2800" dirty="0"/>
              <a:t>tables are also stored in </a:t>
            </a:r>
            <a:r>
              <a:rPr lang="en-US" altLang="en-US" sz="2800" b="1" dirty="0"/>
              <a:t>virtual memory</a:t>
            </a:r>
          </a:p>
          <a:p>
            <a:pPr>
              <a:lnSpc>
                <a:spcPct val="90000"/>
              </a:lnSpc>
            </a:pPr>
            <a:r>
              <a:rPr lang="en-US" altLang="en-US" sz="2800" b="1" dirty="0" smtClean="0"/>
              <a:t>Important: When </a:t>
            </a:r>
            <a:r>
              <a:rPr lang="en-US" altLang="en-US" sz="2800" b="1" dirty="0"/>
              <a:t>a process is running, part of its page table is in main </a:t>
            </a:r>
            <a:r>
              <a:rPr lang="en-US" altLang="en-US" sz="2800" b="1" dirty="0" smtClean="0"/>
              <a:t>memory!</a:t>
            </a:r>
            <a:endParaRPr lang="en-US" altLang="en-US" sz="2800" b="1" dirty="0"/>
          </a:p>
          <a:p>
            <a:pPr>
              <a:lnSpc>
                <a:spcPct val="90000"/>
              </a:lnSpc>
            </a:pPr>
            <a:endParaRPr lang="en-US" altLang="en-US" sz="2800" dirty="0"/>
          </a:p>
        </p:txBody>
      </p:sp>
    </p:spTree>
    <p:extLst>
      <p:ext uri="{BB962C8B-B14F-4D97-AF65-F5344CB8AC3E}">
        <p14:creationId xmlns:p14="http://schemas.microsoft.com/office/powerpoint/2010/main" val="197218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dirty="0"/>
              <a:t>Page </a:t>
            </a:r>
            <a:r>
              <a:rPr lang="en-US" altLang="en-US" dirty="0" smtClean="0"/>
              <a:t>Tables Design Question (1)</a:t>
            </a:r>
            <a:endParaRPr lang="en-CA" altLang="en-US" dirty="0"/>
          </a:p>
        </p:txBody>
      </p:sp>
      <p:sp>
        <p:nvSpPr>
          <p:cNvPr id="288771" name="Rectangle 3"/>
          <p:cNvSpPr>
            <a:spLocks noGrp="1" noChangeArrowheads="1"/>
          </p:cNvSpPr>
          <p:nvPr>
            <p:ph type="body" idx="1"/>
          </p:nvPr>
        </p:nvSpPr>
        <p:spPr/>
        <p:txBody>
          <a:bodyPr/>
          <a:lstStyle/>
          <a:p>
            <a:r>
              <a:rPr lang="en-US" altLang="en-US" dirty="0"/>
              <a:t>Assume that we have to design and implement an abstract data type for page </a:t>
            </a:r>
            <a:r>
              <a:rPr lang="en-US" altLang="en-US" dirty="0" smtClean="0"/>
              <a:t>tables</a:t>
            </a:r>
            <a:endParaRPr lang="en-US" altLang="en-US" dirty="0"/>
          </a:p>
          <a:p>
            <a:r>
              <a:rPr lang="en-US" altLang="en-US" dirty="0"/>
              <a:t>What kind of operations should we implement? </a:t>
            </a:r>
            <a:endParaRPr lang="en-CA" altLang="en-US" dirty="0"/>
          </a:p>
        </p:txBody>
      </p:sp>
    </p:spTree>
    <p:extLst>
      <p:ext uri="{BB962C8B-B14F-4D97-AF65-F5344CB8AC3E}">
        <p14:creationId xmlns:p14="http://schemas.microsoft.com/office/powerpoint/2010/main" val="22407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8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Page Tables Operations</a:t>
            </a:r>
            <a:endParaRPr lang="en-CA" altLang="en-US"/>
          </a:p>
        </p:txBody>
      </p:sp>
      <p:sp>
        <p:nvSpPr>
          <p:cNvPr id="289795" name="Rectangle 3"/>
          <p:cNvSpPr>
            <a:spLocks noGrp="1" noChangeArrowheads="1"/>
          </p:cNvSpPr>
          <p:nvPr>
            <p:ph type="body" idx="1"/>
          </p:nvPr>
        </p:nvSpPr>
        <p:spPr/>
        <p:txBody>
          <a:bodyPr/>
          <a:lstStyle/>
          <a:p>
            <a:r>
              <a:rPr lang="en-US" altLang="en-US" dirty="0"/>
              <a:t>Create t</a:t>
            </a:r>
            <a:r>
              <a:rPr lang="en-US" altLang="en-US" dirty="0" smtClean="0"/>
              <a:t>able</a:t>
            </a:r>
            <a:endParaRPr lang="en-US" altLang="en-US" dirty="0"/>
          </a:p>
          <a:p>
            <a:r>
              <a:rPr lang="en-US" altLang="en-US" dirty="0"/>
              <a:t>Add an item</a:t>
            </a:r>
          </a:p>
          <a:p>
            <a:r>
              <a:rPr lang="en-US" altLang="en-US" dirty="0"/>
              <a:t>Delete an item</a:t>
            </a:r>
          </a:p>
          <a:p>
            <a:r>
              <a:rPr lang="en-US" altLang="en-US" dirty="0"/>
              <a:t>Insert an item</a:t>
            </a:r>
          </a:p>
          <a:p>
            <a:r>
              <a:rPr lang="en-US" altLang="en-US" dirty="0"/>
              <a:t>Search</a:t>
            </a:r>
          </a:p>
          <a:p>
            <a:r>
              <a:rPr lang="en-US" altLang="en-US" dirty="0"/>
              <a:t>Delete t</a:t>
            </a:r>
            <a:r>
              <a:rPr lang="en-US" altLang="en-US" dirty="0" smtClean="0"/>
              <a:t>able</a:t>
            </a:r>
            <a:endParaRPr lang="en-US" altLang="en-US" dirty="0"/>
          </a:p>
          <a:p>
            <a:endParaRPr lang="en-CA" altLang="en-US" dirty="0"/>
          </a:p>
        </p:txBody>
      </p:sp>
    </p:spTree>
    <p:extLst>
      <p:ext uri="{BB962C8B-B14F-4D97-AF65-F5344CB8AC3E}">
        <p14:creationId xmlns:p14="http://schemas.microsoft.com/office/powerpoint/2010/main" val="20056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9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9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en-US"/>
              <a:t>Basic Concepts (1)</a:t>
            </a:r>
          </a:p>
        </p:txBody>
      </p:sp>
      <p:sp>
        <p:nvSpPr>
          <p:cNvPr id="282627" name="Rectangle 3"/>
          <p:cNvSpPr>
            <a:spLocks noGrp="1" noChangeArrowheads="1"/>
          </p:cNvSpPr>
          <p:nvPr>
            <p:ph type="body" idx="1"/>
          </p:nvPr>
        </p:nvSpPr>
        <p:spPr/>
        <p:txBody>
          <a:bodyPr>
            <a:normAutofit lnSpcReduction="10000"/>
          </a:bodyPr>
          <a:lstStyle/>
          <a:p>
            <a:pPr>
              <a:lnSpc>
                <a:spcPct val="90000"/>
              </a:lnSpc>
            </a:pPr>
            <a:r>
              <a:rPr lang="en-US" altLang="en-US" dirty="0"/>
              <a:t>Virtual addresses – addresses that the process references v = (p, d)</a:t>
            </a:r>
          </a:p>
          <a:p>
            <a:pPr>
              <a:lnSpc>
                <a:spcPct val="90000"/>
              </a:lnSpc>
            </a:pPr>
            <a:r>
              <a:rPr lang="en-US" altLang="en-US" dirty="0"/>
              <a:t>Physical addresses –  real memory addresses  </a:t>
            </a:r>
          </a:p>
          <a:p>
            <a:pPr>
              <a:lnSpc>
                <a:spcPct val="90000"/>
              </a:lnSpc>
            </a:pPr>
            <a:r>
              <a:rPr lang="en-US" altLang="en-US" b="1" dirty="0"/>
              <a:t>MMU – Memory Management Unit </a:t>
            </a:r>
            <a:r>
              <a:rPr lang="en-US" altLang="en-US" dirty="0"/>
              <a:t>– </a:t>
            </a:r>
            <a:r>
              <a:rPr lang="en-US" altLang="en-US" dirty="0" smtClean="0"/>
              <a:t>translates virtual memory addresses </a:t>
            </a:r>
          </a:p>
          <a:p>
            <a:pPr lvl="1">
              <a:lnSpc>
                <a:spcPct val="90000"/>
              </a:lnSpc>
            </a:pPr>
            <a:r>
              <a:rPr lang="en-US" altLang="en-US" sz="2000" b="1" dirty="0" smtClean="0"/>
              <a:t>Hardware support </a:t>
            </a:r>
            <a:r>
              <a:rPr lang="en-US" altLang="en-US" sz="2000" dirty="0" smtClean="0"/>
              <a:t>for virtual memory: calculating real main memory addresses </a:t>
            </a:r>
          </a:p>
          <a:p>
            <a:pPr lvl="1">
              <a:lnSpc>
                <a:spcPct val="90000"/>
              </a:lnSpc>
            </a:pPr>
            <a:r>
              <a:rPr lang="en-US" altLang="en-US" sz="2000" dirty="0" smtClean="0"/>
              <a:t>Located in the CPU or in a separate circuit</a:t>
            </a:r>
          </a:p>
          <a:p>
            <a:pPr>
              <a:lnSpc>
                <a:spcPct val="90000"/>
              </a:lnSpc>
            </a:pPr>
            <a:r>
              <a:rPr lang="en-US" altLang="en-US" sz="2800" b="1" dirty="0" smtClean="0"/>
              <a:t>Dynamic </a:t>
            </a:r>
            <a:r>
              <a:rPr lang="en-US" altLang="en-US" sz="2800" b="1" dirty="0"/>
              <a:t>Address Translation (DAT </a:t>
            </a:r>
            <a:r>
              <a:rPr lang="en-US" altLang="en-US" sz="2800" dirty="0"/>
              <a:t>) at run </a:t>
            </a:r>
            <a:r>
              <a:rPr lang="en-US" altLang="en-US" sz="2800" dirty="0" smtClean="0"/>
              <a:t>time</a:t>
            </a:r>
          </a:p>
          <a:p>
            <a:pPr lvl="1">
              <a:lnSpc>
                <a:spcPct val="90000"/>
              </a:lnSpc>
            </a:pPr>
            <a:r>
              <a:rPr lang="en-CA" sz="2000" dirty="0"/>
              <a:t>the process of translating a virtual address during a storage reference into the corresponding real </a:t>
            </a:r>
            <a:r>
              <a:rPr lang="en-CA" sz="2000" dirty="0" smtClean="0"/>
              <a:t>address</a:t>
            </a:r>
          </a:p>
          <a:p>
            <a:pPr lvl="1">
              <a:lnSpc>
                <a:spcPct val="90000"/>
              </a:lnSpc>
            </a:pPr>
            <a:r>
              <a:rPr lang="en-CA" sz="2000" dirty="0"/>
              <a:t>may be accelerated through the use of a </a:t>
            </a:r>
            <a:r>
              <a:rPr lang="en-CA" sz="2000" b="1" dirty="0" smtClean="0"/>
              <a:t>Translation Lookaside </a:t>
            </a:r>
            <a:r>
              <a:rPr lang="en-CA" sz="2000" b="1" dirty="0"/>
              <a:t>B</a:t>
            </a:r>
            <a:r>
              <a:rPr lang="en-CA" sz="2000" b="1" dirty="0" smtClean="0"/>
              <a:t>uffer</a:t>
            </a:r>
            <a:r>
              <a:rPr lang="en-CA" sz="2000" dirty="0" smtClean="0"/>
              <a:t> (TLB)</a:t>
            </a:r>
            <a:endParaRPr lang="en-US" altLang="en-US" sz="2000" dirty="0"/>
          </a:p>
        </p:txBody>
      </p:sp>
    </p:spTree>
    <p:extLst>
      <p:ext uri="{BB962C8B-B14F-4D97-AF65-F5344CB8AC3E}">
        <p14:creationId xmlns:p14="http://schemas.microsoft.com/office/powerpoint/2010/main" val="259954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2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26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Tables Design Question </a:t>
            </a:r>
            <a:r>
              <a:rPr lang="en-US" altLang="en-US" dirty="0" smtClean="0"/>
              <a:t>(2)</a:t>
            </a:r>
            <a:endParaRPr lang="en-CA" dirty="0"/>
          </a:p>
        </p:txBody>
      </p:sp>
      <p:sp>
        <p:nvSpPr>
          <p:cNvPr id="3" name="Content Placeholder 2"/>
          <p:cNvSpPr>
            <a:spLocks noGrp="1"/>
          </p:cNvSpPr>
          <p:nvPr>
            <p:ph idx="1"/>
          </p:nvPr>
        </p:nvSpPr>
        <p:spPr/>
        <p:txBody>
          <a:bodyPr/>
          <a:lstStyle/>
          <a:p>
            <a:r>
              <a:rPr lang="en-US" altLang="en-US" dirty="0"/>
              <a:t>Assume that we have to design and implement an abstract data type for page tables</a:t>
            </a:r>
          </a:p>
          <a:p>
            <a:r>
              <a:rPr lang="en-US" altLang="en-US" dirty="0"/>
              <a:t>What kind of </a:t>
            </a:r>
            <a:r>
              <a:rPr lang="en-US" altLang="en-US" dirty="0" smtClean="0"/>
              <a:t>functionality should we implement with respect to data stored in the page table?</a:t>
            </a:r>
            <a:endParaRPr lang="en-CA" altLang="en-US" dirty="0"/>
          </a:p>
        </p:txBody>
      </p:sp>
    </p:spTree>
    <p:extLst>
      <p:ext uri="{BB962C8B-B14F-4D97-AF65-F5344CB8AC3E}">
        <p14:creationId xmlns:p14="http://schemas.microsoft.com/office/powerpoint/2010/main" val="2130562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0" y="0"/>
            <a:ext cx="8875059" cy="6858000"/>
          </a:xfrm>
          <a:prstGeom prst="rect">
            <a:avLst/>
          </a:prstGeom>
        </p:spPr>
      </p:pic>
    </p:spTree>
    <p:extLst>
      <p:ext uri="{BB962C8B-B14F-4D97-AF65-F5344CB8AC3E}">
        <p14:creationId xmlns:p14="http://schemas.microsoft.com/office/powerpoint/2010/main" val="402844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en-US"/>
              <a:t>Paging Address Translation</a:t>
            </a:r>
          </a:p>
        </p:txBody>
      </p:sp>
      <p:sp>
        <p:nvSpPr>
          <p:cNvPr id="296963" name="Rectangle 3"/>
          <p:cNvSpPr>
            <a:spLocks noGrp="1" noChangeArrowheads="1"/>
          </p:cNvSpPr>
          <p:nvPr>
            <p:ph type="body" idx="1"/>
          </p:nvPr>
        </p:nvSpPr>
        <p:spPr/>
        <p:txBody>
          <a:bodyPr/>
          <a:lstStyle/>
          <a:p>
            <a:pPr>
              <a:lnSpc>
                <a:spcPct val="90000"/>
              </a:lnSpc>
            </a:pPr>
            <a:r>
              <a:rPr lang="en-US" altLang="en-US" dirty="0"/>
              <a:t>Paging Address Translation by Direct Mapping</a:t>
            </a:r>
          </a:p>
          <a:p>
            <a:pPr>
              <a:lnSpc>
                <a:spcPct val="90000"/>
              </a:lnSpc>
            </a:pPr>
            <a:r>
              <a:rPr lang="en-US" altLang="en-US" dirty="0"/>
              <a:t>Paging Address Translation by Associative Mapping</a:t>
            </a:r>
          </a:p>
          <a:p>
            <a:pPr>
              <a:lnSpc>
                <a:spcPct val="90000"/>
              </a:lnSpc>
            </a:pPr>
            <a:r>
              <a:rPr lang="en-US" altLang="en-US" dirty="0"/>
              <a:t>Paging Address Translation by Direct/Associative Mapping</a:t>
            </a:r>
          </a:p>
          <a:p>
            <a:pPr>
              <a:lnSpc>
                <a:spcPct val="90000"/>
              </a:lnSpc>
            </a:pPr>
            <a:r>
              <a:rPr lang="en-US" altLang="en-US" dirty="0"/>
              <a:t>Multilevel Page Tables</a:t>
            </a:r>
          </a:p>
          <a:p>
            <a:pPr>
              <a:lnSpc>
                <a:spcPct val="90000"/>
              </a:lnSpc>
            </a:pPr>
            <a:r>
              <a:rPr lang="en-US" altLang="en-US" dirty="0"/>
              <a:t>Hash Tables</a:t>
            </a:r>
          </a:p>
        </p:txBody>
      </p:sp>
    </p:spTree>
    <p:extLst>
      <p:ext uri="{BB962C8B-B14F-4D97-AF65-F5344CB8AC3E}">
        <p14:creationId xmlns:p14="http://schemas.microsoft.com/office/powerpoint/2010/main" val="2501247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dirty="0"/>
              <a:t>Page </a:t>
            </a:r>
            <a:r>
              <a:rPr lang="en-US" altLang="en-US" dirty="0" smtClean="0"/>
              <a:t>Tables Design Question (3)</a:t>
            </a:r>
            <a:endParaRPr lang="en-CA" altLang="en-US" dirty="0"/>
          </a:p>
        </p:txBody>
      </p:sp>
      <p:sp>
        <p:nvSpPr>
          <p:cNvPr id="288771" name="Rectangle 3"/>
          <p:cNvSpPr>
            <a:spLocks noGrp="1" noChangeArrowheads="1"/>
          </p:cNvSpPr>
          <p:nvPr>
            <p:ph type="body" idx="1"/>
          </p:nvPr>
        </p:nvSpPr>
        <p:spPr/>
        <p:txBody>
          <a:bodyPr/>
          <a:lstStyle/>
          <a:p>
            <a:r>
              <a:rPr lang="en-US" altLang="en-US" dirty="0"/>
              <a:t>Assume that we have to design and implement an abstract data type for page </a:t>
            </a:r>
            <a:r>
              <a:rPr lang="en-US" altLang="en-US" dirty="0" smtClean="0"/>
              <a:t>tables</a:t>
            </a:r>
            <a:endParaRPr lang="en-US" altLang="en-US" dirty="0"/>
          </a:p>
          <a:p>
            <a:r>
              <a:rPr lang="en-US" altLang="en-US" dirty="0"/>
              <a:t>What kind of </a:t>
            </a:r>
            <a:r>
              <a:rPr lang="en-US" altLang="en-US" dirty="0" smtClean="0"/>
              <a:t>organization </a:t>
            </a:r>
            <a:r>
              <a:rPr lang="en-US" altLang="en-US" dirty="0"/>
              <a:t>should we </a:t>
            </a:r>
            <a:r>
              <a:rPr lang="en-US" altLang="en-US" dirty="0" smtClean="0"/>
              <a:t>design? </a:t>
            </a:r>
            <a:endParaRPr lang="en-CA" altLang="en-US" dirty="0"/>
          </a:p>
        </p:txBody>
      </p:sp>
    </p:spTree>
    <p:extLst>
      <p:ext uri="{BB962C8B-B14F-4D97-AF65-F5344CB8AC3E}">
        <p14:creationId xmlns:p14="http://schemas.microsoft.com/office/powerpoint/2010/main" val="270359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17273" t="16471" r="18182" b="25882"/>
          <a:stretch>
            <a:fillRect/>
          </a:stretch>
        </p:blipFill>
        <p:spPr>
          <a:xfrm>
            <a:off x="304800" y="762000"/>
            <a:ext cx="8686800" cy="5995030"/>
          </a:xfrm>
          <a:prstGeom prst="rect">
            <a:avLst/>
          </a:prstGeom>
        </p:spPr>
      </p:pic>
    </p:spTree>
    <p:extLst>
      <p:ext uri="{BB962C8B-B14F-4D97-AF65-F5344CB8AC3E}">
        <p14:creationId xmlns:p14="http://schemas.microsoft.com/office/powerpoint/2010/main" val="40106338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t="10000" b="18182"/>
          <a:stretch>
            <a:fillRect/>
          </a:stretch>
        </p:blipFill>
        <p:spPr>
          <a:xfrm>
            <a:off x="1219200" y="609600"/>
            <a:ext cx="6406547" cy="5954326"/>
          </a:xfrm>
          <a:prstGeom prst="rect">
            <a:avLst/>
          </a:prstGeom>
        </p:spPr>
      </p:pic>
    </p:spTree>
    <p:extLst>
      <p:ext uri="{BB962C8B-B14F-4D97-AF65-F5344CB8AC3E}">
        <p14:creationId xmlns:p14="http://schemas.microsoft.com/office/powerpoint/2010/main" val="13028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Page Size (1)</a:t>
            </a:r>
            <a:endParaRPr lang="en-US" b="1" dirty="0">
              <a:solidFill>
                <a:schemeClr val="accent1">
                  <a:lumMod val="50000"/>
                </a:schemeClr>
              </a:solidFill>
            </a:endParaRPr>
          </a:p>
        </p:txBody>
      </p:sp>
      <p:sp>
        <p:nvSpPr>
          <p:cNvPr id="3" name="Content Placeholder 2"/>
          <p:cNvSpPr>
            <a:spLocks noGrp="1"/>
          </p:cNvSpPr>
          <p:nvPr>
            <p:ph idx="4294967295"/>
          </p:nvPr>
        </p:nvSpPr>
        <p:spPr>
          <a:xfrm>
            <a:off x="381000" y="1981200"/>
            <a:ext cx="8153400" cy="4495800"/>
          </a:xfrm>
        </p:spPr>
        <p:txBody>
          <a:bodyPr>
            <a:normAutofit/>
          </a:bodyPr>
          <a:lstStyle/>
          <a:p>
            <a:pPr>
              <a:lnSpc>
                <a:spcPct val="90000"/>
              </a:lnSpc>
            </a:pPr>
            <a:r>
              <a:rPr lang="en-US" altLang="en-US" dirty="0"/>
              <a:t>Smaller page size, less amount of internal fragmentation</a:t>
            </a:r>
          </a:p>
          <a:p>
            <a:pPr>
              <a:lnSpc>
                <a:spcPct val="90000"/>
              </a:lnSpc>
            </a:pPr>
            <a:r>
              <a:rPr lang="en-US" altLang="en-US" dirty="0"/>
              <a:t>Smaller page size, more pages required per process</a:t>
            </a:r>
          </a:p>
          <a:p>
            <a:pPr>
              <a:lnSpc>
                <a:spcPct val="90000"/>
              </a:lnSpc>
            </a:pPr>
            <a:r>
              <a:rPr lang="en-US" altLang="en-US" dirty="0"/>
              <a:t>More pages per process means larger page tables</a:t>
            </a:r>
          </a:p>
          <a:p>
            <a:pPr>
              <a:lnSpc>
                <a:spcPct val="90000"/>
              </a:lnSpc>
            </a:pPr>
            <a:r>
              <a:rPr lang="en-US" altLang="en-US" dirty="0"/>
              <a:t>Larger page tables means large portion of page tables in virtual memory</a:t>
            </a:r>
          </a:p>
          <a:p>
            <a:pPr>
              <a:lnSpc>
                <a:spcPct val="90000"/>
              </a:lnSpc>
            </a:pPr>
            <a:r>
              <a:rPr lang="en-US" altLang="en-US" dirty="0"/>
              <a:t>Secondary memory is designed to efficiently  transfer large blocks of data so a large page size is better</a:t>
            </a:r>
          </a:p>
          <a:p>
            <a:endParaRPr lang="en-US" dirty="0"/>
          </a:p>
        </p:txBody>
      </p:sp>
    </p:spTree>
    <p:extLst>
      <p:ext uri="{BB962C8B-B14F-4D97-AF65-F5344CB8AC3E}">
        <p14:creationId xmlns:p14="http://schemas.microsoft.com/office/powerpoint/2010/main" val="106089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t>Page Size (2)</a:t>
            </a:r>
          </a:p>
        </p:txBody>
      </p:sp>
      <p:sp>
        <p:nvSpPr>
          <p:cNvPr id="219139" name="Rectangle 3"/>
          <p:cNvSpPr>
            <a:spLocks noGrp="1" noChangeArrowheads="1"/>
          </p:cNvSpPr>
          <p:nvPr>
            <p:ph type="body" idx="1"/>
          </p:nvPr>
        </p:nvSpPr>
        <p:spPr/>
        <p:txBody>
          <a:bodyPr>
            <a:normAutofit/>
          </a:bodyPr>
          <a:lstStyle/>
          <a:p>
            <a:pPr>
              <a:lnSpc>
                <a:spcPct val="90000"/>
              </a:lnSpc>
            </a:pPr>
            <a:r>
              <a:rPr lang="en-US" altLang="en-US" sz="2800" dirty="0"/>
              <a:t>Small page size, large number of pages will be found in main memory</a:t>
            </a:r>
          </a:p>
          <a:p>
            <a:pPr>
              <a:lnSpc>
                <a:spcPct val="90000"/>
              </a:lnSpc>
            </a:pPr>
            <a:r>
              <a:rPr lang="en-US" altLang="en-US" sz="2800" dirty="0"/>
              <a:t>As time goes on during execution, the pages in memory will all contain portions of the process near recent </a:t>
            </a:r>
            <a:r>
              <a:rPr lang="en-US" altLang="en-US" sz="2800" dirty="0" smtClean="0"/>
              <a:t>references</a:t>
            </a:r>
          </a:p>
          <a:p>
            <a:pPr lvl="1">
              <a:lnSpc>
                <a:spcPct val="90000"/>
              </a:lnSpc>
            </a:pPr>
            <a:r>
              <a:rPr lang="en-US" altLang="en-US" sz="2000" dirty="0" smtClean="0"/>
              <a:t>Therefore, the number of page </a:t>
            </a:r>
            <a:r>
              <a:rPr lang="en-US" altLang="en-US" sz="2000" dirty="0"/>
              <a:t>faults </a:t>
            </a:r>
            <a:r>
              <a:rPr lang="en-US" altLang="en-US" sz="2000" dirty="0" smtClean="0"/>
              <a:t>will be low</a:t>
            </a:r>
            <a:endParaRPr lang="en-US" altLang="en-US" sz="2000" dirty="0"/>
          </a:p>
          <a:p>
            <a:pPr>
              <a:lnSpc>
                <a:spcPct val="90000"/>
              </a:lnSpc>
            </a:pPr>
            <a:r>
              <a:rPr lang="en-US" altLang="en-US" sz="2800" dirty="0"/>
              <a:t>Increased page size causes pages to contain locations further from any recent </a:t>
            </a:r>
            <a:r>
              <a:rPr lang="en-US" altLang="en-US" sz="2800" dirty="0" smtClean="0"/>
              <a:t>reference</a:t>
            </a:r>
          </a:p>
          <a:p>
            <a:pPr lvl="1">
              <a:lnSpc>
                <a:spcPct val="90000"/>
              </a:lnSpc>
            </a:pPr>
            <a:r>
              <a:rPr lang="en-US" altLang="en-US" sz="2000" dirty="0" smtClean="0"/>
              <a:t>Therefore, the number of page </a:t>
            </a:r>
            <a:r>
              <a:rPr lang="en-US" altLang="en-US" sz="2000" dirty="0"/>
              <a:t>faults </a:t>
            </a:r>
            <a:r>
              <a:rPr lang="en-US" altLang="en-US" sz="2000" dirty="0" smtClean="0"/>
              <a:t>will rise</a:t>
            </a:r>
            <a:endParaRPr lang="en-US" altLang="en-US" sz="2000" dirty="0"/>
          </a:p>
        </p:txBody>
      </p:sp>
    </p:spTree>
    <p:extLst>
      <p:ext uri="{BB962C8B-B14F-4D97-AF65-F5344CB8AC3E}">
        <p14:creationId xmlns:p14="http://schemas.microsoft.com/office/powerpoint/2010/main" val="15356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tretch>
            <a:fillRect/>
          </a:stretch>
        </p:blipFill>
        <p:spPr>
          <a:xfrm>
            <a:off x="-152400" y="0"/>
            <a:ext cx="9601200" cy="7419109"/>
          </a:xfrm>
          <a:prstGeom prst="rect">
            <a:avLst/>
          </a:prstGeom>
        </p:spPr>
      </p:pic>
    </p:spTree>
    <p:extLst>
      <p:ext uri="{BB962C8B-B14F-4D97-AF65-F5344CB8AC3E}">
        <p14:creationId xmlns:p14="http://schemas.microsoft.com/office/powerpoint/2010/main" val="2197677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ltLang="en-US"/>
              <a:t>Page Size (3)</a:t>
            </a:r>
            <a:endParaRPr lang="en-CA" altLang="en-US"/>
          </a:p>
        </p:txBody>
      </p:sp>
      <p:sp>
        <p:nvSpPr>
          <p:cNvPr id="265219" name="Rectangle 3"/>
          <p:cNvSpPr>
            <a:spLocks noGrp="1" noChangeArrowheads="1"/>
          </p:cNvSpPr>
          <p:nvPr>
            <p:ph type="body" idx="1"/>
          </p:nvPr>
        </p:nvSpPr>
        <p:spPr/>
        <p:txBody>
          <a:bodyPr>
            <a:normAutofit/>
          </a:bodyPr>
          <a:lstStyle/>
          <a:p>
            <a:r>
              <a:rPr lang="en-US" altLang="en-US" sz="2800" dirty="0"/>
              <a:t>The page size is a </a:t>
            </a:r>
            <a:r>
              <a:rPr lang="en-US" altLang="en-US" sz="2800" dirty="0" smtClean="0"/>
              <a:t>compromise </a:t>
            </a:r>
            <a:endParaRPr lang="en-US" altLang="en-US" sz="2800" dirty="0"/>
          </a:p>
          <a:p>
            <a:r>
              <a:rPr lang="en-US" altLang="en-US" sz="2800" dirty="0"/>
              <a:t>A page size of </a:t>
            </a:r>
            <a:r>
              <a:rPr lang="en-US" altLang="en-US" sz="2800" dirty="0" smtClean="0"/>
              <a:t>1KB </a:t>
            </a:r>
            <a:r>
              <a:rPr lang="en-US" altLang="en-US" sz="2800" dirty="0"/>
              <a:t>to 4KB is normally </a:t>
            </a:r>
            <a:r>
              <a:rPr lang="en-US" altLang="en-US" sz="2800" dirty="0" smtClean="0"/>
              <a:t>implemented</a:t>
            </a:r>
          </a:p>
          <a:p>
            <a:r>
              <a:rPr lang="en-US" altLang="en-US" sz="2800" dirty="0" smtClean="0"/>
              <a:t>“Huge” page sizes also exist for servers and cluster computers</a:t>
            </a:r>
            <a:endParaRPr lang="en-CA" altLang="en-US" sz="2800" dirty="0"/>
          </a:p>
        </p:txBody>
      </p:sp>
    </p:spTree>
    <p:extLst>
      <p:ext uri="{BB962C8B-B14F-4D97-AF65-F5344CB8AC3E}">
        <p14:creationId xmlns:p14="http://schemas.microsoft.com/office/powerpoint/2010/main" val="167935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Basic Concepts (2)</a:t>
            </a:r>
          </a:p>
        </p:txBody>
      </p:sp>
      <p:sp>
        <p:nvSpPr>
          <p:cNvPr id="20483" name="Rectangle 3"/>
          <p:cNvSpPr>
            <a:spLocks noGrp="1" noChangeArrowheads="1"/>
          </p:cNvSpPr>
          <p:nvPr>
            <p:ph type="body" idx="1"/>
          </p:nvPr>
        </p:nvSpPr>
        <p:spPr/>
        <p:txBody>
          <a:bodyPr>
            <a:normAutofit lnSpcReduction="10000"/>
          </a:bodyPr>
          <a:lstStyle/>
          <a:p>
            <a:pPr>
              <a:lnSpc>
                <a:spcPct val="90000"/>
              </a:lnSpc>
            </a:pPr>
            <a:r>
              <a:rPr lang="en-US" altLang="en-US" sz="2800" dirty="0"/>
              <a:t>Memory references are dynamically translated into physical addresses at run time</a:t>
            </a:r>
          </a:p>
          <a:p>
            <a:pPr lvl="1">
              <a:lnSpc>
                <a:spcPct val="90000"/>
              </a:lnSpc>
            </a:pPr>
            <a:r>
              <a:rPr lang="en-US" altLang="en-US" sz="2400" dirty="0"/>
              <a:t>A </a:t>
            </a:r>
            <a:r>
              <a:rPr lang="en-US" altLang="en-US" sz="2400" b="1" dirty="0"/>
              <a:t>process may be swapped </a:t>
            </a:r>
            <a:r>
              <a:rPr lang="en-US" altLang="en-US" sz="2400" dirty="0"/>
              <a:t>in and out of main  memory such that it occupies different </a:t>
            </a:r>
            <a:r>
              <a:rPr lang="en-US" altLang="en-US" sz="2400" dirty="0" smtClean="0"/>
              <a:t>regions</a:t>
            </a:r>
            <a:endParaRPr lang="en-US" altLang="en-US" sz="2400" dirty="0"/>
          </a:p>
          <a:p>
            <a:pPr>
              <a:lnSpc>
                <a:spcPct val="90000"/>
              </a:lnSpc>
            </a:pPr>
            <a:r>
              <a:rPr lang="en-US" altLang="en-US" sz="2800" dirty="0"/>
              <a:t>A process may be broken up into pieces that do not need to located contiguously in main memory –</a:t>
            </a:r>
            <a:r>
              <a:rPr lang="en-US" altLang="en-US" sz="2800" b="1" dirty="0"/>
              <a:t>Artificial Contiguity</a:t>
            </a:r>
          </a:p>
          <a:p>
            <a:pPr lvl="1">
              <a:lnSpc>
                <a:spcPct val="90000"/>
              </a:lnSpc>
            </a:pPr>
            <a:r>
              <a:rPr lang="en-US" altLang="en-US" sz="2400" b="1" dirty="0" smtClean="0"/>
              <a:t>Not all </a:t>
            </a:r>
            <a:r>
              <a:rPr lang="en-US" altLang="en-US" sz="2400" b="1" dirty="0"/>
              <a:t>pieces </a:t>
            </a:r>
            <a:r>
              <a:rPr lang="en-US" altLang="en-US" sz="2400" dirty="0"/>
              <a:t>of a process </a:t>
            </a:r>
            <a:r>
              <a:rPr lang="en-US" altLang="en-US" sz="2400" dirty="0" smtClean="0"/>
              <a:t>need </a:t>
            </a:r>
            <a:r>
              <a:rPr lang="en-US" altLang="en-US" sz="2400" dirty="0"/>
              <a:t>to be </a:t>
            </a:r>
            <a:r>
              <a:rPr lang="en-US" altLang="en-US" sz="2400" b="1" dirty="0"/>
              <a:t>loaded in main memory during </a:t>
            </a:r>
            <a:r>
              <a:rPr lang="en-US" altLang="en-US" sz="2400" b="1" dirty="0" smtClean="0"/>
              <a:t>execution </a:t>
            </a:r>
            <a:endParaRPr lang="en-US" altLang="en-US" sz="2400" b="1" dirty="0"/>
          </a:p>
          <a:p>
            <a:pPr lvl="1">
              <a:lnSpc>
                <a:spcPct val="90000"/>
              </a:lnSpc>
            </a:pPr>
            <a:r>
              <a:rPr lang="en-US" altLang="en-US" sz="2400" dirty="0"/>
              <a:t>Breaking </a:t>
            </a:r>
            <a:r>
              <a:rPr lang="en-US" altLang="en-US" sz="2400" dirty="0" smtClean="0"/>
              <a:t>up </a:t>
            </a:r>
            <a:r>
              <a:rPr lang="en-US" altLang="en-US" sz="2400" dirty="0"/>
              <a:t>a process and keeping only a part of the process in the main memory improves </a:t>
            </a:r>
            <a:r>
              <a:rPr lang="en-US" altLang="en-US" sz="2400" b="1" dirty="0" smtClean="0"/>
              <a:t>performance</a:t>
            </a:r>
            <a:endParaRPr lang="en-US" altLang="en-US" sz="2400" b="1" dirty="0"/>
          </a:p>
        </p:txBody>
      </p:sp>
    </p:spTree>
    <p:extLst>
      <p:ext uri="{BB962C8B-B14F-4D97-AF65-F5344CB8AC3E}">
        <p14:creationId xmlns:p14="http://schemas.microsoft.com/office/powerpoint/2010/main" val="379617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Page Size (4)</a:t>
            </a:r>
          </a:p>
        </p:txBody>
      </p:sp>
      <p:sp>
        <p:nvSpPr>
          <p:cNvPr id="221187" name="Rectangle 3"/>
          <p:cNvSpPr>
            <a:spLocks noGrp="1" noChangeArrowheads="1"/>
          </p:cNvSpPr>
          <p:nvPr>
            <p:ph type="body" idx="1"/>
          </p:nvPr>
        </p:nvSpPr>
        <p:spPr/>
        <p:txBody>
          <a:bodyPr/>
          <a:lstStyle/>
          <a:p>
            <a:r>
              <a:rPr lang="en-US" altLang="en-US" sz="2800" dirty="0"/>
              <a:t>Multiple page sizes provide the flexibility needed to effectively use a TLB</a:t>
            </a:r>
          </a:p>
          <a:p>
            <a:r>
              <a:rPr lang="en-US" altLang="en-US" sz="2800" dirty="0"/>
              <a:t>Large pages can be used for program instructions</a:t>
            </a:r>
          </a:p>
          <a:p>
            <a:r>
              <a:rPr lang="en-US" altLang="en-US" sz="2800" dirty="0"/>
              <a:t>Small pages can be used for threads</a:t>
            </a:r>
          </a:p>
          <a:p>
            <a:r>
              <a:rPr lang="en-US" altLang="en-US" sz="2800" dirty="0"/>
              <a:t>Most operating systems support only one or two page </a:t>
            </a:r>
            <a:r>
              <a:rPr lang="en-US" altLang="en-US" sz="2800" dirty="0" smtClean="0"/>
              <a:t>sizes</a:t>
            </a:r>
            <a:endParaRPr lang="en-US" altLang="en-US" sz="2800" dirty="0"/>
          </a:p>
          <a:p>
            <a:r>
              <a:rPr lang="en-US" altLang="en-US" sz="2800" dirty="0"/>
              <a:t>However, hardware platforms allow several page </a:t>
            </a:r>
            <a:r>
              <a:rPr lang="en-US" altLang="en-US" sz="2800" dirty="0" smtClean="0"/>
              <a:t>sizes </a:t>
            </a:r>
            <a:endParaRPr lang="en-US" altLang="en-US" sz="2800" dirty="0"/>
          </a:p>
        </p:txBody>
      </p:sp>
    </p:spTree>
    <p:extLst>
      <p:ext uri="{BB962C8B-B14F-4D97-AF65-F5344CB8AC3E}">
        <p14:creationId xmlns:p14="http://schemas.microsoft.com/office/powerpoint/2010/main" val="343802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1537368"/>
            <a:ext cx="1752600" cy="4939632"/>
          </a:xfrm>
          <a:prstGeom prst="rect">
            <a:avLst/>
          </a:prstGeom>
          <a:blipFill rotWithShape="1">
            <a:blip r:embed="rId3"/>
            <a:tile tx="0" ty="0" sx="100000" sy="100000" flip="none" algn="tl"/>
          </a:blipFill>
        </p:spPr>
        <p:txBody>
          <a:bodyPr wrap="square" rtlCol="0">
            <a:spAutoFit/>
          </a:bodyPr>
          <a:lstStyle/>
          <a:p>
            <a:endParaRPr lang="en-US" dirty="0"/>
          </a:p>
        </p:txBody>
      </p:sp>
      <p:sp>
        <p:nvSpPr>
          <p:cNvPr id="6" name="TextBox 5"/>
          <p:cNvSpPr txBox="1"/>
          <p:nvPr/>
        </p:nvSpPr>
        <p:spPr>
          <a:xfrm>
            <a:off x="7620000" y="1216526"/>
            <a:ext cx="532245" cy="5260474"/>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4"/>
          <a:stretch>
            <a:fillRect/>
          </a:stretch>
        </p:blipFill>
        <p:spPr>
          <a:xfrm>
            <a:off x="-1371600" y="762000"/>
            <a:ext cx="9165416" cy="5867400"/>
          </a:xfrm>
          <a:prstGeom prst="rect">
            <a:avLst/>
          </a:prstGeom>
        </p:spPr>
      </p:pic>
      <p:sp>
        <p:nvSpPr>
          <p:cNvPr id="8" name="TextBox 7"/>
          <p:cNvSpPr txBox="1"/>
          <p:nvPr/>
        </p:nvSpPr>
        <p:spPr>
          <a:xfrm>
            <a:off x="6629400" y="1752600"/>
            <a:ext cx="2057400" cy="2246769"/>
          </a:xfrm>
          <a:prstGeom prst="rect">
            <a:avLst/>
          </a:prstGeom>
          <a:noFill/>
        </p:spPr>
        <p:txBody>
          <a:bodyPr wrap="square" rtlCol="0">
            <a:spAutoFit/>
          </a:bodyPr>
          <a:lstStyle/>
          <a:p>
            <a:pPr algn="ctr"/>
            <a:r>
              <a:rPr lang="en-US" sz="2800" b="1" dirty="0" smtClean="0">
                <a:latin typeface="+mn-lt"/>
              </a:rPr>
              <a:t>Table 8.3 </a:t>
            </a:r>
          </a:p>
          <a:p>
            <a:pPr algn="ctr"/>
            <a:endParaRPr lang="en-US" sz="2800" b="1" dirty="0" smtClean="0">
              <a:latin typeface="+mn-lt"/>
            </a:endParaRPr>
          </a:p>
          <a:p>
            <a:pPr algn="ctr"/>
            <a:r>
              <a:rPr lang="en-US" sz="2800" b="1" dirty="0" smtClean="0">
                <a:latin typeface="+mn-lt"/>
              </a:rPr>
              <a:t>Example Page </a:t>
            </a:r>
          </a:p>
          <a:p>
            <a:pPr algn="ctr"/>
            <a:r>
              <a:rPr lang="en-US" sz="2800" b="1" dirty="0" smtClean="0">
                <a:latin typeface="+mn-lt"/>
              </a:rPr>
              <a:t>Sizes</a:t>
            </a:r>
            <a:r>
              <a:rPr lang="en-US" sz="2800" dirty="0" smtClean="0">
                <a:latin typeface="+mn-lt"/>
              </a:rPr>
              <a:t> </a:t>
            </a:r>
            <a:endParaRPr lang="en-US" sz="2800" dirty="0">
              <a:latin typeface="+mn-lt"/>
            </a:endParaRPr>
          </a:p>
        </p:txBody>
      </p:sp>
    </p:spTree>
    <p:extLst>
      <p:ext uri="{BB962C8B-B14F-4D97-AF65-F5344CB8AC3E}">
        <p14:creationId xmlns:p14="http://schemas.microsoft.com/office/powerpoint/2010/main" val="116576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6000" b="1" dirty="0" smtClean="0">
                <a:ln w="1905"/>
                <a:solidFill>
                  <a:schemeClr val="accent4">
                    <a:lumMod val="50000"/>
                  </a:schemeClr>
                </a:solidFill>
                <a:effectLst>
                  <a:innerShdw blurRad="69850" dist="43180" dir="5400000">
                    <a:srgbClr val="000000">
                      <a:alpha val="65000"/>
                    </a:srgbClr>
                  </a:innerShdw>
                </a:effectLst>
              </a:rPr>
              <a:t>Page Size</a:t>
            </a:r>
            <a:endParaRPr lang="en-US" sz="6000" b="1" dirty="0">
              <a:ln w="1905"/>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4267200"/>
            <a:ext cx="4495800" cy="2057400"/>
          </a:xfrm>
        </p:spPr>
        <p:txBody>
          <a:bodyPr>
            <a:normAutofit/>
          </a:bodyPr>
          <a:lstStyle/>
          <a:p>
            <a:pPr marL="342900" lvl="2" indent="-342900"/>
            <a:r>
              <a:rPr lang="en-US" sz="2200" dirty="0" smtClean="0"/>
              <a:t>Contemporary programming techniques (i.e., </a:t>
            </a:r>
            <a:r>
              <a:rPr lang="en-US" sz="2200" b="1" dirty="0" smtClean="0"/>
              <a:t>OOP</a:t>
            </a:r>
            <a:r>
              <a:rPr lang="en-US" sz="2200" dirty="0" smtClean="0"/>
              <a:t>) used in large programs tend to decrease the locality of references within a process</a:t>
            </a:r>
          </a:p>
        </p:txBody>
      </p:sp>
      <p:graphicFrame>
        <p:nvGraphicFramePr>
          <p:cNvPr id="4" name="Diagram 3"/>
          <p:cNvGraphicFramePr/>
          <p:nvPr>
            <p:extLst>
              <p:ext uri="{D42A27DB-BD31-4B8C-83A1-F6EECF244321}">
                <p14:modId xmlns:p14="http://schemas.microsoft.com/office/powerpoint/2010/main" val="3722060898"/>
              </p:ext>
            </p:extLst>
          </p:nvPr>
        </p:nvGraphicFramePr>
        <p:xfrm>
          <a:off x="533400" y="22860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47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50000"/>
                  </a:schemeClr>
                </a:solidFill>
              </a:rPr>
              <a:t>Segmentation</a:t>
            </a:r>
            <a:endParaRPr lang="en-US" dirty="0">
              <a:solidFill>
                <a:schemeClr val="accent1">
                  <a:lumMod val="50000"/>
                </a:schemeClr>
              </a:solidFill>
            </a:endParaRPr>
          </a:p>
        </p:txBody>
      </p:sp>
      <p:sp>
        <p:nvSpPr>
          <p:cNvPr id="3" name="Content Placeholder 2"/>
          <p:cNvSpPr>
            <a:spLocks noGrp="1"/>
          </p:cNvSpPr>
          <p:nvPr>
            <p:ph idx="4294967295"/>
          </p:nvPr>
        </p:nvSpPr>
        <p:spPr>
          <a:xfrm>
            <a:off x="914400" y="2438400"/>
            <a:ext cx="2667000" cy="4114800"/>
          </a:xfrm>
        </p:spPr>
        <p:txBody>
          <a:bodyPr>
            <a:normAutofit/>
          </a:bodyPr>
          <a:lstStyle/>
          <a:p>
            <a:r>
              <a:rPr lang="en-US" altLang="en-US" dirty="0"/>
              <a:t>Segmentation involves memory organization into unequal, dynamic size modules </a:t>
            </a:r>
          </a:p>
        </p:txBody>
      </p:sp>
      <p:graphicFrame>
        <p:nvGraphicFramePr>
          <p:cNvPr id="4" name="Diagram 3"/>
          <p:cNvGraphicFramePr/>
          <p:nvPr/>
        </p:nvGraphicFramePr>
        <p:xfrm>
          <a:off x="3200400" y="1981200"/>
          <a:ext cx="5257800" cy="452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p:cNvCxnSpPr/>
          <p:nvPr/>
        </p:nvCxnSpPr>
        <p:spPr>
          <a:xfrm rot="5400000">
            <a:off x="2705894" y="4228306"/>
            <a:ext cx="2971800" cy="15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915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4">
                    <a:lumMod val="50000"/>
                  </a:schemeClr>
                </a:solidFill>
              </a:rPr>
              <a:t>Segment Table Organization</a:t>
            </a:r>
            <a:endParaRPr lang="en-US" b="1" dirty="0">
              <a:solidFill>
                <a:schemeClr val="accent4">
                  <a:lumMod val="50000"/>
                </a:schemeClr>
              </a:solidFill>
            </a:endParaRPr>
          </a:p>
        </p:txBody>
      </p:sp>
      <p:sp>
        <p:nvSpPr>
          <p:cNvPr id="3" name="Content Placeholder 2"/>
          <p:cNvSpPr>
            <a:spLocks noGrp="1"/>
          </p:cNvSpPr>
          <p:nvPr>
            <p:ph idx="4294967295"/>
          </p:nvPr>
        </p:nvSpPr>
        <p:spPr>
          <a:xfrm>
            <a:off x="457200" y="2057400"/>
            <a:ext cx="8229600" cy="5105400"/>
          </a:xfrm>
        </p:spPr>
        <p:txBody>
          <a:bodyPr/>
          <a:lstStyle/>
          <a:p>
            <a:r>
              <a:rPr lang="en-US" sz="2200" dirty="0" smtClean="0"/>
              <a:t>Each segment table entry contains the starting address of the corresponding segment in main memory and the length of the segment</a:t>
            </a:r>
          </a:p>
          <a:p>
            <a:r>
              <a:rPr lang="en-US" sz="2200" dirty="0" smtClean="0"/>
              <a:t>A bit is needed to determine if the segment is already in main memory</a:t>
            </a:r>
          </a:p>
          <a:p>
            <a:r>
              <a:rPr lang="en-US" sz="2200" dirty="0" smtClean="0"/>
              <a:t>Another bit is needed to determine if the segment has been modified since it was loaded in main memory</a:t>
            </a:r>
          </a:p>
          <a:p>
            <a:endParaRPr lang="en-US" dirty="0"/>
          </a:p>
        </p:txBody>
      </p:sp>
      <p:pic>
        <p:nvPicPr>
          <p:cNvPr id="6" name="Picture 5"/>
          <p:cNvPicPr>
            <a:picLocks noChangeAspect="1"/>
          </p:cNvPicPr>
          <p:nvPr/>
        </p:nvPicPr>
        <p:blipFill>
          <a:blip r:embed="rId3"/>
          <a:stretch>
            <a:fillRect/>
          </a:stretch>
        </p:blipFill>
        <p:spPr>
          <a:xfrm>
            <a:off x="6477000" y="4953000"/>
            <a:ext cx="1905000" cy="1516944"/>
          </a:xfrm>
          <a:prstGeom prst="rect">
            <a:avLst/>
          </a:prstGeom>
        </p:spPr>
      </p:pic>
    </p:spTree>
    <p:extLst>
      <p:ext uri="{BB962C8B-B14F-4D97-AF65-F5344CB8AC3E}">
        <p14:creationId xmlns:p14="http://schemas.microsoft.com/office/powerpoint/2010/main" val="722920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a:t>Segment Table Entry</a:t>
            </a:r>
          </a:p>
        </p:txBody>
      </p:sp>
      <p:sp>
        <p:nvSpPr>
          <p:cNvPr id="287747" name="Rectangle 3"/>
          <p:cNvSpPr>
            <a:spLocks noChangeArrowheads="1"/>
          </p:cNvSpPr>
          <p:nvPr/>
        </p:nvSpPr>
        <p:spPr bwMode="auto">
          <a:xfrm>
            <a:off x="1371600" y="2286000"/>
            <a:ext cx="70104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en-US" dirty="0" err="1" smtClean="0">
                <a:solidFill>
                  <a:srgbClr val="000000"/>
                </a:solidFill>
              </a:rPr>
              <a:t>pr</a:t>
            </a:r>
            <a:r>
              <a:rPr lang="en-US" altLang="en-US" dirty="0" smtClean="0">
                <a:solidFill>
                  <a:srgbClr val="000000"/>
                </a:solidFill>
              </a:rPr>
              <a:t>    m   p           a                          l                      s’                   </a:t>
            </a:r>
          </a:p>
        </p:txBody>
      </p:sp>
      <p:sp>
        <p:nvSpPr>
          <p:cNvPr id="287748" name="Line 4"/>
          <p:cNvSpPr>
            <a:spLocks noChangeShapeType="1"/>
          </p:cNvSpPr>
          <p:nvPr/>
        </p:nvSpPr>
        <p:spPr bwMode="auto">
          <a:xfrm>
            <a:off x="2514600" y="22860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87749" name="Line 5"/>
          <p:cNvSpPr>
            <a:spLocks noChangeShapeType="1"/>
          </p:cNvSpPr>
          <p:nvPr/>
        </p:nvSpPr>
        <p:spPr bwMode="auto">
          <a:xfrm>
            <a:off x="57150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87750" name="Text Box 6"/>
          <p:cNvSpPr txBox="1">
            <a:spLocks noChangeArrowheads="1"/>
          </p:cNvSpPr>
          <p:nvPr/>
        </p:nvSpPr>
        <p:spPr bwMode="auto">
          <a:xfrm>
            <a:off x="1600200" y="37338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Control bits</a:t>
            </a:r>
          </a:p>
        </p:txBody>
      </p:sp>
      <p:sp>
        <p:nvSpPr>
          <p:cNvPr id="287751" name="Text Box 7"/>
          <p:cNvSpPr txBox="1">
            <a:spLocks noChangeArrowheads="1"/>
          </p:cNvSpPr>
          <p:nvPr/>
        </p:nvSpPr>
        <p:spPr bwMode="auto">
          <a:xfrm>
            <a:off x="2590800" y="3505200"/>
            <a:ext cx="2438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Secondary storage address (if segment is not in main memory)</a:t>
            </a:r>
          </a:p>
        </p:txBody>
      </p:sp>
      <p:sp>
        <p:nvSpPr>
          <p:cNvPr id="287752" name="Text Box 8"/>
          <p:cNvSpPr txBox="1">
            <a:spLocks noChangeArrowheads="1"/>
          </p:cNvSpPr>
          <p:nvPr/>
        </p:nvSpPr>
        <p:spPr bwMode="auto">
          <a:xfrm>
            <a:off x="6934200" y="3733800"/>
            <a:ext cx="14636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Base segment address</a:t>
            </a:r>
          </a:p>
        </p:txBody>
      </p:sp>
      <p:sp>
        <p:nvSpPr>
          <p:cNvPr id="287753" name="Text Box 9"/>
          <p:cNvSpPr txBox="1">
            <a:spLocks noChangeArrowheads="1"/>
          </p:cNvSpPr>
          <p:nvPr/>
        </p:nvSpPr>
        <p:spPr bwMode="auto">
          <a:xfrm>
            <a:off x="2362200" y="4568825"/>
            <a:ext cx="48006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en-US" dirty="0" err="1" smtClean="0">
                <a:solidFill>
                  <a:srgbClr val="000000"/>
                </a:solidFill>
              </a:rPr>
              <a:t>pr</a:t>
            </a:r>
            <a:r>
              <a:rPr lang="en-US" altLang="en-US" dirty="0" smtClean="0">
                <a:solidFill>
                  <a:srgbClr val="000000"/>
                </a:solidFill>
              </a:rPr>
              <a:t> = 0 if segment is not in the main memory</a:t>
            </a:r>
          </a:p>
          <a:p>
            <a:pPr eaLnBrk="0" fontAlgn="base" hangingPunct="0">
              <a:spcBef>
                <a:spcPct val="0"/>
              </a:spcBef>
              <a:spcAft>
                <a:spcPct val="0"/>
              </a:spcAft>
            </a:pPr>
            <a:r>
              <a:rPr lang="en-US" altLang="en-US" dirty="0" err="1" smtClean="0">
                <a:solidFill>
                  <a:srgbClr val="000000"/>
                </a:solidFill>
              </a:rPr>
              <a:t>pr</a:t>
            </a:r>
            <a:r>
              <a:rPr lang="en-US" altLang="en-US" dirty="0" smtClean="0">
                <a:solidFill>
                  <a:srgbClr val="000000"/>
                </a:solidFill>
              </a:rPr>
              <a:t> = 1 if segment is in the main memory</a:t>
            </a:r>
          </a:p>
          <a:p>
            <a:pPr eaLnBrk="0" fontAlgn="base" hangingPunct="0">
              <a:spcBef>
                <a:spcPct val="0"/>
              </a:spcBef>
              <a:spcAft>
                <a:spcPct val="0"/>
              </a:spcAft>
            </a:pPr>
            <a:endParaRPr lang="en-US" altLang="en-US" dirty="0" smtClean="0">
              <a:solidFill>
                <a:srgbClr val="000000"/>
              </a:solidFill>
            </a:endParaRPr>
          </a:p>
          <a:p>
            <a:pPr eaLnBrk="0" fontAlgn="base" hangingPunct="0">
              <a:spcBef>
                <a:spcPct val="0"/>
              </a:spcBef>
              <a:spcAft>
                <a:spcPct val="0"/>
              </a:spcAft>
            </a:pPr>
            <a:r>
              <a:rPr lang="en-US" altLang="en-US" dirty="0" smtClean="0">
                <a:solidFill>
                  <a:srgbClr val="000000"/>
                </a:solidFill>
              </a:rPr>
              <a:t>m=0 if segment was not modified</a:t>
            </a:r>
          </a:p>
          <a:p>
            <a:pPr eaLnBrk="0" fontAlgn="base" hangingPunct="0">
              <a:spcBef>
                <a:spcPct val="0"/>
              </a:spcBef>
              <a:spcAft>
                <a:spcPct val="0"/>
              </a:spcAft>
            </a:pPr>
            <a:r>
              <a:rPr lang="en-US" altLang="en-US" dirty="0" smtClean="0">
                <a:solidFill>
                  <a:srgbClr val="000000"/>
                </a:solidFill>
              </a:rPr>
              <a:t>m=1 if segment was modified</a:t>
            </a:r>
          </a:p>
          <a:p>
            <a:pPr eaLnBrk="0" fontAlgn="base" hangingPunct="0">
              <a:spcBef>
                <a:spcPct val="0"/>
              </a:spcBef>
              <a:spcAft>
                <a:spcPct val="0"/>
              </a:spcAft>
            </a:pPr>
            <a:r>
              <a:rPr lang="en-US" altLang="en-US" dirty="0" smtClean="0">
                <a:solidFill>
                  <a:srgbClr val="000000"/>
                </a:solidFill>
              </a:rPr>
              <a:t>p = protection bits</a:t>
            </a:r>
          </a:p>
          <a:p>
            <a:pPr eaLnBrk="0" fontAlgn="base" hangingPunct="0">
              <a:spcBef>
                <a:spcPct val="0"/>
              </a:spcBef>
              <a:spcAft>
                <a:spcPct val="0"/>
              </a:spcAft>
            </a:pPr>
            <a:r>
              <a:rPr lang="en-US" altLang="en-US" dirty="0" smtClean="0">
                <a:solidFill>
                  <a:srgbClr val="000000"/>
                </a:solidFill>
              </a:rPr>
              <a:t>a  is optional – some STE don’t have it  </a:t>
            </a:r>
          </a:p>
          <a:p>
            <a:pPr eaLnBrk="0" fontAlgn="base" hangingPunct="0">
              <a:spcBef>
                <a:spcPct val="0"/>
              </a:spcBef>
              <a:spcAft>
                <a:spcPct val="0"/>
              </a:spcAft>
            </a:pPr>
            <a:endParaRPr lang="en-US" altLang="en-US" dirty="0" smtClean="0">
              <a:solidFill>
                <a:srgbClr val="000000"/>
              </a:solidFill>
            </a:endParaRPr>
          </a:p>
        </p:txBody>
      </p:sp>
      <p:sp>
        <p:nvSpPr>
          <p:cNvPr id="287754" name="Line 10"/>
          <p:cNvSpPr>
            <a:spLocks noChangeShapeType="1"/>
          </p:cNvSpPr>
          <p:nvPr/>
        </p:nvSpPr>
        <p:spPr bwMode="auto">
          <a:xfrm>
            <a:off x="17526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87755" name="Line 11"/>
          <p:cNvSpPr>
            <a:spLocks noChangeShapeType="1"/>
          </p:cNvSpPr>
          <p:nvPr/>
        </p:nvSpPr>
        <p:spPr bwMode="auto">
          <a:xfrm>
            <a:off x="21336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87756" name="Line 12"/>
          <p:cNvSpPr>
            <a:spLocks noChangeShapeType="1"/>
          </p:cNvSpPr>
          <p:nvPr/>
        </p:nvSpPr>
        <p:spPr bwMode="auto">
          <a:xfrm>
            <a:off x="4876800" y="22860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CA" smtClean="0">
              <a:solidFill>
                <a:srgbClr val="000000"/>
              </a:solidFill>
            </a:endParaRPr>
          </a:p>
        </p:txBody>
      </p:sp>
      <p:sp>
        <p:nvSpPr>
          <p:cNvPr id="287757" name="Text Box 13"/>
          <p:cNvSpPr txBox="1">
            <a:spLocks noChangeArrowheads="1"/>
          </p:cNvSpPr>
          <p:nvPr/>
        </p:nvSpPr>
        <p:spPr bwMode="auto">
          <a:xfrm>
            <a:off x="5029200" y="3657600"/>
            <a:ext cx="1158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mtClean="0">
                <a:solidFill>
                  <a:srgbClr val="000000"/>
                </a:solidFill>
              </a:rPr>
              <a:t>Segment length</a:t>
            </a:r>
          </a:p>
        </p:txBody>
      </p:sp>
    </p:spTree>
    <p:extLst>
      <p:ext uri="{BB962C8B-B14F-4D97-AF65-F5344CB8AC3E}">
        <p14:creationId xmlns:p14="http://schemas.microsoft.com/office/powerpoint/2010/main" val="410835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1.pdf"/>
          <p:cNvPicPr>
            <a:picLocks noChangeAspect="1"/>
          </p:cNvPicPr>
          <p:nvPr/>
        </p:nvPicPr>
        <p:blipFill>
          <a:blip r:embed="rId3"/>
          <a:srcRect t="21818" b="8182"/>
          <a:stretch>
            <a:fillRect/>
          </a:stretch>
        </p:blipFill>
        <p:spPr>
          <a:xfrm>
            <a:off x="1295400" y="457200"/>
            <a:ext cx="6768516" cy="6131483"/>
          </a:xfrm>
          <a:prstGeom prst="rect">
            <a:avLst/>
          </a:prstGeom>
        </p:spPr>
      </p:pic>
    </p:spTree>
    <p:extLst>
      <p:ext uri="{BB962C8B-B14F-4D97-AF65-F5344CB8AC3E}">
        <p14:creationId xmlns:p14="http://schemas.microsoft.com/office/powerpoint/2010/main" val="363287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dirty="0"/>
              <a:t>Paging versus Segmentation (1)</a:t>
            </a:r>
          </a:p>
        </p:txBody>
      </p:sp>
      <p:sp>
        <p:nvSpPr>
          <p:cNvPr id="226307" name="Rectangle 3"/>
          <p:cNvSpPr>
            <a:spLocks noGrp="1" noChangeArrowheads="1"/>
          </p:cNvSpPr>
          <p:nvPr>
            <p:ph type="body" idx="1"/>
          </p:nvPr>
        </p:nvSpPr>
        <p:spPr/>
        <p:txBody>
          <a:bodyPr/>
          <a:lstStyle/>
          <a:p>
            <a:r>
              <a:rPr lang="en-US" altLang="en-US" sz="2800" dirty="0"/>
              <a:t>Paging is easier, simpler to implement.</a:t>
            </a:r>
          </a:p>
          <a:p>
            <a:r>
              <a:rPr lang="en-US" altLang="en-US" sz="2800" dirty="0"/>
              <a:t>Paging is transparent to the programmer.</a:t>
            </a:r>
          </a:p>
          <a:p>
            <a:r>
              <a:rPr lang="en-US" altLang="en-US" sz="2800" dirty="0"/>
              <a:t>Paging eliminates external fragmentation.</a:t>
            </a:r>
          </a:p>
          <a:p>
            <a:r>
              <a:rPr lang="en-US" altLang="en-US" sz="2800" dirty="0"/>
              <a:t>Segmentation is visible to the programmer.</a:t>
            </a:r>
          </a:p>
          <a:p>
            <a:r>
              <a:rPr lang="en-US" altLang="en-US" sz="2800" dirty="0"/>
              <a:t>Segmentation allows for growing data structures, modularity, and support for sharing and protection.</a:t>
            </a:r>
          </a:p>
          <a:p>
            <a:r>
              <a:rPr lang="en-US" altLang="en-US" sz="2800" dirty="0"/>
              <a:t>Segmentation eliminates internal fragmentation.</a:t>
            </a:r>
          </a:p>
        </p:txBody>
      </p:sp>
    </p:spTree>
    <p:extLst>
      <p:ext uri="{BB962C8B-B14F-4D97-AF65-F5344CB8AC3E}">
        <p14:creationId xmlns:p14="http://schemas.microsoft.com/office/powerpoint/2010/main" val="381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a:t>Paging versus Segmentation (2)</a:t>
            </a:r>
          </a:p>
        </p:txBody>
      </p:sp>
      <p:sp>
        <p:nvSpPr>
          <p:cNvPr id="267267" name="Rectangle 3"/>
          <p:cNvSpPr>
            <a:spLocks noGrp="1" noChangeArrowheads="1"/>
          </p:cNvSpPr>
          <p:nvPr>
            <p:ph type="body" idx="1"/>
          </p:nvPr>
        </p:nvSpPr>
        <p:spPr/>
        <p:txBody>
          <a:bodyPr>
            <a:normAutofit/>
          </a:bodyPr>
          <a:lstStyle/>
          <a:p>
            <a:r>
              <a:rPr lang="en-US" altLang="en-US" sz="2800" dirty="0"/>
              <a:t>Segmentation and paging are hardware </a:t>
            </a:r>
            <a:r>
              <a:rPr lang="en-US" altLang="en-US" sz="2800" dirty="0" smtClean="0"/>
              <a:t>supported</a:t>
            </a:r>
            <a:endParaRPr lang="en-US" altLang="en-US" sz="2800" dirty="0"/>
          </a:p>
          <a:p>
            <a:r>
              <a:rPr lang="en-US" altLang="en-US" sz="2800" dirty="0"/>
              <a:t>An important advantage of segmentation is the support for protection and </a:t>
            </a:r>
            <a:r>
              <a:rPr lang="en-US" altLang="en-US" sz="2800" dirty="0" smtClean="0"/>
              <a:t>sharing</a:t>
            </a:r>
          </a:p>
          <a:p>
            <a:r>
              <a:rPr lang="en-US" altLang="en-US" sz="2800" dirty="0"/>
              <a:t>I</a:t>
            </a:r>
            <a:r>
              <a:rPr lang="en-US" altLang="en-US" sz="2800" dirty="0" smtClean="0"/>
              <a:t>mportant advantages of paging are:</a:t>
            </a:r>
          </a:p>
          <a:p>
            <a:pPr lvl="1"/>
            <a:r>
              <a:rPr lang="en-US" altLang="en-US" sz="2000" dirty="0" smtClean="0"/>
              <a:t>Simplicity</a:t>
            </a:r>
          </a:p>
          <a:p>
            <a:pPr lvl="1"/>
            <a:r>
              <a:rPr lang="en-US" altLang="en-US" sz="2000" dirty="0" smtClean="0"/>
              <a:t>Only a portion of a program resides in the main memory</a:t>
            </a:r>
            <a:endParaRPr lang="en-US" altLang="en-US" sz="2000" dirty="0"/>
          </a:p>
        </p:txBody>
      </p:sp>
    </p:spTree>
    <p:extLst>
      <p:ext uri="{BB962C8B-B14F-4D97-AF65-F5344CB8AC3E}">
        <p14:creationId xmlns:p14="http://schemas.microsoft.com/office/powerpoint/2010/main" val="240866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accent6">
                    <a:lumMod val="75000"/>
                  </a:schemeClr>
                </a:solidFill>
              </a:rPr>
              <a:t>Combined Paging and Segmentation</a:t>
            </a:r>
            <a:endParaRPr lang="en-US" dirty="0">
              <a:solidFill>
                <a:schemeClr val="accent6">
                  <a:lumMod val="75000"/>
                </a:schemeClr>
              </a:solidFill>
            </a:endParaRPr>
          </a:p>
        </p:txBody>
      </p:sp>
      <p:graphicFrame>
        <p:nvGraphicFramePr>
          <p:cNvPr id="5" name="Diagram 4"/>
          <p:cNvGraphicFramePr/>
          <p:nvPr/>
        </p:nvGraphicFramePr>
        <p:xfrm>
          <a:off x="381000" y="20574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437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6096000"/>
            <a:ext cx="7924801" cy="293132"/>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1066800"/>
            <a:ext cx="8077200" cy="4299970"/>
          </a:xfrm>
          <a:prstGeom prst="rect">
            <a:avLst/>
          </a:prstGeom>
        </p:spPr>
      </p:pic>
      <p:sp>
        <p:nvSpPr>
          <p:cNvPr id="7" name="Rectangle 6"/>
          <p:cNvSpPr/>
          <p:nvPr/>
        </p:nvSpPr>
        <p:spPr>
          <a:xfrm>
            <a:off x="533400" y="5562600"/>
            <a:ext cx="8153400" cy="369332"/>
          </a:xfrm>
          <a:prstGeom prst="rect">
            <a:avLst/>
          </a:prstGeom>
        </p:spPr>
        <p:txBody>
          <a:bodyPr wrap="square">
            <a:spAutoFit/>
          </a:bodyPr>
          <a:lstStyle/>
          <a:p>
            <a:pPr algn="ctr"/>
            <a:r>
              <a:rPr lang="en-US" b="1" dirty="0" smtClean="0">
                <a:latin typeface="+mn-lt"/>
              </a:rPr>
              <a:t>Table 8.1  Virtual Memory Terminology</a:t>
            </a:r>
            <a:r>
              <a:rPr lang="en-US" dirty="0" smtClean="0">
                <a:latin typeface="+mn-lt"/>
              </a:rPr>
              <a:t> </a:t>
            </a:r>
            <a:endParaRPr lang="en-US" dirty="0">
              <a:latin typeface="+mn-lt"/>
            </a:endParaRPr>
          </a:p>
        </p:txBody>
      </p:sp>
    </p:spTree>
    <p:extLst>
      <p:ext uri="{BB962C8B-B14F-4D97-AF65-F5344CB8AC3E}">
        <p14:creationId xmlns:p14="http://schemas.microsoft.com/office/powerpoint/2010/main" val="306741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tretch>
            <a:fillRect/>
          </a:stretch>
        </p:blipFill>
        <p:spPr>
          <a:xfrm>
            <a:off x="134470" y="0"/>
            <a:ext cx="8875059" cy="6858000"/>
          </a:xfrm>
          <a:prstGeom prst="rect">
            <a:avLst/>
          </a:prstGeom>
        </p:spPr>
      </p:pic>
    </p:spTree>
    <p:extLst>
      <p:ext uri="{BB962C8B-B14F-4D97-AF65-F5344CB8AC3E}">
        <p14:creationId xmlns:p14="http://schemas.microsoft.com/office/powerpoint/2010/main" val="39574765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l="7059" t="51818" r="9412" b="20000"/>
          <a:stretch>
            <a:fillRect/>
          </a:stretch>
        </p:blipFill>
        <p:spPr>
          <a:xfrm>
            <a:off x="0" y="1447800"/>
            <a:ext cx="8900244" cy="3886200"/>
          </a:xfrm>
          <a:prstGeom prst="rect">
            <a:avLst/>
          </a:prstGeom>
        </p:spPr>
      </p:pic>
    </p:spTree>
    <p:extLst>
      <p:ext uri="{BB962C8B-B14F-4D97-AF65-F5344CB8AC3E}">
        <p14:creationId xmlns:p14="http://schemas.microsoft.com/office/powerpoint/2010/main" val="3283607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dirty="0"/>
              <a:t>Virtual Memory </a:t>
            </a:r>
            <a:r>
              <a:rPr lang="en-US" altLang="en-US" dirty="0" smtClean="0"/>
              <a:t>Organization</a:t>
            </a:r>
            <a:endParaRPr lang="en-CA" altLang="en-US" dirty="0"/>
          </a:p>
        </p:txBody>
      </p:sp>
      <p:sp>
        <p:nvSpPr>
          <p:cNvPr id="305155" name="Rectangle 3"/>
          <p:cNvSpPr>
            <a:spLocks noGrp="1" noChangeArrowheads="1"/>
          </p:cNvSpPr>
          <p:nvPr>
            <p:ph type="body" idx="1"/>
          </p:nvPr>
        </p:nvSpPr>
        <p:spPr/>
        <p:txBody>
          <a:bodyPr/>
          <a:lstStyle/>
          <a:p>
            <a:r>
              <a:rPr lang="en-US" altLang="en-US" sz="2800" dirty="0"/>
              <a:t>Paging – almost all operating systems</a:t>
            </a:r>
          </a:p>
          <a:p>
            <a:r>
              <a:rPr lang="en-US" altLang="en-US" sz="2800" dirty="0" smtClean="0"/>
              <a:t>Segmentation</a:t>
            </a:r>
          </a:p>
          <a:p>
            <a:pPr lvl="1"/>
            <a:r>
              <a:rPr lang="en-US" altLang="en-US" sz="2000" dirty="0" err="1" smtClean="0"/>
              <a:t>Burroughts</a:t>
            </a:r>
            <a:r>
              <a:rPr lang="en-US" altLang="en-US" sz="2000" dirty="0" smtClean="0"/>
              <a:t> Corporation B5000</a:t>
            </a:r>
            <a:endParaRPr lang="en-US" altLang="en-US" sz="2000" dirty="0"/>
          </a:p>
          <a:p>
            <a:r>
              <a:rPr lang="en-US" altLang="en-US" sz="2800" dirty="0"/>
              <a:t>Segmentation with </a:t>
            </a:r>
            <a:r>
              <a:rPr lang="en-US" altLang="en-US" sz="2800" dirty="0" smtClean="0"/>
              <a:t>paging</a:t>
            </a:r>
          </a:p>
          <a:p>
            <a:pPr lvl="1"/>
            <a:r>
              <a:rPr lang="en-US" altLang="en-US" sz="2000" dirty="0" err="1" smtClean="0"/>
              <a:t>Burroughts</a:t>
            </a:r>
            <a:r>
              <a:rPr lang="en-US" altLang="en-US" sz="2000" dirty="0" smtClean="0"/>
              <a:t> </a:t>
            </a:r>
            <a:r>
              <a:rPr lang="en-US" altLang="en-US" sz="2000" dirty="0"/>
              <a:t>Corporation </a:t>
            </a:r>
            <a:r>
              <a:rPr lang="en-US" altLang="en-US" sz="2000" dirty="0" smtClean="0"/>
              <a:t>B5000</a:t>
            </a:r>
          </a:p>
          <a:p>
            <a:pPr lvl="1"/>
            <a:r>
              <a:rPr lang="en-US" altLang="en-US" sz="2000" dirty="0" err="1" smtClean="0"/>
              <a:t>Multics</a:t>
            </a:r>
            <a:r>
              <a:rPr lang="en-US" altLang="en-US" sz="2000" dirty="0" smtClean="0"/>
              <a:t> (1964) for GE-645 mainframe computer</a:t>
            </a:r>
          </a:p>
          <a:p>
            <a:r>
              <a:rPr lang="en-US" altLang="en-US" sz="2800" b="1" dirty="0" smtClean="0"/>
              <a:t>Important: </a:t>
            </a:r>
            <a:r>
              <a:rPr lang="en-US" altLang="en-US" sz="2800" dirty="0" smtClean="0"/>
              <a:t>“segmentation” at the process level is different: it is how a process is organized in code, </a:t>
            </a:r>
            <a:r>
              <a:rPr lang="en-US" altLang="en-US" sz="2800" dirty="0"/>
              <a:t>data, stack, </a:t>
            </a:r>
            <a:r>
              <a:rPr lang="en-US" altLang="en-US" sz="2800" dirty="0" smtClean="0"/>
              <a:t>etc.</a:t>
            </a:r>
          </a:p>
          <a:p>
            <a:pPr lvl="1"/>
            <a:r>
              <a:rPr lang="en-US" altLang="en-US" sz="2000" dirty="0" smtClean="0"/>
              <a:t>Supported at the hardware level by registers: CC, DS, SS, ES</a:t>
            </a:r>
            <a:endParaRPr lang="en-US" altLang="en-US" sz="2000" dirty="0"/>
          </a:p>
          <a:p>
            <a:endParaRPr lang="en-CA" altLang="en-US" dirty="0"/>
          </a:p>
        </p:txBody>
      </p:sp>
    </p:spTree>
    <p:extLst>
      <p:ext uri="{BB962C8B-B14F-4D97-AF65-F5344CB8AC3E}">
        <p14:creationId xmlns:p14="http://schemas.microsoft.com/office/powerpoint/2010/main" val="135112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5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5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51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5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3">
                    <a:lumMod val="50000"/>
                  </a:schemeClr>
                </a:solidFill>
              </a:rPr>
              <a:t>Protection and Sharing</a:t>
            </a:r>
            <a:endParaRPr lang="en-NZ" b="1" dirty="0">
              <a:solidFill>
                <a:schemeClr val="accent3">
                  <a:lumMod val="50000"/>
                </a:schemeClr>
              </a:solidFill>
            </a:endParaRPr>
          </a:p>
        </p:txBody>
      </p:sp>
      <p:sp>
        <p:nvSpPr>
          <p:cNvPr id="3" name="Content Placeholder 2"/>
          <p:cNvSpPr>
            <a:spLocks noGrp="1"/>
          </p:cNvSpPr>
          <p:nvPr>
            <p:ph idx="4294967295"/>
          </p:nvPr>
        </p:nvSpPr>
        <p:spPr>
          <a:xfrm>
            <a:off x="457200" y="2286000"/>
            <a:ext cx="8229600" cy="3840163"/>
          </a:xfrm>
        </p:spPr>
        <p:txBody>
          <a:bodyPr>
            <a:normAutofit/>
          </a:bodyPr>
          <a:lstStyle/>
          <a:p>
            <a:r>
              <a:rPr lang="en-NZ" sz="2200" dirty="0" smtClean="0"/>
              <a:t>Segmentation lends itself to the implementation of protection and sharing policies</a:t>
            </a:r>
          </a:p>
          <a:p>
            <a:r>
              <a:rPr lang="en-NZ" sz="2200" dirty="0" smtClean="0"/>
              <a:t>Each entry has a base address and length so inadvertent memory access can be controlled</a:t>
            </a:r>
          </a:p>
          <a:p>
            <a:r>
              <a:rPr lang="en-NZ" sz="2200" dirty="0" smtClean="0"/>
              <a:t>Sharing can be achieved by segments referencing multiple processes</a:t>
            </a:r>
            <a:endParaRPr lang="en-NZ" sz="2200" dirty="0"/>
          </a:p>
        </p:txBody>
      </p:sp>
      <p:pic>
        <p:nvPicPr>
          <p:cNvPr id="4" name="Picture 3"/>
          <p:cNvPicPr>
            <a:picLocks noChangeAspect="1"/>
          </p:cNvPicPr>
          <p:nvPr/>
        </p:nvPicPr>
        <p:blipFill>
          <a:blip r:embed="rId3"/>
          <a:stretch>
            <a:fillRect/>
          </a:stretch>
        </p:blipFill>
        <p:spPr>
          <a:xfrm>
            <a:off x="3429000" y="4724400"/>
            <a:ext cx="2171700" cy="1600200"/>
          </a:xfrm>
          <a:prstGeom prst="rect">
            <a:avLst/>
          </a:prstGeom>
        </p:spPr>
      </p:pic>
    </p:spTree>
    <p:extLst>
      <p:ext uri="{BB962C8B-B14F-4D97-AF65-F5344CB8AC3E}">
        <p14:creationId xmlns:p14="http://schemas.microsoft.com/office/powerpoint/2010/main" val="2985608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1"/>
            <a:ext cx="4087368" cy="4038600"/>
          </a:xfrm>
        </p:spPr>
        <p:txBody>
          <a:bodyPr>
            <a:normAutofit/>
          </a:bodyPr>
          <a:lstStyle/>
          <a:p>
            <a:pPr>
              <a:lnSpc>
                <a:spcPct val="80000"/>
              </a:lnSpc>
            </a:pPr>
            <a:r>
              <a:rPr lang="en-US" sz="2400" dirty="0"/>
              <a:t>Design issues:</a:t>
            </a:r>
          </a:p>
          <a:p>
            <a:pPr lvl="1">
              <a:lnSpc>
                <a:spcPct val="80000"/>
              </a:lnSpc>
              <a:buFont typeface="Arial" pitchFamily="34" charset="0"/>
              <a:buChar char="•"/>
            </a:pPr>
            <a:r>
              <a:rPr lang="en-US" sz="2400" dirty="0"/>
              <a:t>Page size</a:t>
            </a:r>
          </a:p>
          <a:p>
            <a:pPr lvl="1">
              <a:lnSpc>
                <a:spcPct val="80000"/>
              </a:lnSpc>
              <a:buFont typeface="Arial" pitchFamily="34" charset="0"/>
              <a:buChar char="•"/>
            </a:pPr>
            <a:r>
              <a:rPr lang="en-US" sz="2400" dirty="0"/>
              <a:t>Paging vs. segmentation</a:t>
            </a:r>
          </a:p>
          <a:p>
            <a:pPr lvl="1"/>
            <a:endParaRPr lang="en-US" sz="3692" dirty="0" smtClean="0"/>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smtClean="0"/>
              <a:t>Hardware and control structures</a:t>
            </a:r>
          </a:p>
          <a:p>
            <a:pPr lvl="2"/>
            <a:r>
              <a:rPr lang="en-US" sz="3892" dirty="0" smtClean="0"/>
              <a:t>Locality and virtual memory</a:t>
            </a:r>
          </a:p>
          <a:p>
            <a:pPr lvl="2"/>
            <a:r>
              <a:rPr lang="en-US" sz="3892" dirty="0" smtClean="0"/>
              <a:t>Paging </a:t>
            </a:r>
          </a:p>
          <a:p>
            <a:pPr lvl="2"/>
            <a:r>
              <a:rPr lang="en-US" sz="3892" dirty="0" smtClean="0"/>
              <a:t>Segmentation</a:t>
            </a:r>
          </a:p>
          <a:p>
            <a:pPr lvl="2"/>
            <a:r>
              <a:rPr lang="en-US" sz="3892" dirty="0" smtClean="0"/>
              <a:t>Combined paging and segmentation</a:t>
            </a:r>
          </a:p>
          <a:p>
            <a:pPr lvl="2"/>
            <a:r>
              <a:rPr lang="en-US" sz="3892" dirty="0" smtClean="0"/>
              <a:t>Protection and sharing</a:t>
            </a:r>
          </a:p>
        </p:txBody>
      </p:sp>
    </p:spTree>
    <p:extLst>
      <p:ext uri="{BB962C8B-B14F-4D97-AF65-F5344CB8AC3E}">
        <p14:creationId xmlns:p14="http://schemas.microsoft.com/office/powerpoint/2010/main" val="22309480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Execution of a Process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77200" cy="3840163"/>
          </a:xfrm>
        </p:spPr>
        <p:txBody>
          <a:bodyPr/>
          <a:lstStyle/>
          <a:p>
            <a:r>
              <a:rPr lang="en-US" sz="2200" dirty="0" smtClean="0"/>
              <a:t>Operating system brings into main memory a few pieces of the program</a:t>
            </a:r>
          </a:p>
          <a:p>
            <a:r>
              <a:rPr lang="en-US" sz="2200" b="1" dirty="0" smtClean="0"/>
              <a:t>Resident set</a:t>
            </a:r>
          </a:p>
          <a:p>
            <a:pPr lvl="2"/>
            <a:r>
              <a:rPr lang="en-US" dirty="0" smtClean="0"/>
              <a:t>portion of process that is in main memory</a:t>
            </a:r>
          </a:p>
          <a:p>
            <a:r>
              <a:rPr lang="en-US" sz="2200" dirty="0" smtClean="0"/>
              <a:t>An </a:t>
            </a:r>
            <a:r>
              <a:rPr lang="en-US" sz="2200" b="1" dirty="0" smtClean="0"/>
              <a:t>interrupt</a:t>
            </a:r>
            <a:r>
              <a:rPr lang="en-US" sz="2200" dirty="0" smtClean="0"/>
              <a:t> is generated when an                                       address is needed that is not in main                                 memory</a:t>
            </a:r>
          </a:p>
          <a:p>
            <a:r>
              <a:rPr lang="en-US" sz="2200" dirty="0" smtClean="0"/>
              <a:t>Operating system places the process                                              in a </a:t>
            </a:r>
            <a:r>
              <a:rPr lang="en-US" sz="2200" b="1" dirty="0" smtClean="0"/>
              <a:t>blocking state</a:t>
            </a:r>
          </a:p>
          <a:p>
            <a:endParaRPr lang="en-US" dirty="0"/>
          </a:p>
        </p:txBody>
      </p:sp>
      <p:sp>
        <p:nvSpPr>
          <p:cNvPr id="4" name="TextBox 3"/>
          <p:cNvSpPr txBox="1"/>
          <p:nvPr/>
        </p:nvSpPr>
        <p:spPr>
          <a:xfrm>
            <a:off x="6934200" y="6457890"/>
            <a:ext cx="1781532" cy="400110"/>
          </a:xfrm>
          <a:prstGeom prst="rect">
            <a:avLst/>
          </a:prstGeom>
          <a:noFill/>
        </p:spPr>
        <p:txBody>
          <a:bodyPr wrap="none" rtlCol="0">
            <a:spAutoFit/>
          </a:bodyPr>
          <a:lstStyle/>
          <a:p>
            <a:r>
              <a:rPr lang="en-US" sz="2000" dirty="0" smtClean="0">
                <a:latin typeface="+mn-lt"/>
              </a:rPr>
              <a:t>Continued . . .</a:t>
            </a:r>
            <a:endParaRPr lang="en-US" sz="2000" dirty="0">
              <a:latin typeface="+mn-lt"/>
            </a:endParaRPr>
          </a:p>
        </p:txBody>
      </p:sp>
      <p:pic>
        <p:nvPicPr>
          <p:cNvPr id="5" name="Picture 4"/>
          <p:cNvPicPr>
            <a:picLocks noChangeAspect="1"/>
          </p:cNvPicPr>
          <p:nvPr/>
        </p:nvPicPr>
        <p:blipFill>
          <a:blip r:embed="rId3"/>
          <a:stretch>
            <a:fillRect/>
          </a:stretch>
        </p:blipFill>
        <p:spPr>
          <a:xfrm>
            <a:off x="6172200" y="3886200"/>
            <a:ext cx="1447800" cy="2364614"/>
          </a:xfrm>
          <a:prstGeom prst="rect">
            <a:avLst/>
          </a:prstGeom>
        </p:spPr>
      </p:pic>
    </p:spTree>
    <p:extLst>
      <p:ext uri="{BB962C8B-B14F-4D97-AF65-F5344CB8AC3E}">
        <p14:creationId xmlns:p14="http://schemas.microsoft.com/office/powerpoint/2010/main" val="395918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Execution of a Process</a:t>
            </a:r>
            <a:endParaRPr lang="en-US" b="1" dirty="0">
              <a:solidFill>
                <a:schemeClr val="accent3">
                  <a:lumMod val="50000"/>
                </a:schemeClr>
              </a:solidFill>
            </a:endParaRPr>
          </a:p>
        </p:txBody>
      </p:sp>
      <p:sp>
        <p:nvSpPr>
          <p:cNvPr id="3" name="Content Placeholder 2"/>
          <p:cNvSpPr>
            <a:spLocks noGrp="1"/>
          </p:cNvSpPr>
          <p:nvPr>
            <p:ph idx="4294967295"/>
          </p:nvPr>
        </p:nvSpPr>
        <p:spPr>
          <a:xfrm>
            <a:off x="457200" y="2209800"/>
            <a:ext cx="8305800" cy="3840163"/>
          </a:xfrm>
        </p:spPr>
        <p:txBody>
          <a:bodyPr/>
          <a:lstStyle/>
          <a:p>
            <a:r>
              <a:rPr lang="en-US" sz="2200" dirty="0" smtClean="0"/>
              <a:t>Piece of process that contains the logical address is brought into main memory</a:t>
            </a:r>
          </a:p>
          <a:p>
            <a:pPr lvl="1"/>
            <a:r>
              <a:rPr lang="en-US" sz="2200" dirty="0" smtClean="0"/>
              <a:t>operating system issues a disk I/O Read request</a:t>
            </a:r>
          </a:p>
          <a:p>
            <a:pPr lvl="1"/>
            <a:r>
              <a:rPr lang="en-US" sz="2200" dirty="0" smtClean="0"/>
              <a:t>another process is dispatched to run while the disk I/O takes place</a:t>
            </a:r>
          </a:p>
          <a:p>
            <a:pPr lvl="1"/>
            <a:r>
              <a:rPr lang="en-US" sz="2200" dirty="0" smtClean="0"/>
              <a:t>an interrupt is issued when disk I/O is complete, which causes the operating system to place the affected process in the Ready state</a:t>
            </a:r>
          </a:p>
          <a:p>
            <a:endParaRPr lang="en-US" dirty="0"/>
          </a:p>
        </p:txBody>
      </p:sp>
      <p:pic>
        <p:nvPicPr>
          <p:cNvPr id="4" name="Picture 3"/>
          <p:cNvPicPr>
            <a:picLocks noChangeAspect="1"/>
          </p:cNvPicPr>
          <p:nvPr/>
        </p:nvPicPr>
        <p:blipFill>
          <a:blip r:embed="rId3"/>
          <a:stretch>
            <a:fillRect/>
          </a:stretch>
        </p:blipFill>
        <p:spPr>
          <a:xfrm>
            <a:off x="6400800" y="5029200"/>
            <a:ext cx="1343775" cy="1453321"/>
          </a:xfrm>
          <a:prstGeom prst="rect">
            <a:avLst/>
          </a:prstGeom>
        </p:spPr>
      </p:pic>
    </p:spTree>
    <p:extLst>
      <p:ext uri="{BB962C8B-B14F-4D97-AF65-F5344CB8AC3E}">
        <p14:creationId xmlns:p14="http://schemas.microsoft.com/office/powerpoint/2010/main" val="2985905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50000"/>
                  </a:schemeClr>
                </a:solidFill>
              </a:rPr>
              <a:t>Implications</a:t>
            </a:r>
            <a:endParaRPr lang="en-US" b="1" dirty="0">
              <a:solidFill>
                <a:schemeClr val="accent1">
                  <a:lumMod val="50000"/>
                </a:schemeClr>
              </a:solidFill>
            </a:endParaRPr>
          </a:p>
        </p:txBody>
      </p:sp>
      <p:sp>
        <p:nvSpPr>
          <p:cNvPr id="3" name="Content Placeholder 2"/>
          <p:cNvSpPr>
            <a:spLocks noGrp="1"/>
          </p:cNvSpPr>
          <p:nvPr>
            <p:ph idx="4294967295"/>
          </p:nvPr>
        </p:nvSpPr>
        <p:spPr>
          <a:xfrm>
            <a:off x="533400" y="2286000"/>
            <a:ext cx="8153400" cy="3840163"/>
          </a:xfrm>
        </p:spPr>
        <p:txBody>
          <a:bodyPr/>
          <a:lstStyle/>
          <a:p>
            <a:r>
              <a:rPr lang="en-US" sz="2200" dirty="0" smtClean="0"/>
              <a:t>More processes may be maintained in main memory</a:t>
            </a:r>
          </a:p>
          <a:p>
            <a:pPr lvl="1"/>
            <a:r>
              <a:rPr lang="en-US" sz="2200" dirty="0" smtClean="0"/>
              <a:t>only load in some of the pieces of each process</a:t>
            </a:r>
          </a:p>
          <a:p>
            <a:pPr lvl="1"/>
            <a:r>
              <a:rPr lang="en-US" sz="2200" dirty="0" smtClean="0"/>
              <a:t>with so many processes in main memory, it is very likely a process will be in the Ready state at any particular time</a:t>
            </a:r>
          </a:p>
          <a:p>
            <a:r>
              <a:rPr lang="en-US" sz="2200" dirty="0" smtClean="0"/>
              <a:t>A process may be larger than all of main memory</a:t>
            </a:r>
          </a:p>
          <a:p>
            <a:r>
              <a:rPr lang="en-US" altLang="en-US" sz="2000" dirty="0"/>
              <a:t>The programmer shouldn't be concerned with the size of an application, unless larger than the virtual </a:t>
            </a:r>
            <a:r>
              <a:rPr lang="en-US" altLang="en-US" sz="2000" dirty="0" smtClean="0"/>
              <a:t>memory</a:t>
            </a:r>
            <a:endParaRPr lang="en-US" altLang="en-US" sz="2000" dirty="0"/>
          </a:p>
          <a:p>
            <a:endParaRPr lang="en-US" sz="2200" dirty="0" smtClean="0"/>
          </a:p>
          <a:p>
            <a:endParaRPr lang="en-US" dirty="0"/>
          </a:p>
        </p:txBody>
      </p:sp>
      <p:pic>
        <p:nvPicPr>
          <p:cNvPr id="4" name="Picture 3"/>
          <p:cNvPicPr>
            <a:picLocks noChangeAspect="1"/>
          </p:cNvPicPr>
          <p:nvPr/>
        </p:nvPicPr>
        <p:blipFill>
          <a:blip r:embed="rId3"/>
          <a:stretch>
            <a:fillRect/>
          </a:stretch>
        </p:blipFill>
        <p:spPr>
          <a:xfrm rot="725105">
            <a:off x="7374135" y="5285562"/>
            <a:ext cx="1095400" cy="966082"/>
          </a:xfrm>
          <a:prstGeom prst="rect">
            <a:avLst/>
          </a:prstGeom>
        </p:spPr>
      </p:pic>
    </p:spTree>
    <p:extLst>
      <p:ext uri="{BB962C8B-B14F-4D97-AF65-F5344CB8AC3E}">
        <p14:creationId xmlns:p14="http://schemas.microsoft.com/office/powerpoint/2010/main" val="34441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Real and 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471988220"/>
              </p:ext>
            </p:extLst>
          </p:nvPr>
        </p:nvGraphicFramePr>
        <p:xfrm>
          <a:off x="213895" y="2130927"/>
          <a:ext cx="8763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1164849">
            <a:off x="2215803" y="5003330"/>
            <a:ext cx="2095500" cy="1435100"/>
          </a:xfrm>
          <a:prstGeom prst="rect">
            <a:avLst/>
          </a:prstGeom>
        </p:spPr>
      </p:pic>
    </p:spTree>
    <p:extLst>
      <p:ext uri="{BB962C8B-B14F-4D97-AF65-F5344CB8AC3E}">
        <p14:creationId xmlns:p14="http://schemas.microsoft.com/office/powerpoint/2010/main" val="3111588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400800"/>
            <a:ext cx="5410200" cy="76200"/>
          </a:xfrm>
          <a:prstGeom prst="rect">
            <a:avLst/>
          </a:prstGeom>
          <a:blipFill rotWithShape="1">
            <a:blip r:embed="rId3"/>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4"/>
          <a:stretch>
            <a:fillRect/>
          </a:stretch>
        </p:blipFill>
        <p:spPr>
          <a:xfrm>
            <a:off x="533400" y="762000"/>
            <a:ext cx="6674332" cy="5880100"/>
          </a:xfrm>
          <a:prstGeom prst="rect">
            <a:avLst/>
          </a:prstGeom>
        </p:spPr>
      </p:pic>
      <p:sp>
        <p:nvSpPr>
          <p:cNvPr id="6" name="TextBox 5"/>
          <p:cNvSpPr txBox="1"/>
          <p:nvPr/>
        </p:nvSpPr>
        <p:spPr>
          <a:xfrm>
            <a:off x="7315200" y="1985708"/>
            <a:ext cx="1447800" cy="1261884"/>
          </a:xfrm>
          <a:prstGeom prst="rect">
            <a:avLst/>
          </a:prstGeom>
          <a:noFill/>
        </p:spPr>
        <p:txBody>
          <a:bodyPr wrap="square" rtlCol="0">
            <a:spAutoFit/>
          </a:bodyPr>
          <a:lstStyle/>
          <a:p>
            <a:pPr algn="ctr"/>
            <a:r>
              <a:rPr lang="en-US" sz="2400" b="1" dirty="0" smtClean="0">
                <a:latin typeface="+mn-lt"/>
              </a:rPr>
              <a:t>Table 8.2 </a:t>
            </a:r>
          </a:p>
          <a:p>
            <a:pPr algn="ctr"/>
            <a:r>
              <a:rPr lang="en-US" sz="2400" b="1" dirty="0" smtClean="0">
                <a:latin typeface="+mn-lt"/>
              </a:rPr>
              <a:t> </a:t>
            </a:r>
            <a:r>
              <a:rPr lang="en-US" sz="1400" b="1" dirty="0" smtClean="0">
                <a:latin typeface="+mn-lt"/>
              </a:rPr>
              <a:t>Characteristics of Paging and Segmentation</a:t>
            </a:r>
            <a:r>
              <a:rPr lang="en-US" sz="1400" dirty="0" smtClean="0">
                <a:latin typeface="+mn-lt"/>
              </a:rPr>
              <a:t> </a:t>
            </a:r>
            <a:endParaRPr lang="en-US" sz="2400" dirty="0">
              <a:latin typeface="+mn-lt"/>
            </a:endParaRPr>
          </a:p>
        </p:txBody>
      </p:sp>
    </p:spTree>
    <p:extLst>
      <p:ext uri="{BB962C8B-B14F-4D97-AF65-F5344CB8AC3E}">
        <p14:creationId xmlns:p14="http://schemas.microsoft.com/office/powerpoint/2010/main" val="1916928612"/>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11758</TotalTime>
  <Words>6181</Words>
  <Application>Microsoft Office PowerPoint</Application>
  <PresentationFormat>On-screen Show (4:3)</PresentationFormat>
  <Paragraphs>549</Paragraphs>
  <Slides>44</Slides>
  <Notes>29</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Executive</vt:lpstr>
      <vt:lpstr>Blends</vt:lpstr>
      <vt:lpstr>1_Blends</vt:lpstr>
      <vt:lpstr>Operating Systems Concepts</vt:lpstr>
      <vt:lpstr>Basic Concepts (1)</vt:lpstr>
      <vt:lpstr>Basic Concepts (2)</vt:lpstr>
      <vt:lpstr>PowerPoint Presentation</vt:lpstr>
      <vt:lpstr>Execution of a Process</vt:lpstr>
      <vt:lpstr>Execution of a Process</vt:lpstr>
      <vt:lpstr>Implications</vt:lpstr>
      <vt:lpstr>Real and Virtual Memory</vt:lpstr>
      <vt:lpstr>PowerPoint Presentation</vt:lpstr>
      <vt:lpstr>Thrashing?</vt:lpstr>
      <vt:lpstr>Principle of Locality</vt:lpstr>
      <vt:lpstr>Support Needed for Virtual Memory</vt:lpstr>
      <vt:lpstr>Paging</vt:lpstr>
      <vt:lpstr>Control Bits in Page Table</vt:lpstr>
      <vt:lpstr>Page Table Entry</vt:lpstr>
      <vt:lpstr>PowerPoint Presentation</vt:lpstr>
      <vt:lpstr>Page Tables</vt:lpstr>
      <vt:lpstr>Page Tables Design Question (1)</vt:lpstr>
      <vt:lpstr>Page Tables Operations</vt:lpstr>
      <vt:lpstr>Page Tables Design Question (2)</vt:lpstr>
      <vt:lpstr>PowerPoint Presentation</vt:lpstr>
      <vt:lpstr>Paging Address Translation</vt:lpstr>
      <vt:lpstr>Page Tables Design Question (3)</vt:lpstr>
      <vt:lpstr>PowerPoint Presentation</vt:lpstr>
      <vt:lpstr>PowerPoint Presentation</vt:lpstr>
      <vt:lpstr>Page Size (1)</vt:lpstr>
      <vt:lpstr>Page Size (2)</vt:lpstr>
      <vt:lpstr>PowerPoint Presentation</vt:lpstr>
      <vt:lpstr>Page Size (3)</vt:lpstr>
      <vt:lpstr>Page Size (4)</vt:lpstr>
      <vt:lpstr>PowerPoint Presentation</vt:lpstr>
      <vt:lpstr>Page Size</vt:lpstr>
      <vt:lpstr>Segmentation</vt:lpstr>
      <vt:lpstr>Segment Table Organization</vt:lpstr>
      <vt:lpstr>Segment Table Entry</vt:lpstr>
      <vt:lpstr>PowerPoint Presentation</vt:lpstr>
      <vt:lpstr>Paging versus Segmentation (1)</vt:lpstr>
      <vt:lpstr>Paging versus Segmentation (2)</vt:lpstr>
      <vt:lpstr>Combined Paging and Segmentation</vt:lpstr>
      <vt:lpstr>PowerPoint Presentation</vt:lpstr>
      <vt:lpstr>PowerPoint Presentation</vt:lpstr>
      <vt:lpstr>Virtual Memory Organization</vt:lpstr>
      <vt:lpstr>Protection and Sharing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Concepts</dc:title>
  <dc:creator>Mirela Gutica</dc:creator>
  <cp:lastModifiedBy>Mirela Gutica</cp:lastModifiedBy>
  <cp:revision>92</cp:revision>
  <dcterms:created xsi:type="dcterms:W3CDTF">2006-08-16T00:00:00Z</dcterms:created>
  <dcterms:modified xsi:type="dcterms:W3CDTF">2015-11-13T20:55:49Z</dcterms:modified>
</cp:coreProperties>
</file>