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56" r:id="rId2"/>
    <p:sldId id="262" r:id="rId3"/>
    <p:sldId id="263" r:id="rId4"/>
    <p:sldId id="264" r:id="rId5"/>
    <p:sldId id="266" r:id="rId6"/>
    <p:sldId id="426" r:id="rId7"/>
    <p:sldId id="366" r:id="rId8"/>
    <p:sldId id="365" r:id="rId9"/>
    <p:sldId id="272" r:id="rId10"/>
    <p:sldId id="372" r:id="rId11"/>
    <p:sldId id="383" r:id="rId12"/>
    <p:sldId id="384" r:id="rId13"/>
    <p:sldId id="385" r:id="rId14"/>
    <p:sldId id="387" r:id="rId15"/>
    <p:sldId id="388" r:id="rId16"/>
    <p:sldId id="389" r:id="rId17"/>
    <p:sldId id="392" r:id="rId18"/>
    <p:sldId id="393" r:id="rId19"/>
    <p:sldId id="419" r:id="rId20"/>
    <p:sldId id="417" r:id="rId21"/>
    <p:sldId id="418" r:id="rId22"/>
    <p:sldId id="421" r:id="rId23"/>
    <p:sldId id="395" r:id="rId24"/>
    <p:sldId id="420" r:id="rId25"/>
    <p:sldId id="416" r:id="rId26"/>
    <p:sldId id="422" r:id="rId27"/>
    <p:sldId id="404" r:id="rId28"/>
    <p:sldId id="409" r:id="rId29"/>
    <p:sldId id="410" r:id="rId30"/>
    <p:sldId id="411" r:id="rId31"/>
    <p:sldId id="412" r:id="rId32"/>
    <p:sldId id="413" r:id="rId33"/>
    <p:sldId id="414" r:id="rId34"/>
    <p:sldId id="415" r:id="rId35"/>
    <p:sldId id="425" r:id="rId36"/>
    <p:sldId id="375" r:id="rId37"/>
    <p:sldId id="380" r:id="rId38"/>
    <p:sldId id="376" r:id="rId39"/>
    <p:sldId id="377" r:id="rId40"/>
    <p:sldId id="381" r:id="rId41"/>
    <p:sldId id="379" r:id="rId42"/>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69" autoAdjust="0"/>
    <p:restoredTop sz="94660"/>
  </p:normalViewPr>
  <p:slideViewPr>
    <p:cSldViewPr>
      <p:cViewPr>
        <p:scale>
          <a:sx n="125" d="100"/>
          <a:sy n="125" d="100"/>
        </p:scale>
        <p:origin x="18" y="1068"/>
      </p:cViewPr>
      <p:guideLst>
        <p:guide orient="horz" pos="2160"/>
        <p:guide pos="2880"/>
      </p:guideLst>
    </p:cSldViewPr>
  </p:slideViewPr>
  <p:notesTextViewPr>
    <p:cViewPr>
      <p:scale>
        <a:sx n="300" d="100"/>
        <a:sy n="3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38243"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38244"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38245"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FC4AA1F8-CCAD-45D8-BEBA-FDCED3ED77A6}" type="slidenum">
              <a:rPr lang="en-US"/>
              <a:pPr>
                <a:defRPr/>
              </a:pPr>
              <a:t>‹#›</a:t>
            </a:fld>
            <a:endParaRPr lang="en-US"/>
          </a:p>
        </p:txBody>
      </p:sp>
    </p:spTree>
    <p:extLst>
      <p:ext uri="{BB962C8B-B14F-4D97-AF65-F5344CB8AC3E}">
        <p14:creationId xmlns:p14="http://schemas.microsoft.com/office/powerpoint/2010/main" val="2342295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08075" y="698500"/>
            <a:ext cx="4643438"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416425"/>
            <a:ext cx="5486400" cy="418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660768F0-8C77-4961-AEAD-D38E529423D4}" type="slidenum">
              <a:rPr lang="en-US"/>
              <a:pPr>
                <a:defRPr/>
              </a:pPr>
              <a:t>‹#›</a:t>
            </a:fld>
            <a:endParaRPr lang="en-US"/>
          </a:p>
        </p:txBody>
      </p:sp>
    </p:spTree>
    <p:extLst>
      <p:ext uri="{BB962C8B-B14F-4D97-AF65-F5344CB8AC3E}">
        <p14:creationId xmlns:p14="http://schemas.microsoft.com/office/powerpoint/2010/main" val="2630421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C3EBF6DF-B73B-4B10-80BF-3B9FCDDEEEDC}" type="slidenum">
              <a:rPr lang="en-US" altLang="en-US" smtClean="0"/>
              <a:pPr eaLnBrk="1" hangingPunct="1">
                <a:spcBef>
                  <a:spcPct val="0"/>
                </a:spcBef>
                <a:defRPr/>
              </a:pPr>
              <a:t>12</a:t>
            </a:fld>
            <a:endParaRPr lang="en-US" alt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223838" y="4416425"/>
            <a:ext cx="6434137"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en-US" sz="8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BE2A5877-E6BD-4C2D-AE62-A4C2C790AFB5}" type="slidenum">
              <a:rPr lang="en-US" altLang="en-US" smtClean="0"/>
              <a:pPr eaLnBrk="1" hangingPunct="1">
                <a:spcBef>
                  <a:spcPct val="0"/>
                </a:spcBef>
                <a:defRPr/>
              </a:pPr>
              <a:t>13</a:t>
            </a:fld>
            <a:endParaRPr lang="en-US" alt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223838" y="4416425"/>
            <a:ext cx="6434137"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11BBDFBE-10A5-4CC6-A8B8-2C374E65EBB3}" type="slidenum">
              <a:rPr lang="en-US" altLang="en-US" smtClean="0"/>
              <a:pPr eaLnBrk="1" hangingPunct="1">
                <a:spcBef>
                  <a:spcPct val="0"/>
                </a:spcBef>
                <a:defRPr/>
              </a:pPr>
              <a:t>15</a:t>
            </a:fld>
            <a:endParaRPr lang="en-US" alt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223838" y="4416425"/>
            <a:ext cx="6434137"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D36C37D2-24F4-47A7-95E3-B5B00906B605}" type="slidenum">
              <a:rPr lang="en-US" altLang="en-US" smtClean="0"/>
              <a:pPr eaLnBrk="1" hangingPunct="1">
                <a:spcBef>
                  <a:spcPct val="0"/>
                </a:spcBef>
                <a:defRPr/>
              </a:pPr>
              <a:t>16</a:t>
            </a:fld>
            <a:endParaRPr lang="en-US" alt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223838" y="4416425"/>
            <a:ext cx="6434137"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5" name="Rectangle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6" name="Rectangle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7" name="Rectangle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cs typeface="+mn-cs"/>
            </a:endParaRPr>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cs typeface="+mn-cs"/>
            </a:endParaRPr>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AE38AB86-EAA0-41DB-B781-BCE1C89EDF41}" type="slidenum">
              <a:rPr lang="en-US"/>
              <a:pPr>
                <a:defRPr/>
              </a:pPr>
              <a:t>‹#›</a:t>
            </a:fld>
            <a:endParaRPr lang="en-US"/>
          </a:p>
        </p:txBody>
      </p:sp>
    </p:spTree>
    <p:extLst>
      <p:ext uri="{BB962C8B-B14F-4D97-AF65-F5344CB8AC3E}">
        <p14:creationId xmlns:p14="http://schemas.microsoft.com/office/powerpoint/2010/main" val="707188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625F4A-C170-4615-8206-AE8B911884E1}" type="slidenum">
              <a:rPr lang="en-US"/>
              <a:pPr>
                <a:defRPr/>
              </a:pPr>
              <a:t>‹#›</a:t>
            </a:fld>
            <a:endParaRPr lang="en-US"/>
          </a:p>
        </p:txBody>
      </p:sp>
    </p:spTree>
    <p:extLst>
      <p:ext uri="{BB962C8B-B14F-4D97-AF65-F5344CB8AC3E}">
        <p14:creationId xmlns:p14="http://schemas.microsoft.com/office/powerpoint/2010/main" val="97387622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5" name="Rectangle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6" name="Rectangle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7" name="Rectangle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cs typeface="+mn-cs"/>
            </a:endParaRPr>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cs typeface="+mn-cs"/>
            </a:endParaRPr>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cs typeface="+mn-cs"/>
            </a:endParaRPr>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D6E026E9-3149-4A0A-9570-0DC22515C0E8}"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80956592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DE9E579-D84B-4096-A751-C418EEAE267D}" type="slidenum">
              <a:rPr lang="en-US"/>
              <a:pPr>
                <a:defRPr/>
              </a:pPr>
              <a:t>‹#›</a:t>
            </a:fld>
            <a:endParaRPr lang="en-US"/>
          </a:p>
        </p:txBody>
      </p:sp>
    </p:spTree>
    <p:extLst>
      <p:ext uri="{BB962C8B-B14F-4D97-AF65-F5344CB8AC3E}">
        <p14:creationId xmlns:p14="http://schemas.microsoft.com/office/powerpoint/2010/main" val="229588626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5"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6" name="Rectangle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7" name="Rectangle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8" name="Rectangle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9" name="Rectangle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cs typeface="+mn-cs"/>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cs typeface="+mn-cs"/>
            </a:endParaRPr>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F56B50EF-CEC8-470C-BC75-263A1AB0A2AB}" type="slidenum">
              <a:rPr lang="en-US"/>
              <a:pPr>
                <a:defRPr/>
              </a:pPr>
              <a:t>‹#›</a:t>
            </a:fld>
            <a:endParaRPr lang="en-US"/>
          </a:p>
        </p:txBody>
      </p:sp>
    </p:spTree>
    <p:extLst>
      <p:ext uri="{BB962C8B-B14F-4D97-AF65-F5344CB8AC3E}">
        <p14:creationId xmlns:p14="http://schemas.microsoft.com/office/powerpoint/2010/main" val="58553522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2EAD59A9-2A55-47BA-9915-FAF117ABE8C8}" type="slidenum">
              <a:rPr lang="en-US"/>
              <a:pPr>
                <a:defRPr/>
              </a:pPr>
              <a:t>‹#›</a:t>
            </a:fld>
            <a:endParaRPr lang="en-US"/>
          </a:p>
        </p:txBody>
      </p:sp>
    </p:spTree>
    <p:extLst>
      <p:ext uri="{BB962C8B-B14F-4D97-AF65-F5344CB8AC3E}">
        <p14:creationId xmlns:p14="http://schemas.microsoft.com/office/powerpoint/2010/main" val="264781649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 name="Rectangle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9" name="Rectangle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 name="Rectangle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1" name="Rectangle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cs typeface="+mn-cs"/>
            </a:endParaRPr>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cs typeface="+mn-cs"/>
            </a:endParaRPr>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cs typeface="+mn-cs"/>
            </a:endParaRPr>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39E3C7FB-652D-442B-88EC-E404065820BF}" type="slidenum">
              <a:rPr lang="en-US"/>
              <a:pPr>
                <a:defRPr/>
              </a:pPr>
              <a:t>‹#›</a:t>
            </a:fld>
            <a:endParaRPr lang="en-US"/>
          </a:p>
        </p:txBody>
      </p:sp>
    </p:spTree>
    <p:extLst>
      <p:ext uri="{BB962C8B-B14F-4D97-AF65-F5344CB8AC3E}">
        <p14:creationId xmlns:p14="http://schemas.microsoft.com/office/powerpoint/2010/main" val="212016687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4D9B18D0-CAAD-4AF1-8260-98727BB2A2A5}" type="slidenum">
              <a:rPr lang="en-US"/>
              <a:pPr>
                <a:defRPr/>
              </a:pPr>
              <a:t>‹#›</a:t>
            </a:fld>
            <a:endParaRPr lang="en-US"/>
          </a:p>
        </p:txBody>
      </p:sp>
    </p:spTree>
    <p:extLst>
      <p:ext uri="{BB962C8B-B14F-4D97-AF65-F5344CB8AC3E}">
        <p14:creationId xmlns:p14="http://schemas.microsoft.com/office/powerpoint/2010/main" val="244264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3" name="Rectangle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4" name="Rectangle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5" name="Rectangle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cs typeface="+mn-cs"/>
            </a:endParaRPr>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cs typeface="+mn-cs"/>
            </a:endParaRPr>
          </a:p>
        </p:txBody>
      </p:sp>
      <p:sp>
        <p:nvSpPr>
          <p:cNvPr id="8" name="Date Placeholder 1"/>
          <p:cNvSpPr>
            <a:spLocks noGrp="1"/>
          </p:cNvSpPr>
          <p:nvPr>
            <p:ph type="dt" sz="half" idx="10"/>
          </p:nvPr>
        </p:nvSpPr>
        <p:spPr/>
        <p:txBody>
          <a:bodyPr/>
          <a:lstStyle>
            <a:lvl1pPr>
              <a:defRPr/>
            </a:lvl1pPr>
          </a:lstStyle>
          <a:p>
            <a:pPr>
              <a:defRPr/>
            </a:pPr>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7C1A90BD-9268-49C3-8E25-8E42B0B78A37}" type="slidenum">
              <a:rPr lang="en-US"/>
              <a:pPr>
                <a:defRPr/>
              </a:pPr>
              <a:t>‹#›</a:t>
            </a:fld>
            <a:endParaRPr lang="en-US"/>
          </a:p>
        </p:txBody>
      </p:sp>
    </p:spTree>
    <p:extLst>
      <p:ext uri="{BB962C8B-B14F-4D97-AF65-F5344CB8AC3E}">
        <p14:creationId xmlns:p14="http://schemas.microsoft.com/office/powerpoint/2010/main" val="334150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7" name="Rectangle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8" name="Rectangle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9"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cs typeface="+mn-cs"/>
            </a:endParaRPr>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134927FA-EE02-4F72-BD06-FEA72C2AE21F}"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extLst>
      <p:ext uri="{BB962C8B-B14F-4D97-AF65-F5344CB8AC3E}">
        <p14:creationId xmlns:p14="http://schemas.microsoft.com/office/powerpoint/2010/main" val="231970925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7" name="Rectangle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8" name="Rectangle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9"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cs typeface="+mn-cs"/>
            </a:endParaRPr>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4324B93A-4C97-4359-A24C-04EFA0C6028C}"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extLst>
      <p:ext uri="{BB962C8B-B14F-4D97-AF65-F5344CB8AC3E}">
        <p14:creationId xmlns:p14="http://schemas.microsoft.com/office/powerpoint/2010/main" val="233679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27" name="Rectangle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28" name="Rectangle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1029" name="Rectangle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cs typeface="+mn-cs"/>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cs typeface="+mn-cs"/>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cs typeface="+mn-cs"/>
              </a:defRPr>
            </a:lvl1pPr>
          </a:lstStyle>
          <a:p>
            <a:pPr>
              <a:defRPr/>
            </a:pPr>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cs typeface="+mn-cs"/>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cs typeface="+mn-cs"/>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cs typeface="+mn-cs"/>
              </a:defRPr>
            </a:lvl1pPr>
          </a:lstStyle>
          <a:p>
            <a:pPr>
              <a:defRPr/>
            </a:pPr>
            <a:fld id="{F21ADBE5-7DE4-4388-9BE0-BD67E14EB9FA}" type="slidenum">
              <a:rPr lang="en-US"/>
              <a:pPr>
                <a:defRPr/>
              </a:pPr>
              <a:t>‹#›</a:t>
            </a:fld>
            <a:endParaRPr lang="en-US"/>
          </a:p>
        </p:txBody>
      </p:sp>
      <p:sp>
        <p:nvSpPr>
          <p:cNvPr id="1038" name="Title Placeholder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msdn.microsoft.com/en-us/library/x3k2ssx2(v=vs.100).asp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msdn.microsoft.com/en-us/library/vstudio/ydy4x04a(v=vs.100).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list=PL37CBDB4EEDFC2AAC&amp;v=ARsrnmhqwso" TargetMode="External"/><Relationship Id="rId2" Type="http://schemas.openxmlformats.org/officeDocument/2006/relationships/hyperlink" Target="https://www.youtube.com/watch?v=ntJLL5ysbgI" TargetMode="External"/><Relationship Id="rId1" Type="http://schemas.openxmlformats.org/officeDocument/2006/relationships/slideLayout" Target="../slideLayouts/slideLayout2.xml"/><Relationship Id="rId4" Type="http://schemas.openxmlformats.org/officeDocument/2006/relationships/hyperlink" Target="http://www.youtube.com/watch?v=gxFtRdKr7C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normAutofit/>
          </a:bodyPr>
          <a:lstStyle/>
          <a:p>
            <a:pPr eaLnBrk="1" fontAlgn="auto" hangingPunct="1">
              <a:lnSpc>
                <a:spcPct val="80000"/>
              </a:lnSpc>
              <a:spcAft>
                <a:spcPts val="0"/>
              </a:spcAft>
              <a:buFont typeface="Wingdings 2"/>
              <a:buNone/>
              <a:defRPr/>
            </a:pPr>
            <a:r>
              <a:rPr lang="en-US" sz="2000" smtClean="0"/>
              <a:t>Mirela Gutica</a:t>
            </a:r>
            <a:br>
              <a:rPr lang="en-US" sz="2000" smtClean="0"/>
            </a:br>
            <a:r>
              <a:rPr lang="en-US" sz="2000" smtClean="0"/>
              <a:t>Comp 4952</a:t>
            </a:r>
          </a:p>
          <a:p>
            <a:pPr eaLnBrk="1" fontAlgn="auto" hangingPunct="1">
              <a:lnSpc>
                <a:spcPct val="80000"/>
              </a:lnSpc>
              <a:spcAft>
                <a:spcPts val="0"/>
              </a:spcAft>
              <a:buFont typeface="Wingdings 2"/>
              <a:buNone/>
              <a:defRPr/>
            </a:pPr>
            <a:r>
              <a:rPr lang="en-US" sz="2000" smtClean="0"/>
              <a:t>Technical Programming</a:t>
            </a:r>
          </a:p>
          <a:p>
            <a:pPr eaLnBrk="1" fontAlgn="auto" hangingPunct="1">
              <a:lnSpc>
                <a:spcPct val="80000"/>
              </a:lnSpc>
              <a:spcAft>
                <a:spcPts val="0"/>
              </a:spcAft>
              <a:buFont typeface="Wingdings 2"/>
              <a:buNone/>
              <a:defRPr/>
            </a:pPr>
            <a:r>
              <a:rPr lang="en-US" sz="2000" smtClean="0"/>
              <a:t>Computer Science Technology</a:t>
            </a:r>
          </a:p>
          <a:p>
            <a:pPr eaLnBrk="1" fontAlgn="auto" hangingPunct="1">
              <a:lnSpc>
                <a:spcPct val="80000"/>
              </a:lnSpc>
              <a:spcAft>
                <a:spcPts val="0"/>
              </a:spcAft>
              <a:buFont typeface="Wingdings 2"/>
              <a:buNone/>
              <a:defRPr/>
            </a:pPr>
            <a:r>
              <a:rPr lang="en-US" sz="2000" smtClean="0"/>
              <a:t>BCIT</a:t>
            </a:r>
          </a:p>
          <a:p>
            <a:pPr eaLnBrk="1" fontAlgn="auto" hangingPunct="1">
              <a:lnSpc>
                <a:spcPct val="80000"/>
              </a:lnSpc>
              <a:spcAft>
                <a:spcPts val="0"/>
              </a:spcAft>
              <a:buFont typeface="Wingdings 2"/>
              <a:buNone/>
              <a:defRPr/>
            </a:pPr>
            <a:endParaRPr lang="en-US" sz="2000" smtClean="0"/>
          </a:p>
          <a:p>
            <a:pPr eaLnBrk="1" fontAlgn="auto" hangingPunct="1">
              <a:lnSpc>
                <a:spcPct val="80000"/>
              </a:lnSpc>
              <a:spcAft>
                <a:spcPts val="0"/>
              </a:spcAft>
              <a:buFont typeface="Wingdings 2"/>
              <a:buNone/>
              <a:defRPr/>
            </a:pPr>
            <a:endParaRPr lang="en-US" sz="2000" smtClean="0"/>
          </a:p>
        </p:txBody>
      </p:sp>
      <p:sp>
        <p:nvSpPr>
          <p:cNvPr id="13315" name="Rectangle 2"/>
          <p:cNvSpPr>
            <a:spLocks noGrp="1" noChangeArrowheads="1"/>
          </p:cNvSpPr>
          <p:nvPr>
            <p:ph type="ctrTitle"/>
          </p:nvPr>
        </p:nvSpPr>
        <p:spPr/>
        <p:txBody>
          <a:bodyPr/>
          <a:lstStyle/>
          <a:p>
            <a:pPr eaLnBrk="1" hangingPunct="1"/>
            <a:r>
              <a:rPr lang="en-US" altLang="en-US" dirty="0" smtClean="0"/>
              <a:t>ASP.NET</a:t>
            </a:r>
            <a:br>
              <a:rPr lang="en-US" altLang="en-US" dirty="0" smtClean="0"/>
            </a:br>
            <a:r>
              <a:rPr lang="en-US" altLang="en-US" dirty="0" smtClean="0"/>
              <a:t>Introduction</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Autofit/>
          </a:bodyPr>
          <a:lstStyle/>
          <a:p>
            <a:pPr eaLnBrk="1" fontAlgn="auto" hangingPunct="1">
              <a:spcAft>
                <a:spcPts val="0"/>
              </a:spcAft>
              <a:defRPr/>
            </a:pPr>
            <a:r>
              <a:rPr lang="en-US" sz="2600" dirty="0" smtClean="0"/>
              <a:t>ASP.NET Programming Architecture  and Object Model</a:t>
            </a:r>
          </a:p>
        </p:txBody>
      </p:sp>
      <p:sp>
        <p:nvSpPr>
          <p:cNvPr id="22531" name="Rectangle 3"/>
          <p:cNvSpPr>
            <a:spLocks noGrp="1" noChangeArrowheads="1"/>
          </p:cNvSpPr>
          <p:nvPr>
            <p:ph sz="quarter" idx="1"/>
          </p:nvPr>
        </p:nvSpPr>
        <p:spPr>
          <a:xfrm>
            <a:off x="301625" y="1527175"/>
            <a:ext cx="8504238" cy="4572000"/>
          </a:xfrm>
        </p:spPr>
        <p:txBody>
          <a:bodyPr/>
          <a:lstStyle/>
          <a:p>
            <a:pPr eaLnBrk="1" hangingPunct="1">
              <a:lnSpc>
                <a:spcPct val="90000"/>
              </a:lnSpc>
            </a:pPr>
            <a:r>
              <a:rPr lang="en-US" altLang="en-US" sz="2000" dirty="0" smtClean="0"/>
              <a:t>ASP.NET parses and compiles a page into a object that extends Page.</a:t>
            </a:r>
          </a:p>
          <a:p>
            <a:pPr eaLnBrk="1" hangingPunct="1">
              <a:lnSpc>
                <a:spcPct val="90000"/>
              </a:lnSpc>
            </a:pPr>
            <a:r>
              <a:rPr lang="en-US" altLang="en-US" sz="2000" dirty="0" smtClean="0"/>
              <a:t>This object processes incoming requests to the web server.</a:t>
            </a:r>
          </a:p>
          <a:p>
            <a:pPr eaLnBrk="1" hangingPunct="1">
              <a:lnSpc>
                <a:spcPct val="90000"/>
              </a:lnSpc>
            </a:pPr>
            <a:r>
              <a:rPr lang="en-US" altLang="en-US" sz="2000" dirty="0" smtClean="0"/>
              <a:t>Web controls render HTML text to the stream </a:t>
            </a:r>
          </a:p>
          <a:p>
            <a:pPr eaLnBrk="1" hangingPunct="1">
              <a:lnSpc>
                <a:spcPct val="90000"/>
              </a:lnSpc>
            </a:pPr>
            <a:r>
              <a:rPr lang="en-US" altLang="en-US" sz="2000" dirty="0" smtClean="0"/>
              <a:t>User code executes on the web server using page or control event handlers</a:t>
            </a:r>
          </a:p>
          <a:p>
            <a:pPr eaLnBrk="1" hangingPunct="1"/>
            <a:r>
              <a:rPr lang="en-US" altLang="en-US" sz="2000" dirty="0" smtClean="0"/>
              <a:t>Web Controls are objects</a:t>
            </a:r>
          </a:p>
          <a:p>
            <a:pPr lvl="1" eaLnBrk="1" hangingPunct="1"/>
            <a:r>
              <a:rPr lang="en-US" altLang="en-US" sz="2000" dirty="0" smtClean="0"/>
              <a:t>Derived from </a:t>
            </a:r>
            <a:r>
              <a:rPr lang="en-US" altLang="en-US" sz="2000" dirty="0" err="1" smtClean="0">
                <a:latin typeface="Lucida Console" pitchFamily="49" charset="0"/>
              </a:rPr>
              <a:t>System.Web.UI.Control</a:t>
            </a:r>
            <a:endParaRPr lang="en-US" altLang="en-US" sz="2000" dirty="0" smtClean="0">
              <a:latin typeface="Lucida Console" pitchFamily="49" charset="0"/>
            </a:endParaRPr>
          </a:p>
          <a:p>
            <a:pPr eaLnBrk="1" hangingPunct="1"/>
            <a:r>
              <a:rPr lang="en-US" altLang="en-US" sz="2000" dirty="0" smtClean="0"/>
              <a:t>The web page is an object too</a:t>
            </a:r>
          </a:p>
          <a:p>
            <a:pPr lvl="1" eaLnBrk="1" hangingPunct="1"/>
            <a:r>
              <a:rPr lang="en-US" altLang="en-US" sz="2000" dirty="0" smtClean="0"/>
              <a:t>Derived from </a:t>
            </a:r>
            <a:r>
              <a:rPr lang="en-US" altLang="en-US" sz="2000" dirty="0" err="1" smtClean="0">
                <a:latin typeface="Lucida Console" pitchFamily="49" charset="0"/>
              </a:rPr>
              <a:t>System.Web.UI.Page</a:t>
            </a:r>
            <a:r>
              <a:rPr lang="en-US" altLang="en-US" sz="2000" dirty="0" smtClean="0"/>
              <a:t> </a:t>
            </a:r>
          </a:p>
          <a:p>
            <a:pPr lvl="1" eaLnBrk="1" hangingPunct="1"/>
            <a:r>
              <a:rPr lang="en-US" altLang="en-US" sz="2000" dirty="0" smtClean="0"/>
              <a:t>A page can have methods, properties, etc.</a:t>
            </a:r>
          </a:p>
          <a:p>
            <a:pPr eaLnBrk="1" hangingPunct="1"/>
            <a:endParaRPr lang="en-US" altLang="en-US" dirty="0" smtClean="0">
              <a:latin typeface="Lucida Console"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en-US" sz="3200" dirty="0" err="1" smtClean="0"/>
              <a:t>Postbacks</a:t>
            </a:r>
            <a:endParaRPr lang="en-US" sz="3200" dirty="0" smtClean="0"/>
          </a:p>
        </p:txBody>
      </p:sp>
      <p:sp>
        <p:nvSpPr>
          <p:cNvPr id="15363" name="Rectangle 3"/>
          <p:cNvSpPr>
            <a:spLocks noGrp="1" noChangeArrowheads="1"/>
          </p:cNvSpPr>
          <p:nvPr>
            <p:ph sz="quarter" idx="1"/>
          </p:nvPr>
        </p:nvSpPr>
        <p:spPr>
          <a:xfrm>
            <a:off x="301625" y="1527175"/>
            <a:ext cx="8504238" cy="4572000"/>
          </a:xfrm>
        </p:spPr>
        <p:txBody>
          <a:bodyPr>
            <a:normAutofit lnSpcReduction="10000"/>
          </a:bodyPr>
          <a:lstStyle/>
          <a:p>
            <a:pPr marL="274320" indent="-274320" eaLnBrk="1" fontAlgn="auto" hangingPunct="1">
              <a:lnSpc>
                <a:spcPct val="80000"/>
              </a:lnSpc>
              <a:spcAft>
                <a:spcPts val="0"/>
              </a:spcAft>
              <a:buFont typeface="Wingdings 2"/>
              <a:buChar char=""/>
              <a:defRPr/>
            </a:pPr>
            <a:r>
              <a:rPr lang="en-US" sz="2000"/>
              <a:t>T</a:t>
            </a:r>
            <a:r>
              <a:rPr lang="en-US" sz="2000" smtClean="0"/>
              <a:t>echnique </a:t>
            </a:r>
            <a:r>
              <a:rPr lang="en-US" sz="2000" dirty="0" smtClean="0"/>
              <a:t>for handling form data in Web Forms</a:t>
            </a:r>
          </a:p>
          <a:p>
            <a:pPr marL="274320" indent="-274320" eaLnBrk="1" fontAlgn="auto" hangingPunct="1">
              <a:lnSpc>
                <a:spcPct val="80000"/>
              </a:lnSpc>
              <a:spcAft>
                <a:spcPts val="0"/>
              </a:spcAft>
              <a:buFont typeface="Wingdings 2"/>
              <a:buChar char=""/>
              <a:defRPr/>
            </a:pPr>
            <a:r>
              <a:rPr lang="en-US" sz="2000" dirty="0" smtClean="0"/>
              <a:t>Page-level property</a:t>
            </a:r>
          </a:p>
          <a:p>
            <a:pPr marL="274320" indent="-274320" eaLnBrk="1" fontAlgn="auto" hangingPunct="1">
              <a:lnSpc>
                <a:spcPct val="80000"/>
              </a:lnSpc>
              <a:spcAft>
                <a:spcPts val="0"/>
              </a:spcAft>
              <a:buFont typeface="Wingdings 2"/>
              <a:buChar char=""/>
              <a:defRPr/>
            </a:pPr>
            <a:r>
              <a:rPr lang="en-US" sz="2000" dirty="0" smtClean="0"/>
              <a:t>A </a:t>
            </a:r>
            <a:r>
              <a:rPr lang="en-US" sz="2000" dirty="0" err="1" smtClean="0"/>
              <a:t>postback</a:t>
            </a:r>
            <a:r>
              <a:rPr lang="en-US" sz="2000" dirty="0" smtClean="0"/>
              <a:t> occurs when the user submits the form to process the input and the page reloads.</a:t>
            </a:r>
          </a:p>
          <a:p>
            <a:pPr marL="274320" indent="-274320" eaLnBrk="1" fontAlgn="auto" hangingPunct="1">
              <a:lnSpc>
                <a:spcPct val="80000"/>
              </a:lnSpc>
              <a:spcAft>
                <a:spcPts val="0"/>
              </a:spcAft>
              <a:buFont typeface="Wingdings 2"/>
              <a:buChar char=""/>
              <a:defRPr/>
            </a:pPr>
            <a:r>
              <a:rPr lang="en-US" sz="2000" dirty="0" smtClean="0"/>
              <a:t>In ASP and other server-side technologies the state of the page is lost upon </a:t>
            </a:r>
            <a:r>
              <a:rPr lang="en-US" sz="2000" dirty="0" err="1" smtClean="0"/>
              <a:t>postback</a:t>
            </a:r>
            <a:r>
              <a:rPr lang="en-US" sz="2000" dirty="0" smtClean="0"/>
              <a:t>, unless you explicitly write code to maintain state</a:t>
            </a:r>
          </a:p>
          <a:p>
            <a:pPr marL="274320" indent="-274320" eaLnBrk="1" fontAlgn="auto" hangingPunct="1">
              <a:lnSpc>
                <a:spcPct val="80000"/>
              </a:lnSpc>
              <a:spcAft>
                <a:spcPts val="0"/>
              </a:spcAft>
              <a:buFont typeface="Wingdings 2"/>
              <a:buChar char=""/>
              <a:defRPr/>
            </a:pPr>
            <a:r>
              <a:rPr lang="en-US" sz="2000" dirty="0" smtClean="0"/>
              <a:t>By default, ASP.NET maintains the state of all server-side controls during a </a:t>
            </a:r>
            <a:r>
              <a:rPr lang="en-US" sz="2000" dirty="0" err="1" smtClean="0"/>
              <a:t>postback</a:t>
            </a:r>
            <a:r>
              <a:rPr lang="en-US" sz="2000" dirty="0" smtClean="0"/>
              <a:t>.</a:t>
            </a:r>
          </a:p>
          <a:p>
            <a:pPr marL="274320" indent="-274320" eaLnBrk="1" fontAlgn="auto" hangingPunct="1">
              <a:lnSpc>
                <a:spcPct val="80000"/>
              </a:lnSpc>
              <a:spcAft>
                <a:spcPts val="0"/>
              </a:spcAft>
              <a:buFont typeface="Wingdings 2"/>
              <a:buChar char=""/>
              <a:defRPr/>
            </a:pPr>
            <a:r>
              <a:rPr lang="en-US" sz="2000" dirty="0" smtClean="0"/>
              <a:t>Server-side control objects are automatically populated during </a:t>
            </a:r>
            <a:r>
              <a:rPr lang="en-US" sz="2000" dirty="0" err="1" smtClean="0"/>
              <a:t>postback</a:t>
            </a:r>
            <a:r>
              <a:rPr lang="en-US" sz="2000" dirty="0" smtClean="0"/>
              <a:t> </a:t>
            </a:r>
          </a:p>
          <a:p>
            <a:pPr marL="274320" indent="-274320" eaLnBrk="1" fontAlgn="auto" hangingPunct="1">
              <a:lnSpc>
                <a:spcPct val="80000"/>
              </a:lnSpc>
              <a:spcAft>
                <a:spcPts val="0"/>
              </a:spcAft>
              <a:buFont typeface="Wingdings 2"/>
              <a:buChar char=""/>
              <a:defRPr/>
            </a:pPr>
            <a:r>
              <a:rPr lang="en-US" sz="2000" dirty="0" smtClean="0"/>
              <a:t>Works with all browsers</a:t>
            </a:r>
          </a:p>
          <a:p>
            <a:pPr marL="274320" indent="-274320" eaLnBrk="1" fontAlgn="auto" hangingPunct="1">
              <a:spcAft>
                <a:spcPts val="0"/>
              </a:spcAft>
              <a:buFont typeface="Wingdings 2"/>
              <a:buChar char=""/>
              <a:defRPr/>
            </a:pPr>
            <a:r>
              <a:rPr lang="en-US" sz="2000" dirty="0" smtClean="0"/>
              <a:t>Use in </a:t>
            </a:r>
            <a:r>
              <a:rPr lang="en-US" sz="2000" dirty="0" err="1" smtClean="0"/>
              <a:t>Page_Load</a:t>
            </a:r>
            <a:endParaRPr lang="en-US" sz="2000" dirty="0" smtClean="0"/>
          </a:p>
          <a:p>
            <a:pPr marL="274320" indent="-274320" eaLnBrk="1" fontAlgn="auto" hangingPunct="1">
              <a:spcAft>
                <a:spcPts val="0"/>
              </a:spcAft>
              <a:buFont typeface="Wingdings 2"/>
              <a:buChar char=""/>
              <a:defRPr/>
            </a:pPr>
            <a:r>
              <a:rPr lang="en-US" sz="2000" dirty="0" smtClean="0"/>
              <a:t>Boolean = </a:t>
            </a:r>
            <a:r>
              <a:rPr lang="en-US" sz="2000" dirty="0" err="1" smtClean="0"/>
              <a:t>Page.IsPostBack</a:t>
            </a:r>
            <a:endParaRPr lang="en-US" sz="2000" dirty="0" smtClean="0"/>
          </a:p>
          <a:p>
            <a:pPr marL="274320" indent="-274320" eaLnBrk="1" fontAlgn="auto" hangingPunct="1">
              <a:spcAft>
                <a:spcPts val="0"/>
              </a:spcAft>
              <a:buFont typeface="Wingdings 2"/>
              <a:buChar char=""/>
              <a:defRPr/>
            </a:pPr>
            <a:r>
              <a:rPr lang="en-US" sz="2000" dirty="0" smtClean="0"/>
              <a:t>Returns false if the page was loaded for the first time</a:t>
            </a:r>
          </a:p>
          <a:p>
            <a:pPr marL="274320" indent="-274320" eaLnBrk="1" fontAlgn="auto" hangingPunct="1">
              <a:spcAft>
                <a:spcPts val="0"/>
              </a:spcAft>
              <a:buFont typeface="Wingdings 2"/>
              <a:buChar char=""/>
              <a:defRPr/>
            </a:pPr>
            <a:r>
              <a:rPr lang="en-US" sz="2000" dirty="0" smtClean="0"/>
              <a:t>Returns true if the page is loaded as a result of a client reload</a:t>
            </a:r>
          </a:p>
          <a:p>
            <a:pPr marL="274320" indent="-274320" eaLnBrk="1" fontAlgn="auto" hangingPunct="1">
              <a:spcAft>
                <a:spcPts val="0"/>
              </a:spcAft>
              <a:buFont typeface="Wingdings 2"/>
              <a:buChar char=""/>
              <a:defRPr/>
            </a:pPr>
            <a:r>
              <a:rPr lang="en-US" sz="2000" dirty="0" smtClean="0">
                <a:solidFill>
                  <a:srgbClr val="C00000"/>
                </a:solidFill>
              </a:rPr>
              <a:t>Are refresh and </a:t>
            </a:r>
            <a:r>
              <a:rPr lang="en-US" sz="2000" dirty="0" err="1" smtClean="0">
                <a:solidFill>
                  <a:srgbClr val="C00000"/>
                </a:solidFill>
              </a:rPr>
              <a:t>postback</a:t>
            </a:r>
            <a:r>
              <a:rPr lang="en-US" sz="2000" dirty="0" smtClean="0">
                <a:solidFill>
                  <a:srgbClr val="C00000"/>
                </a:solidFill>
              </a:rPr>
              <a:t> the same thing?</a:t>
            </a:r>
          </a:p>
          <a:p>
            <a:pPr marL="274320" indent="-274320" eaLnBrk="1" fontAlgn="auto" hangingPunct="1">
              <a:lnSpc>
                <a:spcPct val="80000"/>
              </a:lnSpc>
              <a:spcAft>
                <a:spcPts val="0"/>
              </a:spcAft>
              <a:buFont typeface="Wingdings 2"/>
              <a:buChar char=""/>
              <a:defRPr/>
            </a:pPr>
            <a:endParaRPr lang="en-US" sz="2800" dirty="0" smtClean="0">
              <a:solidFill>
                <a:srgbClr val="C00000"/>
              </a:solidFill>
            </a:endParaRPr>
          </a:p>
          <a:p>
            <a:pPr marL="274320" indent="-274320" eaLnBrk="1" fontAlgn="auto" hangingPunct="1">
              <a:lnSpc>
                <a:spcPct val="80000"/>
              </a:lnSpc>
              <a:spcAft>
                <a:spcPts val="0"/>
              </a:spcAft>
              <a:buFont typeface="Wingdings 2"/>
              <a:buChar char=""/>
              <a:defRPr/>
            </a:pPr>
            <a:endParaRPr lang="en-US" sz="2800" dirty="0" smtClean="0"/>
          </a:p>
          <a:p>
            <a:pPr marL="274320" indent="-274320" eaLnBrk="1" fontAlgn="auto" hangingPunct="1">
              <a:lnSpc>
                <a:spcPct val="80000"/>
              </a:lnSpc>
              <a:spcAft>
                <a:spcPts val="0"/>
              </a:spcAft>
              <a:buFont typeface="Wingdings 2"/>
              <a:buChar char=""/>
              <a:defRPr/>
            </a:pPr>
            <a:endParaRPr lang="en-US"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fontAlgn="auto" hangingPunct="1">
              <a:spcAft>
                <a:spcPts val="0"/>
              </a:spcAft>
              <a:defRPr/>
            </a:pPr>
            <a:r>
              <a:rPr lang="en-US" sz="3200" dirty="0" smtClean="0"/>
              <a:t>Server-side Controls</a:t>
            </a:r>
          </a:p>
        </p:txBody>
      </p:sp>
      <p:sp>
        <p:nvSpPr>
          <p:cNvPr id="25603" name="Rectangle 3"/>
          <p:cNvSpPr>
            <a:spLocks noGrp="1" noChangeArrowheads="1"/>
          </p:cNvSpPr>
          <p:nvPr>
            <p:ph sz="quarter" idx="1"/>
          </p:nvPr>
        </p:nvSpPr>
        <p:spPr>
          <a:xfrm>
            <a:off x="301625" y="1527175"/>
            <a:ext cx="8504238" cy="4572000"/>
          </a:xfrm>
        </p:spPr>
        <p:txBody>
          <a:bodyPr/>
          <a:lstStyle/>
          <a:p>
            <a:pPr eaLnBrk="1" hangingPunct="1"/>
            <a:r>
              <a:rPr lang="en-US" altLang="en-US" sz="2000" smtClean="0"/>
              <a:t>Multiple sources of controls</a:t>
            </a:r>
          </a:p>
          <a:p>
            <a:pPr lvl="1" eaLnBrk="1" hangingPunct="1"/>
            <a:r>
              <a:rPr lang="en-US" altLang="en-US" sz="1600" smtClean="0"/>
              <a:t>Built-in</a:t>
            </a:r>
          </a:p>
          <a:p>
            <a:pPr lvl="1" eaLnBrk="1" hangingPunct="1"/>
            <a:r>
              <a:rPr lang="en-US" altLang="en-US" sz="1600" smtClean="0"/>
              <a:t>3</a:t>
            </a:r>
            <a:r>
              <a:rPr lang="en-US" altLang="en-US" sz="1600" baseline="30000" smtClean="0"/>
              <a:t>rd</a:t>
            </a:r>
            <a:r>
              <a:rPr lang="en-US" altLang="en-US" sz="1600" smtClean="0"/>
              <a:t> party</a:t>
            </a:r>
          </a:p>
          <a:p>
            <a:pPr lvl="1" eaLnBrk="1" hangingPunct="1"/>
            <a:r>
              <a:rPr lang="en-US" altLang="en-US" sz="1600" smtClean="0"/>
              <a:t>User-defined</a:t>
            </a:r>
          </a:p>
          <a:p>
            <a:pPr eaLnBrk="1" hangingPunct="1"/>
            <a:r>
              <a:rPr lang="en-US" altLang="en-US" sz="2000" smtClean="0"/>
              <a:t>Controls range in complexity and power: button, text, drop down, calendar, data grid, ad rotator, validation</a:t>
            </a:r>
          </a:p>
          <a:p>
            <a:pPr eaLnBrk="1" hangingPunct="1"/>
            <a:r>
              <a:rPr lang="en-US" altLang="en-US" sz="2000" smtClean="0"/>
              <a:t>Can be populated via data binding</a:t>
            </a:r>
          </a:p>
          <a:p>
            <a:pPr eaLnBrk="1" hangingPunct="1"/>
            <a:r>
              <a:rPr lang="en-US" altLang="en-US" sz="2000" smtClean="0"/>
              <a:t>Controls can provide automatic browser compatibility</a:t>
            </a:r>
          </a:p>
          <a:p>
            <a:pPr lvl="1" eaLnBrk="1" hangingPunct="1"/>
            <a:r>
              <a:rPr lang="en-US" altLang="en-US" sz="1600" smtClean="0"/>
              <a:t>Can target UpLevel or DownLevel browsers (UpLevel browsers are the newer browsers, DownLevel browsers support HTML 3.2)</a:t>
            </a:r>
          </a:p>
          <a:p>
            <a:pPr lvl="1" eaLnBrk="1" hangingPunct="1"/>
            <a:r>
              <a:rPr lang="en-US" altLang="en-US" sz="1600" smtClean="0">
                <a:hlinkClick r:id="rId3"/>
              </a:rPr>
              <a:t>http://msdn.microsoft.com/en-us/library/x3k2ssx2(v=vs.100).aspx</a:t>
            </a:r>
            <a:r>
              <a:rPr lang="en-US" altLang="en-US" sz="1600" smtClean="0"/>
              <a:t> </a:t>
            </a:r>
            <a:endParaRPr lang="en-US" altLang="en-US" sz="2000"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t/>
            </a:r>
            <a:br>
              <a:rPr lang="en-US" dirty="0" smtClean="0"/>
            </a:br>
            <a:r>
              <a:rPr lang="en-US" dirty="0" smtClean="0"/>
              <a:t>Development: </a:t>
            </a:r>
            <a:r>
              <a:rPr lang="en-US" sz="3200" dirty="0" smtClean="0"/>
              <a:t>Code-Behind</a:t>
            </a:r>
          </a:p>
        </p:txBody>
      </p:sp>
      <p:sp>
        <p:nvSpPr>
          <p:cNvPr id="26627" name="Rectangle 3"/>
          <p:cNvSpPr>
            <a:spLocks noGrp="1" noChangeArrowheads="1"/>
          </p:cNvSpPr>
          <p:nvPr>
            <p:ph sz="quarter" idx="1"/>
          </p:nvPr>
        </p:nvSpPr>
        <p:spPr>
          <a:xfrm>
            <a:off x="301625" y="1527175"/>
            <a:ext cx="8504238" cy="4572000"/>
          </a:xfrm>
        </p:spPr>
        <p:txBody>
          <a:bodyPr/>
          <a:lstStyle/>
          <a:p>
            <a:pPr eaLnBrk="1" hangingPunct="1"/>
            <a:r>
              <a:rPr lang="en-US" altLang="en-US" sz="2000" dirty="0" smtClean="0"/>
              <a:t>Two styles of creating ASP.NET pages</a:t>
            </a:r>
          </a:p>
          <a:p>
            <a:pPr lvl="1" eaLnBrk="1" hangingPunct="1"/>
            <a:r>
              <a:rPr lang="en-US" altLang="en-US" sz="2000" dirty="0" smtClean="0"/>
              <a:t>Controls and code in .</a:t>
            </a:r>
            <a:r>
              <a:rPr lang="en-US" altLang="en-US" sz="2000" dirty="0" err="1" smtClean="0"/>
              <a:t>aspx</a:t>
            </a:r>
            <a:r>
              <a:rPr lang="en-US" altLang="en-US" sz="2000" dirty="0" smtClean="0"/>
              <a:t> file</a:t>
            </a:r>
          </a:p>
          <a:p>
            <a:pPr lvl="1" eaLnBrk="1" hangingPunct="1"/>
            <a:r>
              <a:rPr lang="en-US" altLang="en-US" sz="2000" dirty="0" smtClean="0"/>
              <a:t>Controls in .</a:t>
            </a:r>
            <a:r>
              <a:rPr lang="en-US" altLang="en-US" sz="2000" dirty="0" err="1" smtClean="0"/>
              <a:t>aspx</a:t>
            </a:r>
            <a:r>
              <a:rPr lang="en-US" altLang="en-US" sz="2000" dirty="0" smtClean="0"/>
              <a:t> file, code in code-behind page</a:t>
            </a:r>
          </a:p>
          <a:p>
            <a:pPr eaLnBrk="1" hangingPunct="1"/>
            <a:r>
              <a:rPr lang="en-US" altLang="en-US" sz="2000" dirty="0" smtClean="0"/>
              <a:t>Code-behind pages allow developers to separate interface design from code</a:t>
            </a:r>
          </a:p>
          <a:p>
            <a:pPr lvl="1" eaLnBrk="1" hangingPunct="1"/>
            <a:r>
              <a:rPr lang="en-US" altLang="en-US" sz="2000" dirty="0" smtClean="0"/>
              <a:t>Allows programmers and designers to work independently</a:t>
            </a:r>
            <a:r>
              <a:rPr lang="en-US" altLang="en-US" dirty="0" smtClean="0"/>
              <a:t> </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t/>
            </a:r>
            <a:br>
              <a:rPr lang="en-US" dirty="0" smtClean="0"/>
            </a:br>
            <a:r>
              <a:rPr lang="en-US" sz="3200" dirty="0" smtClean="0"/>
              <a:t>Execution</a:t>
            </a:r>
          </a:p>
        </p:txBody>
      </p:sp>
      <p:pic>
        <p:nvPicPr>
          <p:cNvPr id="28675" name="Picture 3" descr="2063A_01g005"/>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936750" y="1527175"/>
            <a:ext cx="5233988" cy="45720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t/>
            </a:r>
            <a:br>
              <a:rPr lang="en-US" dirty="0" smtClean="0"/>
            </a:br>
            <a:r>
              <a:rPr lang="en-US" sz="3600" dirty="0" smtClean="0"/>
              <a:t>Page Syntax</a:t>
            </a:r>
          </a:p>
        </p:txBody>
      </p:sp>
      <p:sp>
        <p:nvSpPr>
          <p:cNvPr id="24579" name="Rectangle 3"/>
          <p:cNvSpPr>
            <a:spLocks noGrp="1" noChangeArrowheads="1"/>
          </p:cNvSpPr>
          <p:nvPr>
            <p:ph sz="quarter" idx="1"/>
          </p:nvPr>
        </p:nvSpPr>
        <p:spPr>
          <a:xfrm>
            <a:off x="457200" y="1600200"/>
            <a:ext cx="8077200" cy="5257800"/>
          </a:xfrm>
        </p:spPr>
        <p:txBody>
          <a:bodyPr>
            <a:normAutofit fontScale="92500" lnSpcReduction="10000"/>
          </a:bodyPr>
          <a:lstStyle/>
          <a:p>
            <a:pPr marL="274320" indent="-274320" eaLnBrk="1" fontAlgn="auto" hangingPunct="1">
              <a:spcAft>
                <a:spcPts val="0"/>
              </a:spcAft>
              <a:buFont typeface="Wingdings 2"/>
              <a:buChar char=""/>
              <a:defRPr/>
            </a:pPr>
            <a:r>
              <a:rPr lang="en-US" sz="1800" dirty="0" smtClean="0"/>
              <a:t>The most basic page is just static text</a:t>
            </a:r>
          </a:p>
          <a:p>
            <a:pPr marL="548640" lvl="1" indent="-274320" eaLnBrk="1" fontAlgn="auto" hangingPunct="1">
              <a:spcAft>
                <a:spcPts val="0"/>
              </a:spcAft>
              <a:buFont typeface="Wingdings"/>
              <a:buChar char=""/>
              <a:defRPr/>
            </a:pPr>
            <a:r>
              <a:rPr lang="en-US" sz="1800" dirty="0" smtClean="0"/>
              <a:t>Any HTML page can be renamed </a:t>
            </a:r>
            <a:r>
              <a:rPr lang="en-US" sz="1800" dirty="0" smtClean="0">
                <a:latin typeface="Lucida Console" pitchFamily="49" charset="0"/>
              </a:rPr>
              <a:t>.</a:t>
            </a:r>
            <a:r>
              <a:rPr lang="en-US" sz="1800" dirty="0" err="1" smtClean="0">
                <a:latin typeface="Lucida Console" pitchFamily="49" charset="0"/>
              </a:rPr>
              <a:t>aspx</a:t>
            </a:r>
            <a:endParaRPr lang="en-US" sz="1800" dirty="0" smtClean="0">
              <a:latin typeface="Lucida Console" pitchFamily="49" charset="0"/>
            </a:endParaRPr>
          </a:p>
          <a:p>
            <a:pPr marL="274320" indent="-274320" eaLnBrk="1" fontAlgn="auto" hangingPunct="1">
              <a:lnSpc>
                <a:spcPct val="90000"/>
              </a:lnSpc>
              <a:spcAft>
                <a:spcPts val="0"/>
              </a:spcAft>
              <a:buFont typeface="Wingdings 2"/>
              <a:buChar char=""/>
              <a:defRPr/>
            </a:pPr>
            <a:r>
              <a:rPr lang="en-US" sz="1800" dirty="0" smtClean="0"/>
              <a:t>Directives: </a:t>
            </a:r>
          </a:p>
          <a:p>
            <a:pPr marL="685800" lvl="1" indent="-274320" eaLnBrk="1" fontAlgn="auto" hangingPunct="1">
              <a:lnSpc>
                <a:spcPct val="90000"/>
              </a:lnSpc>
              <a:spcAft>
                <a:spcPts val="0"/>
              </a:spcAft>
              <a:buFont typeface="Wingdings"/>
              <a:buChar char=""/>
              <a:defRPr/>
            </a:pPr>
            <a:r>
              <a:rPr lang="en-US" sz="1800" dirty="0" smtClean="0">
                <a:latin typeface="Lucida Console" pitchFamily="49" charset="0"/>
              </a:rPr>
              <a:t>&lt;%@ Page Language=“C#” %&gt;</a:t>
            </a:r>
            <a:r>
              <a:rPr lang="en-US" sz="1800" dirty="0" smtClean="0"/>
              <a:t> </a:t>
            </a:r>
          </a:p>
          <a:p>
            <a:pPr marL="685800" lvl="1" indent="-274320" eaLnBrk="1" fontAlgn="auto" hangingPunct="1">
              <a:lnSpc>
                <a:spcPct val="90000"/>
              </a:lnSpc>
              <a:spcAft>
                <a:spcPts val="0"/>
              </a:spcAft>
              <a:buFont typeface="Wingdings"/>
              <a:buChar char=""/>
              <a:defRPr/>
            </a:pPr>
            <a:r>
              <a:rPr lang="en-US" sz="1800" dirty="0">
                <a:hlinkClick r:id="rId3"/>
              </a:rPr>
              <a:t>http://msdn.microsoft.com/en-us/library/vstudio/ydy4x04a(v=vs.100).</a:t>
            </a:r>
            <a:r>
              <a:rPr lang="en-US" sz="1800" dirty="0" smtClean="0">
                <a:hlinkClick r:id="rId3"/>
              </a:rPr>
              <a:t>aspx</a:t>
            </a:r>
            <a:r>
              <a:rPr lang="en-US" sz="1800" dirty="0" smtClean="0"/>
              <a:t> </a:t>
            </a:r>
          </a:p>
          <a:p>
            <a:pPr marL="274320" indent="-274320" eaLnBrk="1" fontAlgn="auto" hangingPunct="1">
              <a:lnSpc>
                <a:spcPct val="90000"/>
              </a:lnSpc>
              <a:spcAft>
                <a:spcPts val="0"/>
              </a:spcAft>
              <a:buFont typeface="Wingdings 2"/>
              <a:buChar char=""/>
              <a:defRPr/>
            </a:pPr>
            <a:r>
              <a:rPr lang="en-US" sz="1800" dirty="0" smtClean="0"/>
              <a:t>Server controls (</a:t>
            </a:r>
            <a:r>
              <a:rPr lang="en-US" altLang="en-US" sz="1800" dirty="0"/>
              <a:t>declared as HTML tags with </a:t>
            </a:r>
            <a:r>
              <a:rPr lang="en-US" altLang="en-US" sz="1800" dirty="0" err="1">
                <a:latin typeface="Lucida Console" pitchFamily="49" charset="0"/>
              </a:rPr>
              <a:t>runat</a:t>
            </a:r>
            <a:r>
              <a:rPr lang="en-US" altLang="en-US" sz="1800" dirty="0">
                <a:latin typeface="Lucida Console" pitchFamily="49" charset="0"/>
              </a:rPr>
              <a:t>=“server”</a:t>
            </a:r>
            <a:r>
              <a:rPr lang="en-US" altLang="en-US" sz="1800" dirty="0"/>
              <a:t> </a:t>
            </a:r>
            <a:r>
              <a:rPr lang="en-US" altLang="en-US" sz="1800" dirty="0" smtClean="0"/>
              <a:t>attribute</a:t>
            </a:r>
            <a:r>
              <a:rPr lang="en-US" sz="1800" dirty="0" smtClean="0"/>
              <a:t>): </a:t>
            </a:r>
          </a:p>
          <a:p>
            <a:pPr marL="685800" lvl="1" indent="-274320" eaLnBrk="1" fontAlgn="auto" hangingPunct="1">
              <a:lnSpc>
                <a:spcPct val="90000"/>
              </a:lnSpc>
              <a:spcAft>
                <a:spcPts val="0"/>
              </a:spcAft>
              <a:buFont typeface="Wingdings"/>
              <a:buChar char=""/>
              <a:defRPr/>
            </a:pPr>
            <a:r>
              <a:rPr lang="en-US" sz="1800" dirty="0" smtClean="0">
                <a:latin typeface="Lucida Console" pitchFamily="49" charset="0"/>
              </a:rPr>
              <a:t>&lt;</a:t>
            </a:r>
            <a:r>
              <a:rPr lang="en-US" sz="1800" dirty="0" err="1" smtClean="0">
                <a:latin typeface="Lucida Console" pitchFamily="49" charset="0"/>
              </a:rPr>
              <a:t>asp:Button</a:t>
            </a:r>
            <a:r>
              <a:rPr lang="en-US" sz="1800" dirty="0" smtClean="0">
                <a:latin typeface="Lucida Console" pitchFamily="49" charset="0"/>
              </a:rPr>
              <a:t> </a:t>
            </a:r>
            <a:r>
              <a:rPr lang="en-US" sz="1800" dirty="0" err="1" smtClean="0">
                <a:latin typeface="Lucida Console" pitchFamily="49" charset="0"/>
              </a:rPr>
              <a:t>runat</a:t>
            </a:r>
            <a:r>
              <a:rPr lang="en-US" sz="1800" dirty="0" smtClean="0">
                <a:latin typeface="Lucida Console" pitchFamily="49" charset="0"/>
              </a:rPr>
              <a:t>=“server”&gt;</a:t>
            </a:r>
          </a:p>
          <a:p>
            <a:pPr marL="274320" indent="-274320" eaLnBrk="1" fontAlgn="auto" hangingPunct="1">
              <a:lnSpc>
                <a:spcPct val="90000"/>
              </a:lnSpc>
              <a:spcAft>
                <a:spcPts val="0"/>
              </a:spcAft>
              <a:buFont typeface="Wingdings 2"/>
              <a:buChar char=""/>
              <a:defRPr/>
            </a:pPr>
            <a:r>
              <a:rPr lang="en-US" sz="1800" dirty="0" smtClean="0"/>
              <a:t>Code declaration blocks: </a:t>
            </a:r>
          </a:p>
          <a:p>
            <a:pPr marL="685800" lvl="1" indent="-274320" eaLnBrk="1" fontAlgn="auto" hangingPunct="1">
              <a:lnSpc>
                <a:spcPct val="90000"/>
              </a:lnSpc>
              <a:spcAft>
                <a:spcPts val="0"/>
              </a:spcAft>
              <a:buFont typeface="Wingdings"/>
              <a:buChar char=""/>
              <a:defRPr/>
            </a:pPr>
            <a:r>
              <a:rPr lang="en-US" sz="1800" dirty="0" smtClean="0">
                <a:latin typeface="Lucida Console" pitchFamily="49" charset="0"/>
              </a:rPr>
              <a:t>&lt;script </a:t>
            </a:r>
            <a:r>
              <a:rPr lang="en-US" sz="1800" dirty="0" err="1" smtClean="0">
                <a:latin typeface="Lucida Console" pitchFamily="49" charset="0"/>
              </a:rPr>
              <a:t>runat</a:t>
            </a:r>
            <a:r>
              <a:rPr lang="en-US" sz="1800" dirty="0" smtClean="0">
                <a:latin typeface="Lucida Console" pitchFamily="49" charset="0"/>
              </a:rPr>
              <a:t>=“server”&gt;</a:t>
            </a:r>
          </a:p>
          <a:p>
            <a:pPr marL="685800" lvl="1" indent="-274320" eaLnBrk="1" fontAlgn="auto" hangingPunct="1">
              <a:lnSpc>
                <a:spcPct val="90000"/>
              </a:lnSpc>
              <a:spcAft>
                <a:spcPts val="0"/>
              </a:spcAft>
              <a:buFont typeface="Wingdings"/>
              <a:buChar char=""/>
              <a:defRPr/>
            </a:pPr>
            <a:r>
              <a:rPr lang="en-US" sz="1800" dirty="0" smtClean="0">
                <a:latin typeface="Lucida Console" pitchFamily="49" charset="0"/>
              </a:rPr>
              <a:t>…&lt;/script&gt;</a:t>
            </a:r>
          </a:p>
          <a:p>
            <a:pPr marL="274320" indent="-274320" eaLnBrk="1" fontAlgn="auto" hangingPunct="1">
              <a:lnSpc>
                <a:spcPct val="90000"/>
              </a:lnSpc>
              <a:spcAft>
                <a:spcPts val="0"/>
              </a:spcAft>
              <a:buFont typeface="Wingdings 2"/>
              <a:buChar char=""/>
              <a:defRPr/>
            </a:pPr>
            <a:r>
              <a:rPr lang="en-US" sz="1800" dirty="0" smtClean="0"/>
              <a:t>Data bind expressions: </a:t>
            </a:r>
            <a:r>
              <a:rPr lang="en-US" sz="1800" dirty="0" smtClean="0">
                <a:latin typeface="Lucida Console" pitchFamily="49" charset="0"/>
              </a:rPr>
              <a:t>&lt;%# %&gt; </a:t>
            </a:r>
          </a:p>
          <a:p>
            <a:pPr marL="685800" lvl="1" indent="-274320" eaLnBrk="1" fontAlgn="auto" hangingPunct="1">
              <a:lnSpc>
                <a:spcPct val="90000"/>
              </a:lnSpc>
              <a:spcAft>
                <a:spcPts val="0"/>
              </a:spcAft>
              <a:buFont typeface="Wingdings"/>
              <a:buChar char=""/>
              <a:defRPr/>
            </a:pPr>
            <a:r>
              <a:rPr lang="en-US" sz="1800" dirty="0" smtClean="0">
                <a:latin typeface="Lucida Console" pitchFamily="49" charset="0"/>
              </a:rPr>
              <a:t>&lt;%#</a:t>
            </a:r>
            <a:r>
              <a:rPr lang="en-US" sz="1800" dirty="0" err="1" smtClean="0"/>
              <a:t>DataBinder.Eval</a:t>
            </a:r>
            <a:r>
              <a:rPr lang="en-US" sz="1800" dirty="0" smtClean="0"/>
              <a:t>(</a:t>
            </a:r>
            <a:r>
              <a:rPr lang="en-US" sz="1800" dirty="0" err="1" smtClean="0"/>
              <a:t>Container.DataItem</a:t>
            </a:r>
            <a:r>
              <a:rPr lang="en-US" sz="1800" dirty="0" smtClean="0"/>
              <a:t>, "</a:t>
            </a:r>
            <a:r>
              <a:rPr lang="en-US" sz="1800" dirty="0" err="1" smtClean="0"/>
              <a:t>LastName</a:t>
            </a:r>
            <a:r>
              <a:rPr lang="en-US" sz="1800" dirty="0" smtClean="0"/>
              <a:t>") </a:t>
            </a:r>
            <a:endParaRPr lang="en-US" sz="1800" dirty="0" smtClean="0">
              <a:latin typeface="Lucida Console" pitchFamily="49" charset="0"/>
            </a:endParaRPr>
          </a:p>
          <a:p>
            <a:pPr marL="274320" indent="-274320" eaLnBrk="1" fontAlgn="auto" hangingPunct="1">
              <a:lnSpc>
                <a:spcPct val="90000"/>
              </a:lnSpc>
              <a:spcAft>
                <a:spcPts val="0"/>
              </a:spcAft>
              <a:buFont typeface="Wingdings 2"/>
              <a:buChar char=""/>
              <a:defRPr/>
            </a:pPr>
            <a:r>
              <a:rPr lang="en-US" sz="1800" dirty="0" smtClean="0"/>
              <a:t>Server side comments: </a:t>
            </a:r>
          </a:p>
          <a:p>
            <a:pPr marL="685800" lvl="1" indent="-274320" eaLnBrk="1" fontAlgn="auto" hangingPunct="1">
              <a:lnSpc>
                <a:spcPct val="90000"/>
              </a:lnSpc>
              <a:spcAft>
                <a:spcPts val="0"/>
              </a:spcAft>
              <a:buFont typeface="Wingdings"/>
              <a:buChar char=""/>
              <a:defRPr/>
            </a:pPr>
            <a:r>
              <a:rPr lang="en-US" sz="1800" dirty="0" smtClean="0">
                <a:latin typeface="Lucida Console" pitchFamily="49" charset="0"/>
              </a:rPr>
              <a:t>&lt;%-- --%&gt;</a:t>
            </a:r>
          </a:p>
          <a:p>
            <a:pPr marL="274320" indent="-274320" eaLnBrk="1" fontAlgn="auto" hangingPunct="1">
              <a:lnSpc>
                <a:spcPct val="90000"/>
              </a:lnSpc>
              <a:spcAft>
                <a:spcPts val="0"/>
              </a:spcAft>
              <a:buFont typeface="Wingdings 2"/>
              <a:buChar char=""/>
              <a:defRPr/>
            </a:pPr>
            <a:r>
              <a:rPr lang="en-US" sz="1800" dirty="0" smtClean="0"/>
              <a:t>Render code: </a:t>
            </a:r>
            <a:r>
              <a:rPr lang="en-US" sz="1800" dirty="0" smtClean="0">
                <a:latin typeface="Lucida Console" pitchFamily="49" charset="0"/>
              </a:rPr>
              <a:t>&lt;%= %&gt;</a:t>
            </a:r>
            <a:r>
              <a:rPr lang="en-US" sz="1800" dirty="0" smtClean="0"/>
              <a:t> and </a:t>
            </a:r>
            <a:r>
              <a:rPr lang="en-US" sz="1800" dirty="0" smtClean="0">
                <a:latin typeface="Lucida Console" pitchFamily="49" charset="0"/>
              </a:rPr>
              <a:t>&lt;% %&gt; </a:t>
            </a:r>
            <a:r>
              <a:rPr lang="en-US" sz="1800" dirty="0" smtClean="0"/>
              <a:t>&lt;% for (</a:t>
            </a:r>
            <a:r>
              <a:rPr lang="en-US" sz="1800" dirty="0" err="1" smtClean="0"/>
              <a:t>int</a:t>
            </a:r>
            <a:r>
              <a:rPr lang="en-US" sz="1800" dirty="0" smtClean="0"/>
              <a:t> </a:t>
            </a:r>
            <a:r>
              <a:rPr lang="en-US" sz="1800" dirty="0" err="1" smtClean="0"/>
              <a:t>i</a:t>
            </a:r>
            <a:r>
              <a:rPr lang="en-US" sz="1800" dirty="0" smtClean="0"/>
              <a:t>=0; </a:t>
            </a:r>
            <a:r>
              <a:rPr lang="en-US" sz="1800" dirty="0" err="1" smtClean="0"/>
              <a:t>i</a:t>
            </a:r>
            <a:r>
              <a:rPr lang="en-US" sz="1800" dirty="0" smtClean="0"/>
              <a:t> &lt; 8; </a:t>
            </a:r>
            <a:r>
              <a:rPr lang="en-US" sz="1800" dirty="0" err="1" smtClean="0"/>
              <a:t>i</a:t>
            </a:r>
            <a:r>
              <a:rPr lang="en-US" sz="1800" dirty="0" smtClean="0"/>
              <a:t>++) { %&gt;</a:t>
            </a:r>
            <a:br>
              <a:rPr lang="en-US" sz="1800" dirty="0" smtClean="0"/>
            </a:br>
            <a:r>
              <a:rPr lang="en-US" sz="1800" dirty="0" smtClean="0"/>
              <a:t>  &lt;FONT size="&lt;%=</a:t>
            </a:r>
            <a:r>
              <a:rPr lang="en-US" sz="1800" dirty="0" err="1" smtClean="0"/>
              <a:t>i</a:t>
            </a:r>
            <a:r>
              <a:rPr lang="en-US" sz="1800" dirty="0" smtClean="0"/>
              <a:t>%&gt;"&gt; </a:t>
            </a:r>
            <a:br>
              <a:rPr lang="en-US" sz="1800" dirty="0" smtClean="0"/>
            </a:br>
            <a:r>
              <a:rPr lang="en-US" sz="1800" dirty="0" smtClean="0"/>
              <a:t>    Hello World! </a:t>
            </a:r>
            <a:br>
              <a:rPr lang="en-US" sz="1800" dirty="0" smtClean="0"/>
            </a:br>
            <a:r>
              <a:rPr lang="en-US" sz="1800" dirty="0" smtClean="0"/>
              <a:t>  &lt;/FONT&gt; </a:t>
            </a:r>
            <a:br>
              <a:rPr lang="en-US" sz="1800" dirty="0" smtClean="0"/>
            </a:br>
            <a:endParaRPr lang="en-US" sz="1800" dirty="0" smtClean="0">
              <a:latin typeface="Lucida Console" pitchFamily="49" charset="0"/>
            </a:endParaRPr>
          </a:p>
          <a:p>
            <a:pPr marL="274320" indent="-274320" eaLnBrk="1" fontAlgn="auto" hangingPunct="1">
              <a:lnSpc>
                <a:spcPct val="90000"/>
              </a:lnSpc>
              <a:spcAft>
                <a:spcPts val="0"/>
              </a:spcAft>
              <a:buFont typeface="Wingdings 2"/>
              <a:buChar char=""/>
              <a:defRPr/>
            </a:pPr>
            <a:endParaRPr lang="en-US" sz="2000" dirty="0" smtClean="0">
              <a:latin typeface="Lucida Console"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1625" y="76200"/>
            <a:ext cx="8534400" cy="911225"/>
          </a:xfrm>
        </p:spPr>
        <p:txBody>
          <a:bodyPr>
            <a:noAutofit/>
          </a:bodyPr>
          <a:lstStyle/>
          <a:p>
            <a:pPr eaLnBrk="1" fontAlgn="auto" hangingPunct="1">
              <a:spcAft>
                <a:spcPts val="0"/>
              </a:spcAft>
              <a:defRPr/>
            </a:pPr>
            <a:r>
              <a:rPr lang="en-US" sz="3200" dirty="0" smtClean="0"/>
              <a:t>Page Syntax (2)</a:t>
            </a:r>
          </a:p>
        </p:txBody>
      </p:sp>
      <p:sp>
        <p:nvSpPr>
          <p:cNvPr id="33795" name="Rectangle 3"/>
          <p:cNvSpPr>
            <a:spLocks noGrp="1" noChangeArrowheads="1"/>
          </p:cNvSpPr>
          <p:nvPr>
            <p:ph sz="quarter" idx="1"/>
          </p:nvPr>
        </p:nvSpPr>
        <p:spPr>
          <a:xfrm>
            <a:off x="457200" y="1600200"/>
            <a:ext cx="8077200" cy="4495800"/>
          </a:xfrm>
          <a:extLst/>
        </p:spPr>
        <p:txBody>
          <a:bodyPr/>
          <a:lstStyle/>
          <a:p>
            <a:pPr eaLnBrk="1" hangingPunct="1">
              <a:lnSpc>
                <a:spcPct val="90000"/>
              </a:lnSpc>
              <a:defRPr/>
            </a:pPr>
            <a:r>
              <a:rPr lang="en-US" sz="2400" dirty="0" smtClean="0"/>
              <a:t>Render code: </a:t>
            </a:r>
            <a:r>
              <a:rPr lang="en-US" sz="2400" dirty="0" smtClean="0">
                <a:latin typeface="Lucida Console" pitchFamily="49" charset="0"/>
              </a:rPr>
              <a:t>&lt;%= %&gt;</a:t>
            </a:r>
            <a:r>
              <a:rPr lang="en-US" sz="2400" dirty="0" smtClean="0"/>
              <a:t> and </a:t>
            </a:r>
            <a:r>
              <a:rPr lang="en-US" sz="2400" dirty="0" smtClean="0">
                <a:latin typeface="Lucida Console" pitchFamily="49" charset="0"/>
              </a:rPr>
              <a:t>&lt;% %&gt;</a:t>
            </a:r>
          </a:p>
          <a:p>
            <a:pPr marL="2640965" lvl="8">
              <a:lnSpc>
                <a:spcPct val="90000"/>
              </a:lnSpc>
              <a:defRPr/>
            </a:pPr>
            <a:r>
              <a:rPr lang="en-US" sz="1800" dirty="0" smtClean="0"/>
              <a:t>&lt;% for (</a:t>
            </a:r>
            <a:r>
              <a:rPr lang="en-US" sz="1800" dirty="0" err="1" smtClean="0"/>
              <a:t>int</a:t>
            </a:r>
            <a:r>
              <a:rPr lang="en-US" sz="1800" dirty="0" smtClean="0"/>
              <a:t> </a:t>
            </a:r>
            <a:r>
              <a:rPr lang="en-US" sz="1800" dirty="0" err="1" smtClean="0"/>
              <a:t>i</a:t>
            </a:r>
            <a:r>
              <a:rPr lang="en-US" sz="1800" dirty="0" smtClean="0"/>
              <a:t>=0; </a:t>
            </a:r>
            <a:r>
              <a:rPr lang="en-US" sz="1800" dirty="0" err="1" smtClean="0"/>
              <a:t>i</a:t>
            </a:r>
            <a:r>
              <a:rPr lang="en-US" sz="1800" dirty="0" smtClean="0"/>
              <a:t> &lt; 8; </a:t>
            </a:r>
            <a:r>
              <a:rPr lang="en-US" sz="1800" dirty="0" err="1" smtClean="0"/>
              <a:t>i</a:t>
            </a:r>
            <a:r>
              <a:rPr lang="en-US" sz="1800" dirty="0" smtClean="0"/>
              <a:t>++) { %&gt;</a:t>
            </a:r>
            <a:br>
              <a:rPr lang="en-US" sz="1800" dirty="0" smtClean="0"/>
            </a:br>
            <a:r>
              <a:rPr lang="en-US" sz="1800" dirty="0" smtClean="0"/>
              <a:t>  &lt;FONT size="&lt;%=</a:t>
            </a:r>
            <a:r>
              <a:rPr lang="en-US" sz="1800" dirty="0" err="1" smtClean="0"/>
              <a:t>i</a:t>
            </a:r>
            <a:r>
              <a:rPr lang="en-US" sz="1800" dirty="0" smtClean="0"/>
              <a:t>%&gt;"&gt; </a:t>
            </a:r>
            <a:br>
              <a:rPr lang="en-US" sz="1800" dirty="0" smtClean="0"/>
            </a:br>
            <a:r>
              <a:rPr lang="en-US" sz="1800" dirty="0" smtClean="0"/>
              <a:t>    Hello World! </a:t>
            </a:r>
            <a:br>
              <a:rPr lang="en-US" sz="1800" dirty="0" smtClean="0"/>
            </a:br>
            <a:r>
              <a:rPr lang="en-US" sz="1800" dirty="0" smtClean="0"/>
              <a:t>  &lt;/FONT&gt; </a:t>
            </a:r>
          </a:p>
          <a:p>
            <a:pPr eaLnBrk="1" hangingPunct="1">
              <a:lnSpc>
                <a:spcPct val="90000"/>
              </a:lnSpc>
              <a:defRPr/>
            </a:pPr>
            <a:r>
              <a:rPr lang="en-US" sz="2400" dirty="0" smtClean="0"/>
              <a:t>Render code is used to write inline expressions within HTML elements</a:t>
            </a:r>
          </a:p>
          <a:p>
            <a:pPr eaLnBrk="1" hangingPunct="1">
              <a:lnSpc>
                <a:spcPct val="90000"/>
              </a:lnSpc>
              <a:defRPr/>
            </a:pPr>
            <a:r>
              <a:rPr lang="en-US" sz="2400" dirty="0" smtClean="0"/>
              <a:t>In the case of Web requests, the actual rendering is performed by a client's Web browser or other viewing device</a:t>
            </a:r>
          </a:p>
          <a:p>
            <a:pPr eaLnBrk="1" hangingPunct="1">
              <a:lnSpc>
                <a:spcPct val="90000"/>
              </a:lnSpc>
              <a:defRPr/>
            </a:pPr>
            <a:r>
              <a:rPr lang="en-US" sz="2400" dirty="0" smtClean="0"/>
              <a:t>Very important in ASP, used mainly for the backward compatibility in ASP.NET</a:t>
            </a:r>
          </a:p>
          <a:p>
            <a:pPr marL="274638" lvl="1" indent="0" eaLnBrk="1" hangingPunct="1">
              <a:lnSpc>
                <a:spcPct val="90000"/>
              </a:lnSpc>
              <a:buFont typeface="Wingdings" pitchFamily="2" charset="2"/>
              <a:buNone/>
              <a:defRPr/>
            </a:pPr>
            <a:endParaRPr lang="en-US" dirty="0" smtClean="0">
              <a:latin typeface="Lucida Console"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t/>
            </a:r>
            <a:br>
              <a:rPr lang="en-US" dirty="0" smtClean="0"/>
            </a:br>
            <a:r>
              <a:rPr lang="en-US" sz="3600" dirty="0" smtClean="0"/>
              <a:t>Server Control Properties</a:t>
            </a:r>
          </a:p>
        </p:txBody>
      </p:sp>
      <p:sp>
        <p:nvSpPr>
          <p:cNvPr id="32771" name="Rectangle 3"/>
          <p:cNvSpPr>
            <a:spLocks noGrp="1" noChangeArrowheads="1"/>
          </p:cNvSpPr>
          <p:nvPr>
            <p:ph sz="quarter" idx="1"/>
          </p:nvPr>
        </p:nvSpPr>
        <p:spPr>
          <a:xfrm>
            <a:off x="301625" y="1527175"/>
            <a:ext cx="8504238" cy="4572000"/>
          </a:xfrm>
        </p:spPr>
        <p:txBody>
          <a:bodyPr/>
          <a:lstStyle/>
          <a:p>
            <a:pPr eaLnBrk="1" hangingPunct="1">
              <a:lnSpc>
                <a:spcPct val="90000"/>
              </a:lnSpc>
            </a:pPr>
            <a:r>
              <a:rPr lang="en-US" altLang="en-US" dirty="0" smtClean="0"/>
              <a:t>Tag attributes map to control properties</a:t>
            </a:r>
          </a:p>
          <a:p>
            <a:pPr eaLnBrk="1" hangingPunct="1">
              <a:lnSpc>
                <a:spcPct val="90000"/>
              </a:lnSpc>
            </a:pPr>
            <a:r>
              <a:rPr lang="en-US" altLang="en-US" sz="2800" dirty="0">
                <a:latin typeface="Lucida Console" pitchFamily="49" charset="0"/>
              </a:rPr>
              <a:t>id</a:t>
            </a:r>
            <a:r>
              <a:rPr lang="en-US" altLang="en-US" sz="2800" dirty="0"/>
              <a:t> </a:t>
            </a:r>
            <a:r>
              <a:rPr lang="en-US" altLang="en-US" sz="2800" dirty="0" smtClean="0"/>
              <a:t>attributes provide </a:t>
            </a:r>
            <a:r>
              <a:rPr lang="en-US" altLang="en-US" sz="2800" dirty="0"/>
              <a:t>programmatic identifier</a:t>
            </a:r>
            <a:r>
              <a:rPr lang="en-US" altLang="en-US" dirty="0" smtClean="0"/>
              <a:t> </a:t>
            </a:r>
          </a:p>
        </p:txBody>
      </p:sp>
      <p:sp>
        <p:nvSpPr>
          <p:cNvPr id="32772" name="Text Box 4"/>
          <p:cNvSpPr txBox="1">
            <a:spLocks noChangeArrowheads="1"/>
          </p:cNvSpPr>
          <p:nvPr/>
        </p:nvSpPr>
        <p:spPr bwMode="auto">
          <a:xfrm>
            <a:off x="2209800" y="5135563"/>
            <a:ext cx="4953000" cy="892175"/>
          </a:xfrm>
          <a:prstGeom prst="rect">
            <a:avLst/>
          </a:prstGeom>
          <a:solidFill>
            <a:schemeClr val="tx2">
              <a:lumMod val="20000"/>
              <a:lumOff val="80000"/>
            </a:schemeClr>
          </a:solidFill>
          <a:ln w="12700">
            <a:solidFill>
              <a:schemeClr val="tx1"/>
            </a:solidFill>
            <a:miter lim="800000"/>
            <a:headEnd type="none" w="sm" len="sm"/>
            <a:tailEnd type="none" w="sm" len="sm"/>
          </a:ln>
        </p:spPr>
        <p:txBody>
          <a:bodyPr lIns="182880" tIns="137160" rIns="182880" bIns="137160">
            <a:spAutoFit/>
          </a:bodyPr>
          <a:lstStyle>
            <a:lvl1pPr marL="342900" indent="-342900" defTabSz="2054225" eaLnBrk="0" hangingPunct="0">
              <a:defRPr>
                <a:solidFill>
                  <a:schemeClr val="tx1"/>
                </a:solidFill>
                <a:latin typeface="Arial" charset="0"/>
                <a:cs typeface="Arial" charset="0"/>
              </a:defRPr>
            </a:lvl1pPr>
            <a:lvl2pPr marL="114300" defTabSz="2054225" eaLnBrk="0" hangingPunct="0">
              <a:defRPr>
                <a:solidFill>
                  <a:schemeClr val="tx1"/>
                </a:solidFill>
                <a:latin typeface="Arial" charset="0"/>
                <a:cs typeface="Arial" charset="0"/>
              </a:defRPr>
            </a:lvl2pPr>
            <a:lvl3pPr marL="1143000" indent="-228600" defTabSz="2054225" eaLnBrk="0" hangingPunct="0">
              <a:defRPr>
                <a:solidFill>
                  <a:schemeClr val="tx1"/>
                </a:solidFill>
                <a:latin typeface="Arial" charset="0"/>
                <a:cs typeface="Arial" charset="0"/>
              </a:defRPr>
            </a:lvl3pPr>
            <a:lvl4pPr marL="1600200" indent="-228600" defTabSz="2054225" eaLnBrk="0" hangingPunct="0">
              <a:defRPr>
                <a:solidFill>
                  <a:schemeClr val="tx1"/>
                </a:solidFill>
                <a:latin typeface="Arial" charset="0"/>
                <a:cs typeface="Arial" charset="0"/>
              </a:defRPr>
            </a:lvl4pPr>
            <a:lvl5pPr marL="2057400" indent="-228600" defTabSz="2054225" eaLnBrk="0" hangingPunct="0">
              <a:defRPr>
                <a:solidFill>
                  <a:schemeClr val="tx1"/>
                </a:solidFill>
                <a:latin typeface="Arial" charset="0"/>
                <a:cs typeface="Arial" charset="0"/>
              </a:defRPr>
            </a:lvl5pPr>
            <a:lvl6pPr marL="2514600" indent="-228600" defTabSz="2054225" eaLnBrk="0" fontAlgn="base" hangingPunct="0">
              <a:spcBef>
                <a:spcPct val="0"/>
              </a:spcBef>
              <a:spcAft>
                <a:spcPct val="0"/>
              </a:spcAft>
              <a:defRPr>
                <a:solidFill>
                  <a:schemeClr val="tx1"/>
                </a:solidFill>
                <a:latin typeface="Arial" charset="0"/>
                <a:cs typeface="Arial" charset="0"/>
              </a:defRPr>
            </a:lvl6pPr>
            <a:lvl7pPr marL="2971800" indent="-228600" defTabSz="2054225" eaLnBrk="0" fontAlgn="base" hangingPunct="0">
              <a:spcBef>
                <a:spcPct val="0"/>
              </a:spcBef>
              <a:spcAft>
                <a:spcPct val="0"/>
              </a:spcAft>
              <a:defRPr>
                <a:solidFill>
                  <a:schemeClr val="tx1"/>
                </a:solidFill>
                <a:latin typeface="Arial" charset="0"/>
                <a:cs typeface="Arial" charset="0"/>
              </a:defRPr>
            </a:lvl7pPr>
            <a:lvl8pPr marL="3429000" indent="-228600" defTabSz="2054225" eaLnBrk="0" fontAlgn="base" hangingPunct="0">
              <a:spcBef>
                <a:spcPct val="0"/>
              </a:spcBef>
              <a:spcAft>
                <a:spcPct val="0"/>
              </a:spcAft>
              <a:defRPr>
                <a:solidFill>
                  <a:schemeClr val="tx1"/>
                </a:solidFill>
                <a:latin typeface="Arial" charset="0"/>
                <a:cs typeface="Arial" charset="0"/>
              </a:defRPr>
            </a:lvl8pPr>
            <a:lvl9pPr marL="3886200" indent="-228600" defTabSz="2054225" eaLnBrk="0" fontAlgn="base" hangingPunct="0">
              <a:spcBef>
                <a:spcPct val="0"/>
              </a:spcBef>
              <a:spcAft>
                <a:spcPct val="0"/>
              </a:spcAft>
              <a:defRPr>
                <a:solidFill>
                  <a:schemeClr val="tx1"/>
                </a:solidFill>
                <a:latin typeface="Arial" charset="0"/>
                <a:cs typeface="Arial" charset="0"/>
              </a:defRPr>
            </a:lvl9pPr>
          </a:lstStyle>
          <a:p>
            <a:pPr lvl="1"/>
            <a:r>
              <a:rPr lang="en-US" altLang="en-US" sz="2000" b="1" dirty="0" err="1">
                <a:latin typeface="Lucida Console" pitchFamily="49" charset="0"/>
              </a:rPr>
              <a:t>buttonText.Text</a:t>
            </a:r>
            <a:r>
              <a:rPr lang="en-US" altLang="en-US" sz="2000" b="1" dirty="0">
                <a:latin typeface="Lucida Console" pitchFamily="49" charset="0"/>
              </a:rPr>
              <a:t> = “Foo”; </a:t>
            </a:r>
          </a:p>
          <a:p>
            <a:pPr lvl="1"/>
            <a:r>
              <a:rPr lang="en-US" altLang="en-US" sz="2000" b="1" dirty="0" err="1">
                <a:latin typeface="Lucida Console" pitchFamily="49" charset="0"/>
              </a:rPr>
              <a:t>listStudents.Rows</a:t>
            </a:r>
            <a:r>
              <a:rPr lang="en-US" altLang="en-US" sz="2000" b="1" dirty="0">
                <a:latin typeface="Lucida Console" pitchFamily="49" charset="0"/>
              </a:rPr>
              <a:t> = 5;</a:t>
            </a:r>
          </a:p>
        </p:txBody>
      </p:sp>
      <p:sp>
        <p:nvSpPr>
          <p:cNvPr id="32773" name="Text Box 5"/>
          <p:cNvSpPr txBox="1">
            <a:spLocks noChangeArrowheads="1"/>
          </p:cNvSpPr>
          <p:nvPr/>
        </p:nvSpPr>
        <p:spPr bwMode="auto">
          <a:xfrm>
            <a:off x="838200" y="2457450"/>
            <a:ext cx="8001000" cy="1508125"/>
          </a:xfrm>
          <a:prstGeom prst="rect">
            <a:avLst/>
          </a:prstGeom>
          <a:solidFill>
            <a:schemeClr val="tx2">
              <a:lumMod val="20000"/>
              <a:lumOff val="80000"/>
            </a:schemeClr>
          </a:solidFill>
          <a:ln w="12700">
            <a:solidFill>
              <a:schemeClr val="tx1"/>
            </a:solidFill>
            <a:miter lim="800000"/>
            <a:headEnd type="none" w="sm" len="sm"/>
            <a:tailEnd type="none" w="sm" len="sm"/>
          </a:ln>
        </p:spPr>
        <p:txBody>
          <a:bodyPr lIns="182880" tIns="137160" rIns="182880" bIns="137160">
            <a:spAutoFit/>
          </a:bodyPr>
          <a:lstStyle>
            <a:lvl1pPr marL="342900" indent="-342900" defTabSz="2054225" eaLnBrk="0" hangingPunct="0">
              <a:defRPr>
                <a:solidFill>
                  <a:schemeClr val="tx1"/>
                </a:solidFill>
                <a:latin typeface="Arial" charset="0"/>
                <a:cs typeface="Arial" charset="0"/>
              </a:defRPr>
            </a:lvl1pPr>
            <a:lvl2pPr marL="114300" defTabSz="2054225" eaLnBrk="0" hangingPunct="0">
              <a:defRPr>
                <a:solidFill>
                  <a:schemeClr val="tx1"/>
                </a:solidFill>
                <a:latin typeface="Arial" charset="0"/>
                <a:cs typeface="Arial" charset="0"/>
              </a:defRPr>
            </a:lvl2pPr>
            <a:lvl3pPr marL="1143000" indent="-228600" defTabSz="2054225" eaLnBrk="0" hangingPunct="0">
              <a:defRPr>
                <a:solidFill>
                  <a:schemeClr val="tx1"/>
                </a:solidFill>
                <a:latin typeface="Arial" charset="0"/>
                <a:cs typeface="Arial" charset="0"/>
              </a:defRPr>
            </a:lvl3pPr>
            <a:lvl4pPr marL="1600200" indent="-228600" defTabSz="2054225" eaLnBrk="0" hangingPunct="0">
              <a:defRPr>
                <a:solidFill>
                  <a:schemeClr val="tx1"/>
                </a:solidFill>
                <a:latin typeface="Arial" charset="0"/>
                <a:cs typeface="Arial" charset="0"/>
              </a:defRPr>
            </a:lvl4pPr>
            <a:lvl5pPr marL="2057400" indent="-228600" defTabSz="2054225" eaLnBrk="0" hangingPunct="0">
              <a:defRPr>
                <a:solidFill>
                  <a:schemeClr val="tx1"/>
                </a:solidFill>
                <a:latin typeface="Arial" charset="0"/>
                <a:cs typeface="Arial" charset="0"/>
              </a:defRPr>
            </a:lvl5pPr>
            <a:lvl6pPr marL="2514600" indent="-228600" defTabSz="2054225" eaLnBrk="0" fontAlgn="base" hangingPunct="0">
              <a:spcBef>
                <a:spcPct val="0"/>
              </a:spcBef>
              <a:spcAft>
                <a:spcPct val="0"/>
              </a:spcAft>
              <a:defRPr>
                <a:solidFill>
                  <a:schemeClr val="tx1"/>
                </a:solidFill>
                <a:latin typeface="Arial" charset="0"/>
                <a:cs typeface="Arial" charset="0"/>
              </a:defRPr>
            </a:lvl6pPr>
            <a:lvl7pPr marL="2971800" indent="-228600" defTabSz="2054225" eaLnBrk="0" fontAlgn="base" hangingPunct="0">
              <a:spcBef>
                <a:spcPct val="0"/>
              </a:spcBef>
              <a:spcAft>
                <a:spcPct val="0"/>
              </a:spcAft>
              <a:defRPr>
                <a:solidFill>
                  <a:schemeClr val="tx1"/>
                </a:solidFill>
                <a:latin typeface="Arial" charset="0"/>
                <a:cs typeface="Arial" charset="0"/>
              </a:defRPr>
            </a:lvl7pPr>
            <a:lvl8pPr marL="3429000" indent="-228600" defTabSz="2054225" eaLnBrk="0" fontAlgn="base" hangingPunct="0">
              <a:spcBef>
                <a:spcPct val="0"/>
              </a:spcBef>
              <a:spcAft>
                <a:spcPct val="0"/>
              </a:spcAft>
              <a:defRPr>
                <a:solidFill>
                  <a:schemeClr val="tx1"/>
                </a:solidFill>
                <a:latin typeface="Arial" charset="0"/>
                <a:cs typeface="Arial" charset="0"/>
              </a:defRPr>
            </a:lvl8pPr>
            <a:lvl9pPr marL="3886200" indent="-228600" defTabSz="2054225" eaLnBrk="0" fontAlgn="base" hangingPunct="0">
              <a:spcBef>
                <a:spcPct val="0"/>
              </a:spcBef>
              <a:spcAft>
                <a:spcPct val="0"/>
              </a:spcAft>
              <a:defRPr>
                <a:solidFill>
                  <a:schemeClr val="tx1"/>
                </a:solidFill>
                <a:latin typeface="Arial" charset="0"/>
                <a:cs typeface="Arial" charset="0"/>
              </a:defRPr>
            </a:lvl9pPr>
          </a:lstStyle>
          <a:p>
            <a:pPr lvl="1"/>
            <a:r>
              <a:rPr lang="en-US" altLang="en-US" sz="2000" b="1">
                <a:latin typeface="Lucida Console" pitchFamily="49" charset="0"/>
              </a:rPr>
              <a:t>&lt;asp:button id=“buttonText" Text="Foo" runat=“server”&gt;</a:t>
            </a:r>
          </a:p>
          <a:p>
            <a:pPr lvl="1"/>
            <a:r>
              <a:rPr lang="en-US" altLang="en-US" sz="2000" b="1">
                <a:latin typeface="Lucida Console" pitchFamily="49" charset="0"/>
              </a:rPr>
              <a:t>&lt;asp:ListBox id=“listStudents" Rows="5" runat=“server”&gt;</a:t>
            </a:r>
          </a:p>
        </p:txBody>
      </p:sp>
      <p:sp>
        <p:nvSpPr>
          <p:cNvPr id="32774" name="Rectangle 6"/>
          <p:cNvSpPr>
            <a:spLocks noChangeArrowheads="1"/>
          </p:cNvSpPr>
          <p:nvPr/>
        </p:nvSpPr>
        <p:spPr bwMode="auto">
          <a:xfrm>
            <a:off x="457200" y="3581400"/>
            <a:ext cx="822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spcBef>
                <a:spcPct val="20000"/>
              </a:spcBef>
              <a:buFontTx/>
              <a:buChar char="•"/>
            </a:pPr>
            <a:endParaRPr lang="en-US" altLang="en-US" sz="3200"/>
          </a:p>
          <a:p>
            <a:pPr eaLnBrk="1" hangingPunct="1">
              <a:lnSpc>
                <a:spcPct val="90000"/>
              </a:lnSpc>
              <a:spcBef>
                <a:spcPct val="20000"/>
              </a:spcBef>
              <a:buFontTx/>
              <a:buChar char="•"/>
            </a:pPr>
            <a:r>
              <a:rPr lang="en-US" altLang="en-US" sz="2800"/>
              <a:t>Tags and attributes are case-insensitive</a:t>
            </a:r>
          </a:p>
          <a:p>
            <a:pPr eaLnBrk="1" hangingPunct="1">
              <a:lnSpc>
                <a:spcPct val="90000"/>
              </a:lnSpc>
              <a:spcBef>
                <a:spcPct val="20000"/>
              </a:spcBef>
              <a:buFontTx/>
              <a:buChar char="•"/>
            </a:pPr>
            <a:r>
              <a:rPr lang="en-US" altLang="en-US" sz="2800"/>
              <a:t>Control properties can be set programmatically </a:t>
            </a:r>
          </a:p>
          <a:p>
            <a:pPr lvl="1" eaLnBrk="1" hangingPunct="1">
              <a:lnSpc>
                <a:spcPct val="70000"/>
              </a:lnSpc>
              <a:spcBef>
                <a:spcPct val="50000"/>
              </a:spcBef>
              <a:spcAft>
                <a:spcPct val="20000"/>
              </a:spcAft>
            </a:pPr>
            <a:endParaRPr lang="en-US" altLang="en-US" sz="2400">
              <a:latin typeface="Lucida Console"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fontAlgn="auto" hangingPunct="1">
              <a:spcAft>
                <a:spcPts val="0"/>
              </a:spcAft>
              <a:defRPr/>
            </a:pPr>
            <a:r>
              <a:rPr lang="en-US" sz="3200" dirty="0" smtClean="0"/>
              <a:t>Maintaining State</a:t>
            </a:r>
          </a:p>
        </p:txBody>
      </p:sp>
      <p:sp>
        <p:nvSpPr>
          <p:cNvPr id="33795" name="Rectangle 3"/>
          <p:cNvSpPr>
            <a:spLocks noGrp="1" noChangeArrowheads="1"/>
          </p:cNvSpPr>
          <p:nvPr>
            <p:ph sz="quarter" idx="1"/>
          </p:nvPr>
        </p:nvSpPr>
        <p:spPr>
          <a:xfrm>
            <a:off x="301625" y="1527175"/>
            <a:ext cx="8504238" cy="4572000"/>
          </a:xfrm>
        </p:spPr>
        <p:txBody>
          <a:bodyPr/>
          <a:lstStyle/>
          <a:p>
            <a:pPr eaLnBrk="1" hangingPunct="1">
              <a:lnSpc>
                <a:spcPct val="90000"/>
              </a:lnSpc>
            </a:pPr>
            <a:r>
              <a:rPr lang="en-US" altLang="en-US" dirty="0" smtClean="0"/>
              <a:t>By </a:t>
            </a:r>
            <a:r>
              <a:rPr lang="en-US" altLang="en-US" dirty="0" smtClean="0"/>
              <a:t>default </a:t>
            </a:r>
            <a:r>
              <a:rPr lang="en-US" altLang="en-US" dirty="0" smtClean="0"/>
              <a:t>controls maintain their state across multiple </a:t>
            </a:r>
            <a:r>
              <a:rPr lang="en-US" altLang="en-US" dirty="0" err="1" smtClean="0"/>
              <a:t>postback</a:t>
            </a:r>
            <a:r>
              <a:rPr lang="en-US" altLang="en-US" dirty="0" smtClean="0"/>
              <a:t> requests</a:t>
            </a:r>
          </a:p>
          <a:p>
            <a:pPr lvl="1" eaLnBrk="1" hangingPunct="1">
              <a:lnSpc>
                <a:spcPct val="90000"/>
              </a:lnSpc>
            </a:pPr>
            <a:r>
              <a:rPr lang="en-US" altLang="en-US" dirty="0" smtClean="0"/>
              <a:t>Implemented using a hidden HTML field: </a:t>
            </a:r>
            <a:r>
              <a:rPr lang="en-US" altLang="en-US" dirty="0" smtClean="0">
                <a:latin typeface="Lucida Console" pitchFamily="49" charset="0"/>
              </a:rPr>
              <a:t>__VIEWSTATE</a:t>
            </a:r>
          </a:p>
          <a:p>
            <a:pPr lvl="1" eaLnBrk="1" hangingPunct="1">
              <a:lnSpc>
                <a:spcPct val="90000"/>
              </a:lnSpc>
            </a:pPr>
            <a:r>
              <a:rPr lang="en-US" altLang="en-US" dirty="0" smtClean="0"/>
              <a:t>Works for controls with input data (e.g. </a:t>
            </a:r>
            <a:r>
              <a:rPr lang="en-US" altLang="en-US" dirty="0" err="1" smtClean="0">
                <a:latin typeface="Lucida Console" pitchFamily="49" charset="0"/>
              </a:rPr>
              <a:t>TextBox</a:t>
            </a:r>
            <a:r>
              <a:rPr lang="en-US" altLang="en-US" dirty="0" smtClean="0"/>
              <a:t>, </a:t>
            </a:r>
            <a:r>
              <a:rPr lang="en-US" altLang="en-US" dirty="0" err="1" smtClean="0">
                <a:latin typeface="Lucida Console" pitchFamily="49" charset="0"/>
              </a:rPr>
              <a:t>CheckBox</a:t>
            </a:r>
            <a:r>
              <a:rPr lang="en-US" altLang="en-US" dirty="0" smtClean="0"/>
              <a:t>), non-input controls (e.g. </a:t>
            </a:r>
            <a:r>
              <a:rPr lang="en-US" altLang="en-US" dirty="0" smtClean="0">
                <a:latin typeface="Lucida Console" pitchFamily="49" charset="0"/>
              </a:rPr>
              <a:t>Label</a:t>
            </a:r>
            <a:r>
              <a:rPr lang="en-US" altLang="en-US" dirty="0" smtClean="0"/>
              <a:t>, </a:t>
            </a:r>
            <a:r>
              <a:rPr lang="en-US" altLang="en-US" dirty="0" err="1" smtClean="0">
                <a:latin typeface="Lucida Console" pitchFamily="49" charset="0"/>
              </a:rPr>
              <a:t>GridView</a:t>
            </a:r>
            <a:r>
              <a:rPr lang="en-US" altLang="en-US" dirty="0" smtClean="0"/>
              <a:t>), and hybrids (e.g. </a:t>
            </a:r>
            <a:r>
              <a:rPr lang="en-US" altLang="en-US" dirty="0" err="1" smtClean="0">
                <a:latin typeface="Lucida Console" pitchFamily="49" charset="0"/>
              </a:rPr>
              <a:t>DropDownList</a:t>
            </a:r>
            <a:r>
              <a:rPr lang="en-US" altLang="en-US" dirty="0" smtClean="0"/>
              <a:t>, </a:t>
            </a:r>
            <a:r>
              <a:rPr lang="en-US" altLang="en-US" dirty="0" err="1" smtClean="0">
                <a:latin typeface="Lucida Console" pitchFamily="49" charset="0"/>
              </a:rPr>
              <a:t>ListBox</a:t>
            </a:r>
            <a:r>
              <a:rPr lang="en-US" altLang="en-US" dirty="0" smtClean="0"/>
              <a:t>)</a:t>
            </a:r>
          </a:p>
          <a:p>
            <a:pPr eaLnBrk="1" hangingPunct="1">
              <a:lnSpc>
                <a:spcPct val="90000"/>
              </a:lnSpc>
            </a:pPr>
            <a:r>
              <a:rPr lang="en-US" altLang="en-US" dirty="0" smtClean="0"/>
              <a:t>Can be disabled per control or entire page</a:t>
            </a:r>
          </a:p>
          <a:p>
            <a:pPr lvl="1" eaLnBrk="1" hangingPunct="1">
              <a:lnSpc>
                <a:spcPct val="90000"/>
              </a:lnSpc>
            </a:pPr>
            <a:r>
              <a:rPr lang="en-US" altLang="en-US" dirty="0" smtClean="0"/>
              <a:t>Set </a:t>
            </a:r>
            <a:r>
              <a:rPr lang="en-US" altLang="en-US" dirty="0" err="1" smtClean="0">
                <a:latin typeface="Lucida Console" pitchFamily="49" charset="0"/>
              </a:rPr>
              <a:t>EnableViewState</a:t>
            </a:r>
            <a:r>
              <a:rPr lang="en-US" altLang="en-US" dirty="0" smtClean="0">
                <a:latin typeface="Lucida Console" pitchFamily="49" charset="0"/>
              </a:rPr>
              <a:t>=“false”</a:t>
            </a:r>
          </a:p>
          <a:p>
            <a:pPr lvl="1" eaLnBrk="1" hangingPunct="1">
              <a:lnSpc>
                <a:spcPct val="90000"/>
              </a:lnSpc>
            </a:pPr>
            <a:r>
              <a:rPr lang="en-US" altLang="en-US" dirty="0" smtClean="0"/>
              <a:t>Lets you minimize size of </a:t>
            </a:r>
            <a:r>
              <a:rPr lang="en-US" altLang="en-US" dirty="0" smtClean="0">
                <a:latin typeface="Lucida Console" pitchFamily="49" charset="0"/>
              </a:rPr>
              <a:t>__VIEWSTATE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Page Life Cycle Events</a:t>
            </a:r>
            <a:endParaRPr lang="en-CA" dirty="0"/>
          </a:p>
        </p:txBody>
      </p:sp>
      <p:graphicFrame>
        <p:nvGraphicFramePr>
          <p:cNvPr id="4" name="Content Placeholder 3"/>
          <p:cNvGraphicFramePr>
            <a:graphicFrameLocks noGrp="1"/>
          </p:cNvGraphicFramePr>
          <p:nvPr>
            <p:ph sz="quarter" idx="1"/>
          </p:nvPr>
        </p:nvGraphicFramePr>
        <p:xfrm>
          <a:off x="301625" y="2054225"/>
          <a:ext cx="8504238" cy="3518460"/>
        </p:xfrm>
        <a:graphic>
          <a:graphicData uri="http://schemas.openxmlformats.org/drawingml/2006/table">
            <a:tbl>
              <a:tblPr/>
              <a:tblGrid>
                <a:gridCol w="4252119"/>
                <a:gridCol w="4252119"/>
              </a:tblGrid>
              <a:tr h="319809">
                <a:tc>
                  <a:txBody>
                    <a:bodyPr/>
                    <a:lstStyle/>
                    <a:p>
                      <a:r>
                        <a:rPr lang="en-CA" sz="1800" dirty="0"/>
                        <a:t>Methods</a:t>
                      </a:r>
                    </a:p>
                  </a:txBody>
                  <a:tcPr marL="22779" marR="22779" marT="22770" marB="22770" anchor="ctr">
                    <a:lnL>
                      <a:noFill/>
                    </a:lnL>
                    <a:lnR>
                      <a:noFill/>
                    </a:lnR>
                    <a:lnT>
                      <a:noFill/>
                    </a:lnT>
                    <a:lnB>
                      <a:noFill/>
                    </a:lnB>
                  </a:tcPr>
                </a:tc>
                <a:tc>
                  <a:txBody>
                    <a:bodyPr/>
                    <a:lstStyle/>
                    <a:p>
                      <a:r>
                        <a:rPr lang="en-CA" sz="1800"/>
                        <a:t>Description</a:t>
                      </a:r>
                    </a:p>
                  </a:txBody>
                  <a:tcPr marL="22779" marR="22779" marT="22770" marB="22770" anchor="ctr">
                    <a:lnL>
                      <a:noFill/>
                    </a:lnL>
                    <a:lnR>
                      <a:noFill/>
                    </a:lnR>
                    <a:lnT>
                      <a:noFill/>
                    </a:lnT>
                    <a:lnB>
                      <a:noFill/>
                    </a:lnB>
                  </a:tcPr>
                </a:tc>
              </a:tr>
              <a:tr h="319809">
                <a:tc>
                  <a:txBody>
                    <a:bodyPr/>
                    <a:lstStyle/>
                    <a:p>
                      <a:r>
                        <a:rPr lang="en-CA" sz="1800"/>
                        <a:t>Page_Init</a:t>
                      </a:r>
                    </a:p>
                  </a:txBody>
                  <a:tcPr marL="22779" marR="22779" marT="22770" marB="22770" anchor="ctr">
                    <a:lnL>
                      <a:noFill/>
                    </a:lnL>
                    <a:lnR>
                      <a:noFill/>
                    </a:lnR>
                    <a:lnT>
                      <a:noFill/>
                    </a:lnT>
                    <a:lnB>
                      <a:noFill/>
                    </a:lnB>
                  </a:tcPr>
                </a:tc>
                <a:tc>
                  <a:txBody>
                    <a:bodyPr/>
                    <a:lstStyle/>
                    <a:p>
                      <a:r>
                        <a:rPr lang="en-CA" sz="1800"/>
                        <a:t>Page Initialization</a:t>
                      </a:r>
                    </a:p>
                  </a:txBody>
                  <a:tcPr marL="22779" marR="22779" marT="22770" marB="22770" anchor="ctr">
                    <a:lnL>
                      <a:noFill/>
                    </a:lnL>
                    <a:lnR>
                      <a:noFill/>
                    </a:lnR>
                    <a:lnT>
                      <a:noFill/>
                    </a:lnT>
                    <a:lnB>
                      <a:noFill/>
                    </a:lnB>
                  </a:tcPr>
                </a:tc>
              </a:tr>
              <a:tr h="319809">
                <a:tc>
                  <a:txBody>
                    <a:bodyPr/>
                    <a:lstStyle/>
                    <a:p>
                      <a:r>
                        <a:rPr lang="en-CA" sz="1800"/>
                        <a:t>LoadViewState</a:t>
                      </a:r>
                    </a:p>
                  </a:txBody>
                  <a:tcPr marL="22779" marR="22779" marT="22770" marB="22770" anchor="ctr">
                    <a:lnL>
                      <a:noFill/>
                    </a:lnL>
                    <a:lnR>
                      <a:noFill/>
                    </a:lnR>
                    <a:lnT>
                      <a:noFill/>
                    </a:lnT>
                    <a:lnB>
                      <a:noFill/>
                    </a:lnB>
                  </a:tcPr>
                </a:tc>
                <a:tc>
                  <a:txBody>
                    <a:bodyPr/>
                    <a:lstStyle/>
                    <a:p>
                      <a:r>
                        <a:rPr lang="en-CA" sz="1800"/>
                        <a:t>View State Loading</a:t>
                      </a:r>
                    </a:p>
                  </a:txBody>
                  <a:tcPr marL="22779" marR="22779" marT="22770" marB="22770" anchor="ctr">
                    <a:lnL>
                      <a:noFill/>
                    </a:lnL>
                    <a:lnR>
                      <a:noFill/>
                    </a:lnR>
                    <a:lnT>
                      <a:noFill/>
                    </a:lnT>
                    <a:lnB>
                      <a:noFill/>
                    </a:lnB>
                  </a:tcPr>
                </a:tc>
              </a:tr>
              <a:tr h="319809">
                <a:tc>
                  <a:txBody>
                    <a:bodyPr/>
                    <a:lstStyle/>
                    <a:p>
                      <a:r>
                        <a:rPr lang="en-CA" sz="1800"/>
                        <a:t>LoadPostData</a:t>
                      </a:r>
                    </a:p>
                  </a:txBody>
                  <a:tcPr marL="22779" marR="22779" marT="22770" marB="22770" anchor="ctr">
                    <a:lnL>
                      <a:noFill/>
                    </a:lnL>
                    <a:lnR>
                      <a:noFill/>
                    </a:lnR>
                    <a:lnT>
                      <a:noFill/>
                    </a:lnT>
                    <a:lnB>
                      <a:noFill/>
                    </a:lnB>
                  </a:tcPr>
                </a:tc>
                <a:tc>
                  <a:txBody>
                    <a:bodyPr/>
                    <a:lstStyle/>
                    <a:p>
                      <a:r>
                        <a:rPr lang="en-CA" sz="1800"/>
                        <a:t>Postback Data Processing</a:t>
                      </a:r>
                    </a:p>
                  </a:txBody>
                  <a:tcPr marL="22779" marR="22779" marT="22770" marB="22770" anchor="ctr">
                    <a:lnL>
                      <a:noFill/>
                    </a:lnL>
                    <a:lnR>
                      <a:noFill/>
                    </a:lnR>
                    <a:lnT>
                      <a:noFill/>
                    </a:lnT>
                    <a:lnB>
                      <a:noFill/>
                    </a:lnB>
                  </a:tcPr>
                </a:tc>
              </a:tr>
              <a:tr h="319809">
                <a:tc>
                  <a:txBody>
                    <a:bodyPr/>
                    <a:lstStyle/>
                    <a:p>
                      <a:r>
                        <a:rPr lang="en-CA" sz="1800"/>
                        <a:t>Page_Load</a:t>
                      </a:r>
                    </a:p>
                  </a:txBody>
                  <a:tcPr marL="22779" marR="22779" marT="22770" marB="22770" anchor="ctr">
                    <a:lnL>
                      <a:noFill/>
                    </a:lnL>
                    <a:lnR>
                      <a:noFill/>
                    </a:lnR>
                    <a:lnT>
                      <a:noFill/>
                    </a:lnT>
                    <a:lnB>
                      <a:noFill/>
                    </a:lnB>
                  </a:tcPr>
                </a:tc>
                <a:tc>
                  <a:txBody>
                    <a:bodyPr/>
                    <a:lstStyle/>
                    <a:p>
                      <a:r>
                        <a:rPr lang="en-CA" sz="1800"/>
                        <a:t>Page Loading</a:t>
                      </a:r>
                    </a:p>
                  </a:txBody>
                  <a:tcPr marL="22779" marR="22779" marT="22770" marB="22770" anchor="ctr">
                    <a:lnL>
                      <a:noFill/>
                    </a:lnL>
                    <a:lnR>
                      <a:noFill/>
                    </a:lnR>
                    <a:lnT>
                      <a:noFill/>
                    </a:lnT>
                    <a:lnB>
                      <a:noFill/>
                    </a:lnB>
                  </a:tcPr>
                </a:tc>
              </a:tr>
              <a:tr h="319809">
                <a:tc>
                  <a:txBody>
                    <a:bodyPr/>
                    <a:lstStyle/>
                    <a:p>
                      <a:r>
                        <a:rPr lang="en-CA" sz="1800"/>
                        <a:t>RaisePostDataChangedEvent</a:t>
                      </a:r>
                    </a:p>
                  </a:txBody>
                  <a:tcPr marL="22779" marR="22779" marT="22770" marB="22770" anchor="ctr">
                    <a:lnL>
                      <a:noFill/>
                    </a:lnL>
                    <a:lnR>
                      <a:noFill/>
                    </a:lnR>
                    <a:lnT>
                      <a:noFill/>
                    </a:lnT>
                    <a:lnB>
                      <a:noFill/>
                    </a:lnB>
                  </a:tcPr>
                </a:tc>
                <a:tc>
                  <a:txBody>
                    <a:bodyPr/>
                    <a:lstStyle/>
                    <a:p>
                      <a:r>
                        <a:rPr lang="en-CA" sz="1800"/>
                        <a:t>PostBack Change Notification</a:t>
                      </a:r>
                    </a:p>
                  </a:txBody>
                  <a:tcPr marL="22779" marR="22779" marT="22770" marB="22770" anchor="ctr">
                    <a:lnL>
                      <a:noFill/>
                    </a:lnL>
                    <a:lnR>
                      <a:noFill/>
                    </a:lnR>
                    <a:lnT>
                      <a:noFill/>
                    </a:lnT>
                    <a:lnB>
                      <a:noFill/>
                    </a:lnB>
                  </a:tcPr>
                </a:tc>
              </a:tr>
              <a:tr h="319809">
                <a:tc>
                  <a:txBody>
                    <a:bodyPr/>
                    <a:lstStyle/>
                    <a:p>
                      <a:r>
                        <a:rPr lang="en-CA" sz="1800"/>
                        <a:t>RaisePostBackEvent</a:t>
                      </a:r>
                    </a:p>
                  </a:txBody>
                  <a:tcPr marL="22779" marR="22779" marT="22770" marB="22770" anchor="ctr">
                    <a:lnL>
                      <a:noFill/>
                    </a:lnL>
                    <a:lnR>
                      <a:noFill/>
                    </a:lnR>
                    <a:lnT>
                      <a:noFill/>
                    </a:lnT>
                    <a:lnB>
                      <a:noFill/>
                    </a:lnB>
                  </a:tcPr>
                </a:tc>
                <a:tc>
                  <a:txBody>
                    <a:bodyPr/>
                    <a:lstStyle/>
                    <a:p>
                      <a:r>
                        <a:rPr lang="en-CA" sz="1800"/>
                        <a:t>PostBack Event Handling</a:t>
                      </a:r>
                    </a:p>
                  </a:txBody>
                  <a:tcPr marL="22779" marR="22779" marT="22770" marB="22770" anchor="ctr">
                    <a:lnL>
                      <a:noFill/>
                    </a:lnL>
                    <a:lnR>
                      <a:noFill/>
                    </a:lnR>
                    <a:lnT>
                      <a:noFill/>
                    </a:lnT>
                    <a:lnB>
                      <a:noFill/>
                    </a:lnB>
                  </a:tcPr>
                </a:tc>
              </a:tr>
              <a:tr h="319809">
                <a:tc>
                  <a:txBody>
                    <a:bodyPr/>
                    <a:lstStyle/>
                    <a:p>
                      <a:r>
                        <a:rPr lang="en-CA" sz="1800"/>
                        <a:t>Page_PreRender</a:t>
                      </a:r>
                    </a:p>
                  </a:txBody>
                  <a:tcPr marL="22779" marR="22779" marT="22770" marB="22770" anchor="ctr">
                    <a:lnL>
                      <a:noFill/>
                    </a:lnL>
                    <a:lnR>
                      <a:noFill/>
                    </a:lnR>
                    <a:lnT>
                      <a:noFill/>
                    </a:lnT>
                    <a:lnB>
                      <a:noFill/>
                    </a:lnB>
                  </a:tcPr>
                </a:tc>
                <a:tc>
                  <a:txBody>
                    <a:bodyPr/>
                    <a:lstStyle/>
                    <a:p>
                      <a:r>
                        <a:rPr lang="en-CA" sz="1800"/>
                        <a:t>Page Pre Rendering Phase</a:t>
                      </a:r>
                    </a:p>
                  </a:txBody>
                  <a:tcPr marL="22779" marR="22779" marT="22770" marB="22770" anchor="ctr">
                    <a:lnL>
                      <a:noFill/>
                    </a:lnL>
                    <a:lnR>
                      <a:noFill/>
                    </a:lnR>
                    <a:lnT>
                      <a:noFill/>
                    </a:lnT>
                    <a:lnB>
                      <a:noFill/>
                    </a:lnB>
                  </a:tcPr>
                </a:tc>
              </a:tr>
              <a:tr h="319809">
                <a:tc>
                  <a:txBody>
                    <a:bodyPr/>
                    <a:lstStyle/>
                    <a:p>
                      <a:r>
                        <a:rPr lang="en-CA" sz="1800"/>
                        <a:t>SaveViewState</a:t>
                      </a:r>
                    </a:p>
                  </a:txBody>
                  <a:tcPr marL="22779" marR="22779" marT="22770" marB="22770" anchor="ctr">
                    <a:lnL>
                      <a:noFill/>
                    </a:lnL>
                    <a:lnR>
                      <a:noFill/>
                    </a:lnR>
                    <a:lnT>
                      <a:noFill/>
                    </a:lnT>
                    <a:lnB>
                      <a:noFill/>
                    </a:lnB>
                  </a:tcPr>
                </a:tc>
                <a:tc>
                  <a:txBody>
                    <a:bodyPr/>
                    <a:lstStyle/>
                    <a:p>
                      <a:r>
                        <a:rPr lang="en-CA" sz="1800"/>
                        <a:t>View State Saving</a:t>
                      </a:r>
                    </a:p>
                  </a:txBody>
                  <a:tcPr marL="22779" marR="22779" marT="22770" marB="22770" anchor="ctr">
                    <a:lnL>
                      <a:noFill/>
                    </a:lnL>
                    <a:lnR>
                      <a:noFill/>
                    </a:lnR>
                    <a:lnT>
                      <a:noFill/>
                    </a:lnT>
                    <a:lnB>
                      <a:noFill/>
                    </a:lnB>
                  </a:tcPr>
                </a:tc>
              </a:tr>
              <a:tr h="319809">
                <a:tc>
                  <a:txBody>
                    <a:bodyPr/>
                    <a:lstStyle/>
                    <a:p>
                      <a:r>
                        <a:rPr lang="en-CA" sz="1800"/>
                        <a:t>Page_Render</a:t>
                      </a:r>
                    </a:p>
                  </a:txBody>
                  <a:tcPr marL="22779" marR="22779" marT="22770" marB="22770" anchor="ctr">
                    <a:lnL>
                      <a:noFill/>
                    </a:lnL>
                    <a:lnR>
                      <a:noFill/>
                    </a:lnR>
                    <a:lnT>
                      <a:noFill/>
                    </a:lnT>
                    <a:lnB>
                      <a:noFill/>
                    </a:lnB>
                  </a:tcPr>
                </a:tc>
                <a:tc>
                  <a:txBody>
                    <a:bodyPr/>
                    <a:lstStyle/>
                    <a:p>
                      <a:r>
                        <a:rPr lang="en-CA" sz="1800"/>
                        <a:t>Page Rendering</a:t>
                      </a:r>
                    </a:p>
                  </a:txBody>
                  <a:tcPr marL="22779" marR="22779" marT="22770" marB="22770" anchor="ctr">
                    <a:lnL>
                      <a:noFill/>
                    </a:lnL>
                    <a:lnR>
                      <a:noFill/>
                    </a:lnR>
                    <a:lnT>
                      <a:noFill/>
                    </a:lnT>
                    <a:lnB>
                      <a:noFill/>
                    </a:lnB>
                  </a:tcPr>
                </a:tc>
              </a:tr>
              <a:tr h="319809">
                <a:tc>
                  <a:txBody>
                    <a:bodyPr/>
                    <a:lstStyle/>
                    <a:p>
                      <a:r>
                        <a:rPr lang="en-CA" sz="1800"/>
                        <a:t>Page_Unload</a:t>
                      </a:r>
                    </a:p>
                  </a:txBody>
                  <a:tcPr marL="22779" marR="22779" marT="22770" marB="22770" anchor="ctr">
                    <a:lnL>
                      <a:noFill/>
                    </a:lnL>
                    <a:lnR>
                      <a:noFill/>
                    </a:lnR>
                    <a:lnT>
                      <a:noFill/>
                    </a:lnT>
                    <a:lnB>
                      <a:noFill/>
                    </a:lnB>
                  </a:tcPr>
                </a:tc>
                <a:tc>
                  <a:txBody>
                    <a:bodyPr/>
                    <a:lstStyle/>
                    <a:p>
                      <a:r>
                        <a:rPr lang="en-CA" sz="1800" dirty="0"/>
                        <a:t>Page Unloading</a:t>
                      </a:r>
                    </a:p>
                  </a:txBody>
                  <a:tcPr marL="22779" marR="22779" marT="22770" marB="22770"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304800"/>
            <a:ext cx="8534400" cy="758825"/>
          </a:xfrm>
        </p:spPr>
        <p:txBody>
          <a:bodyPr>
            <a:normAutofit/>
          </a:bodyPr>
          <a:lstStyle/>
          <a:p>
            <a:pPr eaLnBrk="1" fontAlgn="auto" hangingPunct="1">
              <a:spcAft>
                <a:spcPts val="0"/>
              </a:spcAft>
              <a:defRPr/>
            </a:pPr>
            <a:r>
              <a:rPr lang="en-US" sz="3200" dirty="0" smtClean="0"/>
              <a:t>Web Development Technologies</a:t>
            </a:r>
          </a:p>
        </p:txBody>
      </p:sp>
      <p:sp>
        <p:nvSpPr>
          <p:cNvPr id="14339" name="Rectangle 3"/>
          <p:cNvSpPr>
            <a:spLocks noGrp="1" noChangeArrowheads="1"/>
          </p:cNvSpPr>
          <p:nvPr>
            <p:ph sz="quarter" idx="1"/>
          </p:nvPr>
        </p:nvSpPr>
        <p:spPr>
          <a:xfrm>
            <a:off x="457200" y="1905000"/>
            <a:ext cx="8305800" cy="4495800"/>
          </a:xfrm>
        </p:spPr>
        <p:txBody>
          <a:bodyPr/>
          <a:lstStyle/>
          <a:p>
            <a:pPr eaLnBrk="1" hangingPunct="1"/>
            <a:r>
              <a:rPr lang="en-US" altLang="en-US" sz="2800" smtClean="0"/>
              <a:t>Client-side technologies</a:t>
            </a:r>
          </a:p>
          <a:p>
            <a:pPr lvl="1" eaLnBrk="1" hangingPunct="1"/>
            <a:r>
              <a:rPr lang="en-US" altLang="en-US" sz="2400" smtClean="0"/>
              <a:t>HTML, DHTML, XHTML, HTML5, JavaScript</a:t>
            </a:r>
          </a:p>
          <a:p>
            <a:pPr eaLnBrk="1" hangingPunct="1"/>
            <a:r>
              <a:rPr lang="en-US" altLang="en-US" sz="2800" smtClean="0"/>
              <a:t>Server-side technologies</a:t>
            </a:r>
          </a:p>
          <a:p>
            <a:pPr lvl="1" eaLnBrk="1" hangingPunct="1"/>
            <a:r>
              <a:rPr lang="en-US" altLang="en-US" sz="2400" smtClean="0"/>
              <a:t>ASP (Active Server Pages)</a:t>
            </a:r>
          </a:p>
          <a:p>
            <a:pPr lvl="1" eaLnBrk="1" hangingPunct="1"/>
            <a:r>
              <a:rPr lang="en-US" altLang="en-US" sz="2400" smtClean="0"/>
              <a:t>JSP (Java Server Pages)</a:t>
            </a:r>
          </a:p>
          <a:p>
            <a:pPr lvl="1" eaLnBrk="1" hangingPunct="1"/>
            <a:r>
              <a:rPr lang="en-US" altLang="en-US" sz="2400" smtClean="0"/>
              <a:t>PHP (Hypertext Preprocessor)</a:t>
            </a:r>
          </a:p>
          <a:p>
            <a:pPr eaLnBrk="1" hangingPunct="1"/>
            <a:r>
              <a:rPr lang="en-US" altLang="en-US" sz="2800" smtClean="0"/>
              <a:t>ASP.NET is the next generation of ASP</a:t>
            </a:r>
          </a:p>
          <a:p>
            <a:pPr eaLnBrk="1" hangingPunct="1"/>
            <a:r>
              <a:rPr lang="en-US" altLang="en-US" sz="2800" smtClean="0"/>
              <a:t>Migration from ASP to ASP.NET is not easy</a:t>
            </a:r>
          </a:p>
          <a:p>
            <a:pPr eaLnBrk="1" hangingPunct="1"/>
            <a:r>
              <a:rPr lang="en-US" altLang="en-US" sz="2800" smtClean="0"/>
              <a:t>ASP and ASP.NET can work side by side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p:txBody>
          <a:bodyPr/>
          <a:lstStyle/>
          <a:p>
            <a:pPr eaLnBrk="1" hangingPunct="1"/>
            <a:r>
              <a:rPr lang="en-US" altLang="en-US" smtClean="0"/>
              <a:t>Page Life Cycle Events (2)</a:t>
            </a:r>
            <a:endParaRPr lang="en-CA" altLang="en-US" smtClean="0"/>
          </a:p>
        </p:txBody>
      </p:sp>
      <p:pic>
        <p:nvPicPr>
          <p:cNvPr id="35843" name="Picture 4" descr="ms972976_viewstate_fig02(en-us,MSDN_10).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71600"/>
            <a:ext cx="5657850" cy="45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err="1" smtClean="0"/>
              <a:t>Page_Init</a:t>
            </a:r>
            <a:r>
              <a:rPr lang="en-CA" dirty="0" smtClean="0"/>
              <a:t>()</a:t>
            </a:r>
            <a:endParaRPr lang="en-CA" dirty="0"/>
          </a:p>
        </p:txBody>
      </p:sp>
      <p:sp>
        <p:nvSpPr>
          <p:cNvPr id="37891" name="Content Placeholder 2"/>
          <p:cNvSpPr>
            <a:spLocks noGrp="1"/>
          </p:cNvSpPr>
          <p:nvPr>
            <p:ph sz="quarter" idx="1"/>
          </p:nvPr>
        </p:nvSpPr>
        <p:spPr>
          <a:xfrm>
            <a:off x="301625" y="1527175"/>
            <a:ext cx="8504238" cy="4572000"/>
          </a:xfrm>
        </p:spPr>
        <p:txBody>
          <a:bodyPr/>
          <a:lstStyle/>
          <a:p>
            <a:r>
              <a:rPr lang="en-CA" altLang="en-US" sz="2400" dirty="0" smtClean="0"/>
              <a:t>First even to occur when a page is executed</a:t>
            </a:r>
          </a:p>
          <a:p>
            <a:r>
              <a:rPr lang="en-CA" altLang="en-US" sz="2400" dirty="0" smtClean="0"/>
              <a:t>Controls in the .</a:t>
            </a:r>
            <a:r>
              <a:rPr lang="en-CA" altLang="en-US" sz="2400" dirty="0" err="1" smtClean="0"/>
              <a:t>aspx</a:t>
            </a:r>
            <a:r>
              <a:rPr lang="en-CA" altLang="en-US" sz="2400" dirty="0" smtClean="0"/>
              <a:t> file are initialized</a:t>
            </a:r>
          </a:p>
          <a:p>
            <a:pPr lvl="1"/>
            <a:r>
              <a:rPr lang="en-CA" altLang="en-US" sz="1900" dirty="0" smtClean="0"/>
              <a:t>Is fired once the control tree has been created</a:t>
            </a:r>
          </a:p>
          <a:p>
            <a:r>
              <a:rPr lang="en-CA" sz="2400" dirty="0"/>
              <a:t>Controls within the .</a:t>
            </a:r>
            <a:r>
              <a:rPr lang="en-CA" sz="2400" dirty="0" err="1"/>
              <a:t>aspx</a:t>
            </a:r>
            <a:r>
              <a:rPr lang="en-CA" sz="2400" dirty="0"/>
              <a:t> file  have no attributes or properties</a:t>
            </a:r>
          </a:p>
          <a:p>
            <a:pPr lvl="1"/>
            <a:r>
              <a:rPr lang="en-CA" altLang="en-US" sz="1900" dirty="0"/>
              <a:t>It is not good to access them at this stage because might be not created yet</a:t>
            </a:r>
          </a:p>
          <a:p>
            <a:r>
              <a:rPr lang="en-CA" altLang="en-US" sz="2400" dirty="0"/>
              <a:t>If </a:t>
            </a:r>
            <a:r>
              <a:rPr lang="en-CA" altLang="en-US" sz="2400" dirty="0" err="1"/>
              <a:t>Postback</a:t>
            </a:r>
            <a:r>
              <a:rPr lang="en-CA" altLang="en-US" sz="2400" dirty="0"/>
              <a:t> occurs, this event is not fired </a:t>
            </a:r>
            <a:r>
              <a:rPr lang="en-CA" altLang="en-US" sz="2400" dirty="0" smtClean="0"/>
              <a:t>again</a:t>
            </a:r>
            <a:endParaRPr lang="en-CA"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2"/>
          <p:cNvSpPr>
            <a:spLocks noGrp="1"/>
          </p:cNvSpPr>
          <p:nvPr>
            <p:ph type="title"/>
          </p:nvPr>
        </p:nvSpPr>
        <p:spPr/>
        <p:txBody>
          <a:bodyPr/>
          <a:lstStyle/>
          <a:p>
            <a:pPr eaLnBrk="1" hangingPunct="1"/>
            <a:r>
              <a:rPr lang="en-CA" altLang="en-US" dirty="0" smtClean="0">
                <a:solidFill>
                  <a:srgbClr val="7B9899"/>
                </a:solidFill>
              </a:rPr>
              <a:t>Load View State</a:t>
            </a:r>
          </a:p>
        </p:txBody>
      </p:sp>
      <p:sp>
        <p:nvSpPr>
          <p:cNvPr id="38915" name="Content Placeholder 3"/>
          <p:cNvSpPr>
            <a:spLocks noGrp="1"/>
          </p:cNvSpPr>
          <p:nvPr>
            <p:ph sz="quarter" idx="1"/>
          </p:nvPr>
        </p:nvSpPr>
        <p:spPr>
          <a:xfrm>
            <a:off x="228600" y="1295400"/>
            <a:ext cx="8534400" cy="4876800"/>
          </a:xfrm>
        </p:spPr>
        <p:txBody>
          <a:bodyPr/>
          <a:lstStyle/>
          <a:p>
            <a:pPr eaLnBrk="1" hangingPunct="1"/>
            <a:r>
              <a:rPr lang="en-CA" altLang="en-US" sz="2200" dirty="0" smtClean="0"/>
              <a:t>The load view state stage only happens when the page has been posted back</a:t>
            </a:r>
          </a:p>
          <a:p>
            <a:pPr eaLnBrk="1" hangingPunct="1"/>
            <a:r>
              <a:rPr lang="en-CA" altLang="en-US" sz="2200" dirty="0" smtClean="0"/>
              <a:t>During this stage, the view state data that had been saved from the previous page visit is loaded and recursively populated into the control hierarchy of the Page</a:t>
            </a:r>
          </a:p>
          <a:p>
            <a:pPr eaLnBrk="1" hangingPunct="1"/>
            <a:r>
              <a:rPr lang="en-CA" altLang="en-US" sz="2200" dirty="0" smtClean="0"/>
              <a:t>During this stage the view state is validated</a:t>
            </a:r>
          </a:p>
          <a:p>
            <a:r>
              <a:rPr lang="en-CA" altLang="en-US" sz="2200" dirty="0"/>
              <a:t>The </a:t>
            </a:r>
            <a:r>
              <a:rPr lang="en-CA" altLang="en-US" sz="2200" dirty="0" err="1" smtClean="0"/>
              <a:t>ViewState</a:t>
            </a:r>
            <a:r>
              <a:rPr lang="en-CA" altLang="en-US" sz="2200" dirty="0" smtClean="0"/>
              <a:t> </a:t>
            </a:r>
            <a:r>
              <a:rPr lang="en-CA" altLang="en-US" sz="2200" dirty="0"/>
              <a:t>contains stored information that is set by the page and controls of the </a:t>
            </a:r>
            <a:r>
              <a:rPr lang="en-CA" altLang="en-US" sz="2200" dirty="0" smtClean="0"/>
              <a:t>page</a:t>
            </a:r>
            <a:endParaRPr lang="en-CA" altLang="en-US" sz="2200" dirty="0"/>
          </a:p>
          <a:p>
            <a:pPr lvl="1"/>
            <a:r>
              <a:rPr lang="en-CA" altLang="en-US" sz="2000" dirty="0"/>
              <a:t>This is carried to and from every </a:t>
            </a:r>
            <a:r>
              <a:rPr lang="en-CA" altLang="en-US" sz="2000" dirty="0" err="1"/>
              <a:t>aspx</a:t>
            </a:r>
            <a:r>
              <a:rPr lang="en-CA" altLang="en-US" sz="2000" dirty="0"/>
              <a:t> page request per visitor</a:t>
            </a:r>
          </a:p>
          <a:p>
            <a:pPr eaLnBrk="1" hangingPunct="1"/>
            <a:r>
              <a:rPr lang="en-CA" altLang="en-US" sz="2200" dirty="0" smtClean="0"/>
              <a:t>The view state can become invalid due to a number of reasons: </a:t>
            </a:r>
          </a:p>
          <a:p>
            <a:pPr lvl="1" eaLnBrk="1" hangingPunct="1"/>
            <a:r>
              <a:rPr lang="en-CA" altLang="en-US" sz="2000" dirty="0" smtClean="0"/>
              <a:t>view state tampering or injecting dynamic controls into the middle of the control hierarchy</a:t>
            </a:r>
          </a:p>
          <a:p>
            <a:pPr eaLnBrk="1" hangingPunct="1"/>
            <a:endParaRPr lang="en-CA"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fontAlgn="auto" hangingPunct="1">
              <a:spcAft>
                <a:spcPts val="0"/>
              </a:spcAft>
              <a:defRPr/>
            </a:pPr>
            <a:r>
              <a:rPr lang="en-US" sz="3200" dirty="0" err="1" smtClean="0"/>
              <a:t>Page_Load</a:t>
            </a:r>
            <a:r>
              <a:rPr lang="en-US" sz="3200" dirty="0" smtClean="0"/>
              <a:t> ()</a:t>
            </a:r>
          </a:p>
        </p:txBody>
      </p:sp>
      <p:sp>
        <p:nvSpPr>
          <p:cNvPr id="36867" name="Rectangle 3"/>
          <p:cNvSpPr>
            <a:spLocks noGrp="1" noChangeArrowheads="1"/>
          </p:cNvSpPr>
          <p:nvPr>
            <p:ph sz="quarter" idx="1"/>
          </p:nvPr>
        </p:nvSpPr>
        <p:spPr>
          <a:xfrm>
            <a:off x="301625" y="1527175"/>
            <a:ext cx="8504238" cy="4572000"/>
          </a:xfrm>
        </p:spPr>
        <p:txBody>
          <a:bodyPr/>
          <a:lstStyle/>
          <a:p>
            <a:pPr eaLnBrk="1" hangingPunct="1"/>
            <a:r>
              <a:rPr lang="en-US" altLang="en-US" sz="2400" dirty="0" err="1" smtClean="0">
                <a:latin typeface="Lucida Console" pitchFamily="49" charset="0"/>
              </a:rPr>
              <a:t>Page_Load</a:t>
            </a:r>
            <a:r>
              <a:rPr lang="en-US" altLang="en-US" sz="2400" dirty="0" smtClean="0"/>
              <a:t> fires at beginning of a request after controls are initialized</a:t>
            </a:r>
          </a:p>
          <a:p>
            <a:pPr lvl="1" eaLnBrk="1" hangingPunct="1"/>
            <a:r>
              <a:rPr lang="en-US" altLang="en-US" sz="2000" dirty="0" smtClean="0">
                <a:latin typeface="Verdana" panose="020B0604030504040204" pitchFamily="34" charset="0"/>
                <a:ea typeface="Verdana" panose="020B0604030504040204" pitchFamily="34" charset="0"/>
                <a:cs typeface="Verdana" panose="020B0604030504040204" pitchFamily="34" charset="0"/>
              </a:rPr>
              <a:t>Good for initializing values</a:t>
            </a:r>
          </a:p>
          <a:p>
            <a:pPr lvl="1" eaLnBrk="1" hangingPunct="1"/>
            <a:r>
              <a:rPr lang="en-US" altLang="en-US" sz="2000" dirty="0" err="1" smtClean="0">
                <a:latin typeface="Verdana" panose="020B0604030504040204" pitchFamily="34" charset="0"/>
                <a:ea typeface="Verdana" panose="020B0604030504040204" pitchFamily="34" charset="0"/>
                <a:cs typeface="Verdana" panose="020B0604030504040204" pitchFamily="34" charset="0"/>
              </a:rPr>
              <a:t>Page_Load</a:t>
            </a:r>
            <a:r>
              <a:rPr lang="en-US" altLang="en-US" sz="2000" dirty="0" smtClean="0">
                <a:latin typeface="Verdana" panose="020B0604030504040204" pitchFamily="34" charset="0"/>
                <a:ea typeface="Verdana" panose="020B0604030504040204" pitchFamily="34" charset="0"/>
                <a:cs typeface="Verdana" panose="020B0604030504040204" pitchFamily="34" charset="0"/>
              </a:rPr>
              <a:t> fires on every </a:t>
            </a:r>
            <a:r>
              <a:rPr lang="en-US" altLang="en-US" sz="2000" dirty="0" err="1" smtClean="0">
                <a:latin typeface="Verdana" panose="020B0604030504040204" pitchFamily="34" charset="0"/>
                <a:ea typeface="Verdana" panose="020B0604030504040204" pitchFamily="34" charset="0"/>
                <a:cs typeface="Verdana" panose="020B0604030504040204" pitchFamily="34" charset="0"/>
              </a:rPr>
              <a:t>postback</a:t>
            </a:r>
            <a:endParaRPr lang="en-US" altLang="en-US" sz="2000" dirty="0" smtClean="0">
              <a:latin typeface="Verdana" panose="020B0604030504040204" pitchFamily="34" charset="0"/>
              <a:ea typeface="Verdana" panose="020B0604030504040204" pitchFamily="34" charset="0"/>
              <a:cs typeface="Verdana" panose="020B0604030504040204" pitchFamily="34" charset="0"/>
            </a:endParaRPr>
          </a:p>
          <a:p>
            <a:pPr lvl="1" eaLnBrk="1" hangingPunct="1"/>
            <a:r>
              <a:rPr lang="en-US" altLang="en-US" sz="2000" dirty="0" smtClean="0">
                <a:latin typeface="Verdana" panose="020B0604030504040204" pitchFamily="34" charset="0"/>
                <a:ea typeface="Verdana" panose="020B0604030504040204" pitchFamily="34" charset="0"/>
                <a:cs typeface="Verdana" panose="020B0604030504040204" pitchFamily="34" charset="0"/>
              </a:rPr>
              <a:t>Use </a:t>
            </a:r>
            <a:r>
              <a:rPr lang="en-US" altLang="en-US" sz="2000" dirty="0" err="1" smtClean="0">
                <a:latin typeface="Verdana" panose="020B0604030504040204" pitchFamily="34" charset="0"/>
                <a:ea typeface="Verdana" panose="020B0604030504040204" pitchFamily="34" charset="0"/>
                <a:cs typeface="Verdana" panose="020B0604030504040204" pitchFamily="34" charset="0"/>
              </a:rPr>
              <a:t>Page.IsPostBack</a:t>
            </a:r>
            <a:r>
              <a:rPr lang="en-US" altLang="en-US" sz="2000" dirty="0" smtClean="0">
                <a:latin typeface="Verdana" panose="020B0604030504040204" pitchFamily="34" charset="0"/>
                <a:ea typeface="Verdana" panose="020B0604030504040204" pitchFamily="34" charset="0"/>
                <a:cs typeface="Verdana" panose="020B0604030504040204" pitchFamily="34" charset="0"/>
              </a:rPr>
              <a:t> to execute conditional logic</a:t>
            </a:r>
          </a:p>
          <a:p>
            <a:pPr lvl="1" eaLnBrk="1" hangingPunct="1"/>
            <a:r>
              <a:rPr lang="en-US" altLang="en-US" sz="2000" dirty="0">
                <a:latin typeface="Verdana" panose="020B0604030504040204" pitchFamily="34" charset="0"/>
                <a:ea typeface="Verdana" panose="020B0604030504040204" pitchFamily="34" charset="0"/>
                <a:cs typeface="Verdana" panose="020B0604030504040204" pitchFamily="34" charset="0"/>
              </a:rPr>
              <a:t>A</a:t>
            </a:r>
            <a:r>
              <a:rPr lang="en-US" altLang="en-US" sz="2000" dirty="0" smtClean="0">
                <a:latin typeface="Verdana" panose="020B0604030504040204" pitchFamily="34" charset="0"/>
                <a:ea typeface="Verdana" panose="020B0604030504040204" pitchFamily="34" charset="0"/>
                <a:cs typeface="Verdana" panose="020B0604030504040204" pitchFamily="34" charset="0"/>
              </a:rPr>
              <a:t> Page/Control is maintaining its state between </a:t>
            </a:r>
            <a:r>
              <a:rPr lang="en-US" altLang="en-US" sz="2000" dirty="0" err="1" smtClean="0">
                <a:latin typeface="Verdana" panose="020B0604030504040204" pitchFamily="34" charset="0"/>
                <a:ea typeface="Verdana" panose="020B0604030504040204" pitchFamily="34" charset="0"/>
                <a:cs typeface="Verdana" panose="020B0604030504040204" pitchFamily="34" charset="0"/>
              </a:rPr>
              <a:t>postbacks</a:t>
            </a:r>
            <a:r>
              <a:rPr lang="en-US" altLang="en-US" sz="2000" dirty="0" smtClean="0">
                <a:latin typeface="Verdana" panose="020B0604030504040204" pitchFamily="34" charset="0"/>
                <a:ea typeface="Verdana" panose="020B0604030504040204" pitchFamily="34" charset="0"/>
                <a:cs typeface="Verdana" panose="020B0604030504040204" pitchFamily="34" charset="0"/>
              </a:rPr>
              <a:t>; then it needs to be initialized when </a:t>
            </a:r>
            <a:r>
              <a:rPr lang="en-US" altLang="en-US" sz="2000" dirty="0" err="1" smtClean="0">
                <a:latin typeface="Verdana" panose="020B0604030504040204" pitchFamily="34" charset="0"/>
                <a:ea typeface="Verdana" panose="020B0604030504040204" pitchFamily="34" charset="0"/>
                <a:cs typeface="Verdana" panose="020B0604030504040204" pitchFamily="34" charset="0"/>
              </a:rPr>
              <a:t>IsPostBack</a:t>
            </a:r>
            <a:r>
              <a:rPr lang="en-US" altLang="en-US" sz="2000" dirty="0" smtClean="0">
                <a:latin typeface="Verdana" panose="020B0604030504040204" pitchFamily="34" charset="0"/>
                <a:ea typeface="Verdana" panose="020B0604030504040204" pitchFamily="34" charset="0"/>
                <a:cs typeface="Verdana" panose="020B0604030504040204" pitchFamily="34" charset="0"/>
              </a:rPr>
              <a:t> is false</a:t>
            </a:r>
          </a:p>
          <a:p>
            <a:pPr lvl="1" eaLnBrk="1" hangingPunct="1"/>
            <a:endParaRPr lang="en-US" altLang="en-US" sz="2000" dirty="0" smtClean="0"/>
          </a:p>
        </p:txBody>
      </p:sp>
      <p:sp>
        <p:nvSpPr>
          <p:cNvPr id="36868" name="Text Box 4"/>
          <p:cNvSpPr txBox="1">
            <a:spLocks noChangeArrowheads="1"/>
          </p:cNvSpPr>
          <p:nvPr/>
        </p:nvSpPr>
        <p:spPr bwMode="auto">
          <a:xfrm>
            <a:off x="254696" y="4267200"/>
            <a:ext cx="8686800" cy="2419350"/>
          </a:xfrm>
          <a:prstGeom prst="rect">
            <a:avLst/>
          </a:prstGeom>
          <a:solidFill>
            <a:schemeClr val="tx2">
              <a:lumMod val="20000"/>
              <a:lumOff val="80000"/>
            </a:schemeClr>
          </a:solidFill>
          <a:ln w="12700">
            <a:solidFill>
              <a:schemeClr val="tx1"/>
            </a:solidFill>
            <a:miter lim="800000"/>
            <a:headEnd type="none" w="sm" len="sm"/>
            <a:tailEnd type="none" w="sm" len="sm"/>
          </a:ln>
        </p:spPr>
        <p:txBody>
          <a:bodyPr lIns="182880" tIns="137160" rIns="182880" bIns="137160">
            <a:spAutoFit/>
          </a:bodyPr>
          <a:lstStyle>
            <a:lvl1pPr marL="342900" indent="-342900" eaLnBrk="0" hangingPunct="0">
              <a:defRPr>
                <a:solidFill>
                  <a:schemeClr val="tx1"/>
                </a:solidFill>
                <a:latin typeface="Arial" charset="0"/>
                <a:cs typeface="Arial" charset="0"/>
              </a:defRPr>
            </a:lvl1pPr>
            <a:lvl2pPr marL="11430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1"/>
            <a:r>
              <a:rPr lang="en-US" altLang="en-US" sz="2000" b="1" dirty="0">
                <a:latin typeface="Lucida Console" pitchFamily="49" charset="0"/>
              </a:rPr>
              <a:t>protected void </a:t>
            </a:r>
            <a:r>
              <a:rPr lang="en-US" altLang="en-US" sz="2000" b="1" dirty="0" err="1">
                <a:latin typeface="Lucida Console" pitchFamily="49" charset="0"/>
              </a:rPr>
              <a:t>Page_Load</a:t>
            </a:r>
            <a:r>
              <a:rPr lang="en-US" altLang="en-US" sz="2000" b="1" dirty="0">
                <a:latin typeface="Lucida Console" pitchFamily="49" charset="0"/>
              </a:rPr>
              <a:t>(Object s, </a:t>
            </a:r>
            <a:r>
              <a:rPr lang="en-US" altLang="en-US" sz="2000" b="1" dirty="0" err="1">
                <a:latin typeface="Lucida Console" pitchFamily="49" charset="0"/>
              </a:rPr>
              <a:t>EventArgs</a:t>
            </a:r>
            <a:r>
              <a:rPr lang="en-US" altLang="en-US" sz="2000" b="1" dirty="0">
                <a:latin typeface="Lucida Console" pitchFamily="49" charset="0"/>
              </a:rPr>
              <a:t> e) {</a:t>
            </a:r>
          </a:p>
          <a:p>
            <a:pPr lvl="1"/>
            <a:r>
              <a:rPr lang="en-US" altLang="en-US" sz="2000" b="1" dirty="0">
                <a:latin typeface="Lucida Console" pitchFamily="49" charset="0"/>
              </a:rPr>
              <a:t>  if (! </a:t>
            </a:r>
            <a:r>
              <a:rPr lang="en-US" altLang="en-US" sz="2000" b="1" dirty="0" err="1">
                <a:latin typeface="Lucida Console" pitchFamily="49" charset="0"/>
              </a:rPr>
              <a:t>Page.IsPostBack</a:t>
            </a:r>
            <a:r>
              <a:rPr lang="en-US" altLang="en-US" sz="2000" b="1" dirty="0">
                <a:latin typeface="Lucida Console" pitchFamily="49" charset="0"/>
              </a:rPr>
              <a:t>) {</a:t>
            </a:r>
          </a:p>
          <a:p>
            <a:pPr lvl="1"/>
            <a:r>
              <a:rPr lang="en-US" altLang="en-US" sz="2000" b="1" dirty="0">
                <a:latin typeface="Lucida Console" pitchFamily="49" charset="0"/>
              </a:rPr>
              <a:t>    // Executes only on initial page load</a:t>
            </a:r>
          </a:p>
          <a:p>
            <a:pPr lvl="1"/>
            <a:r>
              <a:rPr lang="en-US" altLang="en-US" sz="2000" b="1" dirty="0">
                <a:latin typeface="Lucida Console" pitchFamily="49" charset="0"/>
              </a:rPr>
              <a:t>    </a:t>
            </a:r>
            <a:r>
              <a:rPr lang="en-US" altLang="en-US" sz="2000" b="1" dirty="0" err="1">
                <a:latin typeface="Lucida Console" pitchFamily="49" charset="0"/>
              </a:rPr>
              <a:t>Message.Text</a:t>
            </a:r>
            <a:r>
              <a:rPr lang="en-US" altLang="en-US" sz="2000" b="1" dirty="0">
                <a:latin typeface="Lucida Console" pitchFamily="49" charset="0"/>
              </a:rPr>
              <a:t> = "initial value";</a:t>
            </a:r>
          </a:p>
          <a:p>
            <a:pPr lvl="1"/>
            <a:r>
              <a:rPr lang="en-US" altLang="en-US" sz="2000" b="1" dirty="0">
                <a:latin typeface="Lucida Console" pitchFamily="49" charset="0"/>
              </a:rPr>
              <a:t>  }</a:t>
            </a:r>
          </a:p>
          <a:p>
            <a:pPr lvl="1"/>
            <a:r>
              <a:rPr lang="en-US" altLang="en-US" sz="2000" b="1" dirty="0">
                <a:latin typeface="Lucida Console" pitchFamily="49" charset="0"/>
              </a:rPr>
              <a:t>  // Rest of procedure executes on every request</a:t>
            </a:r>
          </a:p>
          <a:p>
            <a:pPr lvl="1"/>
            <a:r>
              <a:rPr lang="en-US" altLang="en-US" sz="2000" b="1" dirty="0">
                <a:latin typeface="Lucida Console" pitchFamily="49"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err="1" smtClean="0"/>
              <a:t>Page_Load</a:t>
            </a:r>
            <a:r>
              <a:rPr lang="en-CA" dirty="0" smtClean="0"/>
              <a:t>() (2)</a:t>
            </a:r>
            <a:endParaRPr lang="en-CA" dirty="0"/>
          </a:p>
        </p:txBody>
      </p:sp>
      <p:sp>
        <p:nvSpPr>
          <p:cNvPr id="39939" name="Content Placeholder 2"/>
          <p:cNvSpPr>
            <a:spLocks noGrp="1"/>
          </p:cNvSpPr>
          <p:nvPr>
            <p:ph sz="quarter" idx="1"/>
          </p:nvPr>
        </p:nvSpPr>
        <p:spPr>
          <a:xfrm>
            <a:off x="301625" y="1527175"/>
            <a:ext cx="8504238" cy="4572000"/>
          </a:xfrm>
        </p:spPr>
        <p:txBody>
          <a:bodyPr/>
          <a:lstStyle/>
          <a:p>
            <a:r>
              <a:rPr lang="en-CA" altLang="en-US" sz="2800" dirty="0" err="1" smtClean="0"/>
              <a:t>Page_Load</a:t>
            </a:r>
            <a:r>
              <a:rPr lang="en-CA" altLang="en-US" sz="2800" dirty="0" smtClean="0"/>
              <a:t> happens after </a:t>
            </a:r>
            <a:r>
              <a:rPr lang="en-CA" altLang="en-US" sz="2800" dirty="0" err="1" smtClean="0"/>
              <a:t>ViewState</a:t>
            </a:r>
            <a:r>
              <a:rPr lang="en-CA" altLang="en-US" sz="2800" dirty="0" smtClean="0"/>
              <a:t> and </a:t>
            </a:r>
            <a:r>
              <a:rPr lang="en-CA" altLang="en-US" sz="2800" dirty="0" err="1" smtClean="0"/>
              <a:t>PostData</a:t>
            </a:r>
            <a:r>
              <a:rPr lang="en-CA" altLang="en-US" sz="2800" dirty="0" smtClean="0"/>
              <a:t> is sent into all server side controls</a:t>
            </a:r>
          </a:p>
          <a:p>
            <a:r>
              <a:rPr lang="en-CA" altLang="en-US" sz="2800" dirty="0" smtClean="0"/>
              <a:t>Server controls in the tree are created and initialized, the state is restored, and form controls reflect client-side data</a:t>
            </a:r>
          </a:p>
          <a:p>
            <a:r>
              <a:rPr lang="en-CA" altLang="en-US" sz="2800" dirty="0" smtClean="0"/>
              <a:t>On </a:t>
            </a:r>
            <a:r>
              <a:rPr lang="en-CA" altLang="en-US" sz="2800" dirty="0" err="1" smtClean="0"/>
              <a:t>Page_Load</a:t>
            </a:r>
            <a:r>
              <a:rPr lang="en-CA" altLang="en-US" sz="2800" dirty="0" smtClean="0"/>
              <a:t>, controls are not yet rendered, and therefore cannot be referenced</a:t>
            </a:r>
          </a:p>
          <a:p>
            <a:r>
              <a:rPr lang="en-CA" altLang="en-US" sz="2800" dirty="0"/>
              <a:t>Perform actions common to all requests, such as setting up a database query</a:t>
            </a:r>
          </a:p>
          <a:p>
            <a:endParaRPr lang="en-CA" altLang="en-US" sz="2800" dirty="0" smtClean="0"/>
          </a:p>
          <a:p>
            <a:endParaRPr lang="en-CA"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err="1" smtClean="0"/>
              <a:t>Page_PreRender</a:t>
            </a:r>
            <a:r>
              <a:rPr lang="en-CA" dirty="0" smtClean="0"/>
              <a:t>()</a:t>
            </a:r>
            <a:endParaRPr lang="en-CA" dirty="0"/>
          </a:p>
        </p:txBody>
      </p:sp>
      <p:sp>
        <p:nvSpPr>
          <p:cNvPr id="40963" name="Content Placeholder 2"/>
          <p:cNvSpPr>
            <a:spLocks noGrp="1"/>
          </p:cNvSpPr>
          <p:nvPr>
            <p:ph sz="quarter" idx="1"/>
          </p:nvPr>
        </p:nvSpPr>
        <p:spPr>
          <a:xfrm>
            <a:off x="301625" y="1527175"/>
            <a:ext cx="8504238" cy="4572000"/>
          </a:xfrm>
        </p:spPr>
        <p:txBody>
          <a:bodyPr/>
          <a:lstStyle/>
          <a:p>
            <a:r>
              <a:rPr lang="en-CA" altLang="en-US" sz="2400" dirty="0" smtClean="0"/>
              <a:t>Events happening after </a:t>
            </a:r>
            <a:r>
              <a:rPr lang="en-CA" altLang="en-US" sz="2400" dirty="0" err="1" smtClean="0"/>
              <a:t>PageLoad</a:t>
            </a:r>
            <a:r>
              <a:rPr lang="en-CA" altLang="en-US" sz="2400" dirty="0" smtClean="0"/>
              <a:t>() and before rendering</a:t>
            </a:r>
          </a:p>
          <a:p>
            <a:r>
              <a:rPr lang="en-CA" altLang="en-US" sz="2400" dirty="0" err="1" smtClean="0"/>
              <a:t>PreRender</a:t>
            </a:r>
            <a:r>
              <a:rPr lang="en-CA" altLang="en-US" sz="2400" dirty="0" smtClean="0"/>
              <a:t>() happens just before the page’s HTML is actually rendered</a:t>
            </a:r>
          </a:p>
          <a:p>
            <a:pPr lvl="1"/>
            <a:r>
              <a:rPr lang="en-CA" altLang="en-US" sz="2000" dirty="0" smtClean="0"/>
              <a:t>Perform any updates before the output is rendered</a:t>
            </a:r>
          </a:p>
          <a:p>
            <a:pPr lvl="1"/>
            <a:r>
              <a:rPr lang="en-CA" altLang="en-US" sz="2000" dirty="0" smtClean="0"/>
              <a:t>Any changes made to the state of the control in the </a:t>
            </a:r>
            <a:r>
              <a:rPr lang="en-CA" altLang="en-US" sz="2000" dirty="0" err="1" smtClean="0"/>
              <a:t>prerender</a:t>
            </a:r>
            <a:r>
              <a:rPr lang="en-CA" altLang="en-US" sz="2000" dirty="0" smtClean="0"/>
              <a:t> phase can be saved, while changes made in the rendering phase are lost</a:t>
            </a:r>
          </a:p>
          <a:p>
            <a:r>
              <a:rPr lang="en-CA" altLang="en-US" sz="2400" dirty="0" err="1" smtClean="0"/>
              <a:t>PreRenderComplete</a:t>
            </a:r>
            <a:r>
              <a:rPr lang="en-CA" altLang="en-US" sz="2400" dirty="0" smtClean="0"/>
              <a:t>()  At this point, all controls are created and the page is ready to render</a:t>
            </a:r>
          </a:p>
          <a:p>
            <a:r>
              <a:rPr lang="en-CA" altLang="en-US" sz="2400" dirty="0" err="1" smtClean="0"/>
              <a:t>SaveStateComplete</a:t>
            </a:r>
            <a:r>
              <a:rPr lang="en-CA" altLang="en-US" sz="2400" dirty="0" smtClean="0"/>
              <a:t>() Occurs after view state and control state have been saved. Any changes you make here won't be persisted to view state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CA" altLang="en-US" dirty="0" smtClean="0">
                <a:solidFill>
                  <a:srgbClr val="7B9899"/>
                </a:solidFill>
              </a:rPr>
              <a:t>Save View State</a:t>
            </a:r>
          </a:p>
        </p:txBody>
      </p:sp>
      <p:sp>
        <p:nvSpPr>
          <p:cNvPr id="3" name="Content Placeholder 2"/>
          <p:cNvSpPr>
            <a:spLocks noGrp="1"/>
          </p:cNvSpPr>
          <p:nvPr>
            <p:ph sz="quarter" idx="1"/>
          </p:nvPr>
        </p:nvSpPr>
        <p:spPr>
          <a:xfrm>
            <a:off x="301625" y="1527175"/>
            <a:ext cx="8504238" cy="4572000"/>
          </a:xfrm>
        </p:spPr>
        <p:txBody>
          <a:bodyPr>
            <a:normAutofit lnSpcReduction="10000"/>
          </a:bodyPr>
          <a:lstStyle/>
          <a:p>
            <a:pPr marL="274320" indent="-274320" eaLnBrk="1" fontAlgn="auto" hangingPunct="1">
              <a:spcAft>
                <a:spcPts val="0"/>
              </a:spcAft>
              <a:buFont typeface="Wingdings 2"/>
              <a:buChar char=""/>
              <a:defRPr/>
            </a:pPr>
            <a:r>
              <a:rPr lang="en-CA" dirty="0" smtClean="0"/>
              <a:t>The Page class constructs the page's view state, which represents the state that must persist across </a:t>
            </a:r>
            <a:r>
              <a:rPr lang="en-CA" dirty="0" err="1" smtClean="0"/>
              <a:t>postbacks</a:t>
            </a:r>
            <a:endParaRPr lang="en-CA" dirty="0" smtClean="0"/>
          </a:p>
          <a:p>
            <a:pPr marL="274320" indent="-274320" eaLnBrk="1" fontAlgn="auto" hangingPunct="1">
              <a:spcAft>
                <a:spcPts val="0"/>
              </a:spcAft>
              <a:buFont typeface="Wingdings 2"/>
              <a:buChar char=""/>
              <a:defRPr/>
            </a:pPr>
            <a:r>
              <a:rPr lang="en-CA" dirty="0" smtClean="0"/>
              <a:t>The page accomplishes this by recursively calling the </a:t>
            </a:r>
            <a:r>
              <a:rPr lang="en-CA" dirty="0" err="1" smtClean="0"/>
              <a:t>SaveViewState</a:t>
            </a:r>
            <a:r>
              <a:rPr lang="en-CA" dirty="0" smtClean="0"/>
              <a:t>() method of the controls in its control hierarchy</a:t>
            </a:r>
          </a:p>
          <a:p>
            <a:pPr marL="274320" indent="-274320" eaLnBrk="1" fontAlgn="auto" hangingPunct="1">
              <a:spcAft>
                <a:spcPts val="0"/>
              </a:spcAft>
              <a:buFont typeface="Wingdings 2"/>
              <a:buChar char=""/>
              <a:defRPr/>
            </a:pPr>
            <a:r>
              <a:rPr lang="en-CA" dirty="0" smtClean="0"/>
              <a:t>This combined, saved state is then serialized into a base-64 encoded string</a:t>
            </a:r>
          </a:p>
          <a:p>
            <a:pPr marL="274320" indent="-274320" eaLnBrk="1" fontAlgn="auto" hangingPunct="1">
              <a:spcAft>
                <a:spcPts val="0"/>
              </a:spcAft>
              <a:buFont typeface="Wingdings 2"/>
              <a:buChar char=""/>
              <a:defRPr/>
            </a:pPr>
            <a:r>
              <a:rPr lang="en-CA" dirty="0" smtClean="0"/>
              <a:t>In the next stage, when the page's Web Form is rendered, the view state is persisted in the page as a hidden form field</a:t>
            </a:r>
          </a:p>
          <a:p>
            <a:pPr marL="274320" indent="-274320" eaLnBrk="1" fontAlgn="auto" hangingPunct="1">
              <a:spcAft>
                <a:spcPts val="0"/>
              </a:spcAft>
              <a:buFont typeface="Wingdings 2"/>
              <a:buChar char=""/>
              <a:defRPr/>
            </a:pPr>
            <a:endParaRPr lang="en-CA"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CA" altLang="en-US" smtClean="0">
                <a:solidFill>
                  <a:srgbClr val="7B9899"/>
                </a:solidFill>
              </a:rPr>
              <a:t>ViewState</a:t>
            </a:r>
          </a:p>
        </p:txBody>
      </p:sp>
      <p:sp>
        <p:nvSpPr>
          <p:cNvPr id="43011" name="Content Placeholder 2"/>
          <p:cNvSpPr>
            <a:spLocks noGrp="1"/>
          </p:cNvSpPr>
          <p:nvPr>
            <p:ph sz="quarter" idx="1"/>
          </p:nvPr>
        </p:nvSpPr>
        <p:spPr>
          <a:xfrm>
            <a:off x="304800" y="1295400"/>
            <a:ext cx="8534400" cy="4953000"/>
          </a:xfrm>
        </p:spPr>
        <p:txBody>
          <a:bodyPr/>
          <a:lstStyle/>
          <a:p>
            <a:pPr eaLnBrk="1" hangingPunct="1"/>
            <a:r>
              <a:rPr lang="en-CA" altLang="en-US" dirty="0" err="1" smtClean="0"/>
              <a:t>Viewstate</a:t>
            </a:r>
            <a:r>
              <a:rPr lang="en-CA" altLang="en-US" dirty="0" smtClean="0"/>
              <a:t>:</a:t>
            </a:r>
            <a:r>
              <a:rPr lang="en-CA" altLang="en-US" dirty="0" smtClean="0">
                <a:solidFill>
                  <a:srgbClr val="7B9899"/>
                </a:solidFill>
              </a:rPr>
              <a:t> </a:t>
            </a:r>
            <a:r>
              <a:rPr lang="en-CA" altLang="en-US" dirty="0" smtClean="0"/>
              <a:t>ASP.NET pages can store Page state information</a:t>
            </a:r>
            <a:r>
              <a:rPr lang="en-CA" altLang="en-US" b="1" dirty="0" smtClean="0"/>
              <a:t> </a:t>
            </a:r>
            <a:r>
              <a:rPr lang="en-CA" altLang="en-US" dirty="0" smtClean="0"/>
              <a:t>between the stateless HTTP request and response </a:t>
            </a:r>
          </a:p>
          <a:p>
            <a:pPr eaLnBrk="1" hangingPunct="1"/>
            <a:r>
              <a:rPr lang="en-CA" altLang="en-US" dirty="0" smtClean="0"/>
              <a:t>The </a:t>
            </a:r>
            <a:r>
              <a:rPr lang="en-CA" altLang="en-US" dirty="0" err="1" smtClean="0"/>
              <a:t>ViewState</a:t>
            </a:r>
            <a:r>
              <a:rPr lang="en-CA" altLang="en-US" dirty="0" smtClean="0"/>
              <a:t> is the technique used by an ASP.NET Web page to persist changes to the state of a Web Form across </a:t>
            </a:r>
            <a:r>
              <a:rPr lang="en-CA" altLang="en-US" dirty="0" err="1" smtClean="0"/>
              <a:t>postbacks</a:t>
            </a:r>
            <a:endParaRPr lang="en-CA" altLang="en-US" dirty="0" smtClean="0"/>
          </a:p>
          <a:p>
            <a:pPr lvl="1" eaLnBrk="1" hangingPunct="1"/>
            <a:r>
              <a:rPr lang="en-CA" altLang="en-US" dirty="0" smtClean="0"/>
              <a:t>Applicable to only one page, so every page maintains its own view state</a:t>
            </a:r>
          </a:p>
          <a:p>
            <a:pPr lvl="1" eaLnBrk="1" hangingPunct="1"/>
            <a:r>
              <a:rPr lang="en-CA" altLang="en-US" dirty="0" smtClean="0"/>
              <a:t>Enabled by default for all ASP.NET pages</a:t>
            </a:r>
          </a:p>
          <a:p>
            <a:pPr eaLnBrk="1" hangingPunct="1"/>
            <a:endParaRPr lang="en-CA" altLang="en-US" dirty="0" smtClean="0"/>
          </a:p>
          <a:p>
            <a:pPr eaLnBrk="1" hangingPunct="1"/>
            <a:endParaRPr lang="en-CA" alt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76200" y="152400"/>
            <a:ext cx="8534400" cy="758825"/>
          </a:xfrm>
        </p:spPr>
        <p:txBody>
          <a:bodyPr/>
          <a:lstStyle/>
          <a:p>
            <a:pPr eaLnBrk="1" hangingPunct="1"/>
            <a:r>
              <a:rPr lang="en-CA" altLang="en-US" dirty="0" smtClean="0">
                <a:solidFill>
                  <a:srgbClr val="7B9899"/>
                </a:solidFill>
              </a:rPr>
              <a:t>Storing Variables in the </a:t>
            </a:r>
            <a:r>
              <a:rPr lang="en-CA" altLang="en-US" dirty="0" err="1" smtClean="0">
                <a:solidFill>
                  <a:srgbClr val="7B9899"/>
                </a:solidFill>
              </a:rPr>
              <a:t>ViewState</a:t>
            </a:r>
            <a:endParaRPr lang="en-CA" altLang="en-US" dirty="0" smtClean="0">
              <a:solidFill>
                <a:srgbClr val="7B9899"/>
              </a:solidFill>
            </a:endParaRPr>
          </a:p>
        </p:txBody>
      </p:sp>
      <p:sp>
        <p:nvSpPr>
          <p:cNvPr id="44035" name="Content Placeholder 2"/>
          <p:cNvSpPr>
            <a:spLocks noGrp="1"/>
          </p:cNvSpPr>
          <p:nvPr>
            <p:ph sz="quarter" idx="1"/>
          </p:nvPr>
        </p:nvSpPr>
        <p:spPr>
          <a:xfrm>
            <a:off x="301625" y="1527175"/>
            <a:ext cx="8504238" cy="4572000"/>
          </a:xfrm>
        </p:spPr>
        <p:txBody>
          <a:bodyPr/>
          <a:lstStyle/>
          <a:p>
            <a:pPr eaLnBrk="1" hangingPunct="1"/>
            <a:r>
              <a:rPr lang="en-CA" altLang="en-US" dirty="0" smtClean="0"/>
              <a:t>Control and page classes (Page class is derived from </a:t>
            </a:r>
            <a:r>
              <a:rPr lang="en-CA" altLang="en-US" dirty="0" err="1" smtClean="0"/>
              <a:t>System.Web.UI.Control</a:t>
            </a:r>
            <a:r>
              <a:rPr lang="en-CA" altLang="en-US" dirty="0" smtClean="0"/>
              <a:t> )have a </a:t>
            </a:r>
            <a:r>
              <a:rPr lang="en-CA" altLang="en-US" dirty="0" err="1" smtClean="0"/>
              <a:t>ViewState</a:t>
            </a:r>
            <a:r>
              <a:rPr lang="en-CA" altLang="en-US" dirty="0" smtClean="0"/>
              <a:t> property</a:t>
            </a:r>
          </a:p>
          <a:p>
            <a:pPr eaLnBrk="1" hangingPunct="1"/>
            <a:r>
              <a:rPr lang="en-CA" altLang="en-US" dirty="0" smtClean="0"/>
              <a:t>Syntax:</a:t>
            </a:r>
          </a:p>
          <a:p>
            <a:pPr lvl="1" eaLnBrk="1" hangingPunct="1"/>
            <a:r>
              <a:rPr lang="en-CA" altLang="en-US" dirty="0" err="1" smtClean="0"/>
              <a:t>ViewState</a:t>
            </a:r>
            <a:r>
              <a:rPr lang="en-CA" altLang="en-US" dirty="0" smtClean="0"/>
              <a:t>[</a:t>
            </a:r>
            <a:r>
              <a:rPr lang="en-CA" altLang="en-US" dirty="0" err="1" smtClean="0"/>
              <a:t>keyName</a:t>
            </a:r>
            <a:r>
              <a:rPr lang="en-CA" altLang="en-US" dirty="0" smtClean="0"/>
              <a:t>] = value</a:t>
            </a:r>
          </a:p>
          <a:p>
            <a:r>
              <a:rPr lang="en-CA" altLang="en-US" dirty="0" smtClean="0"/>
              <a:t>Storing view state and data with each HTTP request and response performs well in general and is important in large Web farm scenarios because it does not matter which Web server services the request: the page state is available in the current context for the server to accurately render the page </a:t>
            </a:r>
          </a:p>
          <a:p>
            <a:pPr eaLnBrk="1" hangingPunct="1"/>
            <a:endParaRPr lang="en-CA" alt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solidFill>
                  <a:srgbClr val="7B9899"/>
                </a:solidFill>
              </a:rPr>
              <a:t>Storing Variables in the </a:t>
            </a:r>
            <a:r>
              <a:rPr lang="en-CA" dirty="0" err="1" smtClean="0">
                <a:solidFill>
                  <a:srgbClr val="7B9899"/>
                </a:solidFill>
              </a:rPr>
              <a:t>ViewState</a:t>
            </a:r>
            <a:r>
              <a:rPr lang="en-CA" dirty="0" smtClean="0">
                <a:solidFill>
                  <a:srgbClr val="7B9899"/>
                </a:solidFill>
              </a:rPr>
              <a:t> (2)</a:t>
            </a:r>
            <a:endParaRPr lang="en-CA" dirty="0"/>
          </a:p>
        </p:txBody>
      </p:sp>
      <p:sp>
        <p:nvSpPr>
          <p:cNvPr id="45059" name="Content Placeholder 2"/>
          <p:cNvSpPr>
            <a:spLocks noGrp="1"/>
          </p:cNvSpPr>
          <p:nvPr>
            <p:ph sz="quarter" idx="1"/>
          </p:nvPr>
        </p:nvSpPr>
        <p:spPr>
          <a:xfrm>
            <a:off x="301625" y="1527175"/>
            <a:ext cx="8504238" cy="4572000"/>
          </a:xfrm>
        </p:spPr>
        <p:txBody>
          <a:bodyPr/>
          <a:lstStyle/>
          <a:p>
            <a:r>
              <a:rPr lang="en-CA" altLang="en-US" sz="2400" dirty="0" err="1" smtClean="0"/>
              <a:t>ViewState</a:t>
            </a:r>
            <a:r>
              <a:rPr lang="en-CA" altLang="en-US" sz="2400" dirty="0" smtClean="0"/>
              <a:t> is especially necessary when pages are served to small devices that have limited client-side resources or use a markup language that does not support a hidden field element (it is required to store view state on the server) </a:t>
            </a:r>
          </a:p>
          <a:p>
            <a:r>
              <a:rPr lang="en-CA" altLang="en-US" sz="2400" dirty="0" smtClean="0"/>
              <a:t>A page adapter is an abstract class that adapts to a specific browser </a:t>
            </a:r>
            <a:r>
              <a:rPr lang="en-CA" sz="2400" dirty="0"/>
              <a:t>defined by the markup language that the browser uses (for example, HTML or XHTML</a:t>
            </a:r>
            <a:r>
              <a:rPr lang="en-CA" sz="2400" dirty="0" smtClean="0"/>
              <a:t>)</a:t>
            </a:r>
          </a:p>
          <a:p>
            <a:r>
              <a:rPr lang="en-CA" altLang="en-US" sz="2400" dirty="0"/>
              <a:t>Several ASP.NET device page adapters override the </a:t>
            </a:r>
            <a:r>
              <a:rPr lang="en-CA" altLang="en-US" sz="2400" dirty="0" err="1"/>
              <a:t>GetStatePersister</a:t>
            </a:r>
            <a:r>
              <a:rPr lang="en-CA" altLang="en-US" sz="2400" dirty="0"/>
              <a:t> method:</a:t>
            </a:r>
          </a:p>
          <a:p>
            <a:pPr lvl="1"/>
            <a:r>
              <a:rPr lang="en-CA" altLang="en-US" sz="2000" dirty="0"/>
              <a:t>return a </a:t>
            </a:r>
            <a:r>
              <a:rPr lang="en-CA" altLang="en-US" sz="2000" dirty="0" err="1"/>
              <a:t>SessionPageStatePersister</a:t>
            </a:r>
            <a:r>
              <a:rPr lang="en-CA" altLang="en-US" sz="2000" dirty="0"/>
              <a:t> object that stores page state on the server in the session object associated with the client</a:t>
            </a:r>
          </a:p>
          <a:p>
            <a:endParaRPr lang="en-CA" altLang="en-US" sz="2400" dirty="0" smtClean="0"/>
          </a:p>
          <a:p>
            <a:endParaRPr lang="en-CA"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457200"/>
            <a:ext cx="8534400" cy="758825"/>
          </a:xfrm>
        </p:spPr>
        <p:txBody>
          <a:bodyPr>
            <a:normAutofit/>
          </a:bodyPr>
          <a:lstStyle/>
          <a:p>
            <a:pPr eaLnBrk="1" fontAlgn="auto" hangingPunct="1">
              <a:spcAft>
                <a:spcPts val="0"/>
              </a:spcAft>
              <a:defRPr/>
            </a:pPr>
            <a:r>
              <a:rPr lang="en-US" sz="3200" dirty="0" smtClean="0"/>
              <a:t>What is ASP?</a:t>
            </a:r>
          </a:p>
        </p:txBody>
      </p:sp>
      <p:sp>
        <p:nvSpPr>
          <p:cNvPr id="15363" name="Rectangle 3"/>
          <p:cNvSpPr>
            <a:spLocks noGrp="1" noChangeArrowheads="1"/>
          </p:cNvSpPr>
          <p:nvPr>
            <p:ph sz="quarter" idx="1"/>
          </p:nvPr>
        </p:nvSpPr>
        <p:spPr>
          <a:xfrm>
            <a:off x="457200" y="1676400"/>
            <a:ext cx="8458200" cy="4800600"/>
          </a:xfrm>
        </p:spPr>
        <p:txBody>
          <a:bodyPr/>
          <a:lstStyle/>
          <a:p>
            <a:pPr eaLnBrk="1" hangingPunct="1"/>
            <a:r>
              <a:rPr lang="en-US" altLang="en-US" sz="2400" dirty="0" smtClean="0"/>
              <a:t>Server-side Web programming technology popular in late 90’s and early 2000</a:t>
            </a:r>
          </a:p>
          <a:p>
            <a:pPr eaLnBrk="1" hangingPunct="1"/>
            <a:r>
              <a:rPr lang="en-US" altLang="en-US" sz="2400" dirty="0" smtClean="0"/>
              <a:t>Consists of static HTML interleaved with Java Script</a:t>
            </a:r>
          </a:p>
          <a:p>
            <a:pPr eaLnBrk="1" hangingPunct="1"/>
            <a:r>
              <a:rPr lang="en-US" altLang="en-US" sz="2400" dirty="0" smtClean="0"/>
              <a:t>ASP intrinsic objects (Request, Response, Server, Application, Session) provide services</a:t>
            </a:r>
          </a:p>
          <a:p>
            <a:pPr eaLnBrk="1" hangingPunct="1"/>
            <a:r>
              <a:rPr lang="en-US" altLang="en-US" sz="2400" dirty="0" smtClean="0"/>
              <a:t>Commonly uses </a:t>
            </a:r>
            <a:r>
              <a:rPr lang="en-CA" altLang="en-US" sz="2400" dirty="0" smtClean="0"/>
              <a:t>ActiveX Data Objects (</a:t>
            </a:r>
            <a:r>
              <a:rPr lang="en-US" altLang="en-US" sz="2400" dirty="0" smtClean="0"/>
              <a:t>ADO) to interact with databases</a:t>
            </a:r>
          </a:p>
          <a:p>
            <a:pPr lvl="1" eaLnBrk="1" hangingPunct="1"/>
            <a:r>
              <a:rPr lang="en-CA" altLang="en-US" sz="2000" dirty="0" smtClean="0"/>
              <a:t>ADO: set of Component Object Model (COM) objects for accessing data sources</a:t>
            </a:r>
            <a:endParaRPr lang="en-US" altLang="en-US" sz="1900" dirty="0" smtClean="0"/>
          </a:p>
          <a:p>
            <a:pPr eaLnBrk="1" hangingPunct="1"/>
            <a:r>
              <a:rPr lang="en-US" altLang="en-US" sz="2400" dirty="0" smtClean="0"/>
              <a:t>Application and session variables</a:t>
            </a:r>
          </a:p>
          <a:p>
            <a:pPr eaLnBrk="1" hangingPunct="1"/>
            <a:r>
              <a:rPr lang="en-US" altLang="en-US" sz="2400" dirty="0" smtClean="0"/>
              <a:t>Application and session begin/end events</a:t>
            </a:r>
          </a:p>
          <a:p>
            <a:pPr eaLnBrk="1" hangingPunct="1"/>
            <a:r>
              <a:rPr lang="en-US" altLang="en-US" sz="2400" dirty="0" smtClean="0"/>
              <a:t>ASP manages threads and database connections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CA" altLang="en-US" dirty="0" smtClean="0">
                <a:solidFill>
                  <a:srgbClr val="7B9899"/>
                </a:solidFill>
              </a:rPr>
              <a:t>Cost of View State</a:t>
            </a:r>
          </a:p>
        </p:txBody>
      </p:sp>
      <p:sp>
        <p:nvSpPr>
          <p:cNvPr id="3" name="Content Placeholder 2"/>
          <p:cNvSpPr>
            <a:spLocks noGrp="1"/>
          </p:cNvSpPr>
          <p:nvPr>
            <p:ph sz="quarter" idx="1"/>
          </p:nvPr>
        </p:nvSpPr>
        <p:spPr>
          <a:xfrm>
            <a:off x="301625" y="1527175"/>
            <a:ext cx="8504238" cy="4572000"/>
          </a:xfrm>
        </p:spPr>
        <p:txBody>
          <a:bodyPr>
            <a:normAutofit fontScale="85000" lnSpcReduction="10000"/>
          </a:bodyPr>
          <a:lstStyle/>
          <a:p>
            <a:pPr marL="274320" indent="-274320" eaLnBrk="1" fontAlgn="auto" hangingPunct="1">
              <a:spcAft>
                <a:spcPts val="0"/>
              </a:spcAft>
              <a:buFont typeface="Wingdings 2"/>
              <a:buChar char=""/>
              <a:defRPr/>
            </a:pPr>
            <a:r>
              <a:rPr lang="en-CA" dirty="0" smtClean="0"/>
              <a:t>Performance  issues:</a:t>
            </a:r>
          </a:p>
          <a:p>
            <a:pPr marL="274320" indent="-274320" eaLnBrk="1" fontAlgn="auto" hangingPunct="1">
              <a:spcAft>
                <a:spcPts val="0"/>
              </a:spcAft>
              <a:buFont typeface="Wingdings 2"/>
              <a:buChar char=""/>
              <a:defRPr/>
            </a:pPr>
            <a:r>
              <a:rPr lang="en-CA" dirty="0" smtClean="0"/>
              <a:t>During the Save </a:t>
            </a:r>
            <a:r>
              <a:rPr lang="en-CA" dirty="0"/>
              <a:t>V</a:t>
            </a:r>
            <a:r>
              <a:rPr lang="en-CA" dirty="0" smtClean="0"/>
              <a:t>iew </a:t>
            </a:r>
            <a:r>
              <a:rPr lang="en-CA" dirty="0"/>
              <a:t>S</a:t>
            </a:r>
            <a:r>
              <a:rPr lang="en-CA" dirty="0" smtClean="0"/>
              <a:t>tate stage the Page class gathers the collective view state for all of the controls in its control hierarchy and serializes the state to a base-64 encoded string </a:t>
            </a:r>
          </a:p>
          <a:p>
            <a:pPr marL="274320" indent="-274320" eaLnBrk="1" fontAlgn="auto" hangingPunct="1">
              <a:spcAft>
                <a:spcPts val="0"/>
              </a:spcAft>
              <a:buFont typeface="Wingdings 2"/>
              <a:buChar char=""/>
              <a:defRPr/>
            </a:pPr>
            <a:r>
              <a:rPr lang="en-CA" dirty="0" smtClean="0"/>
              <a:t>Also, on </a:t>
            </a:r>
            <a:r>
              <a:rPr lang="en-CA" dirty="0" err="1" smtClean="0"/>
              <a:t>postbacks</a:t>
            </a:r>
            <a:r>
              <a:rPr lang="en-CA" dirty="0" smtClean="0"/>
              <a:t>, the load view state stage needs to </a:t>
            </a:r>
            <a:r>
              <a:rPr lang="en-CA" dirty="0" err="1" smtClean="0"/>
              <a:t>deserialize</a:t>
            </a:r>
            <a:r>
              <a:rPr lang="en-CA" dirty="0" smtClean="0"/>
              <a:t> the persisted view state data, and update the controls. </a:t>
            </a:r>
          </a:p>
          <a:p>
            <a:pPr marL="274320" indent="-274320" eaLnBrk="1" fontAlgn="auto" hangingPunct="1">
              <a:spcAft>
                <a:spcPts val="0"/>
              </a:spcAft>
              <a:buFont typeface="Wingdings 2"/>
              <a:buChar char=""/>
              <a:defRPr/>
            </a:pPr>
            <a:r>
              <a:rPr lang="en-CA" dirty="0" smtClean="0"/>
              <a:t>The __VIEWSTATE hidden form field adds extra size to the Web page that the client must download</a:t>
            </a:r>
          </a:p>
          <a:p>
            <a:pPr marL="548958" lvl="1" indent="-274320" eaLnBrk="1" fontAlgn="auto" hangingPunct="1">
              <a:spcAft>
                <a:spcPts val="0"/>
              </a:spcAft>
              <a:buFont typeface="Wingdings 2"/>
              <a:buChar char=""/>
              <a:defRPr/>
            </a:pPr>
            <a:r>
              <a:rPr lang="en-CA" dirty="0" smtClean="0"/>
              <a:t>For view state-heavy pages (i.e. </a:t>
            </a:r>
            <a:r>
              <a:rPr lang="en-CA" dirty="0" err="1" smtClean="0"/>
              <a:t>GridView</a:t>
            </a:r>
            <a:r>
              <a:rPr lang="en-CA" dirty="0" smtClean="0"/>
              <a:t>), this can be tens of kilobytes of data, which can require several extra seconds to download</a:t>
            </a:r>
          </a:p>
          <a:p>
            <a:pPr marL="548958" lvl="1" indent="-274320" eaLnBrk="1" fontAlgn="auto" hangingPunct="1">
              <a:spcAft>
                <a:spcPts val="0"/>
              </a:spcAft>
              <a:buFont typeface="Wingdings 2"/>
              <a:buChar char=""/>
              <a:defRPr/>
            </a:pPr>
            <a:r>
              <a:rPr lang="en-CA" dirty="0" smtClean="0"/>
              <a:t>When posting back, the __VIEWSTATE must be sent back to the Web server in the HTTP POST headers, thereby increasing the </a:t>
            </a:r>
            <a:r>
              <a:rPr lang="en-CA" dirty="0" err="1" smtClean="0"/>
              <a:t>postback</a:t>
            </a:r>
            <a:r>
              <a:rPr lang="en-CA" dirty="0" smtClean="0"/>
              <a:t> request time </a:t>
            </a:r>
          </a:p>
          <a:p>
            <a:pPr marL="274320" indent="-274320" eaLnBrk="1" fontAlgn="auto" hangingPunct="1">
              <a:spcAft>
                <a:spcPts val="0"/>
              </a:spcAft>
              <a:buFont typeface="Wingdings 2"/>
              <a:buChar char=""/>
              <a:defRPr/>
            </a:pPr>
            <a:endParaRPr lang="en-CA"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CA" altLang="en-US" smtClean="0">
                <a:solidFill>
                  <a:srgbClr val="7B9899"/>
                </a:solidFill>
              </a:rPr>
              <a:t>Disabling the _VIEWSTATE</a:t>
            </a:r>
          </a:p>
        </p:txBody>
      </p:sp>
      <p:sp>
        <p:nvSpPr>
          <p:cNvPr id="3" name="Content Placeholder 2"/>
          <p:cNvSpPr>
            <a:spLocks noGrp="1"/>
          </p:cNvSpPr>
          <p:nvPr>
            <p:ph sz="quarter" idx="1"/>
          </p:nvPr>
        </p:nvSpPr>
        <p:spPr>
          <a:xfrm>
            <a:off x="301625" y="1527175"/>
            <a:ext cx="8504238" cy="4572000"/>
          </a:xfrm>
        </p:spPr>
        <p:txBody>
          <a:bodyPr>
            <a:normAutofit/>
          </a:bodyPr>
          <a:lstStyle/>
          <a:p>
            <a:pPr marL="274320" indent="-274320" eaLnBrk="1" fontAlgn="auto" hangingPunct="1">
              <a:spcAft>
                <a:spcPts val="0"/>
              </a:spcAft>
              <a:buFont typeface="Wingdings 2"/>
              <a:buChar char=""/>
              <a:defRPr/>
            </a:pPr>
            <a:r>
              <a:rPr lang="en-CA" dirty="0" smtClean="0"/>
              <a:t>The </a:t>
            </a:r>
            <a:r>
              <a:rPr lang="en-CA" dirty="0" err="1" smtClean="0"/>
              <a:t>EnableViewState</a:t>
            </a:r>
            <a:r>
              <a:rPr lang="en-CA" dirty="0" smtClean="0"/>
              <a:t> property is defined in the </a:t>
            </a:r>
            <a:r>
              <a:rPr lang="en-CA" dirty="0" err="1" smtClean="0"/>
              <a:t>System.Web.UI.Control</a:t>
            </a:r>
            <a:r>
              <a:rPr lang="en-CA" dirty="0" smtClean="0"/>
              <a:t> class</a:t>
            </a:r>
          </a:p>
          <a:p>
            <a:pPr marL="274320" indent="-274320" eaLnBrk="1" fontAlgn="auto" hangingPunct="1">
              <a:spcAft>
                <a:spcPts val="0"/>
              </a:spcAft>
              <a:buFont typeface="Wingdings 2"/>
              <a:buChar char=""/>
              <a:defRPr/>
            </a:pPr>
            <a:r>
              <a:rPr lang="en-CA" dirty="0" smtClean="0"/>
              <a:t>All server controls have this property, including the Page class</a:t>
            </a:r>
          </a:p>
          <a:p>
            <a:pPr marL="548640" lvl="1" indent="-274320" eaLnBrk="1" fontAlgn="auto" hangingPunct="1">
              <a:spcAft>
                <a:spcPts val="0"/>
              </a:spcAft>
              <a:buFont typeface="Wingdings"/>
              <a:buChar char=""/>
              <a:defRPr/>
            </a:pPr>
            <a:r>
              <a:rPr lang="en-CA" sz="2000" dirty="0" err="1" smtClean="0"/>
              <a:t>Page.EnableViewState</a:t>
            </a:r>
            <a:r>
              <a:rPr lang="en-CA" sz="2000" dirty="0" smtClean="0"/>
              <a:t> = false;</a:t>
            </a:r>
          </a:p>
          <a:p>
            <a:pPr marL="548640" lvl="1" indent="-274320" eaLnBrk="1" fontAlgn="auto" hangingPunct="1">
              <a:spcAft>
                <a:spcPts val="0"/>
              </a:spcAft>
              <a:buFont typeface="Wingdings"/>
              <a:buChar char=""/>
              <a:defRPr/>
            </a:pPr>
            <a:r>
              <a:rPr lang="en-CA" sz="2000" dirty="0" smtClean="0"/>
              <a:t>@Page-level directive—&lt;%@Page </a:t>
            </a:r>
            <a:r>
              <a:rPr lang="en-CA" sz="2000" dirty="0" err="1" smtClean="0"/>
              <a:t>EnableViewState</a:t>
            </a:r>
            <a:r>
              <a:rPr lang="en-CA" sz="2000" dirty="0" smtClean="0"/>
              <a:t>="False" %&gt;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CA" altLang="en-US" smtClean="0">
                <a:solidFill>
                  <a:srgbClr val="7B9899"/>
                </a:solidFill>
              </a:rPr>
              <a:t>Security</a:t>
            </a:r>
          </a:p>
        </p:txBody>
      </p:sp>
      <p:sp>
        <p:nvSpPr>
          <p:cNvPr id="3" name="Content Placeholder 2"/>
          <p:cNvSpPr>
            <a:spLocks noGrp="1"/>
          </p:cNvSpPr>
          <p:nvPr>
            <p:ph sz="quarter" idx="1"/>
          </p:nvPr>
        </p:nvSpPr>
        <p:spPr>
          <a:xfrm>
            <a:off x="301625" y="1527175"/>
            <a:ext cx="8504238" cy="4572000"/>
          </a:xfrm>
        </p:spPr>
        <p:txBody>
          <a:bodyPr>
            <a:normAutofit/>
          </a:bodyPr>
          <a:lstStyle/>
          <a:p>
            <a:pPr marL="274320" indent="-274320" eaLnBrk="1" fontAlgn="auto" hangingPunct="1">
              <a:spcAft>
                <a:spcPts val="0"/>
              </a:spcAft>
              <a:buFont typeface="Wingdings 2"/>
              <a:buChar char=""/>
              <a:defRPr/>
            </a:pPr>
            <a:r>
              <a:rPr lang="en-CA" dirty="0" smtClean="0"/>
              <a:t>The view state is stored, by default, as a base-64 encoded string (not encrypted)</a:t>
            </a:r>
          </a:p>
          <a:p>
            <a:pPr marL="274320" indent="-274320" eaLnBrk="1" fontAlgn="auto" hangingPunct="1">
              <a:spcAft>
                <a:spcPts val="0"/>
              </a:spcAft>
              <a:buFont typeface="Wingdings 2"/>
              <a:buChar char=""/>
              <a:defRPr/>
            </a:pPr>
            <a:r>
              <a:rPr lang="en-CA" dirty="0" smtClean="0"/>
              <a:t>This string can easily be decoded and parsed, displaying the contents of the view state for all to see</a:t>
            </a:r>
          </a:p>
          <a:p>
            <a:pPr marL="274320" indent="-274320" eaLnBrk="1" fontAlgn="auto" hangingPunct="1">
              <a:spcAft>
                <a:spcPts val="0"/>
              </a:spcAft>
              <a:buFont typeface="Wingdings 2"/>
              <a:buChar char=""/>
              <a:defRPr/>
            </a:pPr>
            <a:r>
              <a:rPr lang="en-CA" dirty="0" smtClean="0"/>
              <a:t> This raises security-related concerns: </a:t>
            </a:r>
          </a:p>
          <a:p>
            <a:pPr marL="548640" lvl="1" indent="-274320" eaLnBrk="1" fontAlgn="auto" hangingPunct="1">
              <a:spcAft>
                <a:spcPts val="0"/>
              </a:spcAft>
              <a:buFont typeface="Wingdings"/>
              <a:buChar char=""/>
              <a:defRPr/>
            </a:pPr>
            <a:r>
              <a:rPr lang="en-CA" dirty="0" smtClean="0"/>
              <a:t>Since the view state can be parsed, someone can change the values, re-serialize it, and use the modified view state </a:t>
            </a:r>
          </a:p>
          <a:p>
            <a:pPr marL="274320" indent="-274320" eaLnBrk="1" fontAlgn="auto" hangingPunct="1">
              <a:spcAft>
                <a:spcPts val="0"/>
              </a:spcAft>
              <a:buFont typeface="Wingdings 2"/>
              <a:buChar char=""/>
              <a:defRPr/>
            </a:pPr>
            <a:r>
              <a:rPr lang="en-CA" dirty="0" smtClean="0"/>
              <a:t>Therefore, the view state should only be used to store non-sensitive data</a:t>
            </a:r>
          </a:p>
          <a:p>
            <a:pPr marL="274320" indent="-274320" eaLnBrk="1" fontAlgn="auto" hangingPunct="1">
              <a:spcAft>
                <a:spcPts val="0"/>
              </a:spcAft>
              <a:buFont typeface="Wingdings 2"/>
              <a:buChar char=""/>
              <a:defRPr/>
            </a:pPr>
            <a:r>
              <a:rPr lang="en-CA" dirty="0" smtClean="0"/>
              <a:t>View state should not be used for code or passwords</a:t>
            </a:r>
          </a:p>
          <a:p>
            <a:pPr marL="274320" indent="-274320" eaLnBrk="1" fontAlgn="auto" hangingPunct="1">
              <a:spcAft>
                <a:spcPts val="0"/>
              </a:spcAft>
              <a:buFont typeface="Wingdings 2"/>
              <a:buChar char=""/>
              <a:defRPr/>
            </a:pPr>
            <a:endParaRPr lang="en-CA"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CA" altLang="en-US" smtClean="0">
                <a:solidFill>
                  <a:srgbClr val="7B9899"/>
                </a:solidFill>
              </a:rPr>
              <a:t>Protection</a:t>
            </a:r>
          </a:p>
        </p:txBody>
      </p:sp>
      <p:sp>
        <p:nvSpPr>
          <p:cNvPr id="3" name="Content Placeholder 2"/>
          <p:cNvSpPr>
            <a:spLocks noGrp="1"/>
          </p:cNvSpPr>
          <p:nvPr>
            <p:ph sz="quarter" idx="1"/>
          </p:nvPr>
        </p:nvSpPr>
        <p:spPr>
          <a:xfrm>
            <a:off x="301625" y="1527175"/>
            <a:ext cx="8504238" cy="4572000"/>
          </a:xfrm>
        </p:spPr>
        <p:txBody>
          <a:bodyPr>
            <a:normAutofit fontScale="85000" lnSpcReduction="10000"/>
          </a:bodyPr>
          <a:lstStyle/>
          <a:p>
            <a:pPr marL="274320" indent="-274320" eaLnBrk="1" fontAlgn="auto" hangingPunct="1">
              <a:spcAft>
                <a:spcPts val="0"/>
              </a:spcAft>
              <a:buFont typeface="Wingdings 2"/>
              <a:buChar char=""/>
              <a:defRPr/>
            </a:pPr>
            <a:r>
              <a:rPr lang="en-CA" dirty="0" smtClean="0"/>
              <a:t>Use a </a:t>
            </a:r>
            <a:r>
              <a:rPr lang="en-CA" i="1" dirty="0" smtClean="0"/>
              <a:t>machine authentication check</a:t>
            </a:r>
            <a:r>
              <a:rPr lang="en-CA" dirty="0" smtClean="0"/>
              <a:t> ( MAC)</a:t>
            </a:r>
          </a:p>
          <a:p>
            <a:pPr marL="274320" indent="-274320" eaLnBrk="1" fontAlgn="auto" hangingPunct="1">
              <a:spcAft>
                <a:spcPts val="0"/>
              </a:spcAft>
              <a:buFont typeface="Wingdings 2"/>
              <a:buChar char=""/>
              <a:defRPr/>
            </a:pPr>
            <a:r>
              <a:rPr lang="en-CA" dirty="0" smtClean="0"/>
              <a:t> Machine authentication checks are designed to ensure that the data received by a computer is the same data that it transmitted out—namely, that it hasn't been tampered with </a:t>
            </a:r>
          </a:p>
          <a:p>
            <a:pPr marL="274320" indent="-274320" eaLnBrk="1" fontAlgn="auto" hangingPunct="1">
              <a:spcAft>
                <a:spcPts val="0"/>
              </a:spcAft>
              <a:buFont typeface="Wingdings 2"/>
              <a:buChar char=""/>
              <a:defRPr/>
            </a:pPr>
            <a:r>
              <a:rPr lang="en-CA" dirty="0" smtClean="0"/>
              <a:t>With ASP.NET view state, the </a:t>
            </a:r>
            <a:r>
              <a:rPr lang="en-CA" dirty="0" err="1" smtClean="0"/>
              <a:t>LosFormatter</a:t>
            </a:r>
            <a:r>
              <a:rPr lang="en-CA" dirty="0" smtClean="0"/>
              <a:t> performs a MAC by hashing the view state data being serialized</a:t>
            </a:r>
          </a:p>
          <a:p>
            <a:pPr marL="274320" indent="-274320" eaLnBrk="1" fontAlgn="auto" hangingPunct="1">
              <a:spcAft>
                <a:spcPts val="0"/>
              </a:spcAft>
              <a:buFont typeface="Wingdings 2"/>
              <a:buChar char=""/>
              <a:defRPr/>
            </a:pPr>
            <a:r>
              <a:rPr lang="en-CA" dirty="0" err="1" smtClean="0"/>
              <a:t>LosFormater</a:t>
            </a:r>
            <a:endParaRPr lang="en-CA" dirty="0" smtClean="0"/>
          </a:p>
          <a:p>
            <a:pPr marL="548958" lvl="1" indent="-274320" eaLnBrk="1" fontAlgn="auto" hangingPunct="1">
              <a:spcAft>
                <a:spcPts val="0"/>
              </a:spcAft>
              <a:buFont typeface="Wingdings 2"/>
              <a:buChar char=""/>
              <a:defRPr/>
            </a:pPr>
            <a:r>
              <a:rPr lang="en-CA" dirty="0" smtClean="0"/>
              <a:t>The </a:t>
            </a:r>
            <a:r>
              <a:rPr lang="en-CA" dirty="0" err="1" smtClean="0"/>
              <a:t>LosFormatter</a:t>
            </a:r>
            <a:r>
              <a:rPr lang="en-CA" dirty="0" smtClean="0"/>
              <a:t> does provide limited encryption support (Triple DES) </a:t>
            </a:r>
          </a:p>
          <a:p>
            <a:pPr marL="548958" lvl="1" indent="-274320" eaLnBrk="1" fontAlgn="auto" hangingPunct="1">
              <a:spcAft>
                <a:spcPts val="0"/>
              </a:spcAft>
              <a:buFont typeface="Wingdings 2"/>
              <a:buChar char=""/>
              <a:defRPr/>
            </a:pPr>
            <a:r>
              <a:rPr lang="en-CA" dirty="0" smtClean="0"/>
              <a:t>To indicate that the view state should be encrypted, set the &lt;</a:t>
            </a:r>
            <a:r>
              <a:rPr lang="en-CA" dirty="0" err="1" smtClean="0"/>
              <a:t>machineKey</a:t>
            </a:r>
            <a:r>
              <a:rPr lang="en-CA" dirty="0" smtClean="0"/>
              <a:t>&gt; element's validation attribute in the </a:t>
            </a:r>
            <a:r>
              <a:rPr lang="en-CA" dirty="0" err="1" smtClean="0"/>
              <a:t>web.config</a:t>
            </a:r>
            <a:r>
              <a:rPr lang="en-CA" dirty="0" smtClean="0"/>
              <a:t> file to 3DES</a:t>
            </a:r>
          </a:p>
          <a:p>
            <a:pPr marL="274320" indent="-274320" eaLnBrk="1" fontAlgn="auto" hangingPunct="1">
              <a:spcAft>
                <a:spcPts val="0"/>
              </a:spcAft>
              <a:buFont typeface="Wingdings 2"/>
              <a:buChar char=""/>
              <a:defRPr/>
            </a:pPr>
            <a:r>
              <a:rPr lang="en-CA" dirty="0" smtClean="0">
                <a:solidFill>
                  <a:srgbClr val="FF0000"/>
                </a:solidFill>
              </a:rPr>
              <a:t>However, the view state should not include sensitive data!</a:t>
            </a:r>
          </a:p>
          <a:p>
            <a:pPr marL="274320" indent="-274320" eaLnBrk="1" fontAlgn="auto" hangingPunct="1">
              <a:spcAft>
                <a:spcPts val="0"/>
              </a:spcAft>
              <a:buFont typeface="Wingdings 2"/>
              <a:buChar char=""/>
              <a:defRPr/>
            </a:pPr>
            <a:endParaRPr lang="en-CA"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CA" dirty="0" smtClean="0"/>
              <a:t>Control State</a:t>
            </a:r>
            <a:endParaRPr lang="en-CA" dirty="0"/>
          </a:p>
        </p:txBody>
      </p:sp>
      <p:sp>
        <p:nvSpPr>
          <p:cNvPr id="50179" name="Content Placeholder 2"/>
          <p:cNvSpPr>
            <a:spLocks noGrp="1"/>
          </p:cNvSpPr>
          <p:nvPr>
            <p:ph sz="quarter" idx="1"/>
          </p:nvPr>
        </p:nvSpPr>
        <p:spPr>
          <a:xfrm>
            <a:off x="301625" y="1527175"/>
            <a:ext cx="8504238" cy="4572000"/>
          </a:xfrm>
        </p:spPr>
        <p:txBody>
          <a:bodyPr/>
          <a:lstStyle/>
          <a:p>
            <a:pPr eaLnBrk="1" hangingPunct="1"/>
            <a:r>
              <a:rPr lang="en-CA" altLang="en-US" dirty="0" smtClean="0"/>
              <a:t>Since ASP.NET 2.0, Control State was introduced</a:t>
            </a:r>
          </a:p>
          <a:p>
            <a:pPr eaLnBrk="1" hangingPunct="1"/>
            <a:r>
              <a:rPr lang="en-CA" altLang="en-US" dirty="0" smtClean="0"/>
              <a:t>Similar with </a:t>
            </a:r>
            <a:r>
              <a:rPr lang="en-CA" altLang="en-US" dirty="0" err="1" smtClean="0"/>
              <a:t>ViewState</a:t>
            </a:r>
            <a:r>
              <a:rPr lang="en-CA" altLang="en-US" dirty="0" smtClean="0"/>
              <a:t>, but referring to one specific control</a:t>
            </a:r>
          </a:p>
          <a:p>
            <a:pPr eaLnBrk="1" hangingPunct="1"/>
            <a:r>
              <a:rPr lang="en-CA" altLang="en-US" dirty="0" smtClean="0"/>
              <a:t>Cannot be disabled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fontAlgn="auto" hangingPunct="1">
              <a:spcAft>
                <a:spcPts val="0"/>
              </a:spcAft>
              <a:defRPr/>
            </a:pPr>
            <a:r>
              <a:rPr lang="en-US" sz="3200" dirty="0" smtClean="0"/>
              <a:t>Page Unloading</a:t>
            </a:r>
          </a:p>
        </p:txBody>
      </p:sp>
      <p:sp>
        <p:nvSpPr>
          <p:cNvPr id="51203" name="Rectangle 3"/>
          <p:cNvSpPr>
            <a:spLocks noGrp="1" noChangeArrowheads="1"/>
          </p:cNvSpPr>
          <p:nvPr>
            <p:ph sz="quarter" idx="1"/>
          </p:nvPr>
        </p:nvSpPr>
        <p:spPr>
          <a:xfrm>
            <a:off x="301625" y="1527175"/>
            <a:ext cx="8504238" cy="4572000"/>
          </a:xfrm>
        </p:spPr>
        <p:txBody>
          <a:bodyPr/>
          <a:lstStyle/>
          <a:p>
            <a:pPr eaLnBrk="1" hangingPunct="1"/>
            <a:r>
              <a:rPr lang="en-US" altLang="en-US" smtClean="0">
                <a:latin typeface="Lucida Console" pitchFamily="49" charset="0"/>
              </a:rPr>
              <a:t>Page_Unload</a:t>
            </a:r>
            <a:r>
              <a:rPr lang="en-US" altLang="en-US" smtClean="0"/>
              <a:t> fires after the page is rendered</a:t>
            </a:r>
          </a:p>
          <a:p>
            <a:pPr lvl="1" eaLnBrk="1" hangingPunct="1"/>
            <a:r>
              <a:rPr lang="en-US" altLang="en-US" smtClean="0"/>
              <a:t>Don’t try to add to output</a:t>
            </a:r>
          </a:p>
          <a:p>
            <a:pPr eaLnBrk="1" hangingPunct="1"/>
            <a:r>
              <a:rPr lang="en-US" altLang="en-US" smtClean="0"/>
              <a:t>Useful for logging and clean up</a:t>
            </a:r>
          </a:p>
          <a:p>
            <a:pPr eaLnBrk="1" hangingPunct="1"/>
            <a:r>
              <a:rPr lang="en-US" altLang="en-US" smtClean="0"/>
              <a:t>During the unload stage, the page and its controls have been rendered, so you cannot make further changes to the response stream </a:t>
            </a:r>
          </a:p>
        </p:txBody>
      </p:sp>
      <p:sp>
        <p:nvSpPr>
          <p:cNvPr id="51204" name="Text Box 4"/>
          <p:cNvSpPr txBox="1">
            <a:spLocks noChangeArrowheads="1"/>
          </p:cNvSpPr>
          <p:nvPr/>
        </p:nvSpPr>
        <p:spPr bwMode="auto">
          <a:xfrm>
            <a:off x="381000" y="4743450"/>
            <a:ext cx="8382000" cy="1200150"/>
          </a:xfrm>
          <a:prstGeom prst="rect">
            <a:avLst/>
          </a:prstGeom>
          <a:solidFill>
            <a:schemeClr val="tx2">
              <a:lumMod val="20000"/>
              <a:lumOff val="80000"/>
            </a:schemeClr>
          </a:solidFill>
          <a:ln w="12700">
            <a:solidFill>
              <a:schemeClr val="tx1"/>
            </a:solidFill>
            <a:miter lim="800000"/>
            <a:headEnd type="none" w="sm" len="sm"/>
            <a:tailEnd type="none" w="sm" len="sm"/>
          </a:ln>
        </p:spPr>
        <p:txBody>
          <a:bodyPr lIns="182880" tIns="137160" rIns="182880" bIns="137160">
            <a:spAutoFit/>
          </a:bodyPr>
          <a:lstStyle>
            <a:lvl1pPr marL="342900" indent="-342900" eaLnBrk="0" hangingPunct="0">
              <a:defRPr>
                <a:solidFill>
                  <a:schemeClr val="tx1"/>
                </a:solidFill>
                <a:latin typeface="Arial" charset="0"/>
                <a:cs typeface="Arial" charset="0"/>
              </a:defRPr>
            </a:lvl1pPr>
            <a:lvl2pPr marL="11430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1"/>
            <a:r>
              <a:rPr lang="en-US" altLang="en-US" sz="2000" b="1" dirty="0">
                <a:latin typeface="Lucida Console" pitchFamily="49" charset="0"/>
              </a:rPr>
              <a:t>protected void </a:t>
            </a:r>
            <a:r>
              <a:rPr lang="en-US" altLang="en-US" sz="2000" b="1" dirty="0" err="1">
                <a:latin typeface="Lucida Console" pitchFamily="49" charset="0"/>
              </a:rPr>
              <a:t>Page_Unload</a:t>
            </a:r>
            <a:r>
              <a:rPr lang="en-US" altLang="en-US" sz="2000" b="1" dirty="0">
                <a:latin typeface="Lucida Console" pitchFamily="49" charset="0"/>
              </a:rPr>
              <a:t>(Object s, </a:t>
            </a:r>
            <a:r>
              <a:rPr lang="en-US" altLang="en-US" sz="2000" b="1" dirty="0" err="1">
                <a:latin typeface="Lucida Console" pitchFamily="49" charset="0"/>
              </a:rPr>
              <a:t>EventArgs</a:t>
            </a:r>
            <a:r>
              <a:rPr lang="en-US" altLang="en-US" sz="2000" b="1" dirty="0">
                <a:latin typeface="Lucida Console" pitchFamily="49" charset="0"/>
              </a:rPr>
              <a:t> e) {</a:t>
            </a:r>
          </a:p>
          <a:p>
            <a:pPr lvl="1"/>
            <a:r>
              <a:rPr lang="en-US" altLang="en-US" sz="2000" b="1" dirty="0">
                <a:latin typeface="Lucida Console" pitchFamily="49" charset="0"/>
              </a:rPr>
              <a:t>  </a:t>
            </a:r>
            <a:r>
              <a:rPr lang="en-US" altLang="en-US" sz="2000" b="1" dirty="0" err="1">
                <a:latin typeface="Lucida Console" pitchFamily="49" charset="0"/>
              </a:rPr>
              <a:t>MyApp.LogPageComplete</a:t>
            </a:r>
            <a:r>
              <a:rPr lang="en-US" altLang="en-US" sz="2000" b="1" dirty="0">
                <a:latin typeface="Lucida Console" pitchFamily="49" charset="0"/>
              </a:rPr>
              <a:t>();</a:t>
            </a:r>
          </a:p>
          <a:p>
            <a:pPr lvl="1"/>
            <a:r>
              <a:rPr lang="en-US" altLang="en-US" sz="2000" b="1" dirty="0">
                <a:latin typeface="Lucida Console"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MVC ASP.NET</a:t>
            </a:r>
            <a:endParaRPr lang="en-CA" dirty="0"/>
          </a:p>
        </p:txBody>
      </p:sp>
      <p:sp>
        <p:nvSpPr>
          <p:cNvPr id="52227" name="Content Placeholder 2"/>
          <p:cNvSpPr>
            <a:spLocks noGrp="1"/>
          </p:cNvSpPr>
          <p:nvPr>
            <p:ph sz="quarter" idx="1"/>
          </p:nvPr>
        </p:nvSpPr>
        <p:spPr>
          <a:xfrm>
            <a:off x="301625" y="1371600"/>
            <a:ext cx="8537575" cy="5181600"/>
          </a:xfrm>
        </p:spPr>
        <p:txBody>
          <a:bodyPr/>
          <a:lstStyle/>
          <a:p>
            <a:r>
              <a:rPr lang="en-CA" altLang="en-US" sz="2800" dirty="0" smtClean="0"/>
              <a:t>MVC package in ASP.NET is completely independent from Windows Forms</a:t>
            </a:r>
          </a:p>
          <a:p>
            <a:pPr lvl="1"/>
            <a:r>
              <a:rPr lang="en-CA" altLang="en-US" sz="2000" dirty="0" smtClean="0"/>
              <a:t>.NET Runtime 3.5 		MVC 1and MVC 2 </a:t>
            </a:r>
          </a:p>
          <a:p>
            <a:pPr lvl="1"/>
            <a:r>
              <a:rPr lang="en-CA" altLang="en-US" sz="2000" dirty="0" smtClean="0"/>
              <a:t>.NET Runtime 4  		MVC 3 (uses Razor View Engine)</a:t>
            </a:r>
          </a:p>
          <a:p>
            <a:pPr lvl="1"/>
            <a:r>
              <a:rPr lang="en-CA" altLang="en-US" sz="2000" dirty="0" smtClean="0"/>
              <a:t>.NET Runtime 4.5 		MVC 4</a:t>
            </a:r>
          </a:p>
          <a:p>
            <a:pPr lvl="1"/>
            <a:r>
              <a:rPr lang="en-CA" altLang="en-US" sz="2000" dirty="0"/>
              <a:t>.NET Runtime </a:t>
            </a:r>
            <a:r>
              <a:rPr lang="en-CA" altLang="en-US" sz="2000" dirty="0" smtClean="0"/>
              <a:t>4.5.1 </a:t>
            </a:r>
            <a:r>
              <a:rPr lang="en-CA" altLang="en-US" sz="2000" dirty="0"/>
              <a:t>	MVC </a:t>
            </a:r>
            <a:r>
              <a:rPr lang="en-CA" altLang="en-US" sz="2000" dirty="0" smtClean="0"/>
              <a:t>5</a:t>
            </a:r>
            <a:endParaRPr lang="en-CA" altLang="en-US" sz="2000" dirty="0"/>
          </a:p>
          <a:p>
            <a:pPr lvl="1"/>
            <a:endParaRPr lang="en-CA" altLang="en-US" sz="2000" dirty="0" smtClean="0"/>
          </a:p>
          <a:p>
            <a:endParaRPr lang="en-CA"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MVC</a:t>
            </a:r>
            <a:endParaRPr lang="en-CA" dirty="0"/>
          </a:p>
        </p:txBody>
      </p:sp>
      <p:sp>
        <p:nvSpPr>
          <p:cNvPr id="53251" name="Content Placeholder 2"/>
          <p:cNvSpPr>
            <a:spLocks noGrp="1"/>
          </p:cNvSpPr>
          <p:nvPr>
            <p:ph sz="quarter" idx="1"/>
          </p:nvPr>
        </p:nvSpPr>
        <p:spPr>
          <a:xfrm>
            <a:off x="301625" y="1371600"/>
            <a:ext cx="8537575" cy="5181600"/>
          </a:xfrm>
        </p:spPr>
        <p:txBody>
          <a:bodyPr/>
          <a:lstStyle/>
          <a:p>
            <a:r>
              <a:rPr lang="en-CA" altLang="en-US" sz="2800" dirty="0" smtClean="0"/>
              <a:t>Model–view–controller (MVC) is a software architecture and pattern used in software engineering</a:t>
            </a:r>
          </a:p>
          <a:p>
            <a:r>
              <a:rPr lang="en-CA" altLang="en-US" sz="2800" dirty="0" smtClean="0"/>
              <a:t>The idea behind this pattern is to isolate the application logic (domain logic) from the UI allowing for independent design, implementation, testing and maintenance of each</a:t>
            </a:r>
          </a:p>
          <a:p>
            <a:r>
              <a:rPr lang="en-CA" altLang="en-US" sz="2800" dirty="0" smtClean="0"/>
              <a:t>This pattern is not new</a:t>
            </a:r>
          </a:p>
          <a:p>
            <a:pPr lvl="1"/>
            <a:r>
              <a:rPr lang="en-CA" altLang="en-US" sz="2800" dirty="0" smtClean="0"/>
              <a:t>MVC was first described in 1979 by </a:t>
            </a:r>
            <a:r>
              <a:rPr lang="en-CA" altLang="en-US" sz="2800" dirty="0" err="1" smtClean="0"/>
              <a:t>Trygve</a:t>
            </a:r>
            <a:r>
              <a:rPr lang="en-CA" altLang="en-US" sz="2800" dirty="0" smtClean="0"/>
              <a:t> </a:t>
            </a:r>
            <a:r>
              <a:rPr lang="en-CA" altLang="en-US" sz="2800" dirty="0" err="1" smtClean="0"/>
              <a:t>Reenskaug</a:t>
            </a:r>
            <a:r>
              <a:rPr lang="en-CA" altLang="en-US" sz="2800" dirty="0" smtClean="0"/>
              <a:t>, then working on Smalltalk</a:t>
            </a:r>
          </a:p>
          <a:p>
            <a:endParaRPr lang="en-CA"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MVC Architecture</a:t>
            </a:r>
            <a:endParaRPr lang="en-CA" dirty="0"/>
          </a:p>
        </p:txBody>
      </p:sp>
      <p:pic>
        <p:nvPicPr>
          <p:cNvPr id="54275"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838200" y="1752600"/>
            <a:ext cx="2859088" cy="38592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4038600" y="1889125"/>
            <a:ext cx="449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2000" dirty="0"/>
              <a:t>The controller delegates requests to an appropriate handler. </a:t>
            </a:r>
          </a:p>
          <a:p>
            <a:pPr eaLnBrk="1" hangingPunct="1"/>
            <a:r>
              <a:rPr lang="en-CA" altLang="en-US" sz="2000" dirty="0"/>
              <a:t>The controller is responsible for the input to the model. </a:t>
            </a:r>
          </a:p>
          <a:p>
            <a:pPr eaLnBrk="1" hangingPunct="1"/>
            <a:r>
              <a:rPr lang="en-CA" altLang="en-US" sz="2000" dirty="0"/>
              <a:t>A pure GUI controller accepts input from the user and instructs the model and viewport to perform action based on that input. </a:t>
            </a:r>
          </a:p>
          <a:p>
            <a:pPr eaLnBrk="1" hangingPunct="1"/>
            <a:r>
              <a:rPr lang="en-CA" altLang="en-US" sz="2000" dirty="0"/>
              <a:t>In the case of an invalid input, the model informs the controller to direct the view that error occurred and to tell it to try again.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MVC in  a Web Application</a:t>
            </a:r>
            <a:endParaRPr lang="en-CA" dirty="0"/>
          </a:p>
        </p:txBody>
      </p:sp>
      <p:sp>
        <p:nvSpPr>
          <p:cNvPr id="55299" name="Content Placeholder 2"/>
          <p:cNvSpPr>
            <a:spLocks noGrp="1"/>
          </p:cNvSpPr>
          <p:nvPr>
            <p:ph sz="quarter" idx="1"/>
          </p:nvPr>
        </p:nvSpPr>
        <p:spPr>
          <a:xfrm>
            <a:off x="301625" y="1527175"/>
            <a:ext cx="8504238" cy="4572000"/>
          </a:xfrm>
        </p:spPr>
        <p:txBody>
          <a:bodyPr/>
          <a:lstStyle/>
          <a:p>
            <a:r>
              <a:rPr lang="en-CA" altLang="en-US" sz="2400" dirty="0" smtClean="0"/>
              <a:t>A web application controller can be thought of as specialised view since it has a visual aspect </a:t>
            </a:r>
          </a:p>
          <a:p>
            <a:r>
              <a:rPr lang="en-CA" altLang="en-US" sz="2400" dirty="0" smtClean="0"/>
              <a:t>The controller can be one or more HTML controls/forms in a web application </a:t>
            </a:r>
          </a:p>
          <a:p>
            <a:pPr lvl="1"/>
            <a:r>
              <a:rPr lang="en-CA" altLang="en-US" sz="1900" dirty="0" smtClean="0"/>
              <a:t>The controller produces HTML to allow the user input a query to the web application </a:t>
            </a:r>
          </a:p>
          <a:p>
            <a:pPr lvl="1"/>
            <a:r>
              <a:rPr lang="en-CA" altLang="en-US" sz="1900" dirty="0" smtClean="0"/>
              <a:t>The controller adds the necessary parameterisation of the individual form element so that the model can observe the input </a:t>
            </a:r>
          </a:p>
          <a:p>
            <a:r>
              <a:rPr lang="en-CA" altLang="en-US" sz="2400" dirty="0" smtClean="0"/>
              <a:t>This is different from a desktop GUI, where the controller is waiting and acting on event-driven input from mouse or keyboard input </a:t>
            </a:r>
          </a:p>
          <a:p>
            <a:endParaRPr lang="en-CA"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3482975" y="3829050"/>
            <a:ext cx="1908175" cy="2266950"/>
            <a:chOff x="2194" y="2460"/>
            <a:chExt cx="1202" cy="1428"/>
          </a:xfrm>
        </p:grpSpPr>
        <p:sp>
          <p:nvSpPr>
            <p:cNvPr id="16396" name="AutoShape 3"/>
            <p:cNvSpPr>
              <a:spLocks noChangeArrowheads="1"/>
            </p:cNvSpPr>
            <p:nvPr/>
          </p:nvSpPr>
          <p:spPr bwMode="auto">
            <a:xfrm>
              <a:off x="2194" y="2460"/>
              <a:ext cx="1202" cy="1428"/>
            </a:xfrm>
            <a:prstGeom prst="foldedCorner">
              <a:avLst>
                <a:gd name="adj" fmla="val 12500"/>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6397" name="Freeform 4"/>
            <p:cNvSpPr>
              <a:spLocks/>
            </p:cNvSpPr>
            <p:nvPr/>
          </p:nvSpPr>
          <p:spPr bwMode="auto">
            <a:xfrm>
              <a:off x="2278" y="2587"/>
              <a:ext cx="1059" cy="50"/>
            </a:xfrm>
            <a:custGeom>
              <a:avLst/>
              <a:gdLst>
                <a:gd name="T0" fmla="*/ 0 w 2499"/>
                <a:gd name="T1" fmla="*/ 1 h 85"/>
                <a:gd name="T2" fmla="*/ 0 w 2499"/>
                <a:gd name="T3" fmla="*/ 1 h 85"/>
                <a:gd name="T4" fmla="*/ 0 w 2499"/>
                <a:gd name="T5" fmla="*/ 1 h 85"/>
                <a:gd name="T6" fmla="*/ 0 w 2499"/>
                <a:gd name="T7" fmla="*/ 1 h 85"/>
                <a:gd name="T8" fmla="*/ 0 w 2499"/>
                <a:gd name="T9" fmla="*/ 1 h 85"/>
                <a:gd name="T10" fmla="*/ 0 w 2499"/>
                <a:gd name="T11" fmla="*/ 1 h 85"/>
                <a:gd name="T12" fmla="*/ 0 w 2499"/>
                <a:gd name="T13" fmla="*/ 1 h 85"/>
                <a:gd name="T14" fmla="*/ 0 w 2499"/>
                <a:gd name="T15" fmla="*/ 1 h 85"/>
                <a:gd name="T16" fmla="*/ 0 w 2499"/>
                <a:gd name="T17" fmla="*/ 1 h 85"/>
                <a:gd name="T18" fmla="*/ 0 w 2499"/>
                <a:gd name="T19" fmla="*/ 1 h 85"/>
                <a:gd name="T20" fmla="*/ 0 w 2499"/>
                <a:gd name="T21" fmla="*/ 1 h 85"/>
                <a:gd name="T22" fmla="*/ 0 w 2499"/>
                <a:gd name="T23" fmla="*/ 1 h 85"/>
                <a:gd name="T24" fmla="*/ 0 w 2499"/>
                <a:gd name="T25" fmla="*/ 1 h 85"/>
                <a:gd name="T26" fmla="*/ 0 w 2499"/>
                <a:gd name="T27" fmla="*/ 1 h 85"/>
                <a:gd name="T28" fmla="*/ 0 w 2499"/>
                <a:gd name="T29" fmla="*/ 1 h 85"/>
                <a:gd name="T30" fmla="*/ 0 w 2499"/>
                <a:gd name="T31" fmla="*/ 1 h 85"/>
                <a:gd name="T32" fmla="*/ 0 w 2499"/>
                <a:gd name="T33" fmla="*/ 1 h 85"/>
                <a:gd name="T34" fmla="*/ 0 w 2499"/>
                <a:gd name="T35" fmla="*/ 1 h 85"/>
                <a:gd name="T36" fmla="*/ 0 w 2499"/>
                <a:gd name="T37" fmla="*/ 0 h 85"/>
                <a:gd name="T38" fmla="*/ 0 w 2499"/>
                <a:gd name="T39" fmla="*/ 1 h 85"/>
                <a:gd name="T40" fmla="*/ 0 w 2499"/>
                <a:gd name="T41" fmla="*/ 1 h 85"/>
                <a:gd name="T42" fmla="*/ 0 w 2499"/>
                <a:gd name="T43" fmla="*/ 1 h 85"/>
                <a:gd name="T44" fmla="*/ 0 w 2499"/>
                <a:gd name="T45" fmla="*/ 1 h 85"/>
                <a:gd name="T46" fmla="*/ 0 w 2499"/>
                <a:gd name="T47" fmla="*/ 1 h 85"/>
                <a:gd name="T48" fmla="*/ 0 w 2499"/>
                <a:gd name="T49" fmla="*/ 1 h 85"/>
                <a:gd name="T50" fmla="*/ 0 w 2499"/>
                <a:gd name="T51" fmla="*/ 1 h 85"/>
                <a:gd name="T52" fmla="*/ 0 w 2499"/>
                <a:gd name="T53" fmla="*/ 1 h 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99"/>
                <a:gd name="T82" fmla="*/ 0 h 85"/>
                <a:gd name="T83" fmla="*/ 2499 w 2499"/>
                <a:gd name="T84" fmla="*/ 85 h 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chemeClr val="hlink"/>
            </a:solidFill>
            <a:ln w="9525">
              <a:solidFill>
                <a:schemeClr val="tx1"/>
              </a:solidFill>
              <a:round/>
              <a:headEnd/>
              <a:tailEnd/>
            </a:ln>
          </p:spPr>
          <p:txBody>
            <a:bodyPr wrap="none"/>
            <a:lstStyle/>
            <a:p>
              <a:endParaRPr lang="en-CA"/>
            </a:p>
          </p:txBody>
        </p:sp>
        <p:sp>
          <p:nvSpPr>
            <p:cNvPr id="16398" name="Freeform 5"/>
            <p:cNvSpPr>
              <a:spLocks/>
            </p:cNvSpPr>
            <p:nvPr/>
          </p:nvSpPr>
          <p:spPr bwMode="auto">
            <a:xfrm>
              <a:off x="2275" y="2683"/>
              <a:ext cx="1078" cy="58"/>
            </a:xfrm>
            <a:custGeom>
              <a:avLst/>
              <a:gdLst>
                <a:gd name="T0" fmla="*/ 0 w 2543"/>
                <a:gd name="T1" fmla="*/ 1 h 98"/>
                <a:gd name="T2" fmla="*/ 0 w 2543"/>
                <a:gd name="T3" fmla="*/ 1 h 98"/>
                <a:gd name="T4" fmla="*/ 0 w 2543"/>
                <a:gd name="T5" fmla="*/ 1 h 98"/>
                <a:gd name="T6" fmla="*/ 0 w 2543"/>
                <a:gd name="T7" fmla="*/ 1 h 98"/>
                <a:gd name="T8" fmla="*/ 0 w 2543"/>
                <a:gd name="T9" fmla="*/ 1 h 98"/>
                <a:gd name="T10" fmla="*/ 0 w 2543"/>
                <a:gd name="T11" fmla="*/ 1 h 98"/>
                <a:gd name="T12" fmla="*/ 0 w 2543"/>
                <a:gd name="T13" fmla="*/ 1 h 98"/>
                <a:gd name="T14" fmla="*/ 0 w 2543"/>
                <a:gd name="T15" fmla="*/ 1 h 98"/>
                <a:gd name="T16" fmla="*/ 0 w 2543"/>
                <a:gd name="T17" fmla="*/ 1 h 98"/>
                <a:gd name="T18" fmla="*/ 0 w 2543"/>
                <a:gd name="T19" fmla="*/ 1 h 98"/>
                <a:gd name="T20" fmla="*/ 0 w 2543"/>
                <a:gd name="T21" fmla="*/ 1 h 98"/>
                <a:gd name="T22" fmla="*/ 0 w 2543"/>
                <a:gd name="T23" fmla="*/ 1 h 98"/>
                <a:gd name="T24" fmla="*/ 0 w 2543"/>
                <a:gd name="T25" fmla="*/ 1 h 98"/>
                <a:gd name="T26" fmla="*/ 0 w 2543"/>
                <a:gd name="T27" fmla="*/ 1 h 98"/>
                <a:gd name="T28" fmla="*/ 0 w 2543"/>
                <a:gd name="T29" fmla="*/ 1 h 98"/>
                <a:gd name="T30" fmla="*/ 0 w 2543"/>
                <a:gd name="T31" fmla="*/ 1 h 98"/>
                <a:gd name="T32" fmla="*/ 0 w 2543"/>
                <a:gd name="T33" fmla="*/ 1 h 98"/>
                <a:gd name="T34" fmla="*/ 0 w 2543"/>
                <a:gd name="T35" fmla="*/ 1 h 98"/>
                <a:gd name="T36" fmla="*/ 0 w 2543"/>
                <a:gd name="T37" fmla="*/ 1 h 98"/>
                <a:gd name="T38" fmla="*/ 0 w 2543"/>
                <a:gd name="T39" fmla="*/ 1 h 98"/>
                <a:gd name="T40" fmla="*/ 0 w 2543"/>
                <a:gd name="T41" fmla="*/ 1 h 98"/>
                <a:gd name="T42" fmla="*/ 0 w 2543"/>
                <a:gd name="T43" fmla="*/ 1 h 98"/>
                <a:gd name="T44" fmla="*/ 0 w 2543"/>
                <a:gd name="T45" fmla="*/ 1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43"/>
                <a:gd name="T70" fmla="*/ 0 h 98"/>
                <a:gd name="T71" fmla="*/ 2543 w 2543"/>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chemeClr val="hlink"/>
            </a:solidFill>
            <a:ln w="9525">
              <a:solidFill>
                <a:schemeClr val="tx1"/>
              </a:solidFill>
              <a:round/>
              <a:headEnd/>
              <a:tailEnd/>
            </a:ln>
          </p:spPr>
          <p:txBody>
            <a:bodyPr wrap="none"/>
            <a:lstStyle/>
            <a:p>
              <a:endParaRPr lang="en-CA"/>
            </a:p>
          </p:txBody>
        </p:sp>
        <p:sp>
          <p:nvSpPr>
            <p:cNvPr id="16399" name="Freeform 6"/>
            <p:cNvSpPr>
              <a:spLocks/>
            </p:cNvSpPr>
            <p:nvPr/>
          </p:nvSpPr>
          <p:spPr bwMode="auto">
            <a:xfrm>
              <a:off x="2278" y="2773"/>
              <a:ext cx="1087" cy="60"/>
            </a:xfrm>
            <a:custGeom>
              <a:avLst/>
              <a:gdLst>
                <a:gd name="T0" fmla="*/ 0 w 2566"/>
                <a:gd name="T1" fmla="*/ 1 h 101"/>
                <a:gd name="T2" fmla="*/ 0 w 2566"/>
                <a:gd name="T3" fmla="*/ 1 h 101"/>
                <a:gd name="T4" fmla="*/ 0 w 2566"/>
                <a:gd name="T5" fmla="*/ 1 h 101"/>
                <a:gd name="T6" fmla="*/ 0 w 2566"/>
                <a:gd name="T7" fmla="*/ 1 h 101"/>
                <a:gd name="T8" fmla="*/ 0 w 2566"/>
                <a:gd name="T9" fmla="*/ 1 h 101"/>
                <a:gd name="T10" fmla="*/ 0 w 2566"/>
                <a:gd name="T11" fmla="*/ 1 h 101"/>
                <a:gd name="T12" fmla="*/ 0 w 2566"/>
                <a:gd name="T13" fmla="*/ 1 h 101"/>
                <a:gd name="T14" fmla="*/ 0 w 2566"/>
                <a:gd name="T15" fmla="*/ 1 h 101"/>
                <a:gd name="T16" fmla="*/ 0 w 2566"/>
                <a:gd name="T17" fmla="*/ 1 h 101"/>
                <a:gd name="T18" fmla="*/ 0 w 2566"/>
                <a:gd name="T19" fmla="*/ 1 h 101"/>
                <a:gd name="T20" fmla="*/ 0 w 2566"/>
                <a:gd name="T21" fmla="*/ 1 h 101"/>
                <a:gd name="T22" fmla="*/ 0 w 2566"/>
                <a:gd name="T23" fmla="*/ 1 h 101"/>
                <a:gd name="T24" fmla="*/ 0 w 2566"/>
                <a:gd name="T25" fmla="*/ 1 h 101"/>
                <a:gd name="T26" fmla="*/ 0 w 2566"/>
                <a:gd name="T27" fmla="*/ 1 h 101"/>
                <a:gd name="T28" fmla="*/ 0 w 2566"/>
                <a:gd name="T29" fmla="*/ 1 h 101"/>
                <a:gd name="T30" fmla="*/ 0 w 2566"/>
                <a:gd name="T31" fmla="*/ 1 h 101"/>
                <a:gd name="T32" fmla="*/ 0 w 2566"/>
                <a:gd name="T33" fmla="*/ 1 h 101"/>
                <a:gd name="T34" fmla="*/ 0 w 2566"/>
                <a:gd name="T35" fmla="*/ 1 h 101"/>
                <a:gd name="T36" fmla="*/ 0 w 2566"/>
                <a:gd name="T37" fmla="*/ 1 h 101"/>
                <a:gd name="T38" fmla="*/ 0 w 2566"/>
                <a:gd name="T39" fmla="*/ 1 h 101"/>
                <a:gd name="T40" fmla="*/ 0 w 2566"/>
                <a:gd name="T41" fmla="*/ 1 h 101"/>
                <a:gd name="T42" fmla="*/ 0 w 2566"/>
                <a:gd name="T43" fmla="*/ 1 h 101"/>
                <a:gd name="T44" fmla="*/ 0 w 2566"/>
                <a:gd name="T45" fmla="*/ 1 h 101"/>
                <a:gd name="T46" fmla="*/ 0 w 2566"/>
                <a:gd name="T47" fmla="*/ 1 h 101"/>
                <a:gd name="T48" fmla="*/ 0 w 2566"/>
                <a:gd name="T49" fmla="*/ 1 h 101"/>
                <a:gd name="T50" fmla="*/ 0 w 2566"/>
                <a:gd name="T51" fmla="*/ 1 h 1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66"/>
                <a:gd name="T79" fmla="*/ 0 h 101"/>
                <a:gd name="T80" fmla="*/ 2566 w 2566"/>
                <a:gd name="T81" fmla="*/ 101 h 1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chemeClr val="hlink"/>
            </a:solidFill>
            <a:ln w="9525">
              <a:solidFill>
                <a:schemeClr val="tx1"/>
              </a:solidFill>
              <a:round/>
              <a:headEnd/>
              <a:tailEnd/>
            </a:ln>
          </p:spPr>
          <p:txBody>
            <a:bodyPr wrap="none"/>
            <a:lstStyle/>
            <a:p>
              <a:endParaRPr lang="en-CA"/>
            </a:p>
          </p:txBody>
        </p:sp>
        <p:sp>
          <p:nvSpPr>
            <p:cNvPr id="16400" name="Freeform 7"/>
            <p:cNvSpPr>
              <a:spLocks/>
            </p:cNvSpPr>
            <p:nvPr/>
          </p:nvSpPr>
          <p:spPr bwMode="auto">
            <a:xfrm>
              <a:off x="2275" y="2883"/>
              <a:ext cx="1071" cy="49"/>
            </a:xfrm>
            <a:custGeom>
              <a:avLst/>
              <a:gdLst>
                <a:gd name="T0" fmla="*/ 0 w 2528"/>
                <a:gd name="T1" fmla="*/ 1 h 83"/>
                <a:gd name="T2" fmla="*/ 0 w 2528"/>
                <a:gd name="T3" fmla="*/ 0 h 83"/>
                <a:gd name="T4" fmla="*/ 0 w 2528"/>
                <a:gd name="T5" fmla="*/ 1 h 83"/>
                <a:gd name="T6" fmla="*/ 0 w 2528"/>
                <a:gd name="T7" fmla="*/ 1 h 83"/>
                <a:gd name="T8" fmla="*/ 0 w 2528"/>
                <a:gd name="T9" fmla="*/ 1 h 83"/>
                <a:gd name="T10" fmla="*/ 0 w 2528"/>
                <a:gd name="T11" fmla="*/ 1 h 83"/>
                <a:gd name="T12" fmla="*/ 0 w 2528"/>
                <a:gd name="T13" fmla="*/ 1 h 83"/>
                <a:gd name="T14" fmla="*/ 0 w 2528"/>
                <a:gd name="T15" fmla="*/ 1 h 83"/>
                <a:gd name="T16" fmla="*/ 0 w 2528"/>
                <a:gd name="T17" fmla="*/ 1 h 83"/>
                <a:gd name="T18" fmla="*/ 0 w 2528"/>
                <a:gd name="T19" fmla="*/ 1 h 83"/>
                <a:gd name="T20" fmla="*/ 0 w 2528"/>
                <a:gd name="T21" fmla="*/ 1 h 83"/>
                <a:gd name="T22" fmla="*/ 0 w 2528"/>
                <a:gd name="T23" fmla="*/ 1 h 83"/>
                <a:gd name="T24" fmla="*/ 0 w 2528"/>
                <a:gd name="T25" fmla="*/ 1 h 83"/>
                <a:gd name="T26" fmla="*/ 0 w 2528"/>
                <a:gd name="T27" fmla="*/ 1 h 83"/>
                <a:gd name="T28" fmla="*/ 0 w 2528"/>
                <a:gd name="T29" fmla="*/ 1 h 83"/>
                <a:gd name="T30" fmla="*/ 0 w 2528"/>
                <a:gd name="T31" fmla="*/ 1 h 83"/>
                <a:gd name="T32" fmla="*/ 0 w 2528"/>
                <a:gd name="T33" fmla="*/ 1 h 83"/>
                <a:gd name="T34" fmla="*/ 0 w 2528"/>
                <a:gd name="T35" fmla="*/ 1 h 83"/>
                <a:gd name="T36" fmla="*/ 0 w 2528"/>
                <a:gd name="T37" fmla="*/ 1 h 83"/>
                <a:gd name="T38" fmla="*/ 0 w 2528"/>
                <a:gd name="T39" fmla="*/ 1 h 83"/>
                <a:gd name="T40" fmla="*/ 0 w 2528"/>
                <a:gd name="T41" fmla="*/ 1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28"/>
                <a:gd name="T64" fmla="*/ 0 h 83"/>
                <a:gd name="T65" fmla="*/ 2528 w 2528"/>
                <a:gd name="T66" fmla="*/ 83 h 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chemeClr val="hlink"/>
            </a:solidFill>
            <a:ln w="9525">
              <a:solidFill>
                <a:schemeClr val="tx1"/>
              </a:solidFill>
              <a:round/>
              <a:headEnd/>
              <a:tailEnd/>
            </a:ln>
          </p:spPr>
          <p:txBody>
            <a:bodyPr wrap="none"/>
            <a:lstStyle/>
            <a:p>
              <a:endParaRPr lang="en-CA"/>
            </a:p>
          </p:txBody>
        </p:sp>
        <p:sp>
          <p:nvSpPr>
            <p:cNvPr id="16401" name="Freeform 8"/>
            <p:cNvSpPr>
              <a:spLocks/>
            </p:cNvSpPr>
            <p:nvPr/>
          </p:nvSpPr>
          <p:spPr bwMode="auto">
            <a:xfrm>
              <a:off x="2279" y="2965"/>
              <a:ext cx="1060" cy="50"/>
            </a:xfrm>
            <a:custGeom>
              <a:avLst/>
              <a:gdLst>
                <a:gd name="T0" fmla="*/ 0 w 2499"/>
                <a:gd name="T1" fmla="*/ 1 h 85"/>
                <a:gd name="T2" fmla="*/ 0 w 2499"/>
                <a:gd name="T3" fmla="*/ 1 h 85"/>
                <a:gd name="T4" fmla="*/ 0 w 2499"/>
                <a:gd name="T5" fmla="*/ 1 h 85"/>
                <a:gd name="T6" fmla="*/ 0 w 2499"/>
                <a:gd name="T7" fmla="*/ 1 h 85"/>
                <a:gd name="T8" fmla="*/ 0 w 2499"/>
                <a:gd name="T9" fmla="*/ 1 h 85"/>
                <a:gd name="T10" fmla="*/ 0 w 2499"/>
                <a:gd name="T11" fmla="*/ 1 h 85"/>
                <a:gd name="T12" fmla="*/ 0 w 2499"/>
                <a:gd name="T13" fmla="*/ 1 h 85"/>
                <a:gd name="T14" fmla="*/ 0 w 2499"/>
                <a:gd name="T15" fmla="*/ 1 h 85"/>
                <a:gd name="T16" fmla="*/ 0 w 2499"/>
                <a:gd name="T17" fmla="*/ 1 h 85"/>
                <a:gd name="T18" fmla="*/ 0 w 2499"/>
                <a:gd name="T19" fmla="*/ 1 h 85"/>
                <a:gd name="T20" fmla="*/ 0 w 2499"/>
                <a:gd name="T21" fmla="*/ 1 h 85"/>
                <a:gd name="T22" fmla="*/ 0 w 2499"/>
                <a:gd name="T23" fmla="*/ 1 h 85"/>
                <a:gd name="T24" fmla="*/ 0 w 2499"/>
                <a:gd name="T25" fmla="*/ 1 h 85"/>
                <a:gd name="T26" fmla="*/ 0 w 2499"/>
                <a:gd name="T27" fmla="*/ 1 h 85"/>
                <a:gd name="T28" fmla="*/ 0 w 2499"/>
                <a:gd name="T29" fmla="*/ 1 h 85"/>
                <a:gd name="T30" fmla="*/ 0 w 2499"/>
                <a:gd name="T31" fmla="*/ 1 h 85"/>
                <a:gd name="T32" fmla="*/ 0 w 2499"/>
                <a:gd name="T33" fmla="*/ 1 h 85"/>
                <a:gd name="T34" fmla="*/ 0 w 2499"/>
                <a:gd name="T35" fmla="*/ 1 h 85"/>
                <a:gd name="T36" fmla="*/ 0 w 2499"/>
                <a:gd name="T37" fmla="*/ 0 h 85"/>
                <a:gd name="T38" fmla="*/ 0 w 2499"/>
                <a:gd name="T39" fmla="*/ 1 h 85"/>
                <a:gd name="T40" fmla="*/ 0 w 2499"/>
                <a:gd name="T41" fmla="*/ 1 h 85"/>
                <a:gd name="T42" fmla="*/ 0 w 2499"/>
                <a:gd name="T43" fmla="*/ 1 h 85"/>
                <a:gd name="T44" fmla="*/ 0 w 2499"/>
                <a:gd name="T45" fmla="*/ 1 h 85"/>
                <a:gd name="T46" fmla="*/ 0 w 2499"/>
                <a:gd name="T47" fmla="*/ 1 h 85"/>
                <a:gd name="T48" fmla="*/ 0 w 2499"/>
                <a:gd name="T49" fmla="*/ 1 h 85"/>
                <a:gd name="T50" fmla="*/ 0 w 2499"/>
                <a:gd name="T51" fmla="*/ 1 h 85"/>
                <a:gd name="T52" fmla="*/ 0 w 2499"/>
                <a:gd name="T53" fmla="*/ 1 h 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99"/>
                <a:gd name="T82" fmla="*/ 0 h 85"/>
                <a:gd name="T83" fmla="*/ 2499 w 2499"/>
                <a:gd name="T84" fmla="*/ 85 h 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chemeClr val="hlink"/>
            </a:solidFill>
            <a:ln w="9525">
              <a:solidFill>
                <a:schemeClr val="tx1"/>
              </a:solidFill>
              <a:round/>
              <a:headEnd/>
              <a:tailEnd/>
            </a:ln>
          </p:spPr>
          <p:txBody>
            <a:bodyPr wrap="none"/>
            <a:lstStyle/>
            <a:p>
              <a:endParaRPr lang="en-CA"/>
            </a:p>
          </p:txBody>
        </p:sp>
        <p:sp>
          <p:nvSpPr>
            <p:cNvPr id="16402" name="Freeform 9"/>
            <p:cNvSpPr>
              <a:spLocks/>
            </p:cNvSpPr>
            <p:nvPr/>
          </p:nvSpPr>
          <p:spPr bwMode="auto">
            <a:xfrm>
              <a:off x="2276" y="3061"/>
              <a:ext cx="1078" cy="58"/>
            </a:xfrm>
            <a:custGeom>
              <a:avLst/>
              <a:gdLst>
                <a:gd name="T0" fmla="*/ 0 w 2543"/>
                <a:gd name="T1" fmla="*/ 1 h 98"/>
                <a:gd name="T2" fmla="*/ 0 w 2543"/>
                <a:gd name="T3" fmla="*/ 1 h 98"/>
                <a:gd name="T4" fmla="*/ 0 w 2543"/>
                <a:gd name="T5" fmla="*/ 1 h 98"/>
                <a:gd name="T6" fmla="*/ 0 w 2543"/>
                <a:gd name="T7" fmla="*/ 1 h 98"/>
                <a:gd name="T8" fmla="*/ 0 w 2543"/>
                <a:gd name="T9" fmla="*/ 1 h 98"/>
                <a:gd name="T10" fmla="*/ 0 w 2543"/>
                <a:gd name="T11" fmla="*/ 1 h 98"/>
                <a:gd name="T12" fmla="*/ 0 w 2543"/>
                <a:gd name="T13" fmla="*/ 1 h 98"/>
                <a:gd name="T14" fmla="*/ 0 w 2543"/>
                <a:gd name="T15" fmla="*/ 1 h 98"/>
                <a:gd name="T16" fmla="*/ 0 w 2543"/>
                <a:gd name="T17" fmla="*/ 1 h 98"/>
                <a:gd name="T18" fmla="*/ 0 w 2543"/>
                <a:gd name="T19" fmla="*/ 1 h 98"/>
                <a:gd name="T20" fmla="*/ 0 w 2543"/>
                <a:gd name="T21" fmla="*/ 1 h 98"/>
                <a:gd name="T22" fmla="*/ 0 w 2543"/>
                <a:gd name="T23" fmla="*/ 1 h 98"/>
                <a:gd name="T24" fmla="*/ 0 w 2543"/>
                <a:gd name="T25" fmla="*/ 1 h 98"/>
                <a:gd name="T26" fmla="*/ 0 w 2543"/>
                <a:gd name="T27" fmla="*/ 1 h 98"/>
                <a:gd name="T28" fmla="*/ 0 w 2543"/>
                <a:gd name="T29" fmla="*/ 1 h 98"/>
                <a:gd name="T30" fmla="*/ 0 w 2543"/>
                <a:gd name="T31" fmla="*/ 1 h 98"/>
                <a:gd name="T32" fmla="*/ 0 w 2543"/>
                <a:gd name="T33" fmla="*/ 1 h 98"/>
                <a:gd name="T34" fmla="*/ 0 w 2543"/>
                <a:gd name="T35" fmla="*/ 1 h 98"/>
                <a:gd name="T36" fmla="*/ 0 w 2543"/>
                <a:gd name="T37" fmla="*/ 1 h 98"/>
                <a:gd name="T38" fmla="*/ 0 w 2543"/>
                <a:gd name="T39" fmla="*/ 1 h 98"/>
                <a:gd name="T40" fmla="*/ 0 w 2543"/>
                <a:gd name="T41" fmla="*/ 1 h 98"/>
                <a:gd name="T42" fmla="*/ 0 w 2543"/>
                <a:gd name="T43" fmla="*/ 1 h 98"/>
                <a:gd name="T44" fmla="*/ 0 w 2543"/>
                <a:gd name="T45" fmla="*/ 1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43"/>
                <a:gd name="T70" fmla="*/ 0 h 98"/>
                <a:gd name="T71" fmla="*/ 2543 w 2543"/>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chemeClr val="hlink"/>
            </a:solidFill>
            <a:ln w="9525">
              <a:solidFill>
                <a:schemeClr val="tx1"/>
              </a:solidFill>
              <a:round/>
              <a:headEnd/>
              <a:tailEnd/>
            </a:ln>
          </p:spPr>
          <p:txBody>
            <a:bodyPr wrap="none"/>
            <a:lstStyle/>
            <a:p>
              <a:endParaRPr lang="en-CA"/>
            </a:p>
          </p:txBody>
        </p:sp>
        <p:sp>
          <p:nvSpPr>
            <p:cNvPr id="16403" name="Freeform 10"/>
            <p:cNvSpPr>
              <a:spLocks/>
            </p:cNvSpPr>
            <p:nvPr/>
          </p:nvSpPr>
          <p:spPr bwMode="auto">
            <a:xfrm>
              <a:off x="2279" y="3151"/>
              <a:ext cx="1088" cy="59"/>
            </a:xfrm>
            <a:custGeom>
              <a:avLst/>
              <a:gdLst>
                <a:gd name="T0" fmla="*/ 0 w 2566"/>
                <a:gd name="T1" fmla="*/ 1 h 101"/>
                <a:gd name="T2" fmla="*/ 0 w 2566"/>
                <a:gd name="T3" fmla="*/ 1 h 101"/>
                <a:gd name="T4" fmla="*/ 0 w 2566"/>
                <a:gd name="T5" fmla="*/ 1 h 101"/>
                <a:gd name="T6" fmla="*/ 0 w 2566"/>
                <a:gd name="T7" fmla="*/ 1 h 101"/>
                <a:gd name="T8" fmla="*/ 0 w 2566"/>
                <a:gd name="T9" fmla="*/ 1 h 101"/>
                <a:gd name="T10" fmla="*/ 0 w 2566"/>
                <a:gd name="T11" fmla="*/ 1 h 101"/>
                <a:gd name="T12" fmla="*/ 0 w 2566"/>
                <a:gd name="T13" fmla="*/ 1 h 101"/>
                <a:gd name="T14" fmla="*/ 0 w 2566"/>
                <a:gd name="T15" fmla="*/ 1 h 101"/>
                <a:gd name="T16" fmla="*/ 0 w 2566"/>
                <a:gd name="T17" fmla="*/ 1 h 101"/>
                <a:gd name="T18" fmla="*/ 0 w 2566"/>
                <a:gd name="T19" fmla="*/ 1 h 101"/>
                <a:gd name="T20" fmla="*/ 0 w 2566"/>
                <a:gd name="T21" fmla="*/ 1 h 101"/>
                <a:gd name="T22" fmla="*/ 0 w 2566"/>
                <a:gd name="T23" fmla="*/ 1 h 101"/>
                <a:gd name="T24" fmla="*/ 0 w 2566"/>
                <a:gd name="T25" fmla="*/ 1 h 101"/>
                <a:gd name="T26" fmla="*/ 0 w 2566"/>
                <a:gd name="T27" fmla="*/ 1 h 101"/>
                <a:gd name="T28" fmla="*/ 0 w 2566"/>
                <a:gd name="T29" fmla="*/ 1 h 101"/>
                <a:gd name="T30" fmla="*/ 0 w 2566"/>
                <a:gd name="T31" fmla="*/ 1 h 101"/>
                <a:gd name="T32" fmla="*/ 0 w 2566"/>
                <a:gd name="T33" fmla="*/ 1 h 101"/>
                <a:gd name="T34" fmla="*/ 0 w 2566"/>
                <a:gd name="T35" fmla="*/ 1 h 101"/>
                <a:gd name="T36" fmla="*/ 0 w 2566"/>
                <a:gd name="T37" fmla="*/ 1 h 101"/>
                <a:gd name="T38" fmla="*/ 0 w 2566"/>
                <a:gd name="T39" fmla="*/ 1 h 101"/>
                <a:gd name="T40" fmla="*/ 0 w 2566"/>
                <a:gd name="T41" fmla="*/ 1 h 101"/>
                <a:gd name="T42" fmla="*/ 0 w 2566"/>
                <a:gd name="T43" fmla="*/ 1 h 101"/>
                <a:gd name="T44" fmla="*/ 0 w 2566"/>
                <a:gd name="T45" fmla="*/ 1 h 101"/>
                <a:gd name="T46" fmla="*/ 0 w 2566"/>
                <a:gd name="T47" fmla="*/ 1 h 101"/>
                <a:gd name="T48" fmla="*/ 0 w 2566"/>
                <a:gd name="T49" fmla="*/ 1 h 101"/>
                <a:gd name="T50" fmla="*/ 0 w 2566"/>
                <a:gd name="T51" fmla="*/ 1 h 1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66"/>
                <a:gd name="T79" fmla="*/ 0 h 101"/>
                <a:gd name="T80" fmla="*/ 2566 w 2566"/>
                <a:gd name="T81" fmla="*/ 101 h 1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chemeClr val="hlink"/>
            </a:solidFill>
            <a:ln w="9525">
              <a:solidFill>
                <a:schemeClr val="tx1"/>
              </a:solidFill>
              <a:round/>
              <a:headEnd/>
              <a:tailEnd/>
            </a:ln>
          </p:spPr>
          <p:txBody>
            <a:bodyPr wrap="none"/>
            <a:lstStyle/>
            <a:p>
              <a:endParaRPr lang="en-CA"/>
            </a:p>
          </p:txBody>
        </p:sp>
        <p:sp>
          <p:nvSpPr>
            <p:cNvPr id="16404" name="Freeform 11"/>
            <p:cNvSpPr>
              <a:spLocks/>
            </p:cNvSpPr>
            <p:nvPr/>
          </p:nvSpPr>
          <p:spPr bwMode="auto">
            <a:xfrm>
              <a:off x="2276" y="3260"/>
              <a:ext cx="1072" cy="49"/>
            </a:xfrm>
            <a:custGeom>
              <a:avLst/>
              <a:gdLst>
                <a:gd name="T0" fmla="*/ 0 w 2528"/>
                <a:gd name="T1" fmla="*/ 1 h 83"/>
                <a:gd name="T2" fmla="*/ 0 w 2528"/>
                <a:gd name="T3" fmla="*/ 0 h 83"/>
                <a:gd name="T4" fmla="*/ 0 w 2528"/>
                <a:gd name="T5" fmla="*/ 1 h 83"/>
                <a:gd name="T6" fmla="*/ 0 w 2528"/>
                <a:gd name="T7" fmla="*/ 1 h 83"/>
                <a:gd name="T8" fmla="*/ 0 w 2528"/>
                <a:gd name="T9" fmla="*/ 1 h 83"/>
                <a:gd name="T10" fmla="*/ 0 w 2528"/>
                <a:gd name="T11" fmla="*/ 1 h 83"/>
                <a:gd name="T12" fmla="*/ 0 w 2528"/>
                <a:gd name="T13" fmla="*/ 1 h 83"/>
                <a:gd name="T14" fmla="*/ 0 w 2528"/>
                <a:gd name="T15" fmla="*/ 1 h 83"/>
                <a:gd name="T16" fmla="*/ 0 w 2528"/>
                <a:gd name="T17" fmla="*/ 1 h 83"/>
                <a:gd name="T18" fmla="*/ 0 w 2528"/>
                <a:gd name="T19" fmla="*/ 1 h 83"/>
                <a:gd name="T20" fmla="*/ 0 w 2528"/>
                <a:gd name="T21" fmla="*/ 1 h 83"/>
                <a:gd name="T22" fmla="*/ 0 w 2528"/>
                <a:gd name="T23" fmla="*/ 1 h 83"/>
                <a:gd name="T24" fmla="*/ 0 w 2528"/>
                <a:gd name="T25" fmla="*/ 1 h 83"/>
                <a:gd name="T26" fmla="*/ 0 w 2528"/>
                <a:gd name="T27" fmla="*/ 1 h 83"/>
                <a:gd name="T28" fmla="*/ 0 w 2528"/>
                <a:gd name="T29" fmla="*/ 1 h 83"/>
                <a:gd name="T30" fmla="*/ 0 w 2528"/>
                <a:gd name="T31" fmla="*/ 1 h 83"/>
                <a:gd name="T32" fmla="*/ 0 w 2528"/>
                <a:gd name="T33" fmla="*/ 1 h 83"/>
                <a:gd name="T34" fmla="*/ 0 w 2528"/>
                <a:gd name="T35" fmla="*/ 1 h 83"/>
                <a:gd name="T36" fmla="*/ 0 w 2528"/>
                <a:gd name="T37" fmla="*/ 1 h 83"/>
                <a:gd name="T38" fmla="*/ 0 w 2528"/>
                <a:gd name="T39" fmla="*/ 1 h 83"/>
                <a:gd name="T40" fmla="*/ 0 w 2528"/>
                <a:gd name="T41" fmla="*/ 1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28"/>
                <a:gd name="T64" fmla="*/ 0 h 83"/>
                <a:gd name="T65" fmla="*/ 2528 w 2528"/>
                <a:gd name="T66" fmla="*/ 83 h 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chemeClr val="hlink"/>
            </a:solidFill>
            <a:ln w="9525">
              <a:solidFill>
                <a:schemeClr val="tx1"/>
              </a:solidFill>
              <a:round/>
              <a:headEnd/>
              <a:tailEnd/>
            </a:ln>
          </p:spPr>
          <p:txBody>
            <a:bodyPr wrap="none"/>
            <a:lstStyle/>
            <a:p>
              <a:endParaRPr lang="en-CA"/>
            </a:p>
          </p:txBody>
        </p:sp>
        <p:sp>
          <p:nvSpPr>
            <p:cNvPr id="16405" name="Freeform 12"/>
            <p:cNvSpPr>
              <a:spLocks/>
            </p:cNvSpPr>
            <p:nvPr/>
          </p:nvSpPr>
          <p:spPr bwMode="auto">
            <a:xfrm>
              <a:off x="2279" y="3352"/>
              <a:ext cx="1060" cy="50"/>
            </a:xfrm>
            <a:custGeom>
              <a:avLst/>
              <a:gdLst>
                <a:gd name="T0" fmla="*/ 0 w 2499"/>
                <a:gd name="T1" fmla="*/ 1 h 85"/>
                <a:gd name="T2" fmla="*/ 0 w 2499"/>
                <a:gd name="T3" fmla="*/ 1 h 85"/>
                <a:gd name="T4" fmla="*/ 0 w 2499"/>
                <a:gd name="T5" fmla="*/ 1 h 85"/>
                <a:gd name="T6" fmla="*/ 0 w 2499"/>
                <a:gd name="T7" fmla="*/ 1 h 85"/>
                <a:gd name="T8" fmla="*/ 0 w 2499"/>
                <a:gd name="T9" fmla="*/ 1 h 85"/>
                <a:gd name="T10" fmla="*/ 0 w 2499"/>
                <a:gd name="T11" fmla="*/ 1 h 85"/>
                <a:gd name="T12" fmla="*/ 0 w 2499"/>
                <a:gd name="T13" fmla="*/ 1 h 85"/>
                <a:gd name="T14" fmla="*/ 0 w 2499"/>
                <a:gd name="T15" fmla="*/ 1 h 85"/>
                <a:gd name="T16" fmla="*/ 0 w 2499"/>
                <a:gd name="T17" fmla="*/ 1 h 85"/>
                <a:gd name="T18" fmla="*/ 0 w 2499"/>
                <a:gd name="T19" fmla="*/ 1 h 85"/>
                <a:gd name="T20" fmla="*/ 0 w 2499"/>
                <a:gd name="T21" fmla="*/ 1 h 85"/>
                <a:gd name="T22" fmla="*/ 0 w 2499"/>
                <a:gd name="T23" fmla="*/ 1 h 85"/>
                <a:gd name="T24" fmla="*/ 0 w 2499"/>
                <a:gd name="T25" fmla="*/ 1 h 85"/>
                <a:gd name="T26" fmla="*/ 0 w 2499"/>
                <a:gd name="T27" fmla="*/ 1 h 85"/>
                <a:gd name="T28" fmla="*/ 0 w 2499"/>
                <a:gd name="T29" fmla="*/ 1 h 85"/>
                <a:gd name="T30" fmla="*/ 0 w 2499"/>
                <a:gd name="T31" fmla="*/ 1 h 85"/>
                <a:gd name="T32" fmla="*/ 0 w 2499"/>
                <a:gd name="T33" fmla="*/ 1 h 85"/>
                <a:gd name="T34" fmla="*/ 0 w 2499"/>
                <a:gd name="T35" fmla="*/ 1 h 85"/>
                <a:gd name="T36" fmla="*/ 0 w 2499"/>
                <a:gd name="T37" fmla="*/ 0 h 85"/>
                <a:gd name="T38" fmla="*/ 0 w 2499"/>
                <a:gd name="T39" fmla="*/ 1 h 85"/>
                <a:gd name="T40" fmla="*/ 0 w 2499"/>
                <a:gd name="T41" fmla="*/ 1 h 85"/>
                <a:gd name="T42" fmla="*/ 0 w 2499"/>
                <a:gd name="T43" fmla="*/ 1 h 85"/>
                <a:gd name="T44" fmla="*/ 0 w 2499"/>
                <a:gd name="T45" fmla="*/ 1 h 85"/>
                <a:gd name="T46" fmla="*/ 0 w 2499"/>
                <a:gd name="T47" fmla="*/ 1 h 85"/>
                <a:gd name="T48" fmla="*/ 0 w 2499"/>
                <a:gd name="T49" fmla="*/ 1 h 85"/>
                <a:gd name="T50" fmla="*/ 0 w 2499"/>
                <a:gd name="T51" fmla="*/ 1 h 85"/>
                <a:gd name="T52" fmla="*/ 0 w 2499"/>
                <a:gd name="T53" fmla="*/ 1 h 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99"/>
                <a:gd name="T82" fmla="*/ 0 h 85"/>
                <a:gd name="T83" fmla="*/ 2499 w 2499"/>
                <a:gd name="T84" fmla="*/ 85 h 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chemeClr val="hlink"/>
            </a:solidFill>
            <a:ln w="9525">
              <a:solidFill>
                <a:schemeClr val="tx1"/>
              </a:solidFill>
              <a:round/>
              <a:headEnd/>
              <a:tailEnd/>
            </a:ln>
          </p:spPr>
          <p:txBody>
            <a:bodyPr wrap="none"/>
            <a:lstStyle/>
            <a:p>
              <a:endParaRPr lang="en-CA"/>
            </a:p>
          </p:txBody>
        </p:sp>
        <p:sp>
          <p:nvSpPr>
            <p:cNvPr id="16406" name="Freeform 13"/>
            <p:cNvSpPr>
              <a:spLocks/>
            </p:cNvSpPr>
            <p:nvPr/>
          </p:nvSpPr>
          <p:spPr bwMode="auto">
            <a:xfrm>
              <a:off x="2276" y="3448"/>
              <a:ext cx="1078" cy="58"/>
            </a:xfrm>
            <a:custGeom>
              <a:avLst/>
              <a:gdLst>
                <a:gd name="T0" fmla="*/ 0 w 2543"/>
                <a:gd name="T1" fmla="*/ 1 h 98"/>
                <a:gd name="T2" fmla="*/ 0 w 2543"/>
                <a:gd name="T3" fmla="*/ 1 h 98"/>
                <a:gd name="T4" fmla="*/ 0 w 2543"/>
                <a:gd name="T5" fmla="*/ 1 h 98"/>
                <a:gd name="T6" fmla="*/ 0 w 2543"/>
                <a:gd name="T7" fmla="*/ 1 h 98"/>
                <a:gd name="T8" fmla="*/ 0 w 2543"/>
                <a:gd name="T9" fmla="*/ 1 h 98"/>
                <a:gd name="T10" fmla="*/ 0 w 2543"/>
                <a:gd name="T11" fmla="*/ 1 h 98"/>
                <a:gd name="T12" fmla="*/ 0 w 2543"/>
                <a:gd name="T13" fmla="*/ 1 h 98"/>
                <a:gd name="T14" fmla="*/ 0 w 2543"/>
                <a:gd name="T15" fmla="*/ 1 h 98"/>
                <a:gd name="T16" fmla="*/ 0 w 2543"/>
                <a:gd name="T17" fmla="*/ 1 h 98"/>
                <a:gd name="T18" fmla="*/ 0 w 2543"/>
                <a:gd name="T19" fmla="*/ 1 h 98"/>
                <a:gd name="T20" fmla="*/ 0 w 2543"/>
                <a:gd name="T21" fmla="*/ 1 h 98"/>
                <a:gd name="T22" fmla="*/ 0 w 2543"/>
                <a:gd name="T23" fmla="*/ 1 h 98"/>
                <a:gd name="T24" fmla="*/ 0 w 2543"/>
                <a:gd name="T25" fmla="*/ 1 h 98"/>
                <a:gd name="T26" fmla="*/ 0 w 2543"/>
                <a:gd name="T27" fmla="*/ 1 h 98"/>
                <a:gd name="T28" fmla="*/ 0 w 2543"/>
                <a:gd name="T29" fmla="*/ 1 h 98"/>
                <a:gd name="T30" fmla="*/ 0 w 2543"/>
                <a:gd name="T31" fmla="*/ 1 h 98"/>
                <a:gd name="T32" fmla="*/ 0 w 2543"/>
                <a:gd name="T33" fmla="*/ 1 h 98"/>
                <a:gd name="T34" fmla="*/ 0 w 2543"/>
                <a:gd name="T35" fmla="*/ 1 h 98"/>
                <a:gd name="T36" fmla="*/ 0 w 2543"/>
                <a:gd name="T37" fmla="*/ 1 h 98"/>
                <a:gd name="T38" fmla="*/ 0 w 2543"/>
                <a:gd name="T39" fmla="*/ 1 h 98"/>
                <a:gd name="T40" fmla="*/ 0 w 2543"/>
                <a:gd name="T41" fmla="*/ 1 h 98"/>
                <a:gd name="T42" fmla="*/ 0 w 2543"/>
                <a:gd name="T43" fmla="*/ 1 h 98"/>
                <a:gd name="T44" fmla="*/ 0 w 2543"/>
                <a:gd name="T45" fmla="*/ 1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43"/>
                <a:gd name="T70" fmla="*/ 0 h 98"/>
                <a:gd name="T71" fmla="*/ 2543 w 2543"/>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chemeClr val="hlink"/>
            </a:solidFill>
            <a:ln w="9525">
              <a:solidFill>
                <a:schemeClr val="tx1"/>
              </a:solidFill>
              <a:round/>
              <a:headEnd/>
              <a:tailEnd/>
            </a:ln>
          </p:spPr>
          <p:txBody>
            <a:bodyPr wrap="none"/>
            <a:lstStyle/>
            <a:p>
              <a:endParaRPr lang="en-CA"/>
            </a:p>
          </p:txBody>
        </p:sp>
        <p:sp>
          <p:nvSpPr>
            <p:cNvPr id="16407" name="Freeform 14"/>
            <p:cNvSpPr>
              <a:spLocks/>
            </p:cNvSpPr>
            <p:nvPr/>
          </p:nvSpPr>
          <p:spPr bwMode="auto">
            <a:xfrm>
              <a:off x="2279" y="3538"/>
              <a:ext cx="1088" cy="60"/>
            </a:xfrm>
            <a:custGeom>
              <a:avLst/>
              <a:gdLst>
                <a:gd name="T0" fmla="*/ 0 w 2566"/>
                <a:gd name="T1" fmla="*/ 1 h 101"/>
                <a:gd name="T2" fmla="*/ 0 w 2566"/>
                <a:gd name="T3" fmla="*/ 1 h 101"/>
                <a:gd name="T4" fmla="*/ 0 w 2566"/>
                <a:gd name="T5" fmla="*/ 1 h 101"/>
                <a:gd name="T6" fmla="*/ 0 w 2566"/>
                <a:gd name="T7" fmla="*/ 1 h 101"/>
                <a:gd name="T8" fmla="*/ 0 w 2566"/>
                <a:gd name="T9" fmla="*/ 1 h 101"/>
                <a:gd name="T10" fmla="*/ 0 w 2566"/>
                <a:gd name="T11" fmla="*/ 1 h 101"/>
                <a:gd name="T12" fmla="*/ 0 w 2566"/>
                <a:gd name="T13" fmla="*/ 1 h 101"/>
                <a:gd name="T14" fmla="*/ 0 w 2566"/>
                <a:gd name="T15" fmla="*/ 1 h 101"/>
                <a:gd name="T16" fmla="*/ 0 w 2566"/>
                <a:gd name="T17" fmla="*/ 1 h 101"/>
                <a:gd name="T18" fmla="*/ 0 w 2566"/>
                <a:gd name="T19" fmla="*/ 1 h 101"/>
                <a:gd name="T20" fmla="*/ 0 w 2566"/>
                <a:gd name="T21" fmla="*/ 1 h 101"/>
                <a:gd name="T22" fmla="*/ 0 w 2566"/>
                <a:gd name="T23" fmla="*/ 1 h 101"/>
                <a:gd name="T24" fmla="*/ 0 w 2566"/>
                <a:gd name="T25" fmla="*/ 1 h 101"/>
                <a:gd name="T26" fmla="*/ 0 w 2566"/>
                <a:gd name="T27" fmla="*/ 1 h 101"/>
                <a:gd name="T28" fmla="*/ 0 w 2566"/>
                <a:gd name="T29" fmla="*/ 1 h 101"/>
                <a:gd name="T30" fmla="*/ 0 w 2566"/>
                <a:gd name="T31" fmla="*/ 1 h 101"/>
                <a:gd name="T32" fmla="*/ 0 w 2566"/>
                <a:gd name="T33" fmla="*/ 1 h 101"/>
                <a:gd name="T34" fmla="*/ 0 w 2566"/>
                <a:gd name="T35" fmla="*/ 1 h 101"/>
                <a:gd name="T36" fmla="*/ 0 w 2566"/>
                <a:gd name="T37" fmla="*/ 1 h 101"/>
                <a:gd name="T38" fmla="*/ 0 w 2566"/>
                <a:gd name="T39" fmla="*/ 1 h 101"/>
                <a:gd name="T40" fmla="*/ 0 w 2566"/>
                <a:gd name="T41" fmla="*/ 1 h 101"/>
                <a:gd name="T42" fmla="*/ 0 w 2566"/>
                <a:gd name="T43" fmla="*/ 1 h 101"/>
                <a:gd name="T44" fmla="*/ 0 w 2566"/>
                <a:gd name="T45" fmla="*/ 1 h 101"/>
                <a:gd name="T46" fmla="*/ 0 w 2566"/>
                <a:gd name="T47" fmla="*/ 1 h 101"/>
                <a:gd name="T48" fmla="*/ 0 w 2566"/>
                <a:gd name="T49" fmla="*/ 1 h 101"/>
                <a:gd name="T50" fmla="*/ 0 w 2566"/>
                <a:gd name="T51" fmla="*/ 1 h 1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66"/>
                <a:gd name="T79" fmla="*/ 0 h 101"/>
                <a:gd name="T80" fmla="*/ 2566 w 2566"/>
                <a:gd name="T81" fmla="*/ 101 h 1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chemeClr val="hlink"/>
            </a:solidFill>
            <a:ln w="9525">
              <a:solidFill>
                <a:schemeClr val="tx1"/>
              </a:solidFill>
              <a:round/>
              <a:headEnd/>
              <a:tailEnd/>
            </a:ln>
          </p:spPr>
          <p:txBody>
            <a:bodyPr wrap="none"/>
            <a:lstStyle/>
            <a:p>
              <a:endParaRPr lang="en-CA"/>
            </a:p>
          </p:txBody>
        </p:sp>
        <p:sp>
          <p:nvSpPr>
            <p:cNvPr id="16408" name="Freeform 15"/>
            <p:cNvSpPr>
              <a:spLocks/>
            </p:cNvSpPr>
            <p:nvPr/>
          </p:nvSpPr>
          <p:spPr bwMode="auto">
            <a:xfrm>
              <a:off x="2276" y="3648"/>
              <a:ext cx="1072" cy="48"/>
            </a:xfrm>
            <a:custGeom>
              <a:avLst/>
              <a:gdLst>
                <a:gd name="T0" fmla="*/ 0 w 2528"/>
                <a:gd name="T1" fmla="*/ 1 h 83"/>
                <a:gd name="T2" fmla="*/ 0 w 2528"/>
                <a:gd name="T3" fmla="*/ 0 h 83"/>
                <a:gd name="T4" fmla="*/ 0 w 2528"/>
                <a:gd name="T5" fmla="*/ 1 h 83"/>
                <a:gd name="T6" fmla="*/ 0 w 2528"/>
                <a:gd name="T7" fmla="*/ 1 h 83"/>
                <a:gd name="T8" fmla="*/ 0 w 2528"/>
                <a:gd name="T9" fmla="*/ 1 h 83"/>
                <a:gd name="T10" fmla="*/ 0 w 2528"/>
                <a:gd name="T11" fmla="*/ 1 h 83"/>
                <a:gd name="T12" fmla="*/ 0 w 2528"/>
                <a:gd name="T13" fmla="*/ 1 h 83"/>
                <a:gd name="T14" fmla="*/ 0 w 2528"/>
                <a:gd name="T15" fmla="*/ 1 h 83"/>
                <a:gd name="T16" fmla="*/ 0 w 2528"/>
                <a:gd name="T17" fmla="*/ 1 h 83"/>
                <a:gd name="T18" fmla="*/ 0 w 2528"/>
                <a:gd name="T19" fmla="*/ 1 h 83"/>
                <a:gd name="T20" fmla="*/ 0 w 2528"/>
                <a:gd name="T21" fmla="*/ 1 h 83"/>
                <a:gd name="T22" fmla="*/ 0 w 2528"/>
                <a:gd name="T23" fmla="*/ 1 h 83"/>
                <a:gd name="T24" fmla="*/ 0 w 2528"/>
                <a:gd name="T25" fmla="*/ 1 h 83"/>
                <a:gd name="T26" fmla="*/ 0 w 2528"/>
                <a:gd name="T27" fmla="*/ 1 h 83"/>
                <a:gd name="T28" fmla="*/ 0 w 2528"/>
                <a:gd name="T29" fmla="*/ 1 h 83"/>
                <a:gd name="T30" fmla="*/ 0 w 2528"/>
                <a:gd name="T31" fmla="*/ 1 h 83"/>
                <a:gd name="T32" fmla="*/ 0 w 2528"/>
                <a:gd name="T33" fmla="*/ 1 h 83"/>
                <a:gd name="T34" fmla="*/ 0 w 2528"/>
                <a:gd name="T35" fmla="*/ 1 h 83"/>
                <a:gd name="T36" fmla="*/ 0 w 2528"/>
                <a:gd name="T37" fmla="*/ 1 h 83"/>
                <a:gd name="T38" fmla="*/ 0 w 2528"/>
                <a:gd name="T39" fmla="*/ 1 h 83"/>
                <a:gd name="T40" fmla="*/ 0 w 2528"/>
                <a:gd name="T41" fmla="*/ 1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28"/>
                <a:gd name="T64" fmla="*/ 0 h 83"/>
                <a:gd name="T65" fmla="*/ 2528 w 2528"/>
                <a:gd name="T66" fmla="*/ 83 h 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chemeClr val="hlink"/>
            </a:solidFill>
            <a:ln w="9525">
              <a:solidFill>
                <a:schemeClr val="tx1"/>
              </a:solidFill>
              <a:round/>
              <a:headEnd/>
              <a:tailEnd/>
            </a:ln>
          </p:spPr>
          <p:txBody>
            <a:bodyPr wrap="none"/>
            <a:lstStyle/>
            <a:p>
              <a:endParaRPr lang="en-CA"/>
            </a:p>
          </p:txBody>
        </p:sp>
        <p:sp>
          <p:nvSpPr>
            <p:cNvPr id="16409" name="Freeform 16"/>
            <p:cNvSpPr>
              <a:spLocks/>
            </p:cNvSpPr>
            <p:nvPr/>
          </p:nvSpPr>
          <p:spPr bwMode="auto">
            <a:xfrm>
              <a:off x="2282" y="3744"/>
              <a:ext cx="982" cy="48"/>
            </a:xfrm>
            <a:custGeom>
              <a:avLst/>
              <a:gdLst>
                <a:gd name="T0" fmla="*/ 0 w 2543"/>
                <a:gd name="T1" fmla="*/ 0 h 98"/>
                <a:gd name="T2" fmla="*/ 0 w 2543"/>
                <a:gd name="T3" fmla="*/ 0 h 98"/>
                <a:gd name="T4" fmla="*/ 0 w 2543"/>
                <a:gd name="T5" fmla="*/ 0 h 98"/>
                <a:gd name="T6" fmla="*/ 0 w 2543"/>
                <a:gd name="T7" fmla="*/ 0 h 98"/>
                <a:gd name="T8" fmla="*/ 0 w 2543"/>
                <a:gd name="T9" fmla="*/ 0 h 98"/>
                <a:gd name="T10" fmla="*/ 0 w 2543"/>
                <a:gd name="T11" fmla="*/ 0 h 98"/>
                <a:gd name="T12" fmla="*/ 0 w 2543"/>
                <a:gd name="T13" fmla="*/ 0 h 98"/>
                <a:gd name="T14" fmla="*/ 0 w 2543"/>
                <a:gd name="T15" fmla="*/ 0 h 98"/>
                <a:gd name="T16" fmla="*/ 0 w 2543"/>
                <a:gd name="T17" fmla="*/ 0 h 98"/>
                <a:gd name="T18" fmla="*/ 0 w 2543"/>
                <a:gd name="T19" fmla="*/ 0 h 98"/>
                <a:gd name="T20" fmla="*/ 0 w 2543"/>
                <a:gd name="T21" fmla="*/ 0 h 98"/>
                <a:gd name="T22" fmla="*/ 0 w 2543"/>
                <a:gd name="T23" fmla="*/ 0 h 98"/>
                <a:gd name="T24" fmla="*/ 0 w 2543"/>
                <a:gd name="T25" fmla="*/ 0 h 98"/>
                <a:gd name="T26" fmla="*/ 0 w 2543"/>
                <a:gd name="T27" fmla="*/ 0 h 98"/>
                <a:gd name="T28" fmla="*/ 0 w 2543"/>
                <a:gd name="T29" fmla="*/ 0 h 98"/>
                <a:gd name="T30" fmla="*/ 0 w 2543"/>
                <a:gd name="T31" fmla="*/ 0 h 98"/>
                <a:gd name="T32" fmla="*/ 0 w 2543"/>
                <a:gd name="T33" fmla="*/ 0 h 98"/>
                <a:gd name="T34" fmla="*/ 0 w 2543"/>
                <a:gd name="T35" fmla="*/ 0 h 98"/>
                <a:gd name="T36" fmla="*/ 0 w 2543"/>
                <a:gd name="T37" fmla="*/ 0 h 98"/>
                <a:gd name="T38" fmla="*/ 0 w 2543"/>
                <a:gd name="T39" fmla="*/ 0 h 98"/>
                <a:gd name="T40" fmla="*/ 0 w 2543"/>
                <a:gd name="T41" fmla="*/ 0 h 98"/>
                <a:gd name="T42" fmla="*/ 0 w 2543"/>
                <a:gd name="T43" fmla="*/ 0 h 98"/>
                <a:gd name="T44" fmla="*/ 0 w 2543"/>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43"/>
                <a:gd name="T70" fmla="*/ 0 h 98"/>
                <a:gd name="T71" fmla="*/ 2543 w 2543"/>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chemeClr val="hlink"/>
            </a:solidFill>
            <a:ln w="9525">
              <a:solidFill>
                <a:schemeClr val="tx1"/>
              </a:solidFill>
              <a:round/>
              <a:headEnd/>
              <a:tailEnd/>
            </a:ln>
          </p:spPr>
          <p:txBody>
            <a:bodyPr wrap="none"/>
            <a:lstStyle/>
            <a:p>
              <a:endParaRPr lang="en-CA"/>
            </a:p>
          </p:txBody>
        </p:sp>
      </p:grpSp>
      <p:sp>
        <p:nvSpPr>
          <p:cNvPr id="6147" name="Rectangle 17"/>
          <p:cNvSpPr>
            <a:spLocks noGrp="1" noChangeArrowheads="1"/>
          </p:cNvSpPr>
          <p:nvPr>
            <p:ph type="title"/>
          </p:nvPr>
        </p:nvSpPr>
        <p:spPr>
          <a:xfrm>
            <a:off x="331788" y="304800"/>
            <a:ext cx="8534400" cy="758825"/>
          </a:xfrm>
        </p:spPr>
        <p:txBody>
          <a:bodyPr>
            <a:normAutofit/>
          </a:bodyPr>
          <a:lstStyle/>
          <a:p>
            <a:pPr eaLnBrk="1" fontAlgn="auto" hangingPunct="1">
              <a:spcAft>
                <a:spcPts val="0"/>
              </a:spcAft>
              <a:defRPr/>
            </a:pPr>
            <a:r>
              <a:rPr lang="en-US" sz="3200" dirty="0" smtClean="0"/>
              <a:t>ASP</a:t>
            </a:r>
            <a:r>
              <a:rPr lang="en-US" sz="3200" dirty="0"/>
              <a:t> </a:t>
            </a:r>
            <a:r>
              <a:rPr lang="en-US" sz="3200" dirty="0" smtClean="0"/>
              <a:t>Page</a:t>
            </a:r>
          </a:p>
        </p:txBody>
      </p:sp>
      <p:grpSp>
        <p:nvGrpSpPr>
          <p:cNvPr id="3" name="Group 18"/>
          <p:cNvGrpSpPr>
            <a:grpSpLocks/>
          </p:cNvGrpSpPr>
          <p:nvPr/>
        </p:nvGrpSpPr>
        <p:grpSpPr bwMode="auto">
          <a:xfrm>
            <a:off x="1435100" y="2209800"/>
            <a:ext cx="2786063" cy="1433513"/>
            <a:chOff x="808" y="1440"/>
            <a:chExt cx="1755" cy="903"/>
          </a:xfrm>
        </p:grpSpPr>
        <p:sp>
          <p:nvSpPr>
            <p:cNvPr id="16394" name="AutoShape 19"/>
            <p:cNvSpPr>
              <a:spLocks noChangeArrowheads="1"/>
            </p:cNvSpPr>
            <p:nvPr/>
          </p:nvSpPr>
          <p:spPr bwMode="auto">
            <a:xfrm>
              <a:off x="2178" y="1440"/>
              <a:ext cx="385" cy="903"/>
            </a:xfrm>
            <a:prstGeom prst="downArrow">
              <a:avLst>
                <a:gd name="adj1" fmla="val 50000"/>
                <a:gd name="adj2" fmla="val 58636"/>
              </a:avLst>
            </a:prstGeom>
            <a:solidFill>
              <a:schemeClr val="bg2"/>
            </a:solidFill>
            <a:ln w="9525">
              <a:solidFill>
                <a:schemeClr val="accent2"/>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6395" name="Text Box 20"/>
            <p:cNvSpPr txBox="1">
              <a:spLocks noChangeArrowheads="1"/>
            </p:cNvSpPr>
            <p:nvPr/>
          </p:nvSpPr>
          <p:spPr bwMode="auto">
            <a:xfrm>
              <a:off x="808" y="1565"/>
              <a:ext cx="126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altLang="en-US" sz="2000" b="1"/>
                <a:t>HTTP request</a:t>
              </a:r>
            </a:p>
            <a:p>
              <a:pPr algn="r" eaLnBrk="1" hangingPunct="1"/>
              <a:r>
                <a:rPr lang="en-US" altLang="en-US"/>
                <a:t>(form data, HTTP </a:t>
              </a:r>
              <a:br>
                <a:rPr lang="en-US" altLang="en-US"/>
              </a:br>
              <a:r>
                <a:rPr lang="en-US" altLang="en-US"/>
                <a:t>header data)</a:t>
              </a:r>
            </a:p>
          </p:txBody>
        </p:sp>
      </p:grpSp>
      <p:grpSp>
        <p:nvGrpSpPr>
          <p:cNvPr id="4" name="Group 21"/>
          <p:cNvGrpSpPr>
            <a:grpSpLocks/>
          </p:cNvGrpSpPr>
          <p:nvPr/>
        </p:nvGrpSpPr>
        <p:grpSpPr bwMode="auto">
          <a:xfrm>
            <a:off x="4598988" y="2209800"/>
            <a:ext cx="2813050" cy="1447800"/>
            <a:chOff x="2801" y="1440"/>
            <a:chExt cx="1772" cy="912"/>
          </a:xfrm>
        </p:grpSpPr>
        <p:sp>
          <p:nvSpPr>
            <p:cNvPr id="16392" name="AutoShape 22"/>
            <p:cNvSpPr>
              <a:spLocks noChangeArrowheads="1"/>
            </p:cNvSpPr>
            <p:nvPr/>
          </p:nvSpPr>
          <p:spPr bwMode="auto">
            <a:xfrm flipV="1">
              <a:off x="2801" y="1440"/>
              <a:ext cx="385" cy="912"/>
            </a:xfrm>
            <a:prstGeom prst="downArrow">
              <a:avLst>
                <a:gd name="adj1" fmla="val 50000"/>
                <a:gd name="adj2" fmla="val 59221"/>
              </a:avLst>
            </a:prstGeom>
            <a:solidFill>
              <a:schemeClr val="bg2"/>
            </a:solidFill>
            <a:ln w="9525">
              <a:solidFill>
                <a:schemeClr val="accent2"/>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6393" name="Text Box 23"/>
            <p:cNvSpPr txBox="1">
              <a:spLocks noChangeArrowheads="1"/>
            </p:cNvSpPr>
            <p:nvPr/>
          </p:nvSpPr>
          <p:spPr bwMode="auto">
            <a:xfrm>
              <a:off x="3282" y="1565"/>
              <a:ext cx="1291"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a:t>HTTP response</a:t>
              </a:r>
              <a:br>
                <a:rPr lang="en-US" altLang="en-US" sz="2000" b="1"/>
              </a:br>
              <a:r>
                <a:rPr lang="en-US" altLang="en-US"/>
                <a:t>HTML, XML</a:t>
              </a:r>
            </a:p>
          </p:txBody>
        </p:sp>
      </p:grpSp>
      <p:sp>
        <p:nvSpPr>
          <p:cNvPr id="16390" name="Text Box 24"/>
          <p:cNvSpPr txBox="1">
            <a:spLocks noChangeArrowheads="1"/>
          </p:cNvSpPr>
          <p:nvPr/>
        </p:nvSpPr>
        <p:spPr bwMode="auto">
          <a:xfrm>
            <a:off x="5572125" y="4338638"/>
            <a:ext cx="1987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a:t>ASP page</a:t>
            </a:r>
          </a:p>
          <a:p>
            <a:pPr eaLnBrk="1" hangingPunct="1"/>
            <a:r>
              <a:rPr lang="en-US" altLang="en-US"/>
              <a:t>(static HTML, </a:t>
            </a:r>
            <a:br>
              <a:rPr lang="en-US" altLang="en-US"/>
            </a:br>
            <a:r>
              <a:rPr lang="en-US" altLang="en-US"/>
              <a:t> server-side logic)</a:t>
            </a:r>
          </a:p>
        </p:txBody>
      </p:sp>
      <p:sp>
        <p:nvSpPr>
          <p:cNvPr id="15385" name="AutoShape 25"/>
          <p:cNvSpPr>
            <a:spLocks noChangeArrowheads="1"/>
          </p:cNvSpPr>
          <p:nvPr/>
        </p:nvSpPr>
        <p:spPr bwMode="auto">
          <a:xfrm>
            <a:off x="4132263" y="3973513"/>
            <a:ext cx="611187" cy="1908175"/>
          </a:xfrm>
          <a:prstGeom prst="downArrow">
            <a:avLst>
              <a:gd name="adj1" fmla="val 50000"/>
              <a:gd name="adj2" fmla="val 78052"/>
            </a:avLst>
          </a:prstGeom>
          <a:solidFill>
            <a:schemeClr val="bg2"/>
          </a:solidFill>
          <a:ln w="9525">
            <a:solidFill>
              <a:schemeClr val="accent2"/>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85"/>
                                        </p:tgtEl>
                                        <p:attrNameLst>
                                          <p:attrName>style.visibility</p:attrName>
                                        </p:attrNameLst>
                                      </p:cBhvr>
                                      <p:to>
                                        <p:strVal val="visible"/>
                                      </p:to>
                                    </p:set>
                                    <p:animEffect transition="in" filter="wipe(up)">
                                      <p:cBhvr>
                                        <p:cTn id="12" dur="500"/>
                                        <p:tgtEl>
                                          <p:spTgt spid="153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ASP.NET 4.5</a:t>
            </a:r>
            <a:endParaRPr lang="en-CA" dirty="0"/>
          </a:p>
        </p:txBody>
      </p:sp>
      <p:sp>
        <p:nvSpPr>
          <p:cNvPr id="56323" name="Content Placeholder 2"/>
          <p:cNvSpPr>
            <a:spLocks noGrp="1"/>
          </p:cNvSpPr>
          <p:nvPr>
            <p:ph sz="quarter" idx="1"/>
          </p:nvPr>
        </p:nvSpPr>
        <p:spPr>
          <a:xfrm>
            <a:off x="228600" y="1295400"/>
            <a:ext cx="8686800" cy="5257800"/>
          </a:xfrm>
        </p:spPr>
        <p:txBody>
          <a:bodyPr/>
          <a:lstStyle/>
          <a:p>
            <a:r>
              <a:rPr lang="en-CA" altLang="en-US" dirty="0" smtClean="0"/>
              <a:t>Visual Studio 2012</a:t>
            </a:r>
          </a:p>
          <a:p>
            <a:r>
              <a:rPr lang="en-CA" altLang="en-US" dirty="0" smtClean="0"/>
              <a:t>Smaller </a:t>
            </a:r>
            <a:r>
              <a:rPr lang="en-CA" altLang="en-US" dirty="0" err="1" smtClean="0"/>
              <a:t>ViewState</a:t>
            </a:r>
            <a:r>
              <a:rPr lang="en-CA" altLang="en-US" dirty="0" smtClean="0"/>
              <a:t> </a:t>
            </a:r>
          </a:p>
          <a:p>
            <a:r>
              <a:rPr lang="en-CA" altLang="en-US" dirty="0" smtClean="0"/>
              <a:t>ASP.NET MVC 4</a:t>
            </a:r>
          </a:p>
          <a:p>
            <a:r>
              <a:rPr lang="en-CA" altLang="en-US" dirty="0" smtClean="0"/>
              <a:t>HTML5</a:t>
            </a:r>
          </a:p>
          <a:p>
            <a:r>
              <a:rPr lang="en-CA" altLang="en-US" dirty="0" smtClean="0"/>
              <a:t>Responsive design to easy allow development of mobile applications</a:t>
            </a:r>
          </a:p>
          <a:p>
            <a:r>
              <a:rPr lang="en-CA" altLang="en-US" dirty="0" smtClean="0"/>
              <a:t>Execute on all browsers installed on the machine</a:t>
            </a:r>
          </a:p>
          <a:p>
            <a:r>
              <a:rPr lang="en-CA" altLang="en-US" dirty="0" smtClean="0"/>
              <a:t>Editors (HTML, Java Script, CSS)</a:t>
            </a:r>
          </a:p>
          <a:p>
            <a:r>
              <a:rPr lang="en-CA" altLang="en-US" dirty="0" smtClean="0"/>
              <a:t>Authentication mode </a:t>
            </a:r>
          </a:p>
          <a:p>
            <a:pPr lvl="1"/>
            <a:r>
              <a:rPr lang="en-CA" altLang="en-US" dirty="0" smtClean="0"/>
              <a:t>Login (user name and ID)</a:t>
            </a:r>
          </a:p>
          <a:p>
            <a:pPr lvl="1"/>
            <a:r>
              <a:rPr lang="en-CA" altLang="en-US" dirty="0" smtClean="0"/>
              <a:t>From a different source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Videos</a:t>
            </a:r>
            <a:endParaRPr lang="en-CA" dirty="0"/>
          </a:p>
        </p:txBody>
      </p:sp>
      <p:sp>
        <p:nvSpPr>
          <p:cNvPr id="57347" name="Content Placeholder 2"/>
          <p:cNvSpPr>
            <a:spLocks noGrp="1"/>
          </p:cNvSpPr>
          <p:nvPr>
            <p:ph sz="quarter" idx="1"/>
          </p:nvPr>
        </p:nvSpPr>
        <p:spPr>
          <a:xfrm>
            <a:off x="301625" y="1527175"/>
            <a:ext cx="8504238" cy="4572000"/>
          </a:xfrm>
        </p:spPr>
        <p:txBody>
          <a:bodyPr/>
          <a:lstStyle/>
          <a:p>
            <a:r>
              <a:rPr lang="en-CA" altLang="en-US" dirty="0" smtClean="0"/>
              <a:t>ASP.NET Web Forms 4.5:</a:t>
            </a:r>
            <a:endParaRPr lang="en-CA" altLang="en-US" dirty="0" smtClean="0">
              <a:hlinkClick r:id="rId2"/>
            </a:endParaRPr>
          </a:p>
          <a:p>
            <a:r>
              <a:rPr lang="en-CA" altLang="en-US" dirty="0" smtClean="0">
                <a:hlinkClick r:id="rId2"/>
              </a:rPr>
              <a:t>https://www.youtube.com/watch?v=ntJLL5ysbgI</a:t>
            </a:r>
            <a:endParaRPr lang="en-CA" altLang="en-US" dirty="0" smtClean="0"/>
          </a:p>
          <a:p>
            <a:r>
              <a:rPr lang="en-CA" altLang="en-US" dirty="0"/>
              <a:t>ASP.NET MVC </a:t>
            </a:r>
            <a:r>
              <a:rPr lang="en-CA" altLang="en-US" dirty="0" smtClean="0"/>
              <a:t>4: </a:t>
            </a:r>
            <a:r>
              <a:rPr lang="en-CA" altLang="en-US" dirty="0">
                <a:hlinkClick r:id="rId3"/>
              </a:rPr>
              <a:t>https</a:t>
            </a:r>
            <a:r>
              <a:rPr lang="en-CA" altLang="en-US" dirty="0" smtClean="0">
                <a:hlinkClick r:id="rId3"/>
              </a:rPr>
              <a:t>://www.youtube.com/watch?list=PL37CBDB4EEDFC2AAC&amp;v=ARsrnmhqwso</a:t>
            </a:r>
            <a:r>
              <a:rPr lang="en-CA" altLang="en-US" dirty="0" smtClean="0"/>
              <a:t>  </a:t>
            </a:r>
          </a:p>
          <a:p>
            <a:r>
              <a:rPr lang="en-CA" altLang="en-US" dirty="0" smtClean="0"/>
              <a:t>ASP.NET MVC 5: </a:t>
            </a:r>
            <a:r>
              <a:rPr lang="en-CA" altLang="en-US" dirty="0" smtClean="0">
                <a:hlinkClick r:id="rId4"/>
              </a:rPr>
              <a:t>http</a:t>
            </a:r>
            <a:r>
              <a:rPr lang="en-CA" altLang="en-US" dirty="0">
                <a:hlinkClick r:id="rId4"/>
              </a:rPr>
              <a:t>://</a:t>
            </a:r>
            <a:r>
              <a:rPr lang="en-CA" altLang="en-US" dirty="0" smtClean="0">
                <a:hlinkClick r:id="rId4"/>
              </a:rPr>
              <a:t>www.youtube.com/watch?v=gxFtRdKr7CA</a:t>
            </a:r>
            <a:endParaRPr lang="en-CA" altLang="en-US" dirty="0" smtClean="0"/>
          </a:p>
          <a:p>
            <a:endParaRPr lang="en-CA"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381000"/>
            <a:ext cx="8534400" cy="758825"/>
          </a:xfrm>
        </p:spPr>
        <p:txBody>
          <a:bodyPr>
            <a:normAutofit/>
          </a:bodyPr>
          <a:lstStyle/>
          <a:p>
            <a:pPr eaLnBrk="1" fontAlgn="auto" hangingPunct="1">
              <a:spcAft>
                <a:spcPts val="0"/>
              </a:spcAft>
              <a:defRPr/>
            </a:pPr>
            <a:r>
              <a:rPr lang="en-US" sz="3200" dirty="0" smtClean="0"/>
              <a:t>History: ASP Successes and Challenges</a:t>
            </a:r>
          </a:p>
        </p:txBody>
      </p:sp>
      <p:sp>
        <p:nvSpPr>
          <p:cNvPr id="7171" name="Rectangle 3"/>
          <p:cNvSpPr>
            <a:spLocks noGrp="1" noChangeArrowheads="1"/>
          </p:cNvSpPr>
          <p:nvPr>
            <p:ph sz="quarter" idx="1"/>
          </p:nvPr>
        </p:nvSpPr>
        <p:spPr>
          <a:xfrm>
            <a:off x="301625" y="1527175"/>
            <a:ext cx="8504238" cy="4572000"/>
          </a:xfrm>
        </p:spPr>
        <p:txBody>
          <a:bodyPr>
            <a:normAutofit lnSpcReduction="10000"/>
          </a:bodyPr>
          <a:lstStyle/>
          <a:p>
            <a:pPr marL="274320" indent="-274320" eaLnBrk="1" fontAlgn="auto" hangingPunct="1">
              <a:spcAft>
                <a:spcPts val="0"/>
              </a:spcAft>
              <a:buFont typeface="Wingdings 2"/>
              <a:buChar char=""/>
              <a:defRPr/>
            </a:pPr>
            <a:r>
              <a:rPr lang="en-US" sz="1800" dirty="0" smtClean="0">
                <a:solidFill>
                  <a:srgbClr val="0070C0"/>
                </a:solidFill>
              </a:rPr>
              <a:t>Simple procedural programming model</a:t>
            </a:r>
          </a:p>
          <a:p>
            <a:pPr marL="274320" indent="-274320" eaLnBrk="1" fontAlgn="auto" hangingPunct="1">
              <a:spcAft>
                <a:spcPts val="0"/>
              </a:spcAft>
              <a:buFont typeface="Wingdings 2"/>
              <a:buChar char=""/>
              <a:defRPr/>
            </a:pPr>
            <a:r>
              <a:rPr lang="en-US" sz="1800" dirty="0" smtClean="0">
                <a:solidFill>
                  <a:srgbClr val="0070C0"/>
                </a:solidFill>
              </a:rPr>
              <a:t>Access to COM components: ActiveX Data Objects (ADO), File System Object, Custom components</a:t>
            </a:r>
          </a:p>
          <a:p>
            <a:pPr marL="274320" indent="-274320" eaLnBrk="1" fontAlgn="auto" hangingPunct="1">
              <a:spcAft>
                <a:spcPts val="0"/>
              </a:spcAft>
              <a:buFont typeface="Wingdings 2"/>
              <a:buChar char=""/>
              <a:defRPr/>
            </a:pPr>
            <a:r>
              <a:rPr lang="en-US" sz="1800" dirty="0" smtClean="0">
                <a:solidFill>
                  <a:srgbClr val="0070C0"/>
                </a:solidFill>
              </a:rPr>
              <a:t>Script-based: no compiling, just edit, save &amp; run</a:t>
            </a:r>
          </a:p>
          <a:p>
            <a:pPr marL="548640" lvl="1" indent="-274320" eaLnBrk="1" fontAlgn="auto" hangingPunct="1">
              <a:spcAft>
                <a:spcPts val="0"/>
              </a:spcAft>
              <a:buFont typeface="Wingdings"/>
              <a:buChar char=""/>
              <a:defRPr/>
            </a:pPr>
            <a:r>
              <a:rPr lang="en-US" sz="1800" dirty="0" smtClean="0">
                <a:solidFill>
                  <a:srgbClr val="0070C0"/>
                </a:solidFill>
              </a:rPr>
              <a:t>VBScript, </a:t>
            </a:r>
            <a:r>
              <a:rPr lang="en-US" sz="1800" dirty="0" err="1" smtClean="0">
                <a:solidFill>
                  <a:srgbClr val="0070C0"/>
                </a:solidFill>
              </a:rPr>
              <a:t>JScript</a:t>
            </a:r>
            <a:r>
              <a:rPr lang="en-US" sz="1800" dirty="0" smtClean="0">
                <a:solidFill>
                  <a:srgbClr val="0070C0"/>
                </a:solidFill>
              </a:rPr>
              <a:t> – leverages existing skills</a:t>
            </a:r>
          </a:p>
          <a:p>
            <a:pPr marL="274320" indent="-274320" eaLnBrk="1" fontAlgn="auto" hangingPunct="1">
              <a:spcAft>
                <a:spcPts val="0"/>
              </a:spcAft>
              <a:buFont typeface="Wingdings 2"/>
              <a:buChar char=""/>
              <a:defRPr/>
            </a:pPr>
            <a:r>
              <a:rPr lang="en-US" sz="1800" dirty="0" smtClean="0">
                <a:solidFill>
                  <a:srgbClr val="0070C0"/>
                </a:solidFill>
              </a:rPr>
              <a:t>Support for multiple scripting languages</a:t>
            </a:r>
          </a:p>
          <a:p>
            <a:pPr marL="274320" indent="-274320" eaLnBrk="1" fontAlgn="auto" hangingPunct="1">
              <a:spcAft>
                <a:spcPts val="0"/>
              </a:spcAft>
              <a:buFont typeface="Wingdings 2"/>
              <a:buChar char=""/>
              <a:defRPr/>
            </a:pPr>
            <a:r>
              <a:rPr lang="en-US" sz="1800" dirty="0" smtClean="0">
                <a:solidFill>
                  <a:srgbClr val="FF0000"/>
                </a:solidFill>
              </a:rPr>
              <a:t>Coding overhead (too much code)</a:t>
            </a:r>
          </a:p>
          <a:p>
            <a:pPr marL="274320" indent="-274320" eaLnBrk="1" fontAlgn="auto" hangingPunct="1">
              <a:spcAft>
                <a:spcPts val="0"/>
              </a:spcAft>
              <a:buFont typeface="Wingdings 2"/>
              <a:buChar char=""/>
              <a:defRPr/>
            </a:pPr>
            <a:r>
              <a:rPr lang="en-US" sz="1800" dirty="0" smtClean="0">
                <a:solidFill>
                  <a:srgbClr val="FF0000"/>
                </a:solidFill>
              </a:rPr>
              <a:t>Poor code readability (too complex; code and UI intermingled)</a:t>
            </a:r>
          </a:p>
          <a:p>
            <a:pPr marL="274320" indent="-274320" eaLnBrk="1" fontAlgn="auto" hangingPunct="1">
              <a:spcAft>
                <a:spcPts val="0"/>
              </a:spcAft>
              <a:buFont typeface="Wingdings 2"/>
              <a:buChar char=""/>
              <a:defRPr/>
            </a:pPr>
            <a:r>
              <a:rPr lang="en-US" sz="1800" dirty="0" smtClean="0">
                <a:solidFill>
                  <a:srgbClr val="FF0000"/>
                </a:solidFill>
              </a:rPr>
              <a:t>Maintaining page state requires more code</a:t>
            </a:r>
          </a:p>
          <a:p>
            <a:pPr marL="274320" indent="-274320" eaLnBrk="1" fontAlgn="auto" hangingPunct="1">
              <a:spcAft>
                <a:spcPts val="0"/>
              </a:spcAft>
              <a:buFont typeface="Wingdings 2"/>
              <a:buChar char=""/>
              <a:defRPr/>
            </a:pPr>
            <a:r>
              <a:rPr lang="en-US" sz="1800" dirty="0" smtClean="0">
                <a:solidFill>
                  <a:srgbClr val="FF0000"/>
                </a:solidFill>
              </a:rPr>
              <a:t>Difficult reuse </a:t>
            </a:r>
          </a:p>
          <a:p>
            <a:pPr marL="274320" indent="-274320" eaLnBrk="1" fontAlgn="auto" hangingPunct="1">
              <a:spcAft>
                <a:spcPts val="0"/>
              </a:spcAft>
              <a:buFont typeface="Wingdings 2"/>
              <a:buChar char=""/>
              <a:defRPr/>
            </a:pPr>
            <a:r>
              <a:rPr lang="en-US" sz="1800" dirty="0" smtClean="0">
                <a:solidFill>
                  <a:srgbClr val="FF0000"/>
                </a:solidFill>
              </a:rPr>
              <a:t>Supporting many types of browsers is difficult</a:t>
            </a:r>
          </a:p>
          <a:p>
            <a:pPr marL="274320" indent="-274320" eaLnBrk="1" fontAlgn="auto" hangingPunct="1">
              <a:spcAft>
                <a:spcPts val="0"/>
              </a:spcAft>
              <a:buFont typeface="Wingdings 2"/>
              <a:buChar char=""/>
              <a:defRPr/>
            </a:pPr>
            <a:r>
              <a:rPr lang="en-US" sz="1800" dirty="0" smtClean="0">
                <a:solidFill>
                  <a:srgbClr val="FF0000"/>
                </a:solidFill>
              </a:rPr>
              <a:t>Limitations of session state</a:t>
            </a:r>
          </a:p>
          <a:p>
            <a:pPr marL="274320" indent="-274320" eaLnBrk="1" fontAlgn="auto" hangingPunct="1">
              <a:spcAft>
                <a:spcPts val="0"/>
              </a:spcAft>
              <a:buFont typeface="Wingdings 2"/>
              <a:buChar char=""/>
              <a:defRPr/>
            </a:pPr>
            <a:r>
              <a:rPr lang="en-US" sz="1800" dirty="0" smtClean="0">
                <a:solidFill>
                  <a:srgbClr val="FF0000"/>
                </a:solidFill>
              </a:rPr>
              <a:t>Limited support for caching, tracing, debugging, etc.</a:t>
            </a:r>
          </a:p>
          <a:p>
            <a:pPr marL="274320" indent="-274320" eaLnBrk="1" fontAlgn="auto" hangingPunct="1">
              <a:spcAft>
                <a:spcPts val="0"/>
              </a:spcAft>
              <a:buFont typeface="Wingdings 2"/>
              <a:buChar char=""/>
              <a:defRPr/>
            </a:pPr>
            <a:r>
              <a:rPr lang="en-US" sz="1800" dirty="0" smtClean="0">
                <a:solidFill>
                  <a:srgbClr val="FF0000"/>
                </a:solidFill>
              </a:rPr>
              <a:t>Performance and safety limitations of script</a:t>
            </a:r>
          </a:p>
          <a:p>
            <a:pPr marL="274320" indent="-274320" eaLnBrk="1" fontAlgn="auto" hangingPunct="1">
              <a:spcAft>
                <a:spcPts val="0"/>
              </a:spcAft>
              <a:buFont typeface="Wingdings 2"/>
              <a:buChar char=""/>
              <a:defRPr/>
            </a:pP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ASP.NET?</a:t>
            </a:r>
          </a:p>
        </p:txBody>
      </p:sp>
      <p:sp>
        <p:nvSpPr>
          <p:cNvPr id="3" name="Content Placeholder 2"/>
          <p:cNvSpPr>
            <a:spLocks noGrp="1"/>
          </p:cNvSpPr>
          <p:nvPr>
            <p:ph sz="quarter" idx="1"/>
          </p:nvPr>
        </p:nvSpPr>
        <p:spPr/>
        <p:txBody>
          <a:bodyPr/>
          <a:lstStyle/>
          <a:p>
            <a:r>
              <a:rPr lang="en-US" altLang="en-US" sz="2800" dirty="0"/>
              <a:t>Server-side Web programming </a:t>
            </a:r>
            <a:r>
              <a:rPr lang="en-US" altLang="en-US" sz="2800" dirty="0" smtClean="0"/>
              <a:t>technology</a:t>
            </a:r>
          </a:p>
          <a:p>
            <a:pPr eaLnBrk="1" hangingPunct="1"/>
            <a:r>
              <a:rPr lang="en-US" altLang="en-US" sz="2400" dirty="0"/>
              <a:t>Core assemblies installed from the .NET Framework version 2.0 are still used by ASP.NET 3.0 and 3.5.</a:t>
            </a:r>
          </a:p>
          <a:p>
            <a:pPr eaLnBrk="1" hangingPunct="1"/>
            <a:r>
              <a:rPr lang="en-US" altLang="en-US" sz="2400" dirty="0"/>
              <a:t>ASP.NET 3.5 </a:t>
            </a:r>
            <a:r>
              <a:rPr lang="en-US" altLang="en-US" sz="2400" dirty="0" smtClean="0"/>
              <a:t>adds </a:t>
            </a:r>
            <a:r>
              <a:rPr lang="en-US" altLang="en-US" sz="2400" dirty="0"/>
              <a:t>new types and features and capabilities to the framework</a:t>
            </a:r>
          </a:p>
          <a:p>
            <a:pPr eaLnBrk="1" hangingPunct="1"/>
            <a:r>
              <a:rPr lang="en-US" altLang="en-US" sz="2400" dirty="0"/>
              <a:t>ASP.NET 4.0</a:t>
            </a:r>
          </a:p>
          <a:p>
            <a:pPr lvl="1" eaLnBrk="1" hangingPunct="1"/>
            <a:r>
              <a:rPr lang="en-US" altLang="en-US" sz="2000" dirty="0"/>
              <a:t>new features are </a:t>
            </a:r>
            <a:r>
              <a:rPr lang="en-US" altLang="en-US" sz="2000" dirty="0" smtClean="0"/>
              <a:t>added and productivity </a:t>
            </a:r>
            <a:r>
              <a:rPr lang="en-US" altLang="en-US" sz="2000" dirty="0"/>
              <a:t>is improved</a:t>
            </a:r>
          </a:p>
          <a:p>
            <a:pPr eaLnBrk="1" hangingPunct="1"/>
            <a:r>
              <a:rPr lang="en-US" altLang="en-US" sz="2400" dirty="0"/>
              <a:t> </a:t>
            </a:r>
            <a:r>
              <a:rPr lang="en-US" altLang="en-US" sz="2500" dirty="0"/>
              <a:t>Latest version: ASP.NET 4.5.1</a:t>
            </a:r>
          </a:p>
          <a:p>
            <a:pPr lvl="1" eaLnBrk="1" hangingPunct="1"/>
            <a:r>
              <a:rPr lang="en-CA" sz="2000" dirty="0"/>
              <a:t>new ASP.NET membership system, a new scaffolding system, support for custom web servers, new project templates and performance enhancements</a:t>
            </a:r>
            <a:endParaRPr lang="en-US" altLang="en-US" sz="2000" dirty="0"/>
          </a:p>
          <a:p>
            <a:endParaRPr lang="en-US" altLang="en-US" sz="2800" dirty="0" smtClean="0"/>
          </a:p>
          <a:p>
            <a:endParaRPr lang="en-CA" dirty="0"/>
          </a:p>
        </p:txBody>
      </p:sp>
    </p:spTree>
    <p:extLst>
      <p:ext uri="{BB962C8B-B14F-4D97-AF65-F5344CB8AC3E}">
        <p14:creationId xmlns:p14="http://schemas.microsoft.com/office/powerpoint/2010/main" val="1968386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381000"/>
            <a:ext cx="8534400" cy="758825"/>
          </a:xfrm>
        </p:spPr>
        <p:txBody>
          <a:bodyPr>
            <a:normAutofit/>
          </a:bodyPr>
          <a:lstStyle/>
          <a:p>
            <a:pPr eaLnBrk="1" fontAlgn="auto" hangingPunct="1">
              <a:spcAft>
                <a:spcPts val="0"/>
              </a:spcAft>
              <a:defRPr/>
            </a:pPr>
            <a:r>
              <a:rPr lang="en-US" dirty="0" smtClean="0"/>
              <a:t>ASP.NET </a:t>
            </a:r>
            <a:r>
              <a:rPr lang="en-US" sz="3200" dirty="0" smtClean="0"/>
              <a:t>Key Features</a:t>
            </a:r>
          </a:p>
        </p:txBody>
      </p:sp>
      <p:sp>
        <p:nvSpPr>
          <p:cNvPr id="18435" name="Rectangle 3"/>
          <p:cNvSpPr>
            <a:spLocks noGrp="1" noChangeArrowheads="1"/>
          </p:cNvSpPr>
          <p:nvPr>
            <p:ph sz="quarter" idx="1"/>
          </p:nvPr>
        </p:nvSpPr>
        <p:spPr>
          <a:xfrm>
            <a:off x="381000" y="1981200"/>
            <a:ext cx="3962400" cy="4495800"/>
          </a:xfrm>
        </p:spPr>
        <p:txBody>
          <a:bodyPr/>
          <a:lstStyle/>
          <a:p>
            <a:pPr eaLnBrk="1" hangingPunct="1"/>
            <a:r>
              <a:rPr lang="en-CA" altLang="en-US" sz="2000" smtClean="0"/>
              <a:t>ASP.NET is built upon .NET Framework and Internet Information Server (IIS)</a:t>
            </a:r>
          </a:p>
          <a:p>
            <a:pPr eaLnBrk="1" hangingPunct="1"/>
            <a:r>
              <a:rPr lang="en-US" altLang="en-US" sz="2000" smtClean="0"/>
              <a:t>Simple programming model</a:t>
            </a:r>
          </a:p>
          <a:p>
            <a:pPr eaLnBrk="1" hangingPunct="1"/>
            <a:r>
              <a:rPr lang="en-US" altLang="en-US" sz="2000" smtClean="0"/>
              <a:t>Multi-browser support</a:t>
            </a:r>
          </a:p>
          <a:p>
            <a:pPr eaLnBrk="1" hangingPunct="1"/>
            <a:r>
              <a:rPr lang="en-US" altLang="en-US" sz="2000" smtClean="0"/>
              <a:t>XML configuration</a:t>
            </a:r>
          </a:p>
          <a:p>
            <a:pPr eaLnBrk="1" hangingPunct="1"/>
            <a:r>
              <a:rPr lang="en-US" altLang="en-US" sz="2000" smtClean="0"/>
              <a:t>Compiled code</a:t>
            </a:r>
          </a:p>
          <a:p>
            <a:pPr eaLnBrk="1" hangingPunct="1"/>
            <a:r>
              <a:rPr lang="en-US" altLang="en-US" sz="2000" smtClean="0"/>
              <a:t>Event-driven programming</a:t>
            </a:r>
          </a:p>
          <a:p>
            <a:pPr eaLnBrk="1" hangingPunct="1"/>
            <a:r>
              <a:rPr lang="en-US" altLang="en-US" sz="2000" smtClean="0"/>
              <a:t>Higher scalability </a:t>
            </a:r>
          </a:p>
        </p:txBody>
      </p:sp>
      <p:sp>
        <p:nvSpPr>
          <p:cNvPr id="18436" name="Rectangle 4"/>
          <p:cNvSpPr>
            <a:spLocks noChangeArrowheads="1"/>
          </p:cNvSpPr>
          <p:nvPr/>
        </p:nvSpPr>
        <p:spPr bwMode="auto">
          <a:xfrm>
            <a:off x="4648200" y="1981200"/>
            <a:ext cx="419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FontTx/>
              <a:buChar char="•"/>
            </a:pPr>
            <a:r>
              <a:rPr lang="en-US" altLang="en-US" sz="2000"/>
              <a:t>Session management</a:t>
            </a:r>
          </a:p>
          <a:p>
            <a:pPr eaLnBrk="1" hangingPunct="1">
              <a:spcBef>
                <a:spcPct val="20000"/>
              </a:spcBef>
              <a:buFontTx/>
              <a:buChar char="•"/>
            </a:pPr>
            <a:r>
              <a:rPr lang="en-US" altLang="en-US" sz="2000"/>
              <a:t>Caching</a:t>
            </a:r>
          </a:p>
          <a:p>
            <a:pPr eaLnBrk="1" hangingPunct="1">
              <a:spcBef>
                <a:spcPct val="20000"/>
              </a:spcBef>
              <a:buFontTx/>
              <a:buChar char="•"/>
            </a:pPr>
            <a:r>
              <a:rPr lang="en-US" altLang="en-US" sz="2000"/>
              <a:t>Debugging</a:t>
            </a:r>
          </a:p>
          <a:p>
            <a:pPr eaLnBrk="1" hangingPunct="1">
              <a:spcBef>
                <a:spcPct val="20000"/>
              </a:spcBef>
              <a:buFontTx/>
              <a:buChar char="•"/>
            </a:pPr>
            <a:r>
              <a:rPr lang="en-US" altLang="en-US" sz="2000"/>
              <a:t>Extensibility</a:t>
            </a:r>
          </a:p>
          <a:p>
            <a:pPr eaLnBrk="1" hangingPunct="1">
              <a:spcBef>
                <a:spcPct val="20000"/>
              </a:spcBef>
              <a:buFontTx/>
              <a:buChar char="•"/>
            </a:pPr>
            <a:r>
              <a:rPr lang="en-US" altLang="en-US" sz="2000"/>
              <a:t>Separation of code and UI </a:t>
            </a:r>
          </a:p>
          <a:p>
            <a:pPr eaLnBrk="1" hangingPunct="1">
              <a:spcBef>
                <a:spcPct val="20000"/>
              </a:spcBef>
              <a:buFontTx/>
              <a:buChar char="•"/>
            </a:pPr>
            <a:r>
              <a:rPr lang="en-US" altLang="en-US" sz="2000"/>
              <a:t>Security</a:t>
            </a:r>
          </a:p>
          <a:p>
            <a:pPr eaLnBrk="1" hangingPunct="1">
              <a:spcBef>
                <a:spcPct val="20000"/>
              </a:spcBef>
              <a:buFontTx/>
              <a:buChar char="•"/>
            </a:pPr>
            <a:r>
              <a:rPr lang="en-US" altLang="en-US" sz="2000"/>
              <a:t>ASPX, ASP side by side</a:t>
            </a:r>
          </a:p>
          <a:p>
            <a:pPr eaLnBrk="1" hangingPunct="1">
              <a:spcBef>
                <a:spcPct val="20000"/>
              </a:spcBef>
              <a:buFontTx/>
              <a:buChar char="•"/>
            </a:pPr>
            <a:r>
              <a:rPr lang="en-US" altLang="en-US" sz="2000"/>
              <a:t>Simplified form validation</a:t>
            </a:r>
          </a:p>
          <a:p>
            <a:pPr eaLnBrk="1" hangingPunct="1">
              <a:spcBef>
                <a:spcPct val="20000"/>
              </a:spcBef>
              <a:buFontTx/>
              <a:buChar char="•"/>
            </a:pPr>
            <a:r>
              <a:rPr lang="en-US" altLang="en-US" sz="2000"/>
              <a:t>Cookieless sessions</a:t>
            </a:r>
          </a:p>
          <a:p>
            <a:pPr eaLnBrk="1" hangingPunct="1">
              <a:spcBef>
                <a:spcPct val="20000"/>
              </a:spcBef>
              <a:buFontTx/>
              <a:buChar char="•"/>
            </a:pPr>
            <a:endParaRPr lang="en-US" altLang="en-US" sz="2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solidFill>
                  <a:srgbClr val="7B9899"/>
                </a:solidFill>
              </a:rPr>
              <a:t>Web Forms and Web Services</a:t>
            </a:r>
          </a:p>
        </p:txBody>
      </p:sp>
      <p:sp>
        <p:nvSpPr>
          <p:cNvPr id="20483" name="Rectangle 3"/>
          <p:cNvSpPr>
            <a:spLocks noGrp="1" noChangeArrowheads="1"/>
          </p:cNvSpPr>
          <p:nvPr>
            <p:ph sz="quarter" idx="1"/>
          </p:nvPr>
        </p:nvSpPr>
        <p:spPr>
          <a:xfrm>
            <a:off x="301625" y="1527175"/>
            <a:ext cx="8504238" cy="4572000"/>
          </a:xfrm>
        </p:spPr>
        <p:txBody>
          <a:bodyPr/>
          <a:lstStyle/>
          <a:p>
            <a:pPr eaLnBrk="1" hangingPunct="1">
              <a:lnSpc>
                <a:spcPct val="80000"/>
              </a:lnSpc>
            </a:pPr>
            <a:r>
              <a:rPr lang="en-US" altLang="en-US" sz="2800" smtClean="0"/>
              <a:t>Web Forms </a:t>
            </a:r>
          </a:p>
          <a:p>
            <a:pPr lvl="1" eaLnBrk="1" hangingPunct="1">
              <a:lnSpc>
                <a:spcPct val="80000"/>
              </a:lnSpc>
            </a:pPr>
            <a:r>
              <a:rPr lang="en-US" altLang="en-US" sz="2400" smtClean="0"/>
              <a:t>Programmable Web Pages</a:t>
            </a:r>
          </a:p>
          <a:p>
            <a:pPr lvl="1" eaLnBrk="1" hangingPunct="1">
              <a:lnSpc>
                <a:spcPct val="80000"/>
              </a:lnSpc>
            </a:pPr>
            <a:r>
              <a:rPr lang="en-US" altLang="en-US" sz="2400" smtClean="0"/>
              <a:t>Drag and drop development convenience</a:t>
            </a:r>
          </a:p>
          <a:p>
            <a:pPr lvl="1" eaLnBrk="1" hangingPunct="1">
              <a:lnSpc>
                <a:spcPct val="80000"/>
              </a:lnSpc>
            </a:pPr>
            <a:r>
              <a:rPr lang="en-US" altLang="en-US" sz="2400" smtClean="0"/>
              <a:t>Server side controls</a:t>
            </a:r>
          </a:p>
          <a:p>
            <a:pPr lvl="1" eaLnBrk="1" hangingPunct="1">
              <a:lnSpc>
                <a:spcPct val="80000"/>
              </a:lnSpc>
            </a:pPr>
            <a:r>
              <a:rPr lang="en-US" altLang="en-US" sz="2400" smtClean="0"/>
              <a:t>Event model</a:t>
            </a:r>
          </a:p>
          <a:p>
            <a:pPr lvl="1" eaLnBrk="1" hangingPunct="1">
              <a:lnSpc>
                <a:spcPct val="80000"/>
              </a:lnSpc>
            </a:pPr>
            <a:r>
              <a:rPr lang="en-US" altLang="en-US" sz="2400" smtClean="0"/>
              <a:t>Support for C#, VB.NET, JScript.NET</a:t>
            </a:r>
          </a:p>
          <a:p>
            <a:pPr eaLnBrk="1" hangingPunct="1">
              <a:lnSpc>
                <a:spcPct val="80000"/>
              </a:lnSpc>
            </a:pPr>
            <a:r>
              <a:rPr lang="en-US" altLang="en-US" sz="2800" smtClean="0"/>
              <a:t> Web Services</a:t>
            </a:r>
          </a:p>
          <a:p>
            <a:pPr lvl="1" eaLnBrk="1" hangingPunct="1">
              <a:lnSpc>
                <a:spcPct val="80000"/>
              </a:lnSpc>
            </a:pPr>
            <a:r>
              <a:rPr lang="en-US" altLang="en-US" sz="2400" smtClean="0"/>
              <a:t>Allow the developer to expose the functionality of the application via HTTP and XML</a:t>
            </a:r>
          </a:p>
          <a:p>
            <a:pPr lvl="1" eaLnBrk="1" hangingPunct="1">
              <a:lnSpc>
                <a:spcPct val="80000"/>
              </a:lnSpc>
            </a:pPr>
            <a:r>
              <a:rPr lang="en-US" altLang="en-US" sz="2400" smtClean="0"/>
              <a:t>The client who knows the protocol can call the service</a:t>
            </a:r>
          </a:p>
          <a:p>
            <a:pPr lvl="1" eaLnBrk="1" hangingPunct="1">
              <a:lnSpc>
                <a:spcPct val="80000"/>
              </a:lnSpc>
            </a:pPr>
            <a:r>
              <a:rPr lang="en-US" altLang="en-US" sz="2400" smtClean="0"/>
              <a:t>Use the functionality exposed by the application without being tied into the application’s GUI</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04800" y="298450"/>
            <a:ext cx="8534400" cy="758825"/>
          </a:xfrm>
        </p:spPr>
        <p:txBody>
          <a:bodyPr>
            <a:normAutofit/>
          </a:bodyPr>
          <a:lstStyle/>
          <a:p>
            <a:pPr eaLnBrk="1" fontAlgn="auto" hangingPunct="1">
              <a:spcAft>
                <a:spcPts val="0"/>
              </a:spcAft>
              <a:defRPr/>
            </a:pPr>
            <a:r>
              <a:rPr lang="en-US" dirty="0" smtClean="0"/>
              <a:t>ASP.NET </a:t>
            </a:r>
            <a:r>
              <a:rPr lang="en-US" sz="3200" dirty="0" smtClean="0"/>
              <a:t>HelloWorld.aspx</a:t>
            </a:r>
          </a:p>
        </p:txBody>
      </p:sp>
      <p:sp>
        <p:nvSpPr>
          <p:cNvPr id="21507" name="Rectangle 3"/>
          <p:cNvSpPr>
            <a:spLocks noGrp="1" noChangeArrowheads="1"/>
          </p:cNvSpPr>
          <p:nvPr>
            <p:ph sz="quarter" idx="1"/>
          </p:nvPr>
        </p:nvSpPr>
        <p:spPr>
          <a:xfrm>
            <a:off x="258763" y="1385888"/>
            <a:ext cx="8504237" cy="4572000"/>
          </a:xfrm>
        </p:spPr>
        <p:txBody>
          <a:bodyPr/>
          <a:lstStyle/>
          <a:p>
            <a:pPr eaLnBrk="1" hangingPunct="1"/>
            <a:endParaRPr lang="en-US" altLang="en-US" smtClean="0"/>
          </a:p>
        </p:txBody>
      </p:sp>
      <p:sp>
        <p:nvSpPr>
          <p:cNvPr id="21508" name="Rectangle 4"/>
          <p:cNvSpPr>
            <a:spLocks noChangeArrowheads="1"/>
          </p:cNvSpPr>
          <p:nvPr/>
        </p:nvSpPr>
        <p:spPr bwMode="auto">
          <a:xfrm>
            <a:off x="0" y="228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endParaRPr lang="en-US" altLang="en-US" sz="2400">
              <a:latin typeface="Times New Roman" pitchFamily="18" charset="0"/>
            </a:endParaRPr>
          </a:p>
        </p:txBody>
      </p:sp>
      <p:sp>
        <p:nvSpPr>
          <p:cNvPr id="2150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endParaRPr lang="en-US" altLang="en-US" sz="2400">
              <a:latin typeface="Times New Roman" pitchFamily="18" charset="0"/>
            </a:endParaRPr>
          </a:p>
        </p:txBody>
      </p:sp>
      <p:sp>
        <p:nvSpPr>
          <p:cNvPr id="21510" name="Text Box 6"/>
          <p:cNvSpPr txBox="1">
            <a:spLocks noChangeArrowheads="1"/>
          </p:cNvSpPr>
          <p:nvPr/>
        </p:nvSpPr>
        <p:spPr bwMode="auto">
          <a:xfrm>
            <a:off x="357188" y="1303338"/>
            <a:ext cx="8247062" cy="5448300"/>
          </a:xfrm>
          <a:prstGeom prst="rect">
            <a:avLst/>
          </a:prstGeom>
          <a:solidFill>
            <a:schemeClr val="tx2">
              <a:lumMod val="20000"/>
              <a:lumOff val="80000"/>
            </a:schemeClr>
          </a:solidFill>
          <a:ln w="12700">
            <a:solidFill>
              <a:schemeClr val="tx2">
                <a:lumMod val="20000"/>
                <a:lumOff val="80000"/>
              </a:schemeClr>
            </a:solidFill>
            <a:miter lim="800000"/>
            <a:headEnd type="none" w="sm" len="sm"/>
            <a:tailEnd type="none" w="sm" len="sm"/>
          </a:ln>
        </p:spPr>
        <p:txBody>
          <a:bodyPr lIns="182880" tIns="137160" rIns="182880" bIns="13716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CA" sz="1600" b="1" dirty="0">
                <a:latin typeface="+mn-lt"/>
                <a:cs typeface="+mn-cs"/>
              </a:rPr>
              <a:t>&lt;%@ Page Title="Home Page" Language="C#" </a:t>
            </a:r>
            <a:r>
              <a:rPr lang="en-CA" sz="1600" b="1" dirty="0" err="1">
                <a:latin typeface="+mn-lt"/>
                <a:cs typeface="+mn-cs"/>
              </a:rPr>
              <a:t>MasterPageFile</a:t>
            </a:r>
            <a:r>
              <a:rPr lang="en-CA" sz="1600" b="1" dirty="0">
                <a:latin typeface="+mn-lt"/>
                <a:cs typeface="+mn-cs"/>
              </a:rPr>
              <a:t>="~/</a:t>
            </a:r>
            <a:r>
              <a:rPr lang="en-CA" sz="1600" b="1" dirty="0" err="1">
                <a:latin typeface="+mn-lt"/>
                <a:cs typeface="+mn-cs"/>
              </a:rPr>
              <a:t>Site.master</a:t>
            </a:r>
            <a:r>
              <a:rPr lang="en-CA" sz="1600" b="1" dirty="0">
                <a:latin typeface="+mn-lt"/>
                <a:cs typeface="+mn-cs"/>
              </a:rPr>
              <a:t>" </a:t>
            </a:r>
            <a:r>
              <a:rPr lang="en-CA" sz="1600" b="1" dirty="0" err="1">
                <a:latin typeface="+mn-lt"/>
                <a:cs typeface="+mn-cs"/>
              </a:rPr>
              <a:t>AutoEventWireup</a:t>
            </a:r>
            <a:r>
              <a:rPr lang="en-CA" sz="1600" b="1" dirty="0">
                <a:latin typeface="+mn-lt"/>
                <a:cs typeface="+mn-cs"/>
              </a:rPr>
              <a:t>="true"</a:t>
            </a:r>
          </a:p>
          <a:p>
            <a:pPr>
              <a:defRPr/>
            </a:pPr>
            <a:r>
              <a:rPr lang="en-CA" sz="1600" b="1" dirty="0">
                <a:latin typeface="+mn-lt"/>
                <a:cs typeface="+mn-cs"/>
              </a:rPr>
              <a:t>    </a:t>
            </a:r>
            <a:r>
              <a:rPr lang="en-CA" sz="1600" b="1" dirty="0" err="1">
                <a:latin typeface="+mn-lt"/>
                <a:cs typeface="+mn-cs"/>
              </a:rPr>
              <a:t>CodeBehind</a:t>
            </a:r>
            <a:r>
              <a:rPr lang="en-CA" sz="1600" b="1" dirty="0">
                <a:latin typeface="+mn-lt"/>
                <a:cs typeface="+mn-cs"/>
              </a:rPr>
              <a:t>="</a:t>
            </a:r>
            <a:r>
              <a:rPr lang="en-CA" sz="1600" b="1" dirty="0" err="1">
                <a:latin typeface="+mn-lt"/>
                <a:cs typeface="+mn-cs"/>
              </a:rPr>
              <a:t>Default.aspx.cs</a:t>
            </a:r>
            <a:r>
              <a:rPr lang="en-CA" sz="1600" b="1" dirty="0">
                <a:latin typeface="+mn-lt"/>
                <a:cs typeface="+mn-cs"/>
              </a:rPr>
              <a:t>" Inherits="</a:t>
            </a:r>
            <a:r>
              <a:rPr lang="en-CA" sz="1600" b="1" dirty="0" err="1">
                <a:latin typeface="+mn-lt"/>
                <a:cs typeface="+mn-cs"/>
              </a:rPr>
              <a:t>TestWebApplication</a:t>
            </a:r>
            <a:r>
              <a:rPr lang="en-CA" sz="1600" b="1" dirty="0">
                <a:latin typeface="+mn-lt"/>
                <a:cs typeface="+mn-cs"/>
              </a:rPr>
              <a:t>._Default" %&gt;</a:t>
            </a:r>
          </a:p>
          <a:p>
            <a:pPr>
              <a:defRPr/>
            </a:pPr>
            <a:r>
              <a:rPr lang="en-CA" sz="1600" b="1" dirty="0" smtClean="0">
                <a:latin typeface="+mn-lt"/>
                <a:cs typeface="+mn-cs"/>
              </a:rPr>
              <a:t>&lt;h1&gt;</a:t>
            </a:r>
            <a:endParaRPr lang="en-CA" sz="1600" b="1" dirty="0">
              <a:latin typeface="+mn-lt"/>
              <a:cs typeface="+mn-cs"/>
            </a:endParaRPr>
          </a:p>
          <a:p>
            <a:pPr>
              <a:defRPr/>
            </a:pPr>
            <a:r>
              <a:rPr lang="en-CA" sz="1600" b="1" dirty="0">
                <a:latin typeface="+mn-lt"/>
                <a:cs typeface="+mn-cs"/>
              </a:rPr>
              <a:t>        Welcome to ASP.NET!&amp;</a:t>
            </a:r>
            <a:r>
              <a:rPr lang="en-CA" sz="1600" b="1" dirty="0" err="1">
                <a:latin typeface="+mn-lt"/>
                <a:cs typeface="+mn-cs"/>
              </a:rPr>
              <a:t>nbsp</a:t>
            </a:r>
            <a:r>
              <a:rPr lang="en-CA" sz="1600" b="1" dirty="0">
                <a:latin typeface="+mn-lt"/>
                <a:cs typeface="+mn-cs"/>
              </a:rPr>
              <a:t>;&amp;</a:t>
            </a:r>
            <a:r>
              <a:rPr lang="en-CA" sz="1600" b="1" dirty="0" err="1">
                <a:latin typeface="+mn-lt"/>
                <a:cs typeface="+mn-cs"/>
              </a:rPr>
              <a:t>nbsp</a:t>
            </a:r>
            <a:r>
              <a:rPr lang="en-CA" sz="1600" b="1" dirty="0">
                <a:latin typeface="+mn-lt"/>
                <a:cs typeface="+mn-cs"/>
              </a:rPr>
              <a:t>;&amp;</a:t>
            </a:r>
            <a:r>
              <a:rPr lang="en-CA" sz="1600" b="1" dirty="0" err="1">
                <a:latin typeface="+mn-lt"/>
                <a:cs typeface="+mn-cs"/>
              </a:rPr>
              <a:t>nbsp</a:t>
            </a:r>
            <a:r>
              <a:rPr lang="en-CA" sz="1600" b="1" dirty="0">
                <a:latin typeface="+mn-lt"/>
                <a:cs typeface="+mn-cs"/>
              </a:rPr>
              <a:t>;&amp;</a:t>
            </a:r>
            <a:r>
              <a:rPr lang="en-CA" sz="1600" b="1" dirty="0" err="1">
                <a:latin typeface="+mn-lt"/>
                <a:cs typeface="+mn-cs"/>
              </a:rPr>
              <a:t>nbsp</a:t>
            </a:r>
            <a:r>
              <a:rPr lang="en-CA" sz="1600" b="1" dirty="0">
                <a:latin typeface="+mn-lt"/>
                <a:cs typeface="+mn-cs"/>
              </a:rPr>
              <a:t>;</a:t>
            </a:r>
          </a:p>
          <a:p>
            <a:pPr>
              <a:defRPr/>
            </a:pPr>
            <a:r>
              <a:rPr lang="en-CA" sz="1600" b="1" dirty="0">
                <a:latin typeface="+mn-lt"/>
                <a:cs typeface="+mn-cs"/>
              </a:rPr>
              <a:t>        &lt;</a:t>
            </a:r>
            <a:r>
              <a:rPr lang="en-CA" sz="1600" b="1" dirty="0" err="1">
                <a:latin typeface="+mn-lt"/>
                <a:cs typeface="+mn-cs"/>
              </a:rPr>
              <a:t>asp:Button</a:t>
            </a:r>
            <a:r>
              <a:rPr lang="en-CA" sz="1600" b="1" dirty="0">
                <a:latin typeface="+mn-lt"/>
                <a:cs typeface="+mn-cs"/>
              </a:rPr>
              <a:t> ID="Button" </a:t>
            </a:r>
            <a:r>
              <a:rPr lang="en-CA" sz="1600" b="1" dirty="0" err="1">
                <a:latin typeface="+mn-lt"/>
                <a:cs typeface="+mn-cs"/>
              </a:rPr>
              <a:t>runat</a:t>
            </a:r>
            <a:r>
              <a:rPr lang="en-CA" sz="1600" b="1" dirty="0">
                <a:latin typeface="+mn-lt"/>
                <a:cs typeface="+mn-cs"/>
              </a:rPr>
              <a:t>="server" Text="Button" Height="29px" </a:t>
            </a:r>
          </a:p>
          <a:p>
            <a:pPr>
              <a:defRPr/>
            </a:pPr>
            <a:r>
              <a:rPr lang="en-CA" sz="1600" b="1" dirty="0">
                <a:latin typeface="+mn-lt"/>
                <a:cs typeface="+mn-cs"/>
              </a:rPr>
              <a:t>            </a:t>
            </a:r>
            <a:r>
              <a:rPr lang="en-CA" sz="1600" b="1" dirty="0" err="1">
                <a:latin typeface="+mn-lt"/>
                <a:cs typeface="+mn-cs"/>
              </a:rPr>
              <a:t>onclick</a:t>
            </a:r>
            <a:r>
              <a:rPr lang="en-CA" sz="1600" b="1" dirty="0">
                <a:latin typeface="+mn-lt"/>
                <a:cs typeface="+mn-cs"/>
              </a:rPr>
              <a:t>="Button1_Click" Width="69px" /&gt;</a:t>
            </a:r>
          </a:p>
          <a:p>
            <a:pPr>
              <a:defRPr/>
            </a:pPr>
            <a:r>
              <a:rPr lang="en-CA" sz="1600" b="1" dirty="0">
                <a:latin typeface="+mn-lt"/>
                <a:cs typeface="+mn-cs"/>
              </a:rPr>
              <a:t>    &amp;</a:t>
            </a:r>
            <a:r>
              <a:rPr lang="en-CA" sz="1600" b="1" dirty="0" err="1">
                <a:latin typeface="+mn-lt"/>
                <a:cs typeface="+mn-cs"/>
              </a:rPr>
              <a:t>nbsp</a:t>
            </a:r>
            <a:r>
              <a:rPr lang="en-CA" sz="1600" b="1" dirty="0">
                <a:latin typeface="+mn-lt"/>
                <a:cs typeface="+mn-cs"/>
              </a:rPr>
              <a:t>;&amp;</a:t>
            </a:r>
            <a:r>
              <a:rPr lang="en-CA" sz="1600" b="1" dirty="0" err="1">
                <a:latin typeface="+mn-lt"/>
                <a:cs typeface="+mn-cs"/>
              </a:rPr>
              <a:t>nbsp</a:t>
            </a:r>
            <a:r>
              <a:rPr lang="en-CA" sz="1600" b="1" dirty="0">
                <a:latin typeface="+mn-lt"/>
                <a:cs typeface="+mn-cs"/>
              </a:rPr>
              <a:t>;&amp;</a:t>
            </a:r>
            <a:r>
              <a:rPr lang="en-CA" sz="1600" b="1" dirty="0" err="1">
                <a:latin typeface="+mn-lt"/>
                <a:cs typeface="+mn-cs"/>
              </a:rPr>
              <a:t>nbsp</a:t>
            </a:r>
            <a:r>
              <a:rPr lang="en-CA" sz="1600" b="1" dirty="0">
                <a:latin typeface="+mn-lt"/>
                <a:cs typeface="+mn-cs"/>
              </a:rPr>
              <a:t>;</a:t>
            </a:r>
          </a:p>
          <a:p>
            <a:pPr>
              <a:defRPr/>
            </a:pPr>
            <a:r>
              <a:rPr lang="en-CA" sz="1600" b="1" dirty="0">
                <a:latin typeface="+mn-lt"/>
                <a:cs typeface="+mn-cs"/>
              </a:rPr>
              <a:t>    &lt;/</a:t>
            </a:r>
            <a:r>
              <a:rPr lang="en-CA" sz="1600" b="1" dirty="0" smtClean="0">
                <a:latin typeface="+mn-lt"/>
                <a:cs typeface="+mn-cs"/>
              </a:rPr>
              <a:t>h1&gt;</a:t>
            </a:r>
            <a:endParaRPr lang="en-CA" sz="1600" b="1" dirty="0">
              <a:latin typeface="+mn-lt"/>
              <a:cs typeface="+mn-cs"/>
            </a:endParaRPr>
          </a:p>
          <a:p>
            <a:pPr>
              <a:defRPr/>
            </a:pPr>
            <a:r>
              <a:rPr lang="en-CA" sz="1600" b="1" dirty="0">
                <a:latin typeface="+mn-lt"/>
                <a:cs typeface="+mn-cs"/>
              </a:rPr>
              <a:t>    &lt;h2&gt;</a:t>
            </a:r>
          </a:p>
          <a:p>
            <a:pPr>
              <a:defRPr/>
            </a:pPr>
            <a:r>
              <a:rPr lang="en-CA" sz="1600" b="1" dirty="0">
                <a:latin typeface="+mn-lt"/>
                <a:cs typeface="+mn-cs"/>
              </a:rPr>
              <a:t> </a:t>
            </a:r>
            <a:r>
              <a:rPr lang="en-CA" sz="1600" b="1" dirty="0" smtClean="0">
                <a:latin typeface="+mn-lt"/>
                <a:cs typeface="+mn-cs"/>
              </a:rPr>
              <a:t>       &lt;</a:t>
            </a:r>
            <a:r>
              <a:rPr lang="en-CA" sz="1600" b="1" dirty="0" err="1" smtClean="0">
                <a:latin typeface="+mn-lt"/>
                <a:cs typeface="+mn-cs"/>
              </a:rPr>
              <a:t>asp:Label</a:t>
            </a:r>
            <a:r>
              <a:rPr lang="en-CA" sz="1600" b="1" dirty="0" smtClean="0">
                <a:latin typeface="+mn-lt"/>
                <a:cs typeface="+mn-cs"/>
              </a:rPr>
              <a:t> </a:t>
            </a:r>
            <a:r>
              <a:rPr lang="en-CA" sz="1600" b="1" dirty="0">
                <a:latin typeface="+mn-lt"/>
                <a:cs typeface="+mn-cs"/>
              </a:rPr>
              <a:t>ID="Label" </a:t>
            </a:r>
            <a:r>
              <a:rPr lang="en-CA" sz="1600" b="1" dirty="0" err="1">
                <a:latin typeface="+mn-lt"/>
                <a:cs typeface="+mn-cs"/>
              </a:rPr>
              <a:t>runat</a:t>
            </a:r>
            <a:r>
              <a:rPr lang="en-CA" sz="1600" b="1" dirty="0">
                <a:latin typeface="+mn-lt"/>
                <a:cs typeface="+mn-cs"/>
              </a:rPr>
              <a:t>="server" Text="Label"&gt;&lt;/</a:t>
            </a:r>
            <a:r>
              <a:rPr lang="en-CA" sz="1600" b="1" dirty="0" err="1">
                <a:latin typeface="+mn-lt"/>
                <a:cs typeface="+mn-cs"/>
              </a:rPr>
              <a:t>asp:Label</a:t>
            </a:r>
            <a:r>
              <a:rPr lang="en-CA" sz="1600" b="1" dirty="0">
                <a:latin typeface="+mn-lt"/>
                <a:cs typeface="+mn-cs"/>
              </a:rPr>
              <a:t>&gt;</a:t>
            </a:r>
          </a:p>
          <a:p>
            <a:pPr>
              <a:defRPr/>
            </a:pPr>
            <a:r>
              <a:rPr lang="en-CA" sz="1600" b="1" dirty="0">
                <a:latin typeface="+mn-lt"/>
                <a:cs typeface="+mn-cs"/>
              </a:rPr>
              <a:t>    &lt;/h2&gt;</a:t>
            </a:r>
          </a:p>
          <a:p>
            <a:pPr>
              <a:defRPr/>
            </a:pPr>
            <a:r>
              <a:rPr lang="en-CA" sz="1600" b="1" dirty="0">
                <a:latin typeface="+mn-lt"/>
                <a:cs typeface="+mn-cs"/>
              </a:rPr>
              <a:t>    &lt;h2&gt;</a:t>
            </a:r>
          </a:p>
          <a:p>
            <a:pPr>
              <a:defRPr/>
            </a:pPr>
            <a:r>
              <a:rPr lang="en-CA" sz="1600" b="1" dirty="0">
                <a:latin typeface="+mn-lt"/>
                <a:cs typeface="+mn-cs"/>
              </a:rPr>
              <a:t>        &amp;</a:t>
            </a:r>
            <a:r>
              <a:rPr lang="en-CA" sz="1600" b="1" dirty="0" err="1">
                <a:latin typeface="+mn-lt"/>
                <a:cs typeface="+mn-cs"/>
              </a:rPr>
              <a:t>nbsp</a:t>
            </a:r>
            <a:r>
              <a:rPr lang="en-CA" sz="1600" b="1" dirty="0">
                <a:latin typeface="+mn-lt"/>
                <a:cs typeface="+mn-cs"/>
              </a:rPr>
              <a:t>;&lt;/h2&gt;</a:t>
            </a:r>
          </a:p>
          <a:p>
            <a:pPr>
              <a:defRPr/>
            </a:pPr>
            <a:r>
              <a:rPr lang="en-CA" sz="1600" b="1" dirty="0">
                <a:latin typeface="+mn-lt"/>
                <a:cs typeface="+mn-cs"/>
              </a:rPr>
              <a:t>    &lt;p&gt;</a:t>
            </a:r>
          </a:p>
          <a:p>
            <a:pPr>
              <a:defRPr/>
            </a:pPr>
            <a:r>
              <a:rPr lang="en-CA" sz="1600" b="1" dirty="0">
                <a:latin typeface="+mn-lt"/>
                <a:cs typeface="+mn-cs"/>
              </a:rPr>
              <a:t>        To learn more about ASP.NET visit &lt;a </a:t>
            </a:r>
            <a:r>
              <a:rPr lang="en-CA" sz="1600" b="1" dirty="0" err="1">
                <a:latin typeface="+mn-lt"/>
                <a:cs typeface="+mn-cs"/>
              </a:rPr>
              <a:t>href</a:t>
            </a:r>
            <a:r>
              <a:rPr lang="en-CA" sz="1600" b="1" dirty="0">
                <a:latin typeface="+mn-lt"/>
                <a:cs typeface="+mn-cs"/>
              </a:rPr>
              <a:t>="http://www.asp.net" title="ASP.NET Website"&gt;www.asp.net&lt;/a&gt;.</a:t>
            </a:r>
          </a:p>
          <a:p>
            <a:pPr>
              <a:defRPr/>
            </a:pPr>
            <a:r>
              <a:rPr lang="en-CA" sz="1600" b="1" dirty="0">
                <a:latin typeface="+mn-lt"/>
                <a:cs typeface="+mn-cs"/>
              </a:rPr>
              <a:t>    &lt;/p&gt;</a:t>
            </a:r>
          </a:p>
          <a:p>
            <a:pPr>
              <a:defRPr/>
            </a:pPr>
            <a:r>
              <a:rPr lang="en-CA" sz="1600" b="1" dirty="0" smtClean="0">
                <a:latin typeface="+mn-lt"/>
                <a:cs typeface="+mn-cs"/>
              </a:rPr>
              <a:t>&lt;/</a:t>
            </a:r>
            <a:r>
              <a:rPr lang="en-CA" sz="1600" b="1" dirty="0" err="1">
                <a:latin typeface="+mn-lt"/>
                <a:cs typeface="+mn-cs"/>
              </a:rPr>
              <a:t>asp:Content</a:t>
            </a:r>
            <a:r>
              <a:rPr lang="en-CA" sz="1600" b="1" dirty="0">
                <a:latin typeface="+mn-lt"/>
                <a:cs typeface="+mn-cs"/>
              </a:rPr>
              <a:t>&gt;</a:t>
            </a:r>
            <a:endParaRPr lang="en-CA" sz="1600" b="1" dirty="0" smtClean="0">
              <a:latin typeface="+mn-lt"/>
              <a:cs typeface="+mn-cs"/>
            </a:endParaRPr>
          </a:p>
        </p:txBody>
      </p:sp>
      <p:sp>
        <p:nvSpPr>
          <p:cNvPr id="2151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endParaRPr lang="en-US" altLang="en-US" sz="2400">
              <a:latin typeface="Times New Roman" pitchFamily="18" charset="0"/>
            </a:endParaRPr>
          </a:p>
        </p:txBody>
      </p:sp>
      <p:sp>
        <p:nvSpPr>
          <p:cNvPr id="2151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endParaRPr lang="en-US" altLang="en-US" sz="2400">
              <a:latin typeface="Times New Roman" pitchFamily="18" charset="0"/>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endParaRPr lang="en-US" altLang="en-US" sz="2400">
              <a:latin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3074</TotalTime>
  <Words>2758</Words>
  <Application>Microsoft Office PowerPoint</Application>
  <PresentationFormat>On-screen Show (4:3)</PresentationFormat>
  <Paragraphs>343</Paragraphs>
  <Slides>41</Slides>
  <Notes>4</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Civic</vt:lpstr>
      <vt:lpstr>ASP.NET Introduction</vt:lpstr>
      <vt:lpstr>Web Development Technologies</vt:lpstr>
      <vt:lpstr>What is ASP?</vt:lpstr>
      <vt:lpstr>ASP Page</vt:lpstr>
      <vt:lpstr>History: ASP Successes and Challenges</vt:lpstr>
      <vt:lpstr>What is ASP.NET?</vt:lpstr>
      <vt:lpstr>ASP.NET Key Features</vt:lpstr>
      <vt:lpstr>Web Forms and Web Services</vt:lpstr>
      <vt:lpstr>ASP.NET HelloWorld.aspx</vt:lpstr>
      <vt:lpstr>ASP.NET Programming Architecture  and Object Model</vt:lpstr>
      <vt:lpstr>Postbacks</vt:lpstr>
      <vt:lpstr>Server-side Controls</vt:lpstr>
      <vt:lpstr> Development: Code-Behind</vt:lpstr>
      <vt:lpstr> Execution</vt:lpstr>
      <vt:lpstr> Page Syntax</vt:lpstr>
      <vt:lpstr>Page Syntax (2)</vt:lpstr>
      <vt:lpstr> Server Control Properties</vt:lpstr>
      <vt:lpstr>Maintaining State</vt:lpstr>
      <vt:lpstr>Page Life Cycle Events</vt:lpstr>
      <vt:lpstr>Page Life Cycle Events (2)</vt:lpstr>
      <vt:lpstr>Page_Init()</vt:lpstr>
      <vt:lpstr>Load View State</vt:lpstr>
      <vt:lpstr>Page_Load ()</vt:lpstr>
      <vt:lpstr>Page_Load() (2)</vt:lpstr>
      <vt:lpstr>Page_PreRender()</vt:lpstr>
      <vt:lpstr>Save View State</vt:lpstr>
      <vt:lpstr>ViewState</vt:lpstr>
      <vt:lpstr>Storing Variables in the ViewState</vt:lpstr>
      <vt:lpstr>Storing Variables in the ViewState (2)</vt:lpstr>
      <vt:lpstr>Cost of View State</vt:lpstr>
      <vt:lpstr>Disabling the _VIEWSTATE</vt:lpstr>
      <vt:lpstr>Security</vt:lpstr>
      <vt:lpstr>Protection</vt:lpstr>
      <vt:lpstr>Control State</vt:lpstr>
      <vt:lpstr>Page Unloading</vt:lpstr>
      <vt:lpstr>MVC ASP.NET</vt:lpstr>
      <vt:lpstr>MVC</vt:lpstr>
      <vt:lpstr>MVC Architecture</vt:lpstr>
      <vt:lpstr>MVC in  a Web Application</vt:lpstr>
      <vt:lpstr>ASP.NET 4.5</vt:lpstr>
      <vt:lpstr>Videos</vt:lpstr>
    </vt:vector>
  </TitlesOfParts>
  <Company>BCIT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dc:title>
  <dc:creator>Mirela Gutica</dc:creator>
  <cp:lastModifiedBy>Mirela Gutica</cp:lastModifiedBy>
  <cp:revision>103</cp:revision>
  <dcterms:created xsi:type="dcterms:W3CDTF">2004-04-18T01:11:35Z</dcterms:created>
  <dcterms:modified xsi:type="dcterms:W3CDTF">2014-09-22T19:22:06Z</dcterms:modified>
</cp:coreProperties>
</file>