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7" r:id="rId3"/>
    <p:sldId id="268" r:id="rId4"/>
    <p:sldId id="306" r:id="rId5"/>
    <p:sldId id="263" r:id="rId6"/>
    <p:sldId id="305" r:id="rId7"/>
    <p:sldId id="271" r:id="rId8"/>
    <p:sldId id="272" r:id="rId9"/>
    <p:sldId id="273" r:id="rId10"/>
    <p:sldId id="284" r:id="rId11"/>
    <p:sldId id="275" r:id="rId12"/>
    <p:sldId id="307" r:id="rId13"/>
    <p:sldId id="279" r:id="rId14"/>
    <p:sldId id="280" r:id="rId15"/>
    <p:sldId id="281" r:id="rId16"/>
    <p:sldId id="283" r:id="rId17"/>
    <p:sldId id="282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6BC78-63F5-42B5-B37C-94149D4727F5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8D06-B77C-4F5E-99B8-C51B2304C4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88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5105-574B-4732-8ED2-5E42F785DB1B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0D93-16AF-4A2E-8B39-CB70D73EF73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88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erplan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Linear_classifi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B6F0E-1F2B-4F57-AA7A-71D4615B38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MPD – based on states. </a:t>
            </a:r>
            <a:r>
              <a:rPr lang="en-CA" dirty="0" smtClean="0"/>
              <a:t>The core problem of MDPs is to find a "policy" for the decision maker: a function that specifies the action that the decision maker will choose when in state .</a:t>
            </a:r>
            <a:endParaRPr lang="en-C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IRT model predicts the probability that a certain person will give a certain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to a certain item.</a:t>
            </a:r>
            <a:endParaRPr lang="en-CA" dirty="0" smtClean="0"/>
          </a:p>
          <a:p>
            <a:r>
              <a:rPr lang="en-CA" dirty="0" smtClean="0"/>
              <a:t>SVM: Suppose some given data points each belong to one of two classes, and the goal is to decide which class a </a:t>
            </a:r>
            <a:r>
              <a:rPr lang="en-CA" i="1" dirty="0" smtClean="0"/>
              <a:t>new</a:t>
            </a:r>
            <a:r>
              <a:rPr lang="en-CA" dirty="0" smtClean="0"/>
              <a:t> data point will be in. In the case of support vector machines, a data point is viewed as a </a:t>
            </a:r>
            <a:r>
              <a:rPr lang="en-CA" i="1" dirty="0" smtClean="0"/>
              <a:t>p</a:t>
            </a:r>
            <a:r>
              <a:rPr lang="en-CA" dirty="0" smtClean="0"/>
              <a:t>-dimensional vector (a list of </a:t>
            </a:r>
            <a:r>
              <a:rPr lang="en-CA" i="1" dirty="0" smtClean="0"/>
              <a:t>p</a:t>
            </a:r>
            <a:r>
              <a:rPr lang="en-CA" dirty="0" smtClean="0"/>
              <a:t> numbers), and we want to know whether we can separate such points with a (</a:t>
            </a:r>
            <a:r>
              <a:rPr lang="en-CA" i="1" dirty="0" smtClean="0"/>
              <a:t>p</a:t>
            </a:r>
            <a:r>
              <a:rPr lang="en-CA" dirty="0" smtClean="0"/>
              <a:t> − 1)-dimensional </a:t>
            </a:r>
            <a:r>
              <a:rPr lang="en-CA" dirty="0" smtClean="0">
                <a:hlinkClick r:id="rId3" tooltip="Hyperplane"/>
              </a:rPr>
              <a:t>hyperplane</a:t>
            </a:r>
            <a:r>
              <a:rPr lang="en-CA" dirty="0" smtClean="0"/>
              <a:t>. This is called a </a:t>
            </a:r>
            <a:r>
              <a:rPr lang="en-CA" dirty="0" smtClean="0">
                <a:hlinkClick r:id="rId4" tooltip="Linear classifier"/>
              </a:rPr>
              <a:t>linear classifier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D0D93-16AF-4A2E-8B39-CB70D73EF73B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8D32-A5AC-49CB-A312-8CBF8BC93DDE}" type="datetimeFigureOut">
              <a:rPr lang="en-US" smtClean="0"/>
              <a:pPr/>
              <a:t>10/24/2015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PTLK5hFGnQ" TargetMode="External"/><Relationship Id="rId2" Type="http://schemas.openxmlformats.org/officeDocument/2006/relationships/hyperlink" Target="https://www.youtube.com/watch?v=0NGmrwu_Bk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j4hFxko7c&amp;list=PLRP4_Y_q6NLQeA2lA3fEn0wSof-9l1cNg" TargetMode="External"/><Relationship Id="rId2" Type="http://schemas.openxmlformats.org/officeDocument/2006/relationships/hyperlink" Target="https://www.youtube.com/watch?v=SEwCRpTEgA0&amp;list=PL641AD8021922D1F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rY0o_3Tq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90" cy="1655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Human Computer Interaction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 smtClean="0"/>
              <a:t>Mirela</a:t>
            </a:r>
            <a:r>
              <a:rPr lang="en-US" sz="2000" dirty="0" smtClean="0"/>
              <a:t> </a:t>
            </a:r>
            <a:r>
              <a:rPr lang="en-US" sz="2000" dirty="0" err="1" smtClean="0"/>
              <a:t>Gutica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Comp 4952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Technical Programming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Computer Science Technology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BCIT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 have two bags each with 12 items. Bag 1 has  6 Kit-Kats and 6 Crispy cookies and bag 2 has 3 Kit-Kats and 9 Crispy cookies. I take one item from one of the two bags and it is a Kit-Kat. What is the probability that I took the candy from bag 2?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Solution: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Hypothesis: H1 </a:t>
            </a:r>
            <a:r>
              <a:rPr lang="en-US" sz="2000" dirty="0"/>
              <a:t>= bag 1; H2 = bag 2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Formula: P </a:t>
            </a:r>
            <a:r>
              <a:rPr lang="en-US" sz="2000" dirty="0"/>
              <a:t>(H2|X)  =  (P(X|H2)* P(H2)) / P(X)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Posterior </a:t>
            </a:r>
            <a:r>
              <a:rPr lang="en-US" sz="2000" dirty="0"/>
              <a:t>probability of a Kit-Kat candy conditioned on bag H1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P(X|H1) </a:t>
            </a:r>
            <a:r>
              <a:rPr lang="en-US" sz="2000" dirty="0"/>
              <a:t>= 6/12 = 1/2 = 0.5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Posterior probability of a Kit-Kat candy conditioned on bag H2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P(X|H2) = 3/12 = ¼ = </a:t>
            </a:r>
            <a:r>
              <a:rPr lang="en-US" sz="2000" dirty="0" smtClean="0"/>
              <a:t>0.25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Prior probability of a bag: P(</a:t>
            </a:r>
            <a:r>
              <a:rPr lang="en-US" sz="2000" dirty="0" err="1"/>
              <a:t>H1</a:t>
            </a:r>
            <a:r>
              <a:rPr lang="en-US" sz="2000" dirty="0"/>
              <a:t>) = P(</a:t>
            </a:r>
            <a:r>
              <a:rPr lang="en-US" sz="2000" dirty="0" err="1"/>
              <a:t>H2</a:t>
            </a:r>
            <a:r>
              <a:rPr lang="en-US" sz="2000" dirty="0"/>
              <a:t>) </a:t>
            </a:r>
            <a:r>
              <a:rPr lang="en-US" sz="2000"/>
              <a:t>= </a:t>
            </a:r>
            <a:r>
              <a:rPr lang="en-US" sz="2000" smtClean="0"/>
              <a:t>0.5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Prior </a:t>
            </a:r>
            <a:r>
              <a:rPr lang="en-US" sz="2000" dirty="0"/>
              <a:t>probability of a Kit-Kat candy from any bag: P(X) = P(H1)*P(X|H1)  + P(H2)*P(X|H2) =  0.5*0.5 + 0.5*0.25 = 0.25 + 0.125 = 0.375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 (H2|X)  = (0.25 * 0.5) /0.375= 0.125/0.375 = 0.33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patient enter the doctor’s office and complains that he is tired and has a bad </a:t>
            </a:r>
            <a:r>
              <a:rPr lang="en-US" sz="2400" dirty="0" smtClean="0"/>
              <a:t>cough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doctor considers three possibilities: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Flu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Lung cancer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Stomach flu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is the estimated probability for the patient to be sick with one of these disease</a:t>
            </a:r>
            <a:r>
              <a:rPr lang="en-US" sz="24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 (H|X) = (likelihood *  prior)/ normalized constant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www.youtube.com/watch?v=0NGmrwu_BkY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www.youtube.com/watch?v=pPTLK5hFGnQ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 (2)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4159"/>
            <a:ext cx="8229600" cy="48291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en-US" sz="2100" dirty="0"/>
              <a:t>P(H1) = P(H2) = 0.5</a:t>
            </a:r>
            <a:endParaRPr lang="pt-BR" sz="2100" dirty="0"/>
          </a:p>
          <a:p>
            <a:pPr marL="0" lvl="2" indent="0">
              <a:buNone/>
            </a:pPr>
            <a:r>
              <a:rPr lang="en-US" sz="2100" dirty="0"/>
              <a:t>P(X|H2) = 3/12 = ¼ = 0.25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100" dirty="0" smtClean="0"/>
          </a:p>
          <a:p>
            <a:pPr marL="0" indent="0">
              <a:buNone/>
            </a:pPr>
            <a:r>
              <a:rPr lang="pt-BR" sz="2100" dirty="0" smtClean="0"/>
              <a:t>P(X</a:t>
            </a:r>
            <a:r>
              <a:rPr lang="pt-BR" sz="2100" dirty="0"/>
              <a:t>) = P(H1)*P(X|H1)  + P(H2)*P(X|H2) =  0.5*0.5 + 0.5*0.25 = 0.25 + 0.125 = </a:t>
            </a:r>
            <a:r>
              <a:rPr lang="pt-BR" sz="2100" dirty="0" smtClean="0"/>
              <a:t>0.375</a:t>
            </a:r>
          </a:p>
          <a:p>
            <a:pPr marL="0" lvl="1" indent="0">
              <a:buNone/>
            </a:pPr>
            <a:r>
              <a:rPr lang="en-US" sz="2100" dirty="0"/>
              <a:t>P (H2|X)  = (0.25 * 0.5) /0.375= 0.125/0.375 = </a:t>
            </a:r>
            <a:r>
              <a:rPr lang="en-US" sz="2100" dirty="0" smtClean="0"/>
              <a:t>0.33</a:t>
            </a:r>
          </a:p>
          <a:p>
            <a:pPr marL="0" indent="0">
              <a:buNone/>
            </a:pPr>
            <a:endParaRPr lang="pt-BR" sz="2100" dirty="0" smtClean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034985" y="4703889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RC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034985" y="3737986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KK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000349" y="2726186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RC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975468" y="1611213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KK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3324481" y="4057002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Bag 2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3254901" y="2582906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Bag 1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845212" y="3413950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Bag 1 or 2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48047" y="2906942"/>
            <a:ext cx="100685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2214622" y="3737986"/>
            <a:ext cx="1006854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34374" y="1969689"/>
            <a:ext cx="1341094" cy="811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311" y="2828399"/>
            <a:ext cx="134109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93541" y="4133820"/>
            <a:ext cx="1341094" cy="252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8" idx="1"/>
          </p:cNvCxnSpPr>
          <p:nvPr/>
        </p:nvCxnSpPr>
        <p:spPr>
          <a:xfrm>
            <a:off x="4693891" y="4381038"/>
            <a:ext cx="1341094" cy="64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356839" y="2772654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4" name="Oval 33"/>
          <p:cNvSpPr/>
          <p:nvPr/>
        </p:nvSpPr>
        <p:spPr>
          <a:xfrm>
            <a:off x="2298800" y="4246893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5" name="Oval 34"/>
          <p:cNvSpPr/>
          <p:nvPr/>
        </p:nvSpPr>
        <p:spPr>
          <a:xfrm>
            <a:off x="4901522" y="1879504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6" name="Oval 35"/>
          <p:cNvSpPr/>
          <p:nvPr/>
        </p:nvSpPr>
        <p:spPr>
          <a:xfrm>
            <a:off x="4932040" y="3095093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4932040" y="3867112"/>
            <a:ext cx="864096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0.25</a:t>
            </a:r>
            <a:endParaRPr lang="en-CA" dirty="0"/>
          </a:p>
        </p:txBody>
      </p:sp>
      <p:sp>
        <p:nvSpPr>
          <p:cNvPr id="38" name="Oval 37"/>
          <p:cNvSpPr/>
          <p:nvPr/>
        </p:nvSpPr>
        <p:spPr>
          <a:xfrm>
            <a:off x="4905297" y="4725144"/>
            <a:ext cx="850287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0.75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4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Stochastic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term "stochastic" means "pertaining to chance" </a:t>
            </a:r>
          </a:p>
          <a:p>
            <a:r>
              <a:rPr lang="en-US" sz="2800" dirty="0"/>
              <a:t>A system is deterministic if it produces the same output for a given </a:t>
            </a:r>
            <a:r>
              <a:rPr lang="en-US" sz="2800" dirty="0" smtClean="0"/>
              <a:t>input 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example, software applications should be deterministic (this is a requirement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800" dirty="0"/>
              <a:t>In the case of a stochastic system, disturbances can randomly produce different results on the same given </a:t>
            </a:r>
            <a:r>
              <a:rPr lang="en-US" sz="2800" dirty="0" smtClean="0"/>
              <a:t>input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User modeling is used to identify the users’ </a:t>
            </a:r>
            <a:r>
              <a:rPr lang="en-US" sz="2800" b="1" dirty="0"/>
              <a:t>needs </a:t>
            </a:r>
            <a:r>
              <a:rPr lang="en-US" sz="2800" dirty="0"/>
              <a:t>based on a decision model that takes into consideration the users’ </a:t>
            </a:r>
            <a:r>
              <a:rPr lang="en-US" sz="2800" b="1" dirty="0"/>
              <a:t>beliefs, intentions and </a:t>
            </a:r>
            <a:r>
              <a:rPr lang="en-US" sz="2800" b="1" dirty="0" smtClean="0"/>
              <a:t>goals</a:t>
            </a: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Bayesian </a:t>
            </a:r>
            <a:r>
              <a:rPr lang="en-US" sz="2800" dirty="0"/>
              <a:t>models are used as probabilistic models for computing the likelihood of a certain event to </a:t>
            </a:r>
            <a:r>
              <a:rPr lang="en-US" sz="2800" dirty="0" smtClean="0"/>
              <a:t>happen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Other </a:t>
            </a:r>
            <a:r>
              <a:rPr lang="en-US" sz="2800" dirty="0"/>
              <a:t>methods: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Markov Decision Processes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Item Response Theory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Support Vector Machine formulation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Decision Trees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Can We Use Statistical Models for User Modeling?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Yes, we can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Increased </a:t>
            </a:r>
            <a:r>
              <a:rPr lang="en-US" sz="3600" dirty="0"/>
              <a:t>computational power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Easy access to user data (i.e. repositories of data, logging activities are recorded</a:t>
            </a:r>
            <a:r>
              <a:rPr lang="en-US" sz="3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Conducting usability studies to understand </a:t>
            </a:r>
            <a:r>
              <a:rPr lang="en-US" sz="3600" smtClean="0"/>
              <a:t>our problem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and adaptable interface design</a:t>
            </a:r>
          </a:p>
          <a:p>
            <a:pPr lvl="1"/>
            <a:r>
              <a:rPr lang="en-US" dirty="0" smtClean="0"/>
              <a:t>Adaptive interfaces are intelligent interfaces that adjust automatically to what is supposed to be the best outcome for users by keeping a user profile and predicting what the users’ goals and needs might be</a:t>
            </a:r>
          </a:p>
          <a:p>
            <a:pPr lvl="1"/>
            <a:r>
              <a:rPr lang="en-US" dirty="0" smtClean="0"/>
              <a:t>Adaptable interfaces: can be adapted by users</a:t>
            </a:r>
          </a:p>
          <a:p>
            <a:r>
              <a:rPr lang="en-US" dirty="0" smtClean="0"/>
              <a:t>Hybrid design - favored 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Modeling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Complexity</a:t>
            </a:r>
          </a:p>
          <a:p>
            <a:r>
              <a:rPr lang="en-US" dirty="0" smtClean="0"/>
              <a:t>User modeling problems are dominated by uncertainty</a:t>
            </a:r>
            <a:r>
              <a:rPr lang="en-US" b="1" dirty="0" smtClean="0"/>
              <a:t> </a:t>
            </a:r>
          </a:p>
          <a:p>
            <a:r>
              <a:rPr lang="en-CA" dirty="0" smtClean="0"/>
              <a:t>More research is needed in areas like emotional needs (more research was done related to cognition), culture</a:t>
            </a:r>
            <a:r>
              <a:rPr lang="en-CA" dirty="0"/>
              <a:t> </a:t>
            </a:r>
            <a:r>
              <a:rPr lang="en-CA" dirty="0" smtClean="0"/>
              <a:t>and diversity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Practical Strategies for Usability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Do not wait till you finish your product to test:</a:t>
            </a:r>
          </a:p>
          <a:p>
            <a:pPr lvl="1"/>
            <a:r>
              <a:rPr lang="en-CA" dirty="0" smtClean="0"/>
              <a:t>Test early with real users</a:t>
            </a:r>
          </a:p>
          <a:p>
            <a:pPr lvl="1"/>
            <a:r>
              <a:rPr lang="en-CA" dirty="0" smtClean="0"/>
              <a:t>User interfaces can be tested with fake web pages (no code behind) or just paper</a:t>
            </a:r>
          </a:p>
          <a:p>
            <a:pPr lvl="1"/>
            <a:r>
              <a:rPr lang="en-CA" dirty="0" smtClean="0"/>
              <a:t>Design based on tests</a:t>
            </a:r>
          </a:p>
          <a:p>
            <a:r>
              <a:rPr lang="en-CA" dirty="0" smtClean="0"/>
              <a:t>Determine the goals of your application and write the user tasks</a:t>
            </a:r>
          </a:p>
          <a:p>
            <a:pPr lvl="1"/>
            <a:r>
              <a:rPr lang="en-CA" dirty="0" smtClean="0"/>
              <a:t>Based on these goals, write tasks for the user to perform </a:t>
            </a:r>
          </a:p>
          <a:p>
            <a:pPr lvl="1"/>
            <a:r>
              <a:rPr lang="en-CA" dirty="0" smtClean="0"/>
              <a:t>Be detailed in your tasks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Practical Strategies for Usability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Determine the user profile </a:t>
            </a:r>
          </a:p>
          <a:p>
            <a:pPr lvl="1"/>
            <a:r>
              <a:rPr lang="en-CA" dirty="0" smtClean="0"/>
              <a:t>Invite users with different profiles to test your application</a:t>
            </a:r>
          </a:p>
          <a:p>
            <a:r>
              <a:rPr lang="en-CA" dirty="0" smtClean="0"/>
              <a:t>Run sessions of testing</a:t>
            </a:r>
          </a:p>
          <a:p>
            <a:pPr lvl="1"/>
            <a:r>
              <a:rPr lang="en-CA" dirty="0" smtClean="0"/>
              <a:t>Collect data based on tests</a:t>
            </a:r>
          </a:p>
          <a:p>
            <a:pPr lvl="1"/>
            <a:r>
              <a:rPr lang="en-CA" dirty="0" smtClean="0"/>
              <a:t>A simple way of collecting data is to use observers</a:t>
            </a:r>
          </a:p>
          <a:p>
            <a:pPr lvl="1"/>
            <a:r>
              <a:rPr lang="en-CA" dirty="0" smtClean="0"/>
              <a:t> For interaction design, the most important thing to remember is that watching people work or perform tasks is much more telling and gives truer information than focus groups or surveys!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Interface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www.youtube.com/watch?v=SEwCRpTEgA0&amp;list=PL641AD8021922D1F5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www.youtube.com/watch?v=Ovj4hFxko7c&amp;list=PLRP4_Y_q6NLQeA2lA3fEn0wSof-9l1cNg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9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and Aesthetics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Usability is influenced by aesthetics: the way users feel about the technology they are working or interfering with was reported to be related to usability issues</a:t>
            </a:r>
          </a:p>
          <a:p>
            <a:r>
              <a:rPr lang="en-US" dirty="0" smtClean="0"/>
              <a:t>Customers of ATM machines responded to different interface layouts in respect to the relationship beauty – ease of use</a:t>
            </a:r>
          </a:p>
          <a:p>
            <a:r>
              <a:rPr lang="en-US" dirty="0" smtClean="0"/>
              <a:t>Trends</a:t>
            </a:r>
          </a:p>
          <a:p>
            <a:pPr lvl="1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www.youtube.com/watch?v=bKrY0o_3TqU</a:t>
            </a: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field of HCI and AI</a:t>
            </a:r>
          </a:p>
          <a:p>
            <a:r>
              <a:rPr lang="en-US" dirty="0" smtClean="0"/>
              <a:t>Concerned with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reation of “interface agents” or “intelligent agents” that can predict the user’s future actions based on </a:t>
            </a:r>
          </a:p>
          <a:p>
            <a:pPr lvl="2"/>
            <a:r>
              <a:rPr lang="en-US" dirty="0" smtClean="0"/>
              <a:t>the current state of the system</a:t>
            </a:r>
          </a:p>
          <a:p>
            <a:pPr lvl="2"/>
            <a:r>
              <a:rPr lang="en-US" dirty="0" smtClean="0"/>
              <a:t>the user’s profile</a:t>
            </a:r>
          </a:p>
          <a:p>
            <a:pPr lvl="2"/>
            <a:r>
              <a:rPr lang="en-US" dirty="0" smtClean="0"/>
              <a:t>previous actions</a:t>
            </a:r>
          </a:p>
          <a:p>
            <a:pPr lvl="2"/>
            <a:r>
              <a:rPr lang="en-US" dirty="0" smtClean="0"/>
              <a:t>prior beliefs</a:t>
            </a:r>
          </a:p>
          <a:p>
            <a:r>
              <a:rPr lang="en-US" dirty="0" smtClean="0"/>
              <a:t>Therefore, user modeling uses a decision model that takes into consideration users’ beliefs, intentions and goals</a:t>
            </a:r>
          </a:p>
          <a:p>
            <a:r>
              <a:rPr lang="en-US" dirty="0" smtClean="0"/>
              <a:t>The main question: How can we learn from such little evidence?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7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Models 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412776"/>
            <a:ext cx="4498032" cy="489654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Reverend Thomas Bayes (1702 – 1761) mathematician and Presbyterian </a:t>
            </a:r>
            <a:r>
              <a:rPr lang="en-US" sz="2400" dirty="0" smtClean="0"/>
              <a:t>minister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His theory on “inverse probability” was accepted by Laplace in </a:t>
            </a:r>
            <a:r>
              <a:rPr lang="en-US" sz="2400" dirty="0" smtClean="0"/>
              <a:t>1781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Bayes’s</a:t>
            </a:r>
            <a:r>
              <a:rPr lang="en-US" sz="2400" dirty="0" smtClean="0"/>
              <a:t> </a:t>
            </a:r>
            <a:r>
              <a:rPr lang="en-US" sz="2400" dirty="0"/>
              <a:t>theorem was published </a:t>
            </a:r>
            <a:r>
              <a:rPr lang="en-US" sz="2400" dirty="0" smtClean="0"/>
              <a:t>posthumously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Bayes argued that </a:t>
            </a:r>
            <a:r>
              <a:rPr lang="en-US" sz="2400" b="1" dirty="0"/>
              <a:t>the estimated probability for a future event is based on measurements of data, a model for these measurements, and a model for our prior beliefs about the </a:t>
            </a:r>
            <a:r>
              <a:rPr lang="en-US" sz="2400" b="1" dirty="0" smtClean="0"/>
              <a:t>system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491947" y="1627993"/>
            <a:ext cx="3623320" cy="411636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400" dirty="0"/>
          </a:p>
        </p:txBody>
      </p:sp>
      <p:pic>
        <p:nvPicPr>
          <p:cNvPr id="10245" name="Picture 5" descr="Bay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484784"/>
            <a:ext cx="2895600" cy="310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Theorem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Bayesian Theorem uses “conditional probabilities”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 </a:t>
            </a:r>
            <a:r>
              <a:rPr lang="en-US" sz="2400" dirty="0"/>
              <a:t>(H|X)  =  (P(X|H)* P(H)) / P(X)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  is the hypothesis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X </a:t>
            </a:r>
            <a:r>
              <a:rPr lang="en-US" sz="2000" dirty="0"/>
              <a:t>is the data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 (H|X) is the posterior probability of H conditioned on 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P(H) is the prior probability of 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P(X|H) is the posterior probability of X conditioned on 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P(X) is the prior probability of X (or normalized constant)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 (H|X) = (likelihood *  prior)/ normalized constant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Represented by a graph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nodes represent the random variables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relationships between (variables) nodes are represented with directed edges (arrows) between pairs of nodes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 Bayesian network should be DAG (Directed Acyclic Graph)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Includes conditional probability specifications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conditional probability of each variable is given with respect to its parents in the DAG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1208</Words>
  <Application>Microsoft Office PowerPoint</Application>
  <PresentationFormat>On-screen Show (4:3)</PresentationFormat>
  <Paragraphs>157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Introduction to Human Computer Interaction Part 2</vt:lpstr>
      <vt:lpstr>Practical Strategies for Usability</vt:lpstr>
      <vt:lpstr>Practical Strategies for Usability (2)</vt:lpstr>
      <vt:lpstr>User Interface Design</vt:lpstr>
      <vt:lpstr>Usability and Aesthetics</vt:lpstr>
      <vt:lpstr>User Modeling</vt:lpstr>
      <vt:lpstr>Bayesian Models History</vt:lpstr>
      <vt:lpstr>Bayesian Theorem</vt:lpstr>
      <vt:lpstr>Bayesian Network (1)</vt:lpstr>
      <vt:lpstr>Example 1</vt:lpstr>
      <vt:lpstr>Example 2</vt:lpstr>
      <vt:lpstr>Example 1 (2) </vt:lpstr>
      <vt:lpstr>Stochastic Systems</vt:lpstr>
      <vt:lpstr>User Modeling</vt:lpstr>
      <vt:lpstr>Can We Use Statistical Models for User Modeling?</vt:lpstr>
      <vt:lpstr>Solutions</vt:lpstr>
      <vt:lpstr>User Modeling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 Master Pages and Navigation</dc:title>
  <dc:creator>Mirela</dc:creator>
  <cp:lastModifiedBy>Jens</cp:lastModifiedBy>
  <cp:revision>168</cp:revision>
  <dcterms:created xsi:type="dcterms:W3CDTF">2008-11-02T22:24:49Z</dcterms:created>
  <dcterms:modified xsi:type="dcterms:W3CDTF">2015-10-24T22:59:41Z</dcterms:modified>
</cp:coreProperties>
</file>