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279" r:id="rId12"/>
    <p:sldId id="277" r:id="rId13"/>
    <p:sldId id="278" r:id="rId14"/>
    <p:sldId id="284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304" r:id="rId23"/>
    <p:sldId id="320" r:id="rId24"/>
    <p:sldId id="321" r:id="rId25"/>
    <p:sldId id="295" r:id="rId26"/>
    <p:sldId id="296" r:id="rId27"/>
    <p:sldId id="319" r:id="rId28"/>
    <p:sldId id="297" r:id="rId29"/>
    <p:sldId id="305" r:id="rId30"/>
    <p:sldId id="347" r:id="rId31"/>
    <p:sldId id="348" r:id="rId32"/>
    <p:sldId id="351" r:id="rId33"/>
    <p:sldId id="352" r:id="rId34"/>
    <p:sldId id="322" r:id="rId35"/>
    <p:sldId id="346" r:id="rId36"/>
    <p:sldId id="323" r:id="rId37"/>
    <p:sldId id="324" r:id="rId38"/>
    <p:sldId id="341" r:id="rId39"/>
    <p:sldId id="342" r:id="rId40"/>
    <p:sldId id="354" r:id="rId41"/>
    <p:sldId id="343" r:id="rId42"/>
    <p:sldId id="344" r:id="rId43"/>
    <p:sldId id="345" r:id="rId44"/>
    <p:sldId id="325" r:id="rId45"/>
    <p:sldId id="327" r:id="rId46"/>
    <p:sldId id="353" r:id="rId47"/>
    <p:sldId id="330" r:id="rId48"/>
    <p:sldId id="326" r:id="rId49"/>
    <p:sldId id="328" r:id="rId50"/>
    <p:sldId id="329" r:id="rId51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42" autoAdjust="0"/>
    <p:restoredTop sz="94660"/>
  </p:normalViewPr>
  <p:slideViewPr>
    <p:cSldViewPr>
      <p:cViewPr>
        <p:scale>
          <a:sx n="77" d="100"/>
          <a:sy n="77" d="100"/>
        </p:scale>
        <p:origin x="-2100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A27027-A231-456E-AD22-5B887AEAC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0388"/>
            <a:ext cx="54864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63FCAF-47DF-4293-AC5A-CD87D1F86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3FCAF-47DF-4293-AC5A-CD87D1F86D5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A701E-9ED5-4727-B36A-1D40C20B5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2E3C6-BD4E-4A5A-B89C-3C1DF9138B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552E7-6B81-4746-88FC-386650D2A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EABBF-C869-430E-9F70-0B3E6FD79B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72B02-0C87-43A3-A4EA-C584C95A4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940DB-B387-40A1-8C84-7ECC8385E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41696-C0A1-4D78-B32C-66FF814117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002105-81AA-4FE6-BCA8-0BFAAA3D74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383A1-E468-4A00-A188-A593ABB2A6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2729C-EBBB-41D4-A0F9-90D06B430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F5B33-C368-4BBC-ACF8-05DD1516C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C7B6E5B5-2D7D-4026-B168-79C4D2BB63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otnetsol.blogspot.ca/2013/10/mvc-model-view-controller-architecture.html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49643.aspx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49643.aspx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49643.aspx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xFtRdKr7C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bb399567.aspx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/tutorials/getting-started-with-ef-using-mvc/migrations-and-deployment-with-the-entity-framework-in-an-asp-net-mvc-appl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696169(VS.103)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1"/>
            <a:ext cx="7772400" cy="3276599"/>
          </a:xfrm>
        </p:spPr>
        <p:txBody>
          <a:bodyPr/>
          <a:lstStyle/>
          <a:p>
            <a:pPr eaLnBrk="1" hangingPunct="1"/>
            <a:r>
              <a:rPr lang="en-US" altLang="en-US" sz="6600" dirty="0" smtClean="0"/>
              <a:t>ASP.NET MVC </a:t>
            </a:r>
            <a:r>
              <a:rPr lang="en-US" altLang="en-US" sz="6600" dirty="0" smtClean="0"/>
              <a:t>5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6764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smtClean="0"/>
              <a:t>Mirela Gutica</a:t>
            </a:r>
            <a:br>
              <a:rPr lang="en-US" sz="2000" smtClean="0"/>
            </a:br>
            <a:r>
              <a:rPr lang="en-US" sz="2000" smtClean="0"/>
              <a:t>Comp 4952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smtClean="0"/>
              <a:t>Technical Programming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smtClean="0"/>
              <a:t>Computer Science Technology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smtClean="0"/>
              <a:t>BCIT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the Data Access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the models</a:t>
            </a:r>
          </a:p>
          <a:p>
            <a:r>
              <a:rPr lang="en-CA" dirty="0" smtClean="0"/>
              <a:t>Seed the database</a:t>
            </a:r>
          </a:p>
          <a:p>
            <a:r>
              <a:rPr lang="en-CA" dirty="0" smtClean="0"/>
              <a:t>Configure the application to use the database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63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What is MVC?</a:t>
            </a:r>
            <a:endParaRPr lang="en-CA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altLang="en-US" sz="2400" dirty="0" smtClean="0"/>
              <a:t>Model–view–controller (MVC) is a software architecture and pattern used in software engineering</a:t>
            </a:r>
          </a:p>
          <a:p>
            <a:r>
              <a:rPr lang="en-CA" altLang="en-US" sz="2400" dirty="0" smtClean="0"/>
              <a:t>The idea behind this pattern is to isolate the application logic </a:t>
            </a:r>
            <a:r>
              <a:rPr lang="en-CA" altLang="en-US" sz="2400" dirty="0"/>
              <a:t>(logic domain ) </a:t>
            </a:r>
            <a:r>
              <a:rPr lang="en-CA" altLang="en-US" sz="2400" dirty="0" smtClean="0"/>
              <a:t>from the UI allowing for independent design, implementation, testing and maintenance of each</a:t>
            </a:r>
          </a:p>
          <a:p>
            <a:pPr lvl="1"/>
            <a:r>
              <a:rPr lang="en-CA" sz="2000" dirty="0"/>
              <a:t>motivations of </a:t>
            </a:r>
            <a:r>
              <a:rPr lang="en-CA" sz="2000" dirty="0" smtClean="0"/>
              <a:t>the </a:t>
            </a:r>
            <a:r>
              <a:rPr lang="en-CA" sz="2000" i="1" dirty="0"/>
              <a:t>MVC</a:t>
            </a:r>
            <a:r>
              <a:rPr lang="en-CA" sz="2000" dirty="0"/>
              <a:t> pattern is to make the model independent </a:t>
            </a:r>
            <a:endParaRPr lang="en-CA" sz="2000" dirty="0" smtClean="0"/>
          </a:p>
          <a:p>
            <a:r>
              <a:rPr lang="en-CA" altLang="en-US" sz="2400" dirty="0" smtClean="0"/>
              <a:t>This pattern is not new; MVC was first described in 1979 by </a:t>
            </a:r>
            <a:r>
              <a:rPr lang="en-CA" altLang="en-US" sz="2400" dirty="0" err="1" smtClean="0"/>
              <a:t>Trygve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Reenskaug</a:t>
            </a:r>
            <a:r>
              <a:rPr lang="en-CA" altLang="en-US" sz="2400" dirty="0" smtClean="0"/>
              <a:t>, then working on Smalltalk</a:t>
            </a:r>
          </a:p>
          <a:p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5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MVC (</a:t>
            </a:r>
            <a:r>
              <a:rPr lang="en-CA" i="1" dirty="0"/>
              <a:t>Model</a:t>
            </a:r>
            <a:r>
              <a:rPr lang="en-CA" dirty="0"/>
              <a:t>, </a:t>
            </a:r>
            <a:r>
              <a:rPr lang="en-CA" i="1" dirty="0"/>
              <a:t>View</a:t>
            </a:r>
            <a:r>
              <a:rPr lang="en-CA" dirty="0"/>
              <a:t> and </a:t>
            </a:r>
            <a:r>
              <a:rPr lang="en-CA" i="1" dirty="0" smtClean="0"/>
              <a:t>Controller</a:t>
            </a:r>
            <a:r>
              <a:rPr lang="en-CA" dirty="0" smtClean="0"/>
              <a:t>)</a:t>
            </a:r>
            <a:endParaRPr lang="en-CA" altLang="en-US" dirty="0" smtClean="0">
              <a:solidFill>
                <a:srgbClr val="7B9899"/>
              </a:solidFill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01625" y="1527174"/>
            <a:ext cx="8461375" cy="4873625"/>
          </a:xfrm>
        </p:spPr>
        <p:txBody>
          <a:bodyPr/>
          <a:lstStyle/>
          <a:p>
            <a:pPr eaLnBrk="1" hangingPunct="1"/>
            <a:r>
              <a:rPr lang="en-CA" altLang="en-US" i="1" dirty="0" smtClean="0"/>
              <a:t>Model: </a:t>
            </a:r>
            <a:r>
              <a:rPr lang="en-CA" dirty="0"/>
              <a:t>represents the underlying, logical structure of data in a software application </a:t>
            </a:r>
            <a:endParaRPr lang="en-CA" dirty="0" smtClean="0"/>
          </a:p>
          <a:p>
            <a:pPr lvl="1" eaLnBrk="1" hangingPunct="1"/>
            <a:r>
              <a:rPr lang="en-CA" dirty="0" smtClean="0"/>
              <a:t>Responds to requests for info about its state from the view</a:t>
            </a:r>
          </a:p>
          <a:p>
            <a:pPr lvl="1" eaLnBrk="1" hangingPunct="1"/>
            <a:r>
              <a:rPr lang="en-CA" dirty="0" smtClean="0"/>
              <a:t>Responds to instructions to change the state  (from the controller)</a:t>
            </a:r>
          </a:p>
          <a:p>
            <a:pPr eaLnBrk="1" hangingPunct="1"/>
            <a:r>
              <a:rPr lang="en-CA" altLang="en-US" i="1" dirty="0" smtClean="0"/>
              <a:t>Controller</a:t>
            </a:r>
            <a:r>
              <a:rPr lang="en-CA" altLang="en-US" dirty="0" smtClean="0"/>
              <a:t>: </a:t>
            </a:r>
            <a:r>
              <a:rPr lang="en-CA" dirty="0" smtClean="0"/>
              <a:t>interprets mouse and keyboard inputs</a:t>
            </a:r>
          </a:p>
          <a:p>
            <a:pPr lvl="1" eaLnBrk="1" hangingPunct="1"/>
            <a:r>
              <a:rPr lang="en-CA" dirty="0" smtClean="0"/>
              <a:t>Updates </a:t>
            </a:r>
            <a:r>
              <a:rPr lang="en-CA" dirty="0"/>
              <a:t>the model to reflect a change in state of the </a:t>
            </a:r>
            <a:r>
              <a:rPr lang="en-CA" dirty="0" smtClean="0"/>
              <a:t>application</a:t>
            </a:r>
          </a:p>
          <a:p>
            <a:pPr lvl="1" eaLnBrk="1" hangingPunct="1"/>
            <a:r>
              <a:rPr lang="en-CA" dirty="0" smtClean="0"/>
              <a:t>Informs the view of changes </a:t>
            </a:r>
          </a:p>
          <a:p>
            <a:pPr eaLnBrk="1" hangingPunct="1"/>
            <a:r>
              <a:rPr lang="en-CA" altLang="en-US" i="1" dirty="0" smtClean="0"/>
              <a:t>View</a:t>
            </a:r>
            <a:r>
              <a:rPr lang="en-CA" altLang="en-US" dirty="0" smtClean="0"/>
              <a:t>: receives information from controller and </a:t>
            </a:r>
            <a:r>
              <a:rPr lang="en-CA" dirty="0"/>
              <a:t>renders </a:t>
            </a:r>
            <a:r>
              <a:rPr lang="en-CA" dirty="0" smtClean="0"/>
              <a:t>and  displays </a:t>
            </a:r>
            <a:r>
              <a:rPr lang="en-CA" dirty="0"/>
              <a:t>that </a:t>
            </a:r>
            <a:r>
              <a:rPr lang="en-CA" dirty="0" smtClean="0"/>
              <a:t>information on a 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Architecture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210594"/>
            <a:ext cx="4191000" cy="3305175"/>
          </a:xfrm>
        </p:spPr>
      </p:pic>
      <p:sp>
        <p:nvSpPr>
          <p:cNvPr id="6" name="Rectangle 5"/>
          <p:cNvSpPr/>
          <p:nvPr/>
        </p:nvSpPr>
        <p:spPr>
          <a:xfrm>
            <a:off x="533400" y="55626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msdotnetsol.blogspot.ca/2013/10/mvc-model-view-controller-architecture.html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13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</a:t>
            </a:r>
            <a:r>
              <a:rPr lang="en-CA" dirty="0" smtClean="0"/>
              <a:t>oth </a:t>
            </a:r>
            <a:r>
              <a:rPr lang="en-CA" dirty="0"/>
              <a:t>the view and the controller depend on the </a:t>
            </a:r>
            <a:r>
              <a:rPr lang="en-CA" dirty="0" smtClean="0"/>
              <a:t>model</a:t>
            </a:r>
          </a:p>
          <a:p>
            <a:r>
              <a:rPr lang="en-CA" dirty="0" smtClean="0"/>
              <a:t>The </a:t>
            </a:r>
            <a:r>
              <a:rPr lang="en-CA" dirty="0"/>
              <a:t>model depends on neither the view nor the </a:t>
            </a:r>
            <a:r>
              <a:rPr lang="en-CA" dirty="0" smtClean="0"/>
              <a:t>controller</a:t>
            </a:r>
            <a:r>
              <a:rPr lang="en-CA" dirty="0"/>
              <a:t>	</a:t>
            </a:r>
            <a:endParaRPr lang="en-CA" dirty="0" smtClean="0"/>
          </a:p>
          <a:p>
            <a:pPr lvl="1"/>
            <a:r>
              <a:rPr lang="en-CA" dirty="0"/>
              <a:t>This separation allows the model to be built and tested </a:t>
            </a:r>
            <a:r>
              <a:rPr lang="en-CA" dirty="0" smtClean="0"/>
              <a:t>independent 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separation between view and controller is secondary </a:t>
            </a:r>
            <a:endParaRPr lang="en-CA" dirty="0" smtClean="0"/>
          </a:p>
          <a:p>
            <a:pPr lvl="1"/>
            <a:r>
              <a:rPr lang="en-CA" dirty="0" smtClean="0"/>
              <a:t>In </a:t>
            </a:r>
            <a:r>
              <a:rPr lang="en-CA" dirty="0"/>
              <a:t>Web </a:t>
            </a:r>
            <a:r>
              <a:rPr lang="en-CA" dirty="0" smtClean="0"/>
              <a:t>applications the </a:t>
            </a:r>
            <a:r>
              <a:rPr lang="en-CA" dirty="0"/>
              <a:t>separation between view (the browser) and controller (the </a:t>
            </a:r>
            <a:r>
              <a:rPr lang="en-CA" dirty="0" smtClean="0"/>
              <a:t>code handling </a:t>
            </a:r>
            <a:r>
              <a:rPr lang="en-CA" dirty="0"/>
              <a:t>the HTTP request) is </a:t>
            </a:r>
            <a:r>
              <a:rPr lang="en-CA" dirty="0" smtClean="0"/>
              <a:t>well defined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98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Passive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/>
              <a:t>controller manipulates the model </a:t>
            </a:r>
            <a:r>
              <a:rPr lang="en-CA" dirty="0" smtClean="0"/>
              <a:t>exclusively</a:t>
            </a:r>
          </a:p>
          <a:p>
            <a:r>
              <a:rPr lang="en-CA" dirty="0"/>
              <a:t>The controller modifies the model and then informs the view that the model has changed and should be </a:t>
            </a:r>
            <a:r>
              <a:rPr lang="en-CA" dirty="0" smtClean="0"/>
              <a:t>refreshed</a:t>
            </a:r>
          </a:p>
          <a:p>
            <a:r>
              <a:rPr lang="en-CA" dirty="0"/>
              <a:t>T</a:t>
            </a:r>
            <a:r>
              <a:rPr lang="en-CA" dirty="0" smtClean="0"/>
              <a:t>he </a:t>
            </a:r>
            <a:r>
              <a:rPr lang="en-CA" dirty="0"/>
              <a:t>model in this scenario is completely independent of the view and the </a:t>
            </a:r>
            <a:r>
              <a:rPr lang="en-CA" dirty="0" smtClean="0"/>
              <a:t>controller</a:t>
            </a:r>
          </a:p>
          <a:p>
            <a:r>
              <a:rPr lang="en-CA" dirty="0"/>
              <a:t>The HTTP protocol is an example of </a:t>
            </a:r>
            <a:r>
              <a:rPr lang="en-CA" dirty="0" smtClean="0"/>
              <a:t>this model</a:t>
            </a:r>
          </a:p>
          <a:p>
            <a:pPr lvl="1"/>
            <a:r>
              <a:rPr lang="en-CA" dirty="0"/>
              <a:t>B</a:t>
            </a:r>
            <a:r>
              <a:rPr lang="en-CA" dirty="0" smtClean="0"/>
              <a:t>rowser display </a:t>
            </a:r>
            <a:r>
              <a:rPr lang="en-CA" dirty="0"/>
              <a:t>the view and </a:t>
            </a:r>
            <a:r>
              <a:rPr lang="en-CA" dirty="0" smtClean="0"/>
              <a:t>respond </a:t>
            </a:r>
            <a:r>
              <a:rPr lang="en-CA" dirty="0"/>
              <a:t>to user input, but it does not detect changes in the data on the server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11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MVC Passive </a:t>
            </a:r>
            <a:r>
              <a:rPr lang="en-CA" dirty="0" smtClean="0"/>
              <a:t>Model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867400" cy="4038600"/>
          </a:xfrm>
        </p:spPr>
      </p:pic>
      <p:sp>
        <p:nvSpPr>
          <p:cNvPr id="5" name="Rectangle 4"/>
          <p:cNvSpPr/>
          <p:nvPr/>
        </p:nvSpPr>
        <p:spPr>
          <a:xfrm>
            <a:off x="533400" y="58674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msdn.microsoft.com/en-us/library/ff649643.aspx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03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Active Model: Observer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The </a:t>
            </a:r>
            <a:r>
              <a:rPr lang="en-CA" dirty="0"/>
              <a:t>active model is used when the model changes state without the controller's </a:t>
            </a:r>
            <a:r>
              <a:rPr lang="en-CA" dirty="0" smtClean="0"/>
              <a:t>involvement</a:t>
            </a:r>
          </a:p>
          <a:p>
            <a:pPr lvl="1"/>
            <a:r>
              <a:rPr lang="en-CA" dirty="0"/>
              <a:t>other sources are changing the data and the changes must be reflected in the </a:t>
            </a:r>
            <a:r>
              <a:rPr lang="en-CA" dirty="0" smtClean="0"/>
              <a:t>views</a:t>
            </a:r>
          </a:p>
          <a:p>
            <a:r>
              <a:rPr lang="en-CA" dirty="0" smtClean="0"/>
              <a:t>Therefore, the </a:t>
            </a:r>
            <a:r>
              <a:rPr lang="en-CA" dirty="0"/>
              <a:t>model must notify the views to refresh the </a:t>
            </a:r>
            <a:r>
              <a:rPr lang="en-CA" dirty="0" smtClean="0"/>
              <a:t>display -&gt; unwanted dependency </a:t>
            </a:r>
            <a:r>
              <a:rPr lang="en-CA" i="1" dirty="0" smtClean="0"/>
              <a:t>model – view</a:t>
            </a:r>
          </a:p>
          <a:p>
            <a:r>
              <a:rPr lang="en-CA" i="1" dirty="0" smtClean="0"/>
              <a:t>Observer</a:t>
            </a:r>
            <a:r>
              <a:rPr lang="en-CA" dirty="0" smtClean="0"/>
              <a:t>: </a:t>
            </a:r>
            <a:r>
              <a:rPr lang="en-CA" dirty="0"/>
              <a:t>alert other objects of state changes without introducing dependencies on </a:t>
            </a:r>
            <a:r>
              <a:rPr lang="en-CA" dirty="0" smtClean="0"/>
              <a:t>them</a:t>
            </a:r>
          </a:p>
          <a:p>
            <a:r>
              <a:rPr lang="en-CA" dirty="0"/>
              <a:t>This approach is often called </a:t>
            </a:r>
            <a:r>
              <a:rPr lang="en-CA" dirty="0" smtClean="0"/>
              <a:t>“publish-subscribe”</a:t>
            </a:r>
          </a:p>
          <a:p>
            <a:r>
              <a:rPr lang="en-CA" dirty="0" smtClean="0"/>
              <a:t>The </a:t>
            </a:r>
            <a:r>
              <a:rPr lang="en-CA" dirty="0"/>
              <a:t>controller </a:t>
            </a:r>
            <a:r>
              <a:rPr lang="en-CA" dirty="0" smtClean="0"/>
              <a:t> and the view implement </a:t>
            </a:r>
            <a:r>
              <a:rPr lang="en-CA" dirty="0"/>
              <a:t>the </a:t>
            </a:r>
            <a:r>
              <a:rPr lang="en-CA" i="1" dirty="0"/>
              <a:t>Observer </a:t>
            </a:r>
            <a:r>
              <a:rPr lang="en-CA" dirty="0"/>
              <a:t>interface and subscribe to </a:t>
            </a:r>
            <a:r>
              <a:rPr lang="en-CA" dirty="0" smtClean="0"/>
              <a:t>model </a:t>
            </a:r>
            <a:r>
              <a:rPr lang="en-CA" dirty="0"/>
              <a:t>changes</a:t>
            </a:r>
            <a:r>
              <a:rPr lang="en-CA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MVC Active Model: </a:t>
            </a:r>
            <a:r>
              <a:rPr lang="en-CA" dirty="0" smtClean="0"/>
              <a:t>Observer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2966"/>
            <a:ext cx="6934200" cy="3886200"/>
          </a:xfrm>
        </p:spPr>
      </p:pic>
      <p:sp>
        <p:nvSpPr>
          <p:cNvPr id="5" name="Rectangle 4"/>
          <p:cNvSpPr/>
          <p:nvPr/>
        </p:nvSpPr>
        <p:spPr>
          <a:xfrm>
            <a:off x="533400" y="592026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msdn.microsoft.com/en-us/library/ff649643.aspx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4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MVC Active Model: Observer </a:t>
            </a:r>
            <a:r>
              <a:rPr lang="en-CA" dirty="0" smtClean="0"/>
              <a:t>Diagram (2)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4724400" cy="4343400"/>
          </a:xfrm>
        </p:spPr>
      </p:pic>
      <p:sp>
        <p:nvSpPr>
          <p:cNvPr id="5" name="Rectangle 4"/>
          <p:cNvSpPr/>
          <p:nvPr/>
        </p:nvSpPr>
        <p:spPr>
          <a:xfrm>
            <a:off x="533400" y="5931932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msdn.microsoft.com/en-us/library/ff649643.aspx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9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Entity Framework</a:t>
            </a:r>
          </a:p>
          <a:p>
            <a:r>
              <a:rPr lang="en-CA" dirty="0" smtClean="0"/>
              <a:t>MVC Pattern</a:t>
            </a:r>
          </a:p>
          <a:p>
            <a:r>
              <a:rPr lang="en-CA" dirty="0" smtClean="0"/>
              <a:t>ASP.NET MVC Methodology</a:t>
            </a:r>
          </a:p>
          <a:p>
            <a:r>
              <a:rPr lang="en-CA" dirty="0"/>
              <a:t>Code </a:t>
            </a:r>
            <a:r>
              <a:rPr lang="en-CA" dirty="0" smtClean="0"/>
              <a:t>First</a:t>
            </a:r>
          </a:p>
          <a:p>
            <a:r>
              <a:rPr lang="en-CA" dirty="0" smtClean="0"/>
              <a:t>Migrations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04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ASP.NET MVC 5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ASP.NET MVC framework provides an alternative to </a:t>
            </a:r>
            <a:r>
              <a:rPr lang="en-CA" dirty="0" smtClean="0"/>
              <a:t>ASP.NET </a:t>
            </a:r>
            <a:r>
              <a:rPr lang="en-CA" dirty="0"/>
              <a:t>Web Forms </a:t>
            </a:r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www.asp.net/mvc</a:t>
            </a:r>
            <a:r>
              <a:rPr lang="en-CA" dirty="0" smtClean="0"/>
              <a:t>  </a:t>
            </a:r>
          </a:p>
          <a:p>
            <a:pPr lvl="1"/>
            <a:r>
              <a:rPr lang="en-CA" dirty="0"/>
              <a:t>L</a:t>
            </a:r>
            <a:r>
              <a:rPr lang="en-CA" dirty="0" smtClean="0"/>
              <a:t>ightweight</a:t>
            </a:r>
            <a:r>
              <a:rPr lang="en-CA" dirty="0"/>
              <a:t>, </a:t>
            </a:r>
            <a:r>
              <a:rPr lang="en-CA" dirty="0" smtClean="0"/>
              <a:t>testable, integrated </a:t>
            </a:r>
            <a:r>
              <a:rPr lang="en-CA" dirty="0"/>
              <a:t>with existing ASP.NET </a:t>
            </a:r>
            <a:r>
              <a:rPr lang="en-CA" dirty="0" smtClean="0"/>
              <a:t>features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lean </a:t>
            </a:r>
            <a:r>
              <a:rPr lang="en-CA" dirty="0"/>
              <a:t>separation of concerns </a:t>
            </a:r>
            <a:endParaRPr lang="en-CA" dirty="0" smtClean="0"/>
          </a:p>
          <a:p>
            <a:pPr lvl="1"/>
            <a:r>
              <a:rPr lang="en-CA" dirty="0" smtClean="0"/>
              <a:t>Defined in </a:t>
            </a:r>
            <a:r>
              <a:rPr lang="en-CA" b="1" dirty="0" err="1"/>
              <a:t>System.Web.Mvc</a:t>
            </a:r>
            <a:r>
              <a:rPr lang="en-CA" dirty="0"/>
              <a:t> namespace </a:t>
            </a:r>
            <a:r>
              <a:rPr lang="en-CA" dirty="0" smtClean="0"/>
              <a:t>(part </a:t>
            </a:r>
            <a:r>
              <a:rPr lang="en-CA" dirty="0"/>
              <a:t>of the </a:t>
            </a:r>
            <a:r>
              <a:rPr lang="en-CA" b="1" dirty="0" err="1"/>
              <a:t>System.Web</a:t>
            </a:r>
            <a:r>
              <a:rPr lang="en-CA" dirty="0"/>
              <a:t> </a:t>
            </a:r>
            <a:r>
              <a:rPr lang="en-CA" dirty="0" smtClean="0"/>
              <a:t>namespace)</a:t>
            </a:r>
          </a:p>
          <a:p>
            <a:pPr lvl="1"/>
            <a:r>
              <a:rPr lang="en-CA" dirty="0" smtClean="0"/>
              <a:t>It is possible to combine Web Forms with MVC in one application (</a:t>
            </a:r>
            <a:r>
              <a:rPr lang="en-CA" b="1" dirty="0" smtClean="0"/>
              <a:t>not recommended</a:t>
            </a:r>
            <a:r>
              <a:rPr lang="en-CA" dirty="0" smtClean="0"/>
              <a:t>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11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ASP.NET MVC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Model:  </a:t>
            </a:r>
            <a:r>
              <a:rPr lang="en-CA" dirty="0"/>
              <a:t>model objects retrieve and store model state in a </a:t>
            </a:r>
            <a:r>
              <a:rPr lang="en-CA" dirty="0" smtClean="0"/>
              <a:t>database</a:t>
            </a:r>
          </a:p>
          <a:p>
            <a:pPr lvl="1"/>
            <a:r>
              <a:rPr lang="en-CA" dirty="0"/>
              <a:t>Product </a:t>
            </a:r>
            <a:r>
              <a:rPr lang="en-CA" dirty="0" smtClean="0"/>
              <a:t>object: retrieve </a:t>
            </a:r>
            <a:r>
              <a:rPr lang="en-CA" dirty="0"/>
              <a:t>information from a database, operate on it, and </a:t>
            </a:r>
            <a:r>
              <a:rPr lang="en-CA" dirty="0" smtClean="0"/>
              <a:t>write </a:t>
            </a:r>
            <a:r>
              <a:rPr lang="en-CA" dirty="0"/>
              <a:t>updated information back to a Products </a:t>
            </a:r>
            <a:r>
              <a:rPr lang="en-CA" dirty="0" smtClean="0"/>
              <a:t>table</a:t>
            </a:r>
          </a:p>
          <a:p>
            <a:r>
              <a:rPr lang="en-CA" dirty="0"/>
              <a:t>Controller: </a:t>
            </a:r>
            <a:r>
              <a:rPr lang="en-CA" dirty="0" smtClean="0"/>
              <a:t>code </a:t>
            </a:r>
            <a:r>
              <a:rPr lang="en-CA" dirty="0"/>
              <a:t>that handle user interaction, work with the model, and </a:t>
            </a:r>
            <a:r>
              <a:rPr lang="en-CA" dirty="0" smtClean="0"/>
              <a:t>select </a:t>
            </a:r>
            <a:r>
              <a:rPr lang="en-CA" dirty="0"/>
              <a:t>a view to render </a:t>
            </a:r>
            <a:r>
              <a:rPr lang="en-CA" dirty="0" smtClean="0"/>
              <a:t>the information</a:t>
            </a:r>
          </a:p>
          <a:p>
            <a:pPr lvl="1"/>
            <a:r>
              <a:rPr lang="en-CA" dirty="0" smtClean="0"/>
              <a:t>I.e. controller </a:t>
            </a:r>
            <a:r>
              <a:rPr lang="en-CA" dirty="0"/>
              <a:t>handles query-string values </a:t>
            </a:r>
          </a:p>
          <a:p>
            <a:r>
              <a:rPr lang="en-CA" dirty="0" smtClean="0"/>
              <a:t>View</a:t>
            </a:r>
            <a:r>
              <a:rPr lang="en-CA" dirty="0"/>
              <a:t>: </a:t>
            </a:r>
            <a:r>
              <a:rPr lang="en-CA" dirty="0" smtClean="0"/>
              <a:t>code </a:t>
            </a:r>
            <a:r>
              <a:rPr lang="en-CA" dirty="0"/>
              <a:t>that display the </a:t>
            </a:r>
            <a:r>
              <a:rPr lang="en-CA" dirty="0" smtClean="0"/>
              <a:t>user interface</a:t>
            </a:r>
          </a:p>
          <a:p>
            <a:pPr lvl="1"/>
            <a:r>
              <a:rPr lang="en-CA" dirty="0" smtClean="0"/>
              <a:t>Textboxes, drop-down lists, </a:t>
            </a:r>
            <a:r>
              <a:rPr lang="en-CA" dirty="0" err="1" smtClean="0"/>
              <a:t>gridview</a:t>
            </a:r>
            <a:r>
              <a:rPr lang="en-CA" dirty="0" smtClean="0"/>
              <a:t>, </a:t>
            </a:r>
            <a:r>
              <a:rPr lang="en-CA" dirty="0" err="1" smtClean="0"/>
              <a:t>listview</a:t>
            </a:r>
            <a:r>
              <a:rPr lang="en-CA" dirty="0" smtClean="0"/>
              <a:t>,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1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58825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sz="4800" dirty="0" smtClean="0"/>
              <a:t>ASP.NET </a:t>
            </a:r>
            <a:r>
              <a:rPr lang="en-CA" sz="4800" dirty="0" smtClean="0"/>
              <a:t>MVC Methodology</a:t>
            </a:r>
            <a:endParaRPr lang="en-CA" sz="4800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1625" y="1527174"/>
            <a:ext cx="8461375" cy="4949825"/>
          </a:xfrm>
        </p:spPr>
        <p:txBody>
          <a:bodyPr>
            <a:normAutofit lnSpcReduction="10000"/>
          </a:bodyPr>
          <a:lstStyle/>
          <a:p>
            <a:r>
              <a:rPr lang="en-CA" altLang="en-US" sz="2400" dirty="0" smtClean="0"/>
              <a:t>Create </a:t>
            </a:r>
            <a:r>
              <a:rPr lang="en-CA" altLang="en-US" sz="2400" dirty="0"/>
              <a:t>the Model</a:t>
            </a:r>
          </a:p>
          <a:p>
            <a:pPr lvl="1"/>
            <a:r>
              <a:rPr lang="en-CA" altLang="en-US" sz="2000" dirty="0"/>
              <a:t>Create the database model: Create a set of classes to represent the database. </a:t>
            </a:r>
          </a:p>
          <a:p>
            <a:pPr lvl="1"/>
            <a:r>
              <a:rPr lang="en-CA" altLang="en-US" sz="2000" dirty="0"/>
              <a:t>Use the Microsoft Entity Framework to generate the classes for the database model automatically</a:t>
            </a:r>
          </a:p>
          <a:p>
            <a:pPr lvl="1"/>
            <a:r>
              <a:rPr lang="en-CA" altLang="en-US" sz="2000" dirty="0"/>
              <a:t>The three approaches are available:</a:t>
            </a:r>
          </a:p>
          <a:p>
            <a:pPr lvl="2"/>
            <a:r>
              <a:rPr lang="en-CA" altLang="en-US" sz="1800" dirty="0"/>
              <a:t>Code-First</a:t>
            </a:r>
          </a:p>
          <a:p>
            <a:pPr lvl="2"/>
            <a:r>
              <a:rPr lang="en-CA" altLang="en-US" sz="1800" dirty="0"/>
              <a:t>DB-First</a:t>
            </a:r>
          </a:p>
          <a:p>
            <a:pPr lvl="2"/>
            <a:r>
              <a:rPr lang="en-CA" altLang="en-US" sz="1800" dirty="0"/>
              <a:t>Model-First</a:t>
            </a:r>
          </a:p>
          <a:p>
            <a:r>
              <a:rPr lang="en-CA" altLang="en-US" sz="2400" dirty="0"/>
              <a:t>Create </a:t>
            </a:r>
            <a:r>
              <a:rPr lang="en-CA" altLang="en-US" sz="2400" dirty="0" smtClean="0"/>
              <a:t>Controllers</a:t>
            </a:r>
            <a:endParaRPr lang="en-CA" altLang="en-US" sz="2400" dirty="0"/>
          </a:p>
          <a:p>
            <a:r>
              <a:rPr lang="en-CA" altLang="en-US" sz="2400" dirty="0"/>
              <a:t>Add </a:t>
            </a:r>
            <a:r>
              <a:rPr lang="en-CA" altLang="en-US" sz="2400" dirty="0" smtClean="0"/>
              <a:t>Views</a:t>
            </a:r>
          </a:p>
          <a:p>
            <a:r>
              <a:rPr lang="en-CA" altLang="en-US" sz="2400" dirty="0" smtClean="0"/>
              <a:t>ASP.NET MVC 5 Overview:</a:t>
            </a:r>
          </a:p>
          <a:p>
            <a:pPr lvl="1"/>
            <a:r>
              <a:rPr lang="en-CA" altLang="en-US" sz="1600" dirty="0" smtClean="0">
                <a:hlinkClick r:id="rId2"/>
              </a:rPr>
              <a:t>http://www.youtube.com/watch?v=gxFtRdKr7CA</a:t>
            </a:r>
            <a:endParaRPr lang="en-CA" altLang="en-US" sz="1600" dirty="0" smtClean="0"/>
          </a:p>
          <a:p>
            <a:pPr marL="0" indent="0">
              <a:buNone/>
            </a:pPr>
            <a:r>
              <a:rPr lang="en-CA" altLang="en-US" sz="2400" dirty="0" smtClean="0"/>
              <a:t> </a:t>
            </a:r>
            <a:endParaRPr lang="en-CA" altLang="en-US" sz="2400" dirty="0"/>
          </a:p>
          <a:p>
            <a:endParaRPr lang="en-CA" altLang="en-US" sz="2800" dirty="0" smtClean="0"/>
          </a:p>
          <a:p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06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1: Create a </a:t>
            </a:r>
            <a:r>
              <a:rPr lang="en-CA" dirty="0"/>
              <a:t>N</a:t>
            </a:r>
            <a:r>
              <a:rPr lang="en-CA" dirty="0" smtClean="0"/>
              <a:t>ew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Create a new project</a:t>
            </a:r>
          </a:p>
          <a:p>
            <a:pPr lvl="1"/>
            <a:r>
              <a:rPr lang="en-CA" sz="2000" dirty="0" smtClean="0"/>
              <a:t>Observe that for MVC you can add folders and co-references (e.g., Web Forms)</a:t>
            </a:r>
          </a:p>
          <a:p>
            <a:r>
              <a:rPr lang="en-CA" sz="2400" dirty="0" smtClean="0"/>
              <a:t>Observe the controllers already created and their actions: </a:t>
            </a:r>
          </a:p>
          <a:p>
            <a:pPr lvl="1"/>
            <a:r>
              <a:rPr lang="en-CA" sz="2000" dirty="0" err="1" smtClean="0"/>
              <a:t>HomeController</a:t>
            </a:r>
            <a:endParaRPr lang="en-CA" sz="2000" dirty="0" smtClean="0"/>
          </a:p>
          <a:p>
            <a:pPr lvl="1"/>
            <a:r>
              <a:rPr lang="en-CA" sz="2000" dirty="0" smtClean="0"/>
              <a:t>Account</a:t>
            </a:r>
          </a:p>
          <a:p>
            <a:r>
              <a:rPr lang="en-CA" sz="2400" dirty="0"/>
              <a:t>Run the </a:t>
            </a:r>
            <a:r>
              <a:rPr lang="en-CA" sz="2400" dirty="0" smtClean="0"/>
              <a:t>application</a:t>
            </a:r>
          </a:p>
          <a:p>
            <a:pPr lvl="1"/>
            <a:r>
              <a:rPr lang="en-CA" sz="2000" dirty="0"/>
              <a:t>Observe authentication</a:t>
            </a:r>
          </a:p>
          <a:p>
            <a:pPr lvl="2"/>
            <a:r>
              <a:rPr lang="en-CA" sz="1800" dirty="0"/>
              <a:t>No/Individual/Organization </a:t>
            </a:r>
            <a:r>
              <a:rPr lang="en-CA" sz="1800" dirty="0" smtClean="0"/>
              <a:t>accounts/Windows</a:t>
            </a:r>
          </a:p>
          <a:p>
            <a:pPr lvl="2"/>
            <a:r>
              <a:rPr lang="en-CA" sz="1800" dirty="0" smtClean="0"/>
              <a:t>Enable authentication with Google, Facebook, Twitter</a:t>
            </a:r>
            <a:endParaRPr lang="en-CA" sz="1800" dirty="0"/>
          </a:p>
          <a:p>
            <a:pPr lvl="1"/>
            <a:r>
              <a:rPr lang="en-CA" sz="2000" dirty="0" smtClean="0"/>
              <a:t>Observe the responsive design</a:t>
            </a:r>
          </a:p>
          <a:p>
            <a:pPr lvl="1"/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951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 smtClean="0"/>
              <a:t>Exercise 1: Enable Authentication - </a:t>
            </a:r>
            <a:r>
              <a:rPr lang="en-CA" sz="2800" dirty="0"/>
              <a:t>Google A</a:t>
            </a:r>
            <a:r>
              <a:rPr lang="en-CA" sz="2800" dirty="0" smtClean="0"/>
              <a:t>ccounts 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500" dirty="0" smtClean="0"/>
              <a:t>In App_Start in Startup.Auth.cs:</a:t>
            </a:r>
          </a:p>
          <a:p>
            <a:r>
              <a:rPr lang="en-CA" sz="2500" dirty="0" smtClean="0"/>
              <a:t>Uncomment the following code and add the values for </a:t>
            </a:r>
            <a:r>
              <a:rPr lang="en-CA" sz="2500" dirty="0" err="1" smtClean="0"/>
              <a:t>ClientID</a:t>
            </a:r>
            <a:r>
              <a:rPr lang="en-CA" sz="2500" dirty="0" smtClean="0"/>
              <a:t> and </a:t>
            </a:r>
            <a:r>
              <a:rPr lang="en-CA" sz="2500" dirty="0" err="1" smtClean="0"/>
              <a:t>ClientSecret</a:t>
            </a:r>
            <a:endParaRPr lang="en-CA" sz="2500" dirty="0"/>
          </a:p>
          <a:p>
            <a:pPr lvl="1"/>
            <a:r>
              <a:rPr lang="en-CA" sz="2000" dirty="0" err="1" smtClean="0"/>
              <a:t>app.UseGoogleAuthentication</a:t>
            </a:r>
            <a:r>
              <a:rPr lang="en-CA" sz="2000" dirty="0" smtClean="0"/>
              <a:t>(new </a:t>
            </a:r>
            <a:r>
              <a:rPr lang="en-CA" sz="2000" dirty="0"/>
              <a:t>GoogleOAuth2AuthenticationOptions()</a:t>
            </a:r>
          </a:p>
          <a:p>
            <a:pPr lvl="1"/>
            <a:r>
              <a:rPr lang="en-CA" sz="2000" dirty="0"/>
              <a:t>             {</a:t>
            </a:r>
          </a:p>
          <a:p>
            <a:pPr lvl="1"/>
            <a:r>
              <a:rPr lang="en-CA" sz="2000" dirty="0"/>
              <a:t>                </a:t>
            </a:r>
            <a:r>
              <a:rPr lang="en-CA" sz="2000" dirty="0" err="1"/>
              <a:t>ClientId</a:t>
            </a:r>
            <a:r>
              <a:rPr lang="en-CA" sz="2000" dirty="0"/>
              <a:t> = "000000000000000.apps.googleusercontent.com",</a:t>
            </a:r>
          </a:p>
          <a:p>
            <a:pPr lvl="1"/>
            <a:r>
              <a:rPr lang="en-CA" sz="2000" dirty="0"/>
              <a:t>                </a:t>
            </a:r>
            <a:r>
              <a:rPr lang="en-CA" sz="2000" dirty="0" err="1"/>
              <a:t>ClientSecret</a:t>
            </a:r>
            <a:r>
              <a:rPr lang="en-CA" sz="2000" dirty="0"/>
              <a:t> = "000000000000000"</a:t>
            </a:r>
          </a:p>
          <a:p>
            <a:pPr lvl="1"/>
            <a:r>
              <a:rPr lang="en-CA" sz="2000" dirty="0"/>
              <a:t>            });</a:t>
            </a:r>
          </a:p>
          <a:p>
            <a:pPr lvl="1"/>
            <a:r>
              <a:rPr lang="en-CA" sz="2000" dirty="0"/>
              <a:t>        </a:t>
            </a:r>
            <a:r>
              <a:rPr lang="en-CA" sz="2000" dirty="0" smtClean="0"/>
              <a:t>}</a:t>
            </a:r>
          </a:p>
          <a:p>
            <a:r>
              <a:rPr lang="en-CA" sz="2500" dirty="0" smtClean="0"/>
              <a:t>Run the application: observe  login with Google account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27809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758825"/>
          </a:xfrm>
        </p:spPr>
        <p:txBody>
          <a:bodyPr/>
          <a:lstStyle/>
          <a:p>
            <a:r>
              <a:rPr lang="en-CA" sz="3600" dirty="0" smtClean="0"/>
              <a:t>Exercise 1: </a:t>
            </a:r>
            <a:r>
              <a:rPr lang="en-CA" sz="3600" dirty="0"/>
              <a:t>Add </a:t>
            </a:r>
            <a:r>
              <a:rPr lang="en-CA" sz="3600" dirty="0" smtClean="0"/>
              <a:t>a Controller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dirty="0"/>
              <a:t>Start with an MVC </a:t>
            </a:r>
            <a:r>
              <a:rPr lang="en-CA" altLang="en-US" sz="2400" dirty="0" smtClean="0"/>
              <a:t>application</a:t>
            </a:r>
            <a:endParaRPr lang="en-CA" altLang="en-US" sz="2400" dirty="0"/>
          </a:p>
          <a:p>
            <a:r>
              <a:rPr lang="en-CA" altLang="en-US" sz="2400" dirty="0"/>
              <a:t>Notice the folders that have been crated: Content, Models, Scripts, Views</a:t>
            </a:r>
          </a:p>
          <a:p>
            <a:r>
              <a:rPr lang="en-CA" altLang="en-US" sz="2400" dirty="0"/>
              <a:t>If you want to add a controller, just right click on “Controllers” and choose Add.</a:t>
            </a:r>
          </a:p>
          <a:p>
            <a:r>
              <a:rPr lang="en-CA" altLang="en-US" sz="2400" dirty="0"/>
              <a:t>Add a new </a:t>
            </a:r>
            <a:r>
              <a:rPr lang="en-CA" altLang="en-US" sz="2400" dirty="0" smtClean="0"/>
              <a:t>controller: </a:t>
            </a:r>
            <a:r>
              <a:rPr lang="en-CA" altLang="en-US" sz="2400" dirty="0" err="1" smtClean="0"/>
              <a:t>DemoController</a:t>
            </a:r>
            <a:endParaRPr lang="en-CA" altLang="en-US" sz="2400" dirty="0"/>
          </a:p>
          <a:p>
            <a:r>
              <a:rPr lang="en-CA" altLang="en-US" sz="2400" dirty="0"/>
              <a:t>The new controller is a class </a:t>
            </a:r>
            <a:r>
              <a:rPr lang="en-CA" altLang="en-US" sz="2400" dirty="0" smtClean="0"/>
              <a:t>(i.e. </a:t>
            </a:r>
            <a:r>
              <a:rPr lang="en-CA" altLang="en-US" sz="2400" dirty="0" err="1" smtClean="0"/>
              <a:t>DemoController</a:t>
            </a:r>
            <a:r>
              <a:rPr lang="en-CA" altLang="en-US" sz="2400" dirty="0" smtClean="0"/>
              <a:t>) </a:t>
            </a:r>
            <a:r>
              <a:rPr lang="en-CA" altLang="en-US" sz="2400" dirty="0"/>
              <a:t>and has an Index() action</a:t>
            </a:r>
          </a:p>
          <a:p>
            <a:r>
              <a:rPr lang="en-CA" altLang="en-US" sz="2400" dirty="0" smtClean="0"/>
              <a:t>When </a:t>
            </a:r>
            <a:r>
              <a:rPr lang="en-CA" altLang="en-US" sz="2400" dirty="0"/>
              <a:t>the user calls the </a:t>
            </a:r>
            <a:r>
              <a:rPr lang="en-CA" altLang="en-US" sz="2400" dirty="0" err="1" smtClean="0"/>
              <a:t>DemoController</a:t>
            </a:r>
            <a:r>
              <a:rPr lang="en-CA" altLang="en-US" sz="2400" dirty="0" smtClean="0"/>
              <a:t> </a:t>
            </a:r>
            <a:r>
              <a:rPr lang="en-CA" altLang="en-US" sz="2400" dirty="0"/>
              <a:t>from the browser, it will call the Index() function which returns a </a:t>
            </a:r>
            <a:r>
              <a:rPr lang="en-CA" altLang="en-US" sz="2400" dirty="0" smtClean="0"/>
              <a:t>view</a:t>
            </a:r>
          </a:p>
          <a:p>
            <a:pPr marL="0" indent="0">
              <a:buNone/>
            </a:pPr>
            <a:endParaRPr lang="en-CA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4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Controller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dirty="0"/>
              <a:t>public class </a:t>
            </a:r>
            <a:r>
              <a:rPr lang="en-CA" altLang="en-US" sz="2400" dirty="0" err="1" smtClean="0"/>
              <a:t>DemoController</a:t>
            </a:r>
            <a:r>
              <a:rPr lang="en-CA" altLang="en-US" sz="2400" dirty="0" smtClean="0"/>
              <a:t> </a:t>
            </a:r>
            <a:r>
              <a:rPr lang="en-CA" altLang="en-US" sz="2400" dirty="0"/>
              <a:t>: Controller</a:t>
            </a:r>
          </a:p>
          <a:p>
            <a:r>
              <a:rPr lang="en-CA" altLang="en-US" sz="2400" dirty="0"/>
              <a:t>    {</a:t>
            </a:r>
          </a:p>
          <a:p>
            <a:r>
              <a:rPr lang="en-CA" altLang="en-US" sz="2400" dirty="0"/>
              <a:t>        //</a:t>
            </a:r>
          </a:p>
          <a:p>
            <a:r>
              <a:rPr lang="en-CA" altLang="en-US" sz="2400" dirty="0"/>
              <a:t>        // GET: </a:t>
            </a:r>
            <a:r>
              <a:rPr lang="en-CA" altLang="en-US" sz="2400" dirty="0" smtClean="0"/>
              <a:t>Demo</a:t>
            </a:r>
            <a:endParaRPr lang="en-CA" altLang="en-US" sz="2400" dirty="0"/>
          </a:p>
          <a:p>
            <a:endParaRPr lang="en-CA" altLang="en-US" sz="2400" dirty="0"/>
          </a:p>
          <a:p>
            <a:r>
              <a:rPr lang="en-CA" altLang="en-US" sz="2400" dirty="0"/>
              <a:t>        public </a:t>
            </a:r>
            <a:r>
              <a:rPr lang="en-CA" altLang="en-US" sz="2400" dirty="0" err="1"/>
              <a:t>ActionResult</a:t>
            </a:r>
            <a:r>
              <a:rPr lang="en-CA" altLang="en-US" sz="2400" dirty="0"/>
              <a:t> Index()</a:t>
            </a:r>
          </a:p>
          <a:p>
            <a:r>
              <a:rPr lang="en-CA" altLang="en-US" sz="2400" dirty="0"/>
              <a:t>        {</a:t>
            </a:r>
          </a:p>
          <a:p>
            <a:r>
              <a:rPr lang="en-CA" altLang="en-US" sz="2400" dirty="0"/>
              <a:t>            return View();</a:t>
            </a:r>
          </a:p>
          <a:p>
            <a:r>
              <a:rPr lang="en-CA" altLang="en-US" sz="2400" dirty="0"/>
              <a:t>        }</a:t>
            </a:r>
          </a:p>
          <a:p>
            <a:r>
              <a:rPr lang="en-CA" altLang="en-US" sz="2400" dirty="0"/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63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Exercise 1: </a:t>
            </a:r>
            <a:r>
              <a:rPr lang="en-CA" sz="3200" dirty="0"/>
              <a:t>Add a </a:t>
            </a:r>
            <a:r>
              <a:rPr lang="en-CA" sz="3200" dirty="0" smtClean="0"/>
              <a:t>Controller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Run the Application</a:t>
            </a:r>
            <a:r>
              <a:rPr lang="en-CA" dirty="0"/>
              <a:t>: </a:t>
            </a:r>
            <a:endParaRPr lang="en-CA" dirty="0" smtClean="0"/>
          </a:p>
          <a:p>
            <a:pPr lvl="1"/>
            <a:r>
              <a:rPr lang="en-CA" dirty="0" smtClean="0"/>
              <a:t>http</a:t>
            </a:r>
            <a:r>
              <a:rPr lang="en-CA" dirty="0"/>
              <a:t>://localhost:9949/Demo</a:t>
            </a:r>
          </a:p>
          <a:p>
            <a:pPr lvl="1"/>
            <a:r>
              <a:rPr lang="en-CA" dirty="0"/>
              <a:t>E</a:t>
            </a:r>
            <a:r>
              <a:rPr lang="en-CA" dirty="0" smtClean="0"/>
              <a:t>rror: there is no view</a:t>
            </a:r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Add a view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50292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 Exercise 1: </a:t>
            </a:r>
            <a:r>
              <a:rPr lang="en-CA" dirty="0" smtClean="0"/>
              <a:t>Add a 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Right click on the </a:t>
            </a:r>
            <a:r>
              <a:rPr lang="en-CA" altLang="en-US" dirty="0" err="1" smtClean="0"/>
              <a:t>ActionResult</a:t>
            </a:r>
            <a:r>
              <a:rPr lang="en-CA" altLang="en-US" dirty="0" smtClean="0"/>
              <a:t> in the </a:t>
            </a:r>
            <a:r>
              <a:rPr lang="en-CA" altLang="en-US" dirty="0" err="1" smtClean="0"/>
              <a:t>DemoController</a:t>
            </a:r>
            <a:r>
              <a:rPr lang="en-CA" altLang="en-US" dirty="0" smtClean="0"/>
              <a:t> </a:t>
            </a:r>
            <a:r>
              <a:rPr lang="en-CA" altLang="en-US" dirty="0"/>
              <a:t>and </a:t>
            </a:r>
            <a:r>
              <a:rPr lang="en-CA" altLang="en-US" dirty="0" smtClean="0"/>
              <a:t>select: Add View</a:t>
            </a:r>
          </a:p>
          <a:p>
            <a:pPr lvl="1"/>
            <a:r>
              <a:rPr lang="en-CA" altLang="en-US" dirty="0" smtClean="0"/>
              <a:t>Explore the templates</a:t>
            </a:r>
          </a:p>
          <a:p>
            <a:pPr lvl="1"/>
            <a:r>
              <a:rPr lang="en-CA" altLang="en-US" dirty="0" smtClean="0"/>
              <a:t>Select Empty (without model) – we do not have a model!</a:t>
            </a:r>
            <a:endParaRPr lang="en-CA" altLang="en-US" dirty="0"/>
          </a:p>
          <a:p>
            <a:r>
              <a:rPr lang="en-CA" altLang="en-US" dirty="0"/>
              <a:t>The view </a:t>
            </a:r>
            <a:r>
              <a:rPr lang="en-CA" altLang="en-US" dirty="0" smtClean="0"/>
              <a:t>has an </a:t>
            </a:r>
            <a:r>
              <a:rPr lang="en-CA" altLang="en-US" dirty="0"/>
              <a:t>Index.aspx page which will be called when </a:t>
            </a:r>
            <a:r>
              <a:rPr lang="en-CA" altLang="en-US" dirty="0" err="1" smtClean="0"/>
              <a:t>DemoController</a:t>
            </a:r>
            <a:r>
              <a:rPr lang="en-CA" altLang="en-US" dirty="0" smtClean="0"/>
              <a:t> will </a:t>
            </a:r>
            <a:r>
              <a:rPr lang="en-CA" altLang="en-US" dirty="0"/>
              <a:t>be </a:t>
            </a:r>
            <a:r>
              <a:rPr lang="en-CA" altLang="en-US" dirty="0" smtClean="0"/>
              <a:t>called: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Run </a:t>
            </a:r>
            <a:r>
              <a:rPr lang="en-CA" dirty="0"/>
              <a:t>the Application: </a:t>
            </a:r>
          </a:p>
          <a:p>
            <a:pPr lvl="1"/>
            <a:r>
              <a:rPr lang="en-CA" sz="2000" dirty="0"/>
              <a:t>http://localhost:9949/Demo/Index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95" y="4267200"/>
            <a:ext cx="396514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3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sz="3200" dirty="0" smtClean="0"/>
              <a:t>We Need Models</a:t>
            </a:r>
            <a:endParaRPr lang="en-CA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altLang="en-US" sz="2400" dirty="0" smtClean="0"/>
              <a:t>Code </a:t>
            </a:r>
            <a:r>
              <a:rPr lang="en-CA" altLang="en-US" sz="2400" dirty="0" smtClean="0"/>
              <a:t>First/Model First/ DB First </a:t>
            </a:r>
            <a:endParaRPr lang="en-CA" altLang="en-US" sz="2400" dirty="0" smtClean="0"/>
          </a:p>
          <a:p>
            <a:r>
              <a:rPr lang="en-CA" altLang="en-US" sz="2400" dirty="0" smtClean="0"/>
              <a:t>Add  models to the MVC application.</a:t>
            </a:r>
          </a:p>
          <a:p>
            <a:r>
              <a:rPr lang="en-CA" altLang="en-US" sz="2400" dirty="0" smtClean="0"/>
              <a:t>A model is a class containing the business logic</a:t>
            </a:r>
          </a:p>
          <a:p>
            <a:r>
              <a:rPr lang="en-CA" altLang="en-US" sz="2400" dirty="0" smtClean="0"/>
              <a:t>Then, an object of that class will be instantiated in the controller</a:t>
            </a:r>
          </a:p>
          <a:p>
            <a:r>
              <a:rPr lang="en-CA" altLang="en-US" sz="2400" dirty="0" smtClean="0"/>
              <a:t>The object’s data will be exposed with the </a:t>
            </a:r>
            <a:r>
              <a:rPr lang="en-CA" altLang="en-US" sz="2400" dirty="0" smtClean="0"/>
              <a:t>View</a:t>
            </a:r>
          </a:p>
          <a:p>
            <a:r>
              <a:rPr lang="en-CA" dirty="0"/>
              <a:t>You need the following classes:</a:t>
            </a:r>
          </a:p>
          <a:p>
            <a:pPr lvl="1"/>
            <a:r>
              <a:rPr lang="en-CA" dirty="0"/>
              <a:t>Step 1: Classes that represent the entity classes (products, categories, sub-categories, etc.)</a:t>
            </a:r>
          </a:p>
          <a:p>
            <a:pPr lvl="1"/>
            <a:r>
              <a:rPr lang="en-CA" dirty="0"/>
              <a:t>Step 2: A context class derived from </a:t>
            </a:r>
            <a:r>
              <a:rPr lang="en-CA" dirty="0" err="1"/>
              <a:t>DbContext</a:t>
            </a:r>
            <a:endParaRPr lang="en-CA" dirty="0"/>
          </a:p>
          <a:p>
            <a:pPr lvl="2"/>
            <a:r>
              <a:rPr lang="en-CA" dirty="0"/>
              <a:t>using </a:t>
            </a:r>
            <a:r>
              <a:rPr lang="en-CA" dirty="0" err="1"/>
              <a:t>System.Data.Entity</a:t>
            </a:r>
            <a:r>
              <a:rPr lang="en-CA" dirty="0"/>
              <a:t>;</a:t>
            </a:r>
          </a:p>
          <a:p>
            <a:pPr lvl="1"/>
            <a:r>
              <a:rPr lang="en-CA" dirty="0"/>
              <a:t>Step 3: An initializer class </a:t>
            </a:r>
          </a:p>
          <a:p>
            <a:pPr lvl="2"/>
            <a:r>
              <a:rPr lang="en-CA" dirty="0"/>
              <a:t>Used for DB initialization</a:t>
            </a:r>
          </a:p>
          <a:p>
            <a:endParaRPr lang="en-CA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921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the Entity Framework?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ORM (Object-Relational </a:t>
            </a:r>
            <a:r>
              <a:rPr lang="en-CA" sz="2400" dirty="0"/>
              <a:t>M</a:t>
            </a:r>
            <a:r>
              <a:rPr lang="en-CA" sz="2400" dirty="0" smtClean="0"/>
              <a:t>apping) framework</a:t>
            </a:r>
          </a:p>
          <a:p>
            <a:r>
              <a:rPr lang="en-CA" sz="2400" dirty="0"/>
              <a:t>.NET developers </a:t>
            </a:r>
            <a:r>
              <a:rPr lang="en-CA" sz="2400" dirty="0" smtClean="0"/>
              <a:t>can </a:t>
            </a:r>
            <a:r>
              <a:rPr lang="en-CA" sz="2400" dirty="0"/>
              <a:t>work with relational data using domain-specific </a:t>
            </a:r>
            <a:r>
              <a:rPr lang="en-CA" sz="2400" dirty="0" smtClean="0"/>
              <a:t>objects</a:t>
            </a:r>
          </a:p>
          <a:p>
            <a:r>
              <a:rPr lang="en-CA" sz="2400" dirty="0" smtClean="0"/>
              <a:t>Eliminates </a:t>
            </a:r>
            <a:r>
              <a:rPr lang="en-CA" sz="2400" dirty="0"/>
              <a:t>the need for most of the data-access </a:t>
            </a:r>
            <a:r>
              <a:rPr lang="en-CA" sz="2400" dirty="0" smtClean="0"/>
              <a:t>code</a:t>
            </a:r>
          </a:p>
          <a:p>
            <a:r>
              <a:rPr lang="en-CA" sz="2400" dirty="0"/>
              <a:t>LINQ (Language-Integrated Query) provides patterns for querying and updating data </a:t>
            </a:r>
            <a:endParaRPr lang="en-CA" sz="2400" dirty="0" smtClean="0"/>
          </a:p>
          <a:p>
            <a:r>
              <a:rPr lang="en-CA" sz="2400" dirty="0" smtClean="0"/>
              <a:t>Entity Framework allows </a:t>
            </a:r>
            <a:r>
              <a:rPr lang="en-CA" sz="2400" dirty="0"/>
              <a:t>.NET developers</a:t>
            </a:r>
            <a:r>
              <a:rPr lang="en-CA" sz="2400" dirty="0" smtClean="0"/>
              <a:t> to:</a:t>
            </a:r>
          </a:p>
          <a:p>
            <a:pPr lvl="1"/>
            <a:r>
              <a:rPr lang="en-CA" sz="2000" dirty="0" smtClean="0"/>
              <a:t>issue </a:t>
            </a:r>
            <a:r>
              <a:rPr lang="en-CA" sz="2000" dirty="0"/>
              <a:t>queries using </a:t>
            </a:r>
            <a:r>
              <a:rPr lang="en-CA" sz="2000" dirty="0" smtClean="0"/>
              <a:t>LINQ (</a:t>
            </a:r>
            <a:r>
              <a:rPr lang="en-CA" sz="2000" dirty="0"/>
              <a:t>Language-Integrated </a:t>
            </a:r>
            <a:r>
              <a:rPr lang="en-CA" sz="2000" dirty="0" smtClean="0"/>
              <a:t>Query)</a:t>
            </a:r>
          </a:p>
          <a:p>
            <a:pPr lvl="1"/>
            <a:r>
              <a:rPr lang="en-CA" sz="2000" dirty="0" smtClean="0"/>
              <a:t>retrieve </a:t>
            </a:r>
            <a:r>
              <a:rPr lang="en-CA" sz="2000" dirty="0"/>
              <a:t>and manipulate data as strongly typed </a:t>
            </a:r>
            <a:r>
              <a:rPr lang="en-CA" sz="2000" dirty="0" smtClean="0"/>
              <a:t>objects</a:t>
            </a:r>
          </a:p>
          <a:p>
            <a:r>
              <a:rPr lang="en-CA" sz="2400" dirty="0">
                <a:hlinkClick r:id="rId2"/>
              </a:rPr>
              <a:t>http://</a:t>
            </a:r>
            <a:r>
              <a:rPr lang="en-CA" sz="2400" dirty="0" smtClean="0">
                <a:hlinkClick r:id="rId2"/>
              </a:rPr>
              <a:t>msdn.microsoft.com/en-us/library/bb399567.aspx</a:t>
            </a:r>
            <a:r>
              <a:rPr lang="en-CA" sz="2400" dirty="0" smtClean="0"/>
              <a:t>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199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Code-First Approach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(1)Understand the problem and design the model</a:t>
            </a:r>
          </a:p>
          <a:p>
            <a:r>
              <a:rPr lang="en-CA" dirty="0" smtClean="0"/>
              <a:t>(2) Create the </a:t>
            </a:r>
            <a:r>
              <a:rPr lang="en-CA" b="1" dirty="0" smtClean="0"/>
              <a:t>model classes</a:t>
            </a:r>
          </a:p>
          <a:p>
            <a:r>
              <a:rPr lang="en-CA" dirty="0" smtClean="0"/>
              <a:t>(3) Assign the classes that need to be tables in the database: create the </a:t>
            </a:r>
            <a:r>
              <a:rPr lang="en-CA" b="1" dirty="0" smtClean="0"/>
              <a:t>Context</a:t>
            </a:r>
            <a:r>
              <a:rPr lang="en-CA" dirty="0" smtClean="0"/>
              <a:t> Class (e.g. </a:t>
            </a:r>
            <a:r>
              <a:rPr lang="en-CA" dirty="0" err="1" smtClean="0"/>
              <a:t>StudentContext</a:t>
            </a:r>
            <a:r>
              <a:rPr lang="en-CA" dirty="0" smtClean="0"/>
              <a:t>) that extends </a:t>
            </a:r>
            <a:r>
              <a:rPr lang="en-CA" dirty="0" err="1" smtClean="0"/>
              <a:t>DbContext</a:t>
            </a:r>
            <a:r>
              <a:rPr lang="en-CA" dirty="0" smtClean="0"/>
              <a:t> (class in Entity Framework) with </a:t>
            </a:r>
            <a:r>
              <a:rPr lang="en-CA" b="1" dirty="0" smtClean="0"/>
              <a:t>all classes that represent tables </a:t>
            </a:r>
          </a:p>
          <a:p>
            <a:pPr lvl="1"/>
            <a:r>
              <a:rPr lang="en-CA" dirty="0" smtClean="0"/>
              <a:t>Enables CRUD</a:t>
            </a:r>
          </a:p>
          <a:p>
            <a:pPr lvl="1"/>
            <a:r>
              <a:rPr lang="en-CA" dirty="0" smtClean="0"/>
              <a:t>Note: Some model classes are not intended to represent database tables: they are only business logic classes!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97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Code-First Approach </a:t>
            </a:r>
            <a:r>
              <a:rPr lang="en-CA" dirty="0" smtClean="0"/>
              <a:t>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400" dirty="0" smtClean="0"/>
              <a:t>(4) Set the </a:t>
            </a:r>
            <a:r>
              <a:rPr lang="en-CA" sz="2400" b="1" dirty="0" smtClean="0"/>
              <a:t>location</a:t>
            </a:r>
            <a:r>
              <a:rPr lang="en-CA" sz="2400" dirty="0" smtClean="0"/>
              <a:t> and </a:t>
            </a:r>
            <a:r>
              <a:rPr lang="en-CA" sz="2400" b="1" dirty="0" smtClean="0"/>
              <a:t>name</a:t>
            </a:r>
            <a:r>
              <a:rPr lang="en-CA" sz="2400" dirty="0" smtClean="0"/>
              <a:t> of the database </a:t>
            </a:r>
          </a:p>
          <a:p>
            <a:pPr lvl="1"/>
            <a:r>
              <a:rPr lang="en-CA" sz="2000" dirty="0"/>
              <a:t>Local DB:</a:t>
            </a:r>
          </a:p>
          <a:p>
            <a:pPr lvl="2"/>
            <a:r>
              <a:rPr lang="en-CA" sz="1800" dirty="0" smtClean="0"/>
              <a:t>In the application </a:t>
            </a:r>
            <a:r>
              <a:rPr lang="en-CA" sz="1800" dirty="0" err="1" smtClean="0"/>
              <a:t>Web.Config</a:t>
            </a:r>
            <a:r>
              <a:rPr lang="en-CA" sz="1800" dirty="0" smtClean="0"/>
              <a:t> make a copy of the connection string</a:t>
            </a:r>
          </a:p>
          <a:p>
            <a:pPr lvl="2"/>
            <a:r>
              <a:rPr lang="en-CA" sz="1800" dirty="0" smtClean="0"/>
              <a:t>Replace </a:t>
            </a:r>
            <a:r>
              <a:rPr lang="en-CA" sz="1800" dirty="0" err="1" smtClean="0"/>
              <a:t>DefaultConnection</a:t>
            </a:r>
            <a:r>
              <a:rPr lang="en-CA" sz="1800" dirty="0" smtClean="0"/>
              <a:t> with the name of the context class (e.g. </a:t>
            </a:r>
            <a:r>
              <a:rPr lang="en-CA" sz="1800" dirty="0" err="1" smtClean="0"/>
              <a:t>StudentContext</a:t>
            </a:r>
            <a:r>
              <a:rPr lang="en-CA" sz="1800" dirty="0" smtClean="0"/>
              <a:t>)</a:t>
            </a:r>
          </a:p>
          <a:p>
            <a:pPr lvl="2"/>
            <a:r>
              <a:rPr lang="en-CA" sz="1800" dirty="0" smtClean="0"/>
              <a:t>Replace the </a:t>
            </a:r>
            <a:r>
              <a:rPr lang="en-CA" sz="1800" dirty="0" err="1" smtClean="0"/>
              <a:t>mdf</a:t>
            </a:r>
            <a:r>
              <a:rPr lang="en-CA" sz="1800" dirty="0"/>
              <a:t> </a:t>
            </a:r>
            <a:r>
              <a:rPr lang="en-CA" sz="1800" dirty="0" smtClean="0"/>
              <a:t>file with the database name (e.g., </a:t>
            </a:r>
            <a:r>
              <a:rPr lang="en-CA" sz="1800" dirty="0" err="1" smtClean="0"/>
              <a:t>Student.mdf</a:t>
            </a:r>
            <a:r>
              <a:rPr lang="en-CA" sz="1800" dirty="0" smtClean="0"/>
              <a:t>)</a:t>
            </a:r>
          </a:p>
          <a:p>
            <a:pPr lvl="1"/>
            <a:r>
              <a:rPr lang="en-CA" sz="2000" dirty="0"/>
              <a:t>Useful site: </a:t>
            </a:r>
            <a:r>
              <a:rPr lang="en-CA" sz="2000" dirty="0">
                <a:hlinkClick r:id="rId2"/>
              </a:rPr>
              <a:t>http://www.connectionstrings.com</a:t>
            </a:r>
            <a:r>
              <a:rPr lang="en-CA" sz="2000" dirty="0" smtClean="0">
                <a:hlinkClick r:id="rId2"/>
              </a:rPr>
              <a:t>/</a:t>
            </a:r>
            <a:r>
              <a:rPr lang="en-CA" sz="2000" dirty="0" smtClean="0"/>
              <a:t> </a:t>
            </a:r>
          </a:p>
          <a:p>
            <a:r>
              <a:rPr lang="en-CA" sz="2400" dirty="0" smtClean="0"/>
              <a:t>(5) Initialize the data: create a class (e.g. </a:t>
            </a:r>
            <a:r>
              <a:rPr lang="en-CA" sz="2400" dirty="0" err="1" smtClean="0"/>
              <a:t>InitializerDB.cs</a:t>
            </a:r>
            <a:r>
              <a:rPr lang="en-CA" sz="2400" dirty="0" smtClean="0"/>
              <a:t>) that inherits from the EF class </a:t>
            </a:r>
            <a:r>
              <a:rPr lang="en-CA" sz="2400" dirty="0" err="1" smtClean="0"/>
              <a:t>DropCreateDatabaseIfModelChanges</a:t>
            </a:r>
            <a:r>
              <a:rPr lang="en-CA" sz="2400" dirty="0" smtClean="0"/>
              <a:t> </a:t>
            </a:r>
          </a:p>
          <a:p>
            <a:pPr lvl="1"/>
            <a:r>
              <a:rPr lang="en-CA" sz="2000" dirty="0" smtClean="0"/>
              <a:t>Override the Seed method of </a:t>
            </a:r>
            <a:r>
              <a:rPr lang="en-CA" sz="2000" dirty="0" err="1" smtClean="0"/>
              <a:t>DropCreateDatabaseIfModelChanges</a:t>
            </a:r>
            <a:endParaRPr lang="en-CA" sz="2000" dirty="0" smtClean="0"/>
          </a:p>
          <a:p>
            <a:pPr lvl="2"/>
            <a:r>
              <a:rPr lang="en-CA" dirty="0" smtClean="0"/>
              <a:t>Create lists of objects and add to the context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3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Code-First Approach 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2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sz="1800" dirty="0" smtClean="0"/>
              <a:t>(6</a:t>
            </a:r>
            <a:r>
              <a:rPr lang="en-CA" dirty="0" smtClean="0"/>
              <a:t>) Set the database initializer </a:t>
            </a:r>
            <a:r>
              <a:rPr lang="en-CA" dirty="0"/>
              <a:t>in </a:t>
            </a:r>
            <a:r>
              <a:rPr lang="en-CA" dirty="0" err="1"/>
              <a:t>Global.asax</a:t>
            </a:r>
            <a:r>
              <a:rPr lang="en-CA" dirty="0"/>
              <a:t> in </a:t>
            </a:r>
            <a:r>
              <a:rPr lang="en-CA" dirty="0" err="1"/>
              <a:t>Application_Start</a:t>
            </a:r>
            <a:r>
              <a:rPr lang="en-CA" dirty="0"/>
              <a:t>()  </a:t>
            </a:r>
            <a:endParaRPr lang="en-CA" dirty="0" smtClean="0"/>
          </a:p>
          <a:p>
            <a:pPr marL="547688" lvl="3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sz="1800" dirty="0" err="1"/>
              <a:t>Database.SetInitializer</a:t>
            </a:r>
            <a:r>
              <a:rPr lang="en-CA" sz="1800" dirty="0"/>
              <a:t>&lt;</a:t>
            </a:r>
            <a:r>
              <a:rPr lang="en-CA" sz="1800" dirty="0" err="1"/>
              <a:t>StudentContext</a:t>
            </a:r>
            <a:r>
              <a:rPr lang="en-CA" sz="1800" dirty="0"/>
              <a:t>&gt;(new </a:t>
            </a:r>
            <a:r>
              <a:rPr lang="en-CA" sz="1800" dirty="0" err="1"/>
              <a:t>InitializerDB</a:t>
            </a:r>
            <a:r>
              <a:rPr lang="en-CA" sz="1800" dirty="0" smtClean="0"/>
              <a:t>());</a:t>
            </a:r>
          </a:p>
          <a:p>
            <a:pPr marL="273050" lvl="2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sz="1800" dirty="0" smtClean="0"/>
              <a:t>(7</a:t>
            </a:r>
            <a:r>
              <a:rPr lang="en-CA" sz="1800" dirty="0"/>
              <a:t>) </a:t>
            </a:r>
            <a:r>
              <a:rPr lang="en-CA" dirty="0"/>
              <a:t>Add the navigation links to Views/Shared/Layout</a:t>
            </a:r>
          </a:p>
          <a:p>
            <a:pPr marL="547688" lvl="3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it-IT" sz="1800" dirty="0" smtClean="0"/>
              <a:t>&lt;</a:t>
            </a:r>
            <a:r>
              <a:rPr lang="it-IT" sz="1800" dirty="0"/>
              <a:t>li&gt;@Html.ActionLink("Programs", "Index", "Programs")&lt;/li&gt;</a:t>
            </a:r>
          </a:p>
          <a:p>
            <a:pPr marL="547688" lvl="3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it-IT" sz="1800" dirty="0"/>
              <a:t> </a:t>
            </a:r>
            <a:r>
              <a:rPr lang="it-IT" sz="1800" dirty="0" smtClean="0"/>
              <a:t>&lt;</a:t>
            </a:r>
            <a:r>
              <a:rPr lang="it-IT" sz="1800" dirty="0"/>
              <a:t>li&gt;@Html.ActionLink("Students", "Index", "Students")&lt;/li&gt;</a:t>
            </a:r>
            <a:endParaRPr lang="en-CA" sz="1800" dirty="0" smtClean="0"/>
          </a:p>
          <a:p>
            <a:pPr marL="273050" lvl="2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sz="1800" dirty="0" smtClean="0"/>
              <a:t>(8</a:t>
            </a:r>
            <a:r>
              <a:rPr lang="en-CA" dirty="0" smtClean="0"/>
              <a:t>) Create the Controllers using the appropriate model class and context</a:t>
            </a:r>
          </a:p>
          <a:p>
            <a:pPr marL="547688" lvl="3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dirty="0" smtClean="0"/>
              <a:t>Rebuild the application</a:t>
            </a:r>
          </a:p>
          <a:p>
            <a:pPr marL="547688" lvl="3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dirty="0" smtClean="0"/>
              <a:t>Create new controllers or you can write code in an existing controller</a:t>
            </a:r>
          </a:p>
          <a:p>
            <a:pPr marL="547688" lvl="3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dirty="0" smtClean="0"/>
              <a:t>The Index method will call the appropriate view</a:t>
            </a:r>
          </a:p>
          <a:p>
            <a:pPr marL="822325" lvl="4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sz="2000" dirty="0"/>
              <a:t>return View(</a:t>
            </a:r>
            <a:r>
              <a:rPr lang="en-CA" sz="2000" dirty="0" err="1"/>
              <a:t>db.Programs.ToList</a:t>
            </a:r>
            <a:r>
              <a:rPr lang="en-CA" sz="2000" dirty="0" smtClean="0"/>
              <a:t>());</a:t>
            </a:r>
          </a:p>
          <a:p>
            <a:pPr marL="273050" lvl="2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dirty="0" smtClean="0"/>
              <a:t>(9) Display data in the View</a:t>
            </a:r>
          </a:p>
          <a:p>
            <a:pPr marL="547688" lvl="3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dirty="0" smtClean="0"/>
              <a:t>Automatically the default view is created when the controller is created</a:t>
            </a:r>
            <a:endParaRPr lang="en-CA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497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Code-First Approach </a:t>
            </a:r>
            <a:r>
              <a:rPr lang="en-CA" dirty="0" smtClean="0"/>
              <a:t>(4)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database will be created when the application is run</a:t>
            </a:r>
          </a:p>
          <a:p>
            <a:pPr lvl="1"/>
            <a:r>
              <a:rPr lang="en-CA" dirty="0" smtClean="0"/>
              <a:t>Click the icon “Show All Files” and view the database</a:t>
            </a:r>
          </a:p>
          <a:p>
            <a:pPr lvl="1"/>
            <a:r>
              <a:rPr lang="en-CA" dirty="0" smtClean="0"/>
              <a:t>Include the database in the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67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 Class 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</a:t>
            </a:r>
            <a:r>
              <a:rPr lang="en-CA" dirty="0" smtClean="0"/>
              <a:t>anASP.NET </a:t>
            </a:r>
            <a:r>
              <a:rPr lang="en-CA" dirty="0" smtClean="0"/>
              <a:t>MVC 5 </a:t>
            </a:r>
            <a:r>
              <a:rPr lang="en-CA" dirty="0" smtClean="0"/>
              <a:t>application that </a:t>
            </a:r>
          </a:p>
          <a:p>
            <a:pPr lvl="1"/>
            <a:r>
              <a:rPr lang="en-CA" dirty="0" smtClean="0"/>
              <a:t>Has two pages: Product and Category. </a:t>
            </a:r>
          </a:p>
          <a:p>
            <a:pPr lvl="1"/>
            <a:r>
              <a:rPr lang="en-CA" dirty="0" smtClean="0"/>
              <a:t>A Category can have several Products</a:t>
            </a:r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414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 Class Activity: Add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Right-click </a:t>
            </a:r>
            <a:r>
              <a:rPr lang="en-CA" dirty="0" smtClean="0"/>
              <a:t>the Model folder and add classes:</a:t>
            </a:r>
          </a:p>
          <a:p>
            <a:pPr lvl="1"/>
            <a:r>
              <a:rPr lang="en-CA" dirty="0" smtClean="0"/>
              <a:t>Product class</a:t>
            </a:r>
          </a:p>
          <a:p>
            <a:pPr lvl="1"/>
            <a:r>
              <a:rPr lang="en-CA" dirty="0" smtClean="0"/>
              <a:t>Category class</a:t>
            </a:r>
          </a:p>
          <a:p>
            <a:pPr lvl="1"/>
            <a:r>
              <a:rPr lang="en-CA" dirty="0" smtClean="0"/>
              <a:t>Context class</a:t>
            </a:r>
          </a:p>
          <a:p>
            <a:pPr lvl="1"/>
            <a:r>
              <a:rPr lang="en-CA" dirty="0" smtClean="0"/>
              <a:t>Initializer class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361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Entity Class </a:t>
            </a:r>
            <a:r>
              <a:rPr lang="en-CA" dirty="0"/>
              <a:t>C</a:t>
            </a:r>
            <a:r>
              <a:rPr lang="en-CA" dirty="0" smtClean="0"/>
              <a:t>ategory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1800" dirty="0"/>
              <a:t>using </a:t>
            </a:r>
            <a:r>
              <a:rPr lang="en-CA" sz="1800" dirty="0" err="1"/>
              <a:t>System.ComponentModel.DataAnnotations</a:t>
            </a:r>
            <a:r>
              <a:rPr lang="en-CA" sz="1800" dirty="0"/>
              <a:t>;</a:t>
            </a:r>
            <a:r>
              <a:rPr lang="en-CA" sz="1800" dirty="0" smtClean="0"/>
              <a:t> </a:t>
            </a:r>
          </a:p>
          <a:p>
            <a:r>
              <a:rPr lang="en-CA" sz="1800" dirty="0" smtClean="0"/>
              <a:t>public </a:t>
            </a:r>
            <a:r>
              <a:rPr lang="en-CA" sz="1800" dirty="0"/>
              <a:t>class Category</a:t>
            </a:r>
          </a:p>
          <a:p>
            <a:r>
              <a:rPr lang="en-CA" sz="1800" dirty="0"/>
              <a:t>      {</a:t>
            </a:r>
          </a:p>
          <a:p>
            <a:r>
              <a:rPr lang="en-CA" sz="1800" dirty="0"/>
              <a:t>        [</a:t>
            </a:r>
            <a:r>
              <a:rPr lang="en-CA" sz="1800" dirty="0" err="1"/>
              <a:t>ScaffoldColumn</a:t>
            </a:r>
            <a:r>
              <a:rPr lang="en-CA" sz="1800" dirty="0"/>
              <a:t>(false)]</a:t>
            </a:r>
          </a:p>
          <a:p>
            <a:r>
              <a:rPr lang="en-CA" sz="1800" dirty="0"/>
              <a:t>        public </a:t>
            </a: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CategoryID</a:t>
            </a:r>
            <a:r>
              <a:rPr lang="en-CA" sz="1800" dirty="0"/>
              <a:t> { get; set; }</a:t>
            </a:r>
          </a:p>
          <a:p>
            <a:endParaRPr lang="en-CA" sz="1800" dirty="0"/>
          </a:p>
          <a:p>
            <a:r>
              <a:rPr lang="en-CA" sz="1800" dirty="0"/>
              <a:t>        [Required, </a:t>
            </a:r>
            <a:r>
              <a:rPr lang="en-CA" sz="1800" dirty="0" err="1" smtClean="0"/>
              <a:t>StringLength</a:t>
            </a:r>
            <a:r>
              <a:rPr lang="en-CA" sz="1800" dirty="0" smtClean="0"/>
              <a:t>(200</a:t>
            </a:r>
            <a:r>
              <a:rPr lang="en-CA" sz="1800" dirty="0"/>
              <a:t>), Display(Name = "Name")]</a:t>
            </a:r>
          </a:p>
          <a:p>
            <a:r>
              <a:rPr lang="en-CA" sz="1800" dirty="0"/>
              <a:t>        public string </a:t>
            </a:r>
            <a:r>
              <a:rPr lang="en-CA" sz="1800" dirty="0" err="1"/>
              <a:t>CategoryName</a:t>
            </a:r>
            <a:r>
              <a:rPr lang="en-CA" sz="1800" dirty="0"/>
              <a:t> { get; set; }</a:t>
            </a:r>
          </a:p>
          <a:p>
            <a:endParaRPr lang="en-CA" sz="1800" dirty="0"/>
          </a:p>
          <a:p>
            <a:r>
              <a:rPr lang="en-CA" sz="1800" dirty="0"/>
              <a:t>        [Display(Name = "Product Description")]</a:t>
            </a:r>
          </a:p>
          <a:p>
            <a:r>
              <a:rPr lang="en-CA" sz="1800" dirty="0"/>
              <a:t>        public string Description { get; set; </a:t>
            </a:r>
            <a:r>
              <a:rPr lang="en-CA" sz="1800" dirty="0" smtClean="0"/>
              <a:t>}</a:t>
            </a:r>
          </a:p>
          <a:p>
            <a:r>
              <a:rPr lang="en-CA" sz="1800" dirty="0"/>
              <a:t> </a:t>
            </a:r>
            <a:r>
              <a:rPr lang="en-CA" sz="1800" dirty="0" smtClean="0"/>
              <a:t>       </a:t>
            </a:r>
          </a:p>
          <a:p>
            <a:r>
              <a:rPr lang="en-CA" sz="1800" dirty="0"/>
              <a:t> </a:t>
            </a:r>
            <a:r>
              <a:rPr lang="en-CA" sz="1800" dirty="0" smtClean="0"/>
              <a:t>       // collection of products</a:t>
            </a:r>
            <a:endParaRPr lang="en-CA" sz="1100" dirty="0" smtClean="0"/>
          </a:p>
          <a:p>
            <a:r>
              <a:rPr lang="en-CA" sz="1800" dirty="0" smtClean="0"/>
              <a:t>        </a:t>
            </a:r>
            <a:r>
              <a:rPr lang="en-CA" sz="1800" dirty="0"/>
              <a:t>public virtual </a:t>
            </a:r>
            <a:r>
              <a:rPr lang="en-CA" sz="1800" dirty="0" err="1"/>
              <a:t>ICollection</a:t>
            </a:r>
            <a:r>
              <a:rPr lang="en-CA" sz="1800" dirty="0"/>
              <a:t>&lt;Product&gt; Products { get; set; }</a:t>
            </a:r>
          </a:p>
          <a:p>
            <a:r>
              <a:rPr lang="en-CA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14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Entity Class </a:t>
            </a:r>
            <a:r>
              <a:rPr lang="en-CA" dirty="0" smtClean="0"/>
              <a:t>Product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1200" dirty="0"/>
              <a:t>using </a:t>
            </a:r>
            <a:r>
              <a:rPr lang="en-CA" sz="1200" dirty="0" err="1"/>
              <a:t>System.ComponentModel.DataAnnotations</a:t>
            </a:r>
            <a:r>
              <a:rPr lang="en-CA" sz="1200" dirty="0"/>
              <a:t>;</a:t>
            </a:r>
          </a:p>
          <a:p>
            <a:r>
              <a:rPr lang="en-CA" sz="1200" dirty="0" smtClean="0"/>
              <a:t>public </a:t>
            </a:r>
            <a:r>
              <a:rPr lang="en-CA" sz="1200" dirty="0"/>
              <a:t>class Product</a:t>
            </a:r>
          </a:p>
          <a:p>
            <a:r>
              <a:rPr lang="en-CA" sz="1200" dirty="0"/>
              <a:t>    {</a:t>
            </a:r>
          </a:p>
          <a:p>
            <a:r>
              <a:rPr lang="en-CA" sz="1200" dirty="0"/>
              <a:t>        [</a:t>
            </a:r>
            <a:r>
              <a:rPr lang="en-CA" sz="1200" dirty="0" err="1"/>
              <a:t>ScaffoldColumn</a:t>
            </a:r>
            <a:r>
              <a:rPr lang="en-CA" sz="1200" dirty="0"/>
              <a:t>(false)]</a:t>
            </a:r>
          </a:p>
          <a:p>
            <a:r>
              <a:rPr lang="en-CA" sz="1200" dirty="0"/>
              <a:t>        public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ProductID</a:t>
            </a:r>
            <a:r>
              <a:rPr lang="en-CA" sz="1200" dirty="0"/>
              <a:t> { get; set; }</a:t>
            </a:r>
          </a:p>
          <a:p>
            <a:endParaRPr lang="en-CA" sz="1200" dirty="0"/>
          </a:p>
          <a:p>
            <a:r>
              <a:rPr lang="en-CA" sz="1200" dirty="0"/>
              <a:t>        [Required, </a:t>
            </a:r>
            <a:r>
              <a:rPr lang="en-CA" sz="1200" dirty="0" err="1"/>
              <a:t>StringLength</a:t>
            </a:r>
            <a:r>
              <a:rPr lang="en-CA" sz="1200" dirty="0"/>
              <a:t>(100), Display(Name = "Name")]</a:t>
            </a:r>
          </a:p>
          <a:p>
            <a:r>
              <a:rPr lang="en-CA" sz="1200" dirty="0"/>
              <a:t>        public string </a:t>
            </a:r>
            <a:r>
              <a:rPr lang="en-CA" sz="1200" dirty="0" err="1"/>
              <a:t>ProductName</a:t>
            </a:r>
            <a:r>
              <a:rPr lang="en-CA" sz="1200" dirty="0"/>
              <a:t> { get; set; }</a:t>
            </a:r>
          </a:p>
          <a:p>
            <a:endParaRPr lang="en-CA" sz="1200" dirty="0"/>
          </a:p>
          <a:p>
            <a:r>
              <a:rPr lang="en-CA" sz="1200" dirty="0"/>
              <a:t>        [Required, </a:t>
            </a:r>
            <a:r>
              <a:rPr lang="en-CA" sz="1200" dirty="0" err="1"/>
              <a:t>StringLength</a:t>
            </a:r>
            <a:r>
              <a:rPr lang="en-CA" sz="1200" dirty="0"/>
              <a:t>(10000), Display(Name = "Product Description"), </a:t>
            </a:r>
            <a:r>
              <a:rPr lang="en-CA" sz="1200" dirty="0" err="1"/>
              <a:t>DataType</a:t>
            </a:r>
            <a:r>
              <a:rPr lang="en-CA" sz="1200" dirty="0"/>
              <a:t>(</a:t>
            </a:r>
            <a:r>
              <a:rPr lang="en-CA" sz="1200" dirty="0" err="1"/>
              <a:t>DataType.MultilineText</a:t>
            </a:r>
            <a:r>
              <a:rPr lang="en-CA" sz="1200" dirty="0"/>
              <a:t>)]</a:t>
            </a:r>
          </a:p>
          <a:p>
            <a:r>
              <a:rPr lang="en-CA" sz="1200" dirty="0"/>
              <a:t>        public string Description { get; set; }</a:t>
            </a:r>
          </a:p>
          <a:p>
            <a:endParaRPr lang="en-CA" sz="1200" dirty="0"/>
          </a:p>
          <a:p>
            <a:r>
              <a:rPr lang="en-CA" sz="1200" dirty="0"/>
              <a:t>        public string </a:t>
            </a:r>
            <a:r>
              <a:rPr lang="en-CA" sz="1200" dirty="0" err="1"/>
              <a:t>ImagePath</a:t>
            </a:r>
            <a:r>
              <a:rPr lang="en-CA" sz="1200" dirty="0"/>
              <a:t> { get; set; }</a:t>
            </a:r>
          </a:p>
          <a:p>
            <a:endParaRPr lang="en-CA" sz="1200" dirty="0"/>
          </a:p>
          <a:p>
            <a:r>
              <a:rPr lang="en-CA" sz="1200" dirty="0"/>
              <a:t>        [Display(Name = "Price")]</a:t>
            </a:r>
          </a:p>
          <a:p>
            <a:r>
              <a:rPr lang="en-CA" sz="1200" dirty="0"/>
              <a:t>        public double? </a:t>
            </a:r>
            <a:r>
              <a:rPr lang="en-CA" sz="1200" dirty="0" err="1"/>
              <a:t>UnitPrice</a:t>
            </a:r>
            <a:r>
              <a:rPr lang="en-CA" sz="1200" dirty="0"/>
              <a:t> { get; set; }</a:t>
            </a:r>
          </a:p>
          <a:p>
            <a:endParaRPr lang="en-CA" sz="1200" dirty="0"/>
          </a:p>
          <a:p>
            <a:r>
              <a:rPr lang="en-CA" sz="1200" dirty="0"/>
              <a:t>        public </a:t>
            </a:r>
            <a:r>
              <a:rPr lang="en-CA" sz="1200" dirty="0" err="1"/>
              <a:t>int</a:t>
            </a:r>
            <a:r>
              <a:rPr lang="en-CA" sz="1200" dirty="0"/>
              <a:t>? </a:t>
            </a:r>
            <a:r>
              <a:rPr lang="en-CA" sz="1200" dirty="0" err="1"/>
              <a:t>CategoryID</a:t>
            </a:r>
            <a:r>
              <a:rPr lang="en-CA" sz="1200" dirty="0"/>
              <a:t> { get; set; }</a:t>
            </a:r>
          </a:p>
          <a:p>
            <a:endParaRPr lang="en-CA" sz="1200" dirty="0" smtClean="0"/>
          </a:p>
          <a:p>
            <a:pPr lvl="1"/>
            <a:r>
              <a:rPr lang="en-CA" sz="1200" dirty="0">
                <a:solidFill>
                  <a:schemeClr val="tx1"/>
                </a:solidFill>
              </a:rPr>
              <a:t>// virtual property for the product</a:t>
            </a:r>
          </a:p>
          <a:p>
            <a:r>
              <a:rPr lang="en-CA" sz="1200" dirty="0"/>
              <a:t>        public virtual Category </a:t>
            </a:r>
            <a:r>
              <a:rPr lang="en-CA" sz="1200" dirty="0" err="1"/>
              <a:t>Category</a:t>
            </a:r>
            <a:r>
              <a:rPr lang="en-CA" sz="1200" dirty="0"/>
              <a:t> { get; set; }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 smtClean="0"/>
              <a:t>}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1729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Annotations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461248" cy="4873752"/>
          </a:xfrm>
        </p:spPr>
        <p:txBody>
          <a:bodyPr/>
          <a:lstStyle/>
          <a:p>
            <a:r>
              <a:rPr lang="en-CA" dirty="0"/>
              <a:t>D</a:t>
            </a:r>
            <a:r>
              <a:rPr lang="en-CA" dirty="0" smtClean="0"/>
              <a:t>ata </a:t>
            </a:r>
            <a:r>
              <a:rPr lang="en-CA" dirty="0"/>
              <a:t>annotation attributes </a:t>
            </a:r>
            <a:r>
              <a:rPr lang="en-CA" dirty="0" smtClean="0"/>
              <a:t>describe:</a:t>
            </a:r>
          </a:p>
          <a:p>
            <a:pPr lvl="1"/>
            <a:r>
              <a:rPr lang="en-CA" dirty="0" smtClean="0"/>
              <a:t>how </a:t>
            </a:r>
            <a:r>
              <a:rPr lang="en-CA" dirty="0"/>
              <a:t>to validate user input for that </a:t>
            </a:r>
            <a:r>
              <a:rPr lang="en-CA" dirty="0" smtClean="0"/>
              <a:t>member</a:t>
            </a:r>
          </a:p>
          <a:p>
            <a:pPr lvl="1"/>
            <a:r>
              <a:rPr lang="en-CA" dirty="0" smtClean="0"/>
              <a:t>specify formatting</a:t>
            </a:r>
          </a:p>
          <a:p>
            <a:pPr lvl="1"/>
            <a:r>
              <a:rPr lang="en-CA" dirty="0" smtClean="0"/>
              <a:t>specify </a:t>
            </a:r>
            <a:r>
              <a:rPr lang="en-CA" dirty="0"/>
              <a:t>how </a:t>
            </a:r>
            <a:r>
              <a:rPr lang="en-CA" dirty="0" smtClean="0"/>
              <a:t>the member </a:t>
            </a:r>
            <a:r>
              <a:rPr lang="en-CA" dirty="0"/>
              <a:t>is </a:t>
            </a:r>
            <a:r>
              <a:rPr lang="en-CA" dirty="0" smtClean="0"/>
              <a:t>modeled</a:t>
            </a:r>
          </a:p>
          <a:p>
            <a:pPr marL="274638" lvl="1" indent="0">
              <a:buNone/>
            </a:pPr>
            <a:endParaRPr lang="en-CA" dirty="0"/>
          </a:p>
          <a:p>
            <a:pPr lvl="1"/>
            <a:r>
              <a:rPr lang="en-CA" dirty="0" smtClean="0"/>
              <a:t>[</a:t>
            </a:r>
            <a:r>
              <a:rPr lang="en-CA" dirty="0" err="1"/>
              <a:t>ScaffoldColumn</a:t>
            </a:r>
            <a:r>
              <a:rPr lang="en-CA" dirty="0"/>
              <a:t>(false</a:t>
            </a:r>
            <a:r>
              <a:rPr lang="en-CA" dirty="0" smtClean="0"/>
              <a:t>)]</a:t>
            </a:r>
          </a:p>
          <a:p>
            <a:pPr lvl="2"/>
            <a:r>
              <a:rPr lang="en-CA" dirty="0" smtClean="0"/>
              <a:t>False for columns like ID </a:t>
            </a:r>
          </a:p>
          <a:p>
            <a:pPr lvl="2"/>
            <a:r>
              <a:rPr lang="en-CA" dirty="0"/>
              <a:t>Specifies whether a class or data column uses </a:t>
            </a:r>
            <a:r>
              <a:rPr lang="en-CA" dirty="0" smtClean="0"/>
              <a:t>scaffolding</a:t>
            </a:r>
          </a:p>
          <a:p>
            <a:pPr lvl="2"/>
            <a:r>
              <a:rPr lang="en-CA" dirty="0"/>
              <a:t>Scaffolding is the mechanism for generating web page </a:t>
            </a:r>
            <a:r>
              <a:rPr lang="en-CA" dirty="0" smtClean="0"/>
              <a:t>templates (views)  </a:t>
            </a:r>
            <a:r>
              <a:rPr lang="en-CA" dirty="0"/>
              <a:t>based on database schemas</a:t>
            </a:r>
            <a:endParaRPr lang="en-CA" dirty="0" smtClean="0"/>
          </a:p>
          <a:p>
            <a:pPr lvl="1"/>
            <a:r>
              <a:rPr lang="en-CA" dirty="0" smtClean="0"/>
              <a:t>[</a:t>
            </a:r>
            <a:r>
              <a:rPr lang="en-CA" dirty="0"/>
              <a:t>Required, </a:t>
            </a:r>
            <a:r>
              <a:rPr lang="en-CA" dirty="0" err="1"/>
              <a:t>StringLength</a:t>
            </a:r>
            <a:r>
              <a:rPr lang="en-CA" dirty="0"/>
              <a:t>(100), Display(Name = "Name")] </a:t>
            </a:r>
            <a:endParaRPr lang="en-CA" dirty="0" smtClean="0"/>
          </a:p>
          <a:p>
            <a:pPr lvl="1"/>
            <a:r>
              <a:rPr lang="en-CA" dirty="0"/>
              <a:t>[Display(Name = "Product Description")]</a:t>
            </a:r>
          </a:p>
        </p:txBody>
      </p:sp>
    </p:spTree>
    <p:extLst>
      <p:ext uri="{BB962C8B-B14F-4D97-AF65-F5344CB8AC3E}">
        <p14:creationId xmlns:p14="http://schemas.microsoft.com/office/powerpoint/2010/main" val="39910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Context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Manages </a:t>
            </a:r>
            <a:r>
              <a:rPr lang="en-CA" dirty="0"/>
              <a:t>the entity classes and provides data access to the </a:t>
            </a:r>
            <a:r>
              <a:rPr lang="en-CA" dirty="0" smtClean="0"/>
              <a:t>database</a:t>
            </a:r>
          </a:p>
          <a:p>
            <a:pPr lvl="1"/>
            <a:r>
              <a:rPr lang="en-CA" dirty="0" smtClean="0"/>
              <a:t>public </a:t>
            </a:r>
            <a:r>
              <a:rPr lang="en-CA" dirty="0"/>
              <a:t>class </a:t>
            </a:r>
            <a:r>
              <a:rPr lang="en-CA" dirty="0" err="1"/>
              <a:t>ProductContext</a:t>
            </a:r>
            <a:r>
              <a:rPr lang="en-CA" dirty="0"/>
              <a:t> : </a:t>
            </a:r>
            <a:r>
              <a:rPr lang="en-CA" dirty="0" err="1"/>
              <a:t>DbContext</a:t>
            </a:r>
            <a:endParaRPr lang="en-CA" dirty="0"/>
          </a:p>
          <a:p>
            <a:pPr lvl="1"/>
            <a:r>
              <a:rPr lang="en-CA" dirty="0"/>
              <a:t> </a:t>
            </a:r>
            <a:r>
              <a:rPr lang="en-CA" dirty="0" smtClean="0"/>
              <a:t>{</a:t>
            </a:r>
            <a:endParaRPr lang="en-CA" dirty="0"/>
          </a:p>
          <a:p>
            <a:pPr lvl="1"/>
            <a:r>
              <a:rPr lang="en-CA" dirty="0" smtClean="0"/>
              <a:t>public </a:t>
            </a:r>
            <a:r>
              <a:rPr lang="en-CA" dirty="0" err="1"/>
              <a:t>ProductContext</a:t>
            </a:r>
            <a:r>
              <a:rPr lang="en-CA" dirty="0"/>
              <a:t>()</a:t>
            </a:r>
          </a:p>
          <a:p>
            <a:pPr lvl="1"/>
            <a:r>
              <a:rPr lang="en-CA" dirty="0"/>
              <a:t>            : base("</a:t>
            </a:r>
            <a:r>
              <a:rPr lang="en-CA" dirty="0" err="1" smtClean="0"/>
              <a:t>ArtStore</a:t>
            </a:r>
            <a:r>
              <a:rPr lang="en-CA" dirty="0" smtClean="0"/>
              <a:t>") {        </a:t>
            </a:r>
            <a:r>
              <a:rPr lang="en-CA" dirty="0"/>
              <a:t>}</a:t>
            </a:r>
          </a:p>
          <a:p>
            <a:pPr lvl="1"/>
            <a:r>
              <a:rPr lang="en-CA" dirty="0" smtClean="0"/>
              <a:t>public </a:t>
            </a:r>
            <a:r>
              <a:rPr lang="en-CA" dirty="0" err="1"/>
              <a:t>DbSet</a:t>
            </a:r>
            <a:r>
              <a:rPr lang="en-CA" dirty="0"/>
              <a:t>&lt;Category&gt; Categories { get; set; }</a:t>
            </a:r>
          </a:p>
          <a:p>
            <a:pPr lvl="1"/>
            <a:r>
              <a:rPr lang="en-CA" dirty="0" smtClean="0"/>
              <a:t>public </a:t>
            </a:r>
            <a:r>
              <a:rPr lang="en-CA" dirty="0" err="1"/>
              <a:t>DbSet</a:t>
            </a:r>
            <a:r>
              <a:rPr lang="en-CA" dirty="0"/>
              <a:t>&lt;Product&gt; Products { get; set; </a:t>
            </a:r>
            <a:r>
              <a:rPr lang="en-CA" dirty="0" smtClean="0"/>
              <a:t>}</a:t>
            </a:r>
          </a:p>
          <a:p>
            <a:pPr lvl="1"/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6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98" y="1600200"/>
            <a:ext cx="3519203" cy="4525963"/>
          </a:xfrm>
        </p:spPr>
      </p:pic>
    </p:spTree>
    <p:extLst>
      <p:ext uri="{BB962C8B-B14F-4D97-AF65-F5344CB8AC3E}">
        <p14:creationId xmlns:p14="http://schemas.microsoft.com/office/powerpoint/2010/main" val="17553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Modify </a:t>
            </a:r>
            <a:r>
              <a:rPr lang="en-CA" dirty="0" err="1" smtClean="0"/>
              <a:t>Web.Config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Set the </a:t>
            </a:r>
            <a:r>
              <a:rPr lang="en-CA" b="1" dirty="0"/>
              <a:t>location</a:t>
            </a:r>
            <a:r>
              <a:rPr lang="en-CA" dirty="0"/>
              <a:t> and </a:t>
            </a:r>
            <a:r>
              <a:rPr lang="en-CA" b="1" dirty="0"/>
              <a:t>name</a:t>
            </a:r>
            <a:r>
              <a:rPr lang="en-CA" dirty="0"/>
              <a:t> of the database </a:t>
            </a:r>
          </a:p>
          <a:p>
            <a:pPr lvl="1"/>
            <a:r>
              <a:rPr lang="en-CA" sz="2000" dirty="0"/>
              <a:t>Local DB:</a:t>
            </a:r>
          </a:p>
          <a:p>
            <a:pPr lvl="2"/>
            <a:r>
              <a:rPr lang="en-CA" sz="1800" dirty="0"/>
              <a:t>In the application </a:t>
            </a:r>
            <a:r>
              <a:rPr lang="en-CA" sz="1800" dirty="0" err="1"/>
              <a:t>Web.Config</a:t>
            </a:r>
            <a:r>
              <a:rPr lang="en-CA" sz="1800" dirty="0"/>
              <a:t> make a copy of the connection string</a:t>
            </a:r>
          </a:p>
          <a:p>
            <a:pPr lvl="2"/>
            <a:r>
              <a:rPr lang="en-CA" sz="1800" dirty="0"/>
              <a:t>Replace </a:t>
            </a:r>
            <a:r>
              <a:rPr lang="en-CA" sz="1800" dirty="0" err="1"/>
              <a:t>DefaultConnection</a:t>
            </a:r>
            <a:r>
              <a:rPr lang="en-CA" sz="1800" dirty="0"/>
              <a:t> with the name of the context class (e.g. </a:t>
            </a:r>
            <a:r>
              <a:rPr lang="en-CA" sz="1800" dirty="0" err="1"/>
              <a:t>StudentContext</a:t>
            </a:r>
            <a:r>
              <a:rPr lang="en-CA" sz="1800" dirty="0"/>
              <a:t>)</a:t>
            </a:r>
          </a:p>
          <a:p>
            <a:pPr lvl="2"/>
            <a:r>
              <a:rPr lang="en-CA" sz="1800" dirty="0"/>
              <a:t>Replace the </a:t>
            </a:r>
            <a:r>
              <a:rPr lang="en-CA" sz="1800" dirty="0" err="1"/>
              <a:t>mdf</a:t>
            </a:r>
            <a:r>
              <a:rPr lang="en-CA" sz="1800" dirty="0"/>
              <a:t> file with the database name (e.g., </a:t>
            </a:r>
            <a:r>
              <a:rPr lang="en-CA" sz="1800" dirty="0" err="1"/>
              <a:t>Student.mdf</a:t>
            </a:r>
            <a:r>
              <a:rPr lang="en-CA" sz="1800" dirty="0"/>
              <a:t>)</a:t>
            </a:r>
          </a:p>
          <a:p>
            <a:pPr lvl="1"/>
            <a:r>
              <a:rPr lang="en-CA" sz="2000" dirty="0"/>
              <a:t>Useful site: </a:t>
            </a:r>
            <a:r>
              <a:rPr lang="en-CA" sz="2000" dirty="0">
                <a:hlinkClick r:id="rId2"/>
              </a:rPr>
              <a:t>http://www.connectionstrings.com/</a:t>
            </a:r>
            <a:r>
              <a:rPr lang="en-CA" sz="2000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6297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DB Initializer </a:t>
            </a:r>
            <a:r>
              <a:rPr lang="en-CA" b="1" dirty="0"/>
              <a:t>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Custom </a:t>
            </a:r>
            <a:r>
              <a:rPr lang="en-CA" dirty="0"/>
              <a:t>logic to initialize the database </a:t>
            </a:r>
            <a:r>
              <a:rPr lang="en-CA" dirty="0" smtClean="0"/>
              <a:t>for the </a:t>
            </a:r>
            <a:r>
              <a:rPr lang="en-CA" dirty="0"/>
              <a:t>first time </a:t>
            </a:r>
            <a:r>
              <a:rPr lang="en-CA" dirty="0" smtClean="0"/>
              <a:t>when the </a:t>
            </a:r>
            <a:r>
              <a:rPr lang="en-CA" dirty="0"/>
              <a:t>context is </a:t>
            </a:r>
            <a:r>
              <a:rPr lang="en-CA" dirty="0" smtClean="0"/>
              <a:t>used</a:t>
            </a:r>
          </a:p>
          <a:p>
            <a:r>
              <a:rPr lang="en-CA" dirty="0" smtClean="0"/>
              <a:t>Contains the Seed() class and static methods for content</a:t>
            </a:r>
          </a:p>
          <a:p>
            <a:r>
              <a:rPr lang="en-CA" dirty="0"/>
              <a:t>Inherits </a:t>
            </a:r>
            <a:r>
              <a:rPr lang="en-CA" dirty="0" err="1"/>
              <a:t>DropCreateDatabaseIfModelChanges</a:t>
            </a:r>
            <a:r>
              <a:rPr lang="en-CA" dirty="0"/>
              <a:t> </a:t>
            </a:r>
          </a:p>
          <a:p>
            <a:pPr lvl="1"/>
            <a:r>
              <a:rPr lang="en-CA" dirty="0" smtClean="0"/>
              <a:t>To </a:t>
            </a:r>
            <a:r>
              <a:rPr lang="en-CA" dirty="0"/>
              <a:t>recognize if the model (schema) has changed before resetting the seed data</a:t>
            </a:r>
          </a:p>
          <a:p>
            <a:pPr lvl="1"/>
            <a:r>
              <a:rPr lang="en-CA" dirty="0"/>
              <a:t>If no changes are made to the </a:t>
            </a:r>
            <a:r>
              <a:rPr lang="en-CA" dirty="0" smtClean="0"/>
              <a:t>entity </a:t>
            </a:r>
            <a:r>
              <a:rPr lang="en-CA" dirty="0"/>
              <a:t>classes, the database will not be reinitialized with the seed data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006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Initializer Class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System.Data.Entity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CA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ArtSupplyStore.Models</a:t>
            </a:r>
            <a:endParaRPr lang="en-CA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ProductDatabaseInitializer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CA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DropCreateDatabaseIfModelChanges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ProductContext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Seed(</a:t>
            </a:r>
            <a:r>
              <a:rPr lang="en-CA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ProductContext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context)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CA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.Seed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(context);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CA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Category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CA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GetCategories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categories =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Category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};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categories;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CA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GetProducts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products =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};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products;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CA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CA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42038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CA" b="1" dirty="0"/>
              <a:t>Initializer </a:t>
            </a:r>
            <a:r>
              <a:rPr lang="en-CA" b="1" dirty="0" smtClean="0"/>
              <a:t>Class 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03920" cy="4572000"/>
          </a:xfrm>
        </p:spPr>
        <p:txBody>
          <a:bodyPr>
            <a:normAutofit fontScale="92500" lnSpcReduction="20000"/>
          </a:bodyPr>
          <a:lstStyle/>
          <a:p>
            <a:pPr marL="273050" lvl="1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sz="1600" dirty="0" smtClean="0"/>
          </a:p>
          <a:p>
            <a:pPr marL="273050" lvl="1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sz="1600" dirty="0" smtClean="0"/>
              <a:t>using </a:t>
            </a:r>
            <a:r>
              <a:rPr lang="en-CA" sz="1600" dirty="0" err="1"/>
              <a:t>System.Data.Entity</a:t>
            </a:r>
            <a:r>
              <a:rPr lang="en-CA" sz="1600" dirty="0"/>
              <a:t>;</a:t>
            </a:r>
          </a:p>
          <a:p>
            <a:r>
              <a:rPr lang="en-CA" sz="1600" dirty="0" smtClean="0"/>
              <a:t>public </a:t>
            </a:r>
            <a:r>
              <a:rPr lang="en-CA" sz="1600" dirty="0"/>
              <a:t>class </a:t>
            </a:r>
            <a:r>
              <a:rPr lang="en-CA" sz="1600" dirty="0" err="1"/>
              <a:t>ProductDatabaseInitializer</a:t>
            </a:r>
            <a:r>
              <a:rPr lang="en-CA" sz="1600" dirty="0"/>
              <a:t> : </a:t>
            </a:r>
            <a:r>
              <a:rPr lang="en-CA" sz="1600" dirty="0" err="1"/>
              <a:t>DropCreateDatabaseIfModelChanges</a:t>
            </a:r>
            <a:r>
              <a:rPr lang="en-CA" sz="1600" dirty="0"/>
              <a:t>&lt;</a:t>
            </a:r>
            <a:r>
              <a:rPr lang="en-CA" sz="1600" dirty="0" err="1"/>
              <a:t>ProductContext</a:t>
            </a:r>
            <a:r>
              <a:rPr lang="en-CA" sz="1600" dirty="0"/>
              <a:t>&gt;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 protected override void Seed(</a:t>
            </a:r>
            <a:r>
              <a:rPr lang="en-CA" sz="1600" dirty="0" err="1"/>
              <a:t>ProductContext</a:t>
            </a:r>
            <a:r>
              <a:rPr lang="en-CA" sz="1600" dirty="0"/>
              <a:t> context)</a:t>
            </a:r>
          </a:p>
          <a:p>
            <a:r>
              <a:rPr lang="en-CA" sz="1600" dirty="0"/>
              <a:t>        {</a:t>
            </a:r>
          </a:p>
          <a:p>
            <a:r>
              <a:rPr lang="en-CA" sz="1600" dirty="0"/>
              <a:t>            </a:t>
            </a:r>
            <a:r>
              <a:rPr lang="en-CA" sz="1600" dirty="0" err="1"/>
              <a:t>GetCategories</a:t>
            </a:r>
            <a:r>
              <a:rPr lang="en-CA" sz="1600" dirty="0"/>
              <a:t>().</a:t>
            </a:r>
            <a:r>
              <a:rPr lang="en-CA" sz="1600" dirty="0" err="1"/>
              <a:t>ForEach</a:t>
            </a:r>
            <a:r>
              <a:rPr lang="en-CA" sz="1600" dirty="0"/>
              <a:t>(c =&gt; </a:t>
            </a:r>
            <a:r>
              <a:rPr lang="en-CA" sz="1600" dirty="0" err="1"/>
              <a:t>context.Categories.Add</a:t>
            </a:r>
            <a:r>
              <a:rPr lang="en-CA" sz="1600" dirty="0"/>
              <a:t>(c));</a:t>
            </a:r>
          </a:p>
          <a:p>
            <a:r>
              <a:rPr lang="en-CA" sz="1600" dirty="0"/>
              <a:t>            </a:t>
            </a:r>
            <a:r>
              <a:rPr lang="en-CA" sz="1600" dirty="0" err="1"/>
              <a:t>GetProducts</a:t>
            </a:r>
            <a:r>
              <a:rPr lang="en-CA" sz="1600" dirty="0"/>
              <a:t>().</a:t>
            </a:r>
            <a:r>
              <a:rPr lang="en-CA" sz="1600" dirty="0" err="1"/>
              <a:t>ForEach</a:t>
            </a:r>
            <a:r>
              <a:rPr lang="en-CA" sz="1600" dirty="0"/>
              <a:t>(p =&gt; </a:t>
            </a:r>
            <a:r>
              <a:rPr lang="en-CA" sz="1600" dirty="0" err="1"/>
              <a:t>context.Products.Add</a:t>
            </a:r>
            <a:r>
              <a:rPr lang="en-CA" sz="1600" dirty="0"/>
              <a:t>(p));</a:t>
            </a:r>
          </a:p>
          <a:p>
            <a:r>
              <a:rPr lang="en-CA" sz="1600" dirty="0"/>
              <a:t>        }</a:t>
            </a:r>
          </a:p>
          <a:p>
            <a:r>
              <a:rPr lang="en-CA" sz="1600" dirty="0" smtClean="0"/>
              <a:t>private </a:t>
            </a:r>
            <a:r>
              <a:rPr lang="en-CA" sz="1600" dirty="0"/>
              <a:t>static List&lt;Category&gt; </a:t>
            </a:r>
            <a:r>
              <a:rPr lang="en-CA" sz="1600" dirty="0" err="1"/>
              <a:t>GetCategories</a:t>
            </a:r>
            <a:r>
              <a:rPr lang="en-CA" sz="1600" dirty="0"/>
              <a:t>()</a:t>
            </a:r>
          </a:p>
          <a:p>
            <a:r>
              <a:rPr lang="en-CA" sz="1600" dirty="0"/>
              <a:t>        {</a:t>
            </a:r>
          </a:p>
          <a:p>
            <a:r>
              <a:rPr lang="en-CA" sz="1600" dirty="0"/>
              <a:t>            </a:t>
            </a:r>
            <a:r>
              <a:rPr lang="en-CA" sz="1600" dirty="0" err="1"/>
              <a:t>var</a:t>
            </a:r>
            <a:r>
              <a:rPr lang="en-CA" sz="1600" dirty="0"/>
              <a:t> categories = new List&lt;Category&gt;</a:t>
            </a:r>
          </a:p>
          <a:p>
            <a:r>
              <a:rPr lang="en-CA" sz="1600" dirty="0"/>
              <a:t>            {</a:t>
            </a:r>
          </a:p>
          <a:p>
            <a:r>
              <a:rPr lang="en-CA" sz="1600" dirty="0"/>
              <a:t>                 new Category</a:t>
            </a:r>
          </a:p>
          <a:p>
            <a:r>
              <a:rPr lang="en-CA" sz="1600" dirty="0"/>
              <a:t>                {</a:t>
            </a:r>
          </a:p>
          <a:p>
            <a:r>
              <a:rPr lang="en-CA" sz="1600" dirty="0"/>
              <a:t>                    </a:t>
            </a:r>
            <a:r>
              <a:rPr lang="en-CA" sz="1600" dirty="0" err="1"/>
              <a:t>CategoryID</a:t>
            </a:r>
            <a:r>
              <a:rPr lang="en-CA" sz="1600" dirty="0"/>
              <a:t> = 1,</a:t>
            </a:r>
          </a:p>
          <a:p>
            <a:r>
              <a:rPr lang="en-CA" sz="1600" dirty="0"/>
              <a:t>                    </a:t>
            </a:r>
            <a:r>
              <a:rPr lang="en-CA" sz="1600" dirty="0" err="1"/>
              <a:t>CategoryName</a:t>
            </a:r>
            <a:r>
              <a:rPr lang="en-CA" sz="1600" dirty="0"/>
              <a:t> = "Media"</a:t>
            </a:r>
          </a:p>
          <a:p>
            <a:r>
              <a:rPr lang="en-CA" sz="1600" dirty="0"/>
              <a:t>                </a:t>
            </a:r>
            <a:r>
              <a:rPr lang="en-CA" sz="1600" dirty="0" smtClean="0"/>
              <a:t>}, ….</a:t>
            </a:r>
          </a:p>
          <a:p>
            <a:r>
              <a:rPr lang="en-CA" sz="1600" dirty="0"/>
              <a:t>}</a:t>
            </a:r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14064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CA" dirty="0" smtClean="0"/>
              <a:t>Add Controllers </a:t>
            </a:r>
            <a:r>
              <a:rPr lang="en-CA" dirty="0" smtClean="0"/>
              <a:t>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two Controllers: </a:t>
            </a:r>
            <a:r>
              <a:rPr lang="en-CA" dirty="0" err="1" smtClean="0"/>
              <a:t>CategoriesController</a:t>
            </a:r>
            <a:r>
              <a:rPr lang="en-CA" dirty="0" smtClean="0"/>
              <a:t> and </a:t>
            </a:r>
            <a:r>
              <a:rPr lang="en-CA" dirty="0" err="1" smtClean="0"/>
              <a:t>ProductsController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Select MVC 5 Controllers with views using Entity Framework</a:t>
            </a:r>
          </a:p>
          <a:p>
            <a:pPr lvl="1"/>
            <a:r>
              <a:rPr lang="en-CA" dirty="0" smtClean="0"/>
              <a:t>Select </a:t>
            </a:r>
            <a:r>
              <a:rPr lang="en-CA" dirty="0" smtClean="0"/>
              <a:t>the models that were created</a:t>
            </a:r>
          </a:p>
          <a:p>
            <a:pPr lvl="1"/>
            <a:r>
              <a:rPr lang="en-CA" dirty="0" smtClean="0"/>
              <a:t>Connect to the </a:t>
            </a:r>
            <a:r>
              <a:rPr lang="en-CA" dirty="0" smtClean="0"/>
              <a:t>product </a:t>
            </a:r>
            <a:r>
              <a:rPr lang="en-CA" dirty="0" smtClean="0"/>
              <a:t>context </a:t>
            </a:r>
          </a:p>
          <a:p>
            <a:pPr lvl="2"/>
            <a:r>
              <a:rPr lang="en-CA" dirty="0" smtClean="0"/>
              <a:t>in </a:t>
            </a:r>
            <a:r>
              <a:rPr lang="en-CA" u="sng" dirty="0" smtClean="0"/>
              <a:t>Data context class </a:t>
            </a:r>
            <a:r>
              <a:rPr lang="en-CA" dirty="0" smtClean="0"/>
              <a:t>select</a:t>
            </a:r>
            <a:r>
              <a:rPr lang="en-CA" dirty="0"/>
              <a:t>:  </a:t>
            </a:r>
            <a:r>
              <a:rPr lang="en-CA" dirty="0" err="1" smtClean="0"/>
              <a:t>ProductContext</a:t>
            </a:r>
            <a:r>
              <a:rPr lang="en-CA" dirty="0" smtClean="0"/>
              <a:t> </a:t>
            </a:r>
            <a:r>
              <a:rPr lang="en-CA" dirty="0"/>
              <a:t>(</a:t>
            </a:r>
            <a:r>
              <a:rPr lang="en-CA" dirty="0" err="1"/>
              <a:t>ArtStore.Models</a:t>
            </a:r>
            <a:r>
              <a:rPr lang="en-CA" dirty="0"/>
              <a:t>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2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Asynchronous Controller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AsyncController</a:t>
            </a:r>
            <a:r>
              <a:rPr lang="en-CA" dirty="0"/>
              <a:t> class enables </a:t>
            </a:r>
            <a:r>
              <a:rPr lang="en-CA" dirty="0" smtClean="0"/>
              <a:t>developers </a:t>
            </a:r>
            <a:r>
              <a:rPr lang="en-CA" dirty="0"/>
              <a:t>to write asynchronous action </a:t>
            </a:r>
            <a:r>
              <a:rPr lang="en-CA" dirty="0" smtClean="0"/>
              <a:t>methods</a:t>
            </a:r>
          </a:p>
          <a:p>
            <a:r>
              <a:rPr lang="en-CA" dirty="0"/>
              <a:t>Asynchronous c</a:t>
            </a:r>
            <a:r>
              <a:rPr lang="en-CA" dirty="0" smtClean="0"/>
              <a:t>ontrollers avoid </a:t>
            </a:r>
            <a:r>
              <a:rPr lang="en-CA" dirty="0"/>
              <a:t>blocking the Web server from performing work while the request is being </a:t>
            </a:r>
            <a:r>
              <a:rPr lang="en-CA" dirty="0" smtClean="0"/>
              <a:t>processed</a:t>
            </a:r>
          </a:p>
          <a:p>
            <a:r>
              <a:rPr lang="en-CA" dirty="0" smtClean="0"/>
              <a:t>A </a:t>
            </a:r>
            <a:r>
              <a:rPr lang="en-CA" dirty="0"/>
              <a:t>typical use for the </a:t>
            </a:r>
            <a:r>
              <a:rPr lang="en-CA" dirty="0" err="1"/>
              <a:t>AsyncController</a:t>
            </a:r>
            <a:r>
              <a:rPr lang="en-CA" dirty="0"/>
              <a:t> class is long-running Web service </a:t>
            </a:r>
            <a:r>
              <a:rPr lang="en-CA" dirty="0" smtClean="0"/>
              <a:t>calls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26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Modify </a:t>
            </a:r>
            <a:r>
              <a:rPr lang="en-CA" dirty="0" err="1" smtClean="0"/>
              <a:t>Global.asax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2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dirty="0"/>
              <a:t>Set the database initializer in </a:t>
            </a:r>
            <a:r>
              <a:rPr lang="en-CA" dirty="0" err="1"/>
              <a:t>Global.asax</a:t>
            </a:r>
            <a:r>
              <a:rPr lang="en-CA" dirty="0"/>
              <a:t> in </a:t>
            </a:r>
            <a:r>
              <a:rPr lang="en-CA" dirty="0" err="1"/>
              <a:t>Application_Start</a:t>
            </a:r>
            <a:r>
              <a:rPr lang="en-CA" dirty="0"/>
              <a:t>()  </a:t>
            </a:r>
          </a:p>
          <a:p>
            <a:pPr marL="547688" lvl="3" indent="-273050"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CA" sz="1800" dirty="0" err="1"/>
              <a:t>Database.SetInitializer</a:t>
            </a:r>
            <a:r>
              <a:rPr lang="en-CA" sz="1800" dirty="0"/>
              <a:t>&lt;</a:t>
            </a:r>
            <a:r>
              <a:rPr lang="en-CA" sz="1800" dirty="0" err="1"/>
              <a:t>StudentContext</a:t>
            </a:r>
            <a:r>
              <a:rPr lang="en-CA" sz="1800" dirty="0"/>
              <a:t>&gt;(new </a:t>
            </a:r>
            <a:r>
              <a:rPr lang="en-CA" sz="1800" dirty="0" err="1"/>
              <a:t>InitializerDB</a:t>
            </a:r>
            <a:r>
              <a:rPr lang="en-CA" sz="1800" dirty="0"/>
              <a:t>());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2899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links to the New Controllers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Add the navigation links to Views/Shared/Layout</a:t>
            </a:r>
          </a:p>
          <a:p>
            <a:pPr lvl="1"/>
            <a:r>
              <a:rPr lang="it-IT" sz="1800" dirty="0" smtClean="0"/>
              <a:t>&lt;</a:t>
            </a:r>
            <a:r>
              <a:rPr lang="it-IT" sz="1800" dirty="0"/>
              <a:t>li&gt;@Html.ActionLink("Categories", "Index", "Categories")&lt;/li&gt;</a:t>
            </a:r>
          </a:p>
          <a:p>
            <a:pPr lvl="1"/>
            <a:r>
              <a:rPr lang="en-CA" sz="1800" dirty="0"/>
              <a:t> </a:t>
            </a:r>
            <a:r>
              <a:rPr lang="en-CA" sz="1800" dirty="0" smtClean="0"/>
              <a:t>&lt;</a:t>
            </a:r>
            <a:r>
              <a:rPr lang="en-CA" sz="1800" dirty="0"/>
              <a:t>li&gt;@</a:t>
            </a:r>
            <a:r>
              <a:rPr lang="en-CA" sz="1800" dirty="0" err="1"/>
              <a:t>Html.ActionLink</a:t>
            </a:r>
            <a:r>
              <a:rPr lang="en-CA" sz="1800" dirty="0"/>
              <a:t>("Products", "Index", "Products")&lt;/li&gt;</a:t>
            </a:r>
          </a:p>
          <a:p>
            <a:pPr marL="0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7954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</a:t>
            </a:r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data using Create New</a:t>
            </a:r>
          </a:p>
          <a:p>
            <a:r>
              <a:rPr lang="en-CA" dirty="0" smtClean="0"/>
              <a:t>Observe the database content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5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Enable Code First Migrations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If data </a:t>
            </a:r>
            <a:r>
              <a:rPr lang="en-CA" sz="2400" dirty="0"/>
              <a:t>model </a:t>
            </a:r>
            <a:r>
              <a:rPr lang="en-CA" sz="2400" dirty="0" smtClean="0"/>
              <a:t>changes, the model changes</a:t>
            </a:r>
            <a:r>
              <a:rPr lang="en-CA" sz="2400" dirty="0"/>
              <a:t> </a:t>
            </a:r>
            <a:r>
              <a:rPr lang="en-CA" sz="2400" dirty="0" smtClean="0"/>
              <a:t>and </a:t>
            </a:r>
            <a:r>
              <a:rPr lang="en-CA" sz="2400" dirty="0"/>
              <a:t>gets out of sync with the </a:t>
            </a:r>
            <a:r>
              <a:rPr lang="en-CA" sz="2400" dirty="0" smtClean="0"/>
              <a:t>database</a:t>
            </a:r>
          </a:p>
          <a:p>
            <a:r>
              <a:rPr lang="en-CA" sz="2400" dirty="0" smtClean="0"/>
              <a:t>Configure </a:t>
            </a:r>
            <a:r>
              <a:rPr lang="en-CA" sz="2400" dirty="0"/>
              <a:t>the Entity Framework to automatically drop and re-create the database each time you change the data </a:t>
            </a:r>
            <a:r>
              <a:rPr lang="en-CA" sz="2400" dirty="0" smtClean="0"/>
              <a:t>model</a:t>
            </a:r>
          </a:p>
          <a:p>
            <a:pPr lvl="1"/>
            <a:r>
              <a:rPr lang="en-CA" sz="1800" dirty="0" smtClean="0"/>
              <a:t>When entity classes are added, removed, </a:t>
            </a:r>
            <a:r>
              <a:rPr lang="en-CA" sz="1800" dirty="0"/>
              <a:t>or </a:t>
            </a:r>
            <a:r>
              <a:rPr lang="en-CA" sz="1800" dirty="0" smtClean="0"/>
              <a:t>changed, or the </a:t>
            </a:r>
            <a:r>
              <a:rPr lang="en-CA" sz="1800" dirty="0" err="1"/>
              <a:t>DbContext</a:t>
            </a:r>
            <a:r>
              <a:rPr lang="en-CA" sz="1800" dirty="0"/>
              <a:t> </a:t>
            </a:r>
            <a:r>
              <a:rPr lang="en-CA" sz="1800" dirty="0" smtClean="0"/>
              <a:t>class is changed, </a:t>
            </a:r>
            <a:r>
              <a:rPr lang="en-CA" sz="1800" dirty="0"/>
              <a:t>the next </a:t>
            </a:r>
            <a:r>
              <a:rPr lang="en-CA" sz="1800" dirty="0" smtClean="0"/>
              <a:t>time the </a:t>
            </a:r>
            <a:r>
              <a:rPr lang="en-CA" sz="1800" dirty="0"/>
              <a:t>application </a:t>
            </a:r>
            <a:r>
              <a:rPr lang="en-CA" sz="1800" dirty="0" smtClean="0"/>
              <a:t>runs it </a:t>
            </a:r>
            <a:r>
              <a:rPr lang="en-CA" sz="1800" dirty="0"/>
              <a:t>automatically deletes </a:t>
            </a:r>
            <a:r>
              <a:rPr lang="en-CA" sz="1800" dirty="0" smtClean="0"/>
              <a:t>the existing </a:t>
            </a:r>
            <a:r>
              <a:rPr lang="en-CA" sz="1800" dirty="0"/>
              <a:t>database, creates a new </a:t>
            </a:r>
            <a:r>
              <a:rPr lang="en-CA" sz="1800" dirty="0" smtClean="0"/>
              <a:t>one, </a:t>
            </a:r>
            <a:r>
              <a:rPr lang="en-CA" sz="1800" dirty="0"/>
              <a:t>and seeds it with test </a:t>
            </a:r>
            <a:r>
              <a:rPr lang="en-CA" sz="1800" dirty="0" smtClean="0"/>
              <a:t>data</a:t>
            </a:r>
            <a:endParaRPr lang="en-CA" sz="1800" dirty="0" smtClean="0">
              <a:hlinkClick r:id="rId2"/>
            </a:endParaRPr>
          </a:p>
          <a:p>
            <a:r>
              <a:rPr lang="en-CA" sz="2400" dirty="0" smtClean="0">
                <a:hlinkClick r:id="rId2"/>
              </a:rPr>
              <a:t>http</a:t>
            </a:r>
            <a:r>
              <a:rPr lang="en-CA" sz="2400" dirty="0">
                <a:hlinkClick r:id="rId2"/>
              </a:rPr>
              <a:t>://</a:t>
            </a:r>
            <a:r>
              <a:rPr lang="en-CA" sz="2400" dirty="0" smtClean="0">
                <a:hlinkClick r:id="rId2"/>
              </a:rPr>
              <a:t>www.asp.net/mvc/tutorials/getting-started-with-ef-using-mvc/migrations-and-deployment-with-the-entity-framework-in-an-asp-net-mvc-application</a:t>
            </a:r>
            <a:endParaRPr lang="en-CA" sz="2400" dirty="0" smtClean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944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Performs basic </a:t>
            </a:r>
            <a:r>
              <a:rPr lang="en-CA" dirty="0"/>
              <a:t>CRUD (Create, Read, Update, Delete) </a:t>
            </a:r>
            <a:r>
              <a:rPr lang="en-CA" dirty="0" smtClean="0"/>
              <a:t>operations</a:t>
            </a:r>
            <a:endParaRPr lang="en-CA" dirty="0"/>
          </a:p>
          <a:p>
            <a:r>
              <a:rPr lang="en-CA" dirty="0" smtClean="0"/>
              <a:t>Manages </a:t>
            </a:r>
            <a:r>
              <a:rPr lang="en-CA" dirty="0"/>
              <a:t>"1 to 1", "1 to many", and "many to many" </a:t>
            </a:r>
            <a:r>
              <a:rPr lang="en-CA" dirty="0" smtClean="0"/>
              <a:t>relationships</a:t>
            </a:r>
            <a:endParaRPr lang="en-CA" dirty="0"/>
          </a:p>
          <a:p>
            <a:r>
              <a:rPr lang="en-CA" dirty="0"/>
              <a:t>Ability to have inheritance relationships between </a:t>
            </a:r>
            <a:r>
              <a:rPr lang="en-CA" dirty="0" smtClean="0"/>
              <a:t>entities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Enable Code First </a:t>
            </a:r>
            <a:r>
              <a:rPr lang="en-CA" dirty="0" smtClean="0"/>
              <a:t>Migrations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the Tools/</a:t>
            </a:r>
            <a:r>
              <a:rPr lang="en-CA" dirty="0" err="1" smtClean="0"/>
              <a:t>NuGet</a:t>
            </a:r>
            <a:r>
              <a:rPr lang="en-CA" dirty="0" smtClean="0"/>
              <a:t> Package Manager/ Package Manager Console</a:t>
            </a:r>
          </a:p>
          <a:p>
            <a:r>
              <a:rPr lang="en-CA" dirty="0" smtClean="0"/>
              <a:t>PM&gt; enable-migrations</a:t>
            </a:r>
          </a:p>
          <a:p>
            <a:r>
              <a:rPr lang="en-CA" dirty="0" smtClean="0"/>
              <a:t>PM&gt; update-database</a:t>
            </a:r>
          </a:p>
          <a:p>
            <a:r>
              <a:rPr lang="en-CA" dirty="0" smtClean="0"/>
              <a:t>You might need to set in Migrations/</a:t>
            </a:r>
            <a:r>
              <a:rPr lang="en-CA" dirty="0" err="1" smtClean="0"/>
              <a:t>Configuration.cs</a:t>
            </a:r>
            <a:r>
              <a:rPr lang="en-CA" dirty="0" smtClean="0"/>
              <a:t>:</a:t>
            </a:r>
          </a:p>
          <a:p>
            <a:pPr lvl="1"/>
            <a:r>
              <a:rPr lang="en-CA" dirty="0" err="1" smtClean="0"/>
              <a:t>AutomaticMigrationsEnabled</a:t>
            </a:r>
            <a:r>
              <a:rPr lang="en-CA" dirty="0" smtClean="0"/>
              <a:t> </a:t>
            </a:r>
            <a:r>
              <a:rPr lang="en-CA" dirty="0"/>
              <a:t>= true;</a:t>
            </a:r>
          </a:p>
          <a:p>
            <a:pPr lvl="1"/>
            <a:r>
              <a:rPr lang="en-CA" dirty="0"/>
              <a:t> </a:t>
            </a:r>
            <a:r>
              <a:rPr lang="en-CA" dirty="0" err="1" smtClean="0"/>
              <a:t>AutomaticMigrationDataLossAllowed</a:t>
            </a:r>
            <a:r>
              <a:rPr lang="en-CA" dirty="0" smtClean="0"/>
              <a:t> </a:t>
            </a:r>
            <a:r>
              <a:rPr lang="en-CA" dirty="0"/>
              <a:t>= true; 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8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Entity Data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Conceptual </a:t>
            </a:r>
            <a:r>
              <a:rPr lang="en-CA" b="1" dirty="0"/>
              <a:t>Model: </a:t>
            </a:r>
            <a:r>
              <a:rPr lang="en-CA" dirty="0" smtClean="0"/>
              <a:t>classes </a:t>
            </a:r>
            <a:r>
              <a:rPr lang="en-CA" dirty="0"/>
              <a:t>and their </a:t>
            </a:r>
            <a:r>
              <a:rPr lang="en-CA" dirty="0" smtClean="0"/>
              <a:t>relationships </a:t>
            </a:r>
          </a:p>
          <a:p>
            <a:pPr lvl="1"/>
            <a:r>
              <a:rPr lang="en-CA" dirty="0" smtClean="0"/>
              <a:t>This </a:t>
            </a:r>
            <a:r>
              <a:rPr lang="en-CA" dirty="0"/>
              <a:t>will be independent from your database table </a:t>
            </a:r>
            <a:r>
              <a:rPr lang="en-CA" dirty="0" smtClean="0"/>
              <a:t>design</a:t>
            </a:r>
            <a:endParaRPr lang="en-CA" dirty="0"/>
          </a:p>
          <a:p>
            <a:r>
              <a:rPr lang="en-CA" dirty="0"/>
              <a:t> </a:t>
            </a:r>
            <a:r>
              <a:rPr lang="en-CA" b="1" dirty="0" smtClean="0"/>
              <a:t>Storage </a:t>
            </a:r>
            <a:r>
              <a:rPr lang="en-CA" b="1" dirty="0"/>
              <a:t>Model:</a:t>
            </a:r>
            <a:r>
              <a:rPr lang="en-CA" dirty="0"/>
              <a:t> </a:t>
            </a:r>
            <a:r>
              <a:rPr lang="en-CA" dirty="0" smtClean="0"/>
              <a:t>database </a:t>
            </a:r>
            <a:r>
              <a:rPr lang="en-CA" dirty="0"/>
              <a:t>design model which includes tables, views, stored procedures and their relationships and </a:t>
            </a:r>
            <a:r>
              <a:rPr lang="en-CA" dirty="0" smtClean="0"/>
              <a:t>keys</a:t>
            </a:r>
            <a:endParaRPr lang="en-CA" dirty="0"/>
          </a:p>
          <a:p>
            <a:r>
              <a:rPr lang="en-CA" dirty="0"/>
              <a:t> </a:t>
            </a:r>
            <a:r>
              <a:rPr lang="en-CA" b="1" dirty="0" smtClean="0"/>
              <a:t>Mapping</a:t>
            </a:r>
            <a:r>
              <a:rPr lang="en-CA" b="1" dirty="0"/>
              <a:t>: </a:t>
            </a:r>
            <a:r>
              <a:rPr lang="en-CA" dirty="0" smtClean="0"/>
              <a:t>information </a:t>
            </a:r>
            <a:r>
              <a:rPr lang="en-CA" dirty="0"/>
              <a:t>about how </a:t>
            </a:r>
            <a:r>
              <a:rPr lang="en-CA" dirty="0" smtClean="0"/>
              <a:t>the </a:t>
            </a:r>
            <a:r>
              <a:rPr lang="en-CA" dirty="0"/>
              <a:t>conceptual model is mapped to storage </a:t>
            </a:r>
            <a:r>
              <a:rPr lang="en-CA" dirty="0" smtClean="0"/>
              <a:t>model</a:t>
            </a:r>
          </a:p>
          <a:p>
            <a:r>
              <a:rPr lang="en-CA" dirty="0" smtClean="0"/>
              <a:t>Readings: </a:t>
            </a:r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://msdn.microsoft.com/en-us/library/gg696169(VS.103).</a:t>
            </a:r>
            <a:r>
              <a:rPr lang="en-CA" dirty="0" smtClean="0">
                <a:hlinkClick r:id="rId2"/>
              </a:rPr>
              <a:t>aspx</a:t>
            </a:r>
            <a:r>
              <a:rPr lang="en-CA" dirty="0" smtClean="0"/>
              <a:t>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67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Entity Lifecycle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During entity’s lifetime, each entity has an entity state based on operation performed on it via </a:t>
            </a:r>
            <a:r>
              <a:rPr lang="en-CA" sz="2400" b="1" dirty="0"/>
              <a:t>Context </a:t>
            </a:r>
            <a:r>
              <a:rPr lang="en-CA" sz="2400" dirty="0"/>
              <a:t>(</a:t>
            </a:r>
            <a:r>
              <a:rPr lang="en-CA" sz="2400" dirty="0" err="1" smtClean="0"/>
              <a:t>ObjectContext</a:t>
            </a:r>
            <a:r>
              <a:rPr lang="en-CA" sz="2400" dirty="0" smtClean="0"/>
              <a:t>)</a:t>
            </a:r>
          </a:p>
          <a:p>
            <a:pPr lvl="1"/>
            <a:r>
              <a:rPr lang="en-CA" sz="2000" dirty="0" smtClean="0"/>
              <a:t>The </a:t>
            </a:r>
            <a:r>
              <a:rPr lang="en-CA" sz="2000" dirty="0"/>
              <a:t>entity state is an </a:t>
            </a:r>
            <a:r>
              <a:rPr lang="en-CA" sz="2000" dirty="0" err="1"/>
              <a:t>enum</a:t>
            </a:r>
            <a:r>
              <a:rPr lang="en-CA" sz="2000" dirty="0"/>
              <a:t> of type </a:t>
            </a:r>
            <a:r>
              <a:rPr lang="en-CA" sz="2000" dirty="0" err="1"/>
              <a:t>System.Data.EntityState</a:t>
            </a:r>
            <a:r>
              <a:rPr lang="en-CA" sz="2000" dirty="0"/>
              <a:t> that declares the following values: </a:t>
            </a:r>
          </a:p>
          <a:p>
            <a:pPr lvl="2"/>
            <a:r>
              <a:rPr lang="en-CA" sz="1800" dirty="0"/>
              <a:t>Added</a:t>
            </a:r>
          </a:p>
          <a:p>
            <a:pPr lvl="2"/>
            <a:r>
              <a:rPr lang="en-CA" sz="1800" dirty="0"/>
              <a:t>Deleted</a:t>
            </a:r>
          </a:p>
          <a:p>
            <a:pPr lvl="2"/>
            <a:r>
              <a:rPr lang="en-CA" sz="1800" dirty="0"/>
              <a:t>Modified </a:t>
            </a:r>
          </a:p>
          <a:p>
            <a:pPr lvl="2"/>
            <a:r>
              <a:rPr lang="en-CA" sz="1800" dirty="0"/>
              <a:t>Unchanged </a:t>
            </a:r>
          </a:p>
          <a:p>
            <a:pPr lvl="2"/>
            <a:r>
              <a:rPr lang="en-CA" sz="1800" dirty="0"/>
              <a:t>Detached </a:t>
            </a:r>
          </a:p>
          <a:p>
            <a:r>
              <a:rPr lang="en-CA" sz="2400" dirty="0"/>
              <a:t> </a:t>
            </a:r>
            <a:r>
              <a:rPr lang="en-CA" sz="2400" dirty="0" smtClean="0"/>
              <a:t>The </a:t>
            </a:r>
            <a:r>
              <a:rPr lang="en-CA" sz="2400" dirty="0"/>
              <a:t>Context </a:t>
            </a:r>
            <a:r>
              <a:rPr lang="en-CA" sz="2400" dirty="0" smtClean="0"/>
              <a:t>holds </a:t>
            </a:r>
            <a:r>
              <a:rPr lang="en-CA" sz="2400" dirty="0"/>
              <a:t>the entity states and maintains modifications to the properties of the </a:t>
            </a:r>
            <a:r>
              <a:rPr lang="en-CA" sz="2400" dirty="0" smtClean="0"/>
              <a:t>entity (</a:t>
            </a:r>
            <a:r>
              <a:rPr lang="en-CA" sz="2400" i="1" dirty="0" smtClean="0"/>
              <a:t>Change Tracking)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64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Entity Framework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First</a:t>
            </a:r>
          </a:p>
          <a:p>
            <a:r>
              <a:rPr lang="en-CA" dirty="0" smtClean="0"/>
              <a:t>Model First</a:t>
            </a:r>
          </a:p>
          <a:p>
            <a:r>
              <a:rPr lang="en-CA" dirty="0" smtClean="0"/>
              <a:t>Database First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25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First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Users\Mirela\Desktop\database-init-f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3815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8367</TotalTime>
  <Words>2483</Words>
  <Application>Microsoft Office PowerPoint</Application>
  <PresentationFormat>On-screen Show (4:3)</PresentationFormat>
  <Paragraphs>385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Executive</vt:lpstr>
      <vt:lpstr>ASP.NET MVC 5</vt:lpstr>
      <vt:lpstr>Learning Objectives</vt:lpstr>
      <vt:lpstr>What is the Entity Framework?</vt:lpstr>
      <vt:lpstr>Diagram</vt:lpstr>
      <vt:lpstr>Functions</vt:lpstr>
      <vt:lpstr>Entity Data Model</vt:lpstr>
      <vt:lpstr>Entity Lifecycle</vt:lpstr>
      <vt:lpstr>Entity Framework Models</vt:lpstr>
      <vt:lpstr>Code First API</vt:lpstr>
      <vt:lpstr>Create the Data Access Layer</vt:lpstr>
      <vt:lpstr>What is MVC?</vt:lpstr>
      <vt:lpstr>MVC (Model, View and Controller)</vt:lpstr>
      <vt:lpstr>MVC Architecture</vt:lpstr>
      <vt:lpstr>Considerations</vt:lpstr>
      <vt:lpstr>MVC Passive Model</vt:lpstr>
      <vt:lpstr>MVC Passive Model Diagram</vt:lpstr>
      <vt:lpstr>MVC Active Model: Observer</vt:lpstr>
      <vt:lpstr>MVC Active Model: Observer Diagram</vt:lpstr>
      <vt:lpstr>MVC Active Model: Observer Diagram (2)</vt:lpstr>
      <vt:lpstr>ASP.NET MVC 5 Overview</vt:lpstr>
      <vt:lpstr>ASP.NET MVC </vt:lpstr>
      <vt:lpstr> ASP.NET MVC Methodology</vt:lpstr>
      <vt:lpstr>Exercise 1: Create a New Project</vt:lpstr>
      <vt:lpstr>Exercise 1: Enable Authentication - Google Accounts </vt:lpstr>
      <vt:lpstr>Exercise 1: Add a Controller</vt:lpstr>
      <vt:lpstr>Controller Code</vt:lpstr>
      <vt:lpstr>Exercise 1: Add a Controller (2)</vt:lpstr>
      <vt:lpstr> Exercise 1: Add a View</vt:lpstr>
      <vt:lpstr>We Need Models</vt:lpstr>
      <vt:lpstr>Code-First Approach (1)</vt:lpstr>
      <vt:lpstr>Code-First Approach (2)</vt:lpstr>
      <vt:lpstr>Code-First Approach (3)</vt:lpstr>
      <vt:lpstr>Code-First Approach (4)</vt:lpstr>
      <vt:lpstr>In Class Activity</vt:lpstr>
      <vt:lpstr>In Class Activity: Add Models</vt:lpstr>
      <vt:lpstr>Entity Class Category</vt:lpstr>
      <vt:lpstr>Entity Class Product</vt:lpstr>
      <vt:lpstr>Data Annotations</vt:lpstr>
      <vt:lpstr>Context Class</vt:lpstr>
      <vt:lpstr>Modify Web.Config</vt:lpstr>
      <vt:lpstr>DB Initializer Class</vt:lpstr>
      <vt:lpstr>Initializer Class (2)</vt:lpstr>
      <vt:lpstr>Initializer Class (3)</vt:lpstr>
      <vt:lpstr>Add Controllers (2)</vt:lpstr>
      <vt:lpstr>Asynchronous Controller</vt:lpstr>
      <vt:lpstr>Modify Global.asax</vt:lpstr>
      <vt:lpstr>Add links to the New Controllers</vt:lpstr>
      <vt:lpstr>Add Data</vt:lpstr>
      <vt:lpstr>Enable Code First Migrations</vt:lpstr>
      <vt:lpstr>Enable Code First Migrations (2)</vt:lpstr>
    </vt:vector>
  </TitlesOfParts>
  <Company>BCIT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</dc:title>
  <dc:creator>Mirela Gutica</dc:creator>
  <cp:lastModifiedBy>Mirela Gutica</cp:lastModifiedBy>
  <cp:revision>179</cp:revision>
  <dcterms:created xsi:type="dcterms:W3CDTF">2004-04-18T01:11:35Z</dcterms:created>
  <dcterms:modified xsi:type="dcterms:W3CDTF">2015-10-16T05:43:35Z</dcterms:modified>
</cp:coreProperties>
</file>