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1" r:id="rId3"/>
    <p:sldId id="355" r:id="rId4"/>
    <p:sldId id="320" r:id="rId5"/>
    <p:sldId id="278" r:id="rId6"/>
    <p:sldId id="319" r:id="rId7"/>
    <p:sldId id="372" r:id="rId8"/>
    <p:sldId id="325" r:id="rId9"/>
    <p:sldId id="331" r:id="rId10"/>
    <p:sldId id="329" r:id="rId11"/>
    <p:sldId id="375" r:id="rId12"/>
    <p:sldId id="330" r:id="rId13"/>
    <p:sldId id="353" r:id="rId14"/>
    <p:sldId id="356" r:id="rId15"/>
    <p:sldId id="374" r:id="rId16"/>
    <p:sldId id="357" r:id="rId17"/>
    <p:sldId id="341" r:id="rId18"/>
    <p:sldId id="342" r:id="rId19"/>
    <p:sldId id="352" r:id="rId20"/>
    <p:sldId id="376" r:id="rId21"/>
    <p:sldId id="344" r:id="rId22"/>
    <p:sldId id="377" r:id="rId23"/>
    <p:sldId id="345" r:id="rId24"/>
    <p:sldId id="294" r:id="rId25"/>
    <p:sldId id="309" r:id="rId26"/>
    <p:sldId id="306" r:id="rId27"/>
    <p:sldId id="367" r:id="rId28"/>
    <p:sldId id="349" r:id="rId29"/>
    <p:sldId id="346" r:id="rId30"/>
    <p:sldId id="348" r:id="rId31"/>
    <p:sldId id="312" r:id="rId32"/>
    <p:sldId id="361" r:id="rId33"/>
    <p:sldId id="362" r:id="rId34"/>
    <p:sldId id="351" r:id="rId35"/>
    <p:sldId id="360" r:id="rId36"/>
    <p:sldId id="366" r:id="rId37"/>
    <p:sldId id="368" r:id="rId38"/>
    <p:sldId id="350" r:id="rId39"/>
    <p:sldId id="340" r:id="rId40"/>
    <p:sldId id="369" r:id="rId41"/>
    <p:sldId id="363" r:id="rId42"/>
    <p:sldId id="370" r:id="rId43"/>
    <p:sldId id="371" r:id="rId44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42" autoAdjust="0"/>
    <p:restoredTop sz="94660"/>
  </p:normalViewPr>
  <p:slideViewPr>
    <p:cSldViewPr>
      <p:cViewPr>
        <p:scale>
          <a:sx n="100" d="100"/>
          <a:sy n="100" d="100"/>
        </p:scale>
        <p:origin x="-594" y="-72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A27027-A231-456E-AD22-5B887AEAC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63FCAF-47DF-4293-AC5A-CD87D1F86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3FCAF-47DF-4293-AC5A-CD87D1F86D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A701E-9ED5-4727-B36A-1D40C20B5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2E3C6-BD4E-4A5A-B89C-3C1DF9138B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552E7-6B81-4746-88FC-386650D2A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EABBF-C869-430E-9F70-0B3E6FD79B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72B02-0C87-43A3-A4EA-C584C95A4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940DB-B387-40A1-8C84-7ECC8385E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41696-C0A1-4D78-B32C-66FF81411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002105-81AA-4FE6-BCA8-0BFAAA3D7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383A1-E468-4A00-A188-A593ABB2A6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2729C-EBBB-41D4-A0F9-90D06B430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F5B33-C368-4BBC-ACF8-05DD1516C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C7B6E5B5-2D7D-4026-B168-79C4D2BB6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mvc/overview/getting-started/database-first-development/setting-up-database" TargetMode="External"/><Relationship Id="rId2" Type="http://schemas.openxmlformats.org/officeDocument/2006/relationships/hyperlink" Target="http://msdn.microsoft.com/en-ca/data/ff72865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p.net/mvc/overview/getting-started/database-first-development/creating-the-web-applicat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viewpage(v=vs.118)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x.com/webdev/Article/4599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echpulse.com/2014/01/aspnet-mvc-4-what-is-aspnet-mvcmode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ca/data/gg685494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dirty="0"/>
              <a:t>ASP.NET</a:t>
            </a:r>
            <a:br>
              <a:rPr lang="en-US" altLang="en-US" sz="6600" dirty="0"/>
            </a:br>
            <a:r>
              <a:rPr lang="en-US" altLang="en-US" sz="6600" dirty="0"/>
              <a:t>MVC 5 (Part 2)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 smtClean="0"/>
              <a:t>Mirela</a:t>
            </a:r>
            <a:r>
              <a:rPr lang="en-US" sz="2000" dirty="0" smtClean="0"/>
              <a:t> </a:t>
            </a:r>
            <a:r>
              <a:rPr lang="en-US" sz="2000" dirty="0" err="1" smtClean="0"/>
              <a:t>Gutica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Comp 4952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Technical Programming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Computer Science Technology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BCIT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Many to Many 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</a:t>
            </a:r>
            <a:r>
              <a:rPr lang="en-CA" dirty="0" smtClean="0"/>
              <a:t>a </a:t>
            </a:r>
            <a:r>
              <a:rPr lang="en-CA" dirty="0" smtClean="0"/>
              <a:t>relationship </a:t>
            </a:r>
            <a:r>
              <a:rPr lang="en-CA" u="sng" dirty="0" smtClean="0"/>
              <a:t>students-courses</a:t>
            </a:r>
            <a:r>
              <a:rPr lang="en-CA" dirty="0" smtClean="0"/>
              <a:t> </a:t>
            </a:r>
          </a:p>
          <a:p>
            <a:r>
              <a:rPr lang="en-CA" dirty="0" smtClean="0"/>
              <a:t>You need </a:t>
            </a:r>
            <a:r>
              <a:rPr lang="en-CA" dirty="0" smtClean="0"/>
              <a:t>a junction table to connect the 2 tables: class </a:t>
            </a:r>
            <a:r>
              <a:rPr lang="en-CA" dirty="0" smtClean="0"/>
              <a:t>e.g., </a:t>
            </a:r>
            <a:r>
              <a:rPr lang="en-CA" dirty="0" err="1" smtClean="0"/>
              <a:t>CourseRegistration</a:t>
            </a:r>
            <a:endParaRPr lang="en-CA" dirty="0" smtClean="0"/>
          </a:p>
          <a:p>
            <a:r>
              <a:rPr lang="en-CA" dirty="0" smtClean="0"/>
              <a:t>Add the 2 new models</a:t>
            </a:r>
          </a:p>
          <a:p>
            <a:pPr lvl="1"/>
            <a:r>
              <a:rPr lang="en-CA" dirty="0" smtClean="0"/>
              <a:t>Include the correct navigation properties</a:t>
            </a:r>
          </a:p>
          <a:p>
            <a:r>
              <a:rPr lang="en-CA" dirty="0" smtClean="0"/>
              <a:t>Update </a:t>
            </a:r>
            <a:r>
              <a:rPr lang="en-CA" dirty="0" smtClean="0"/>
              <a:t>the context class and the initializer class</a:t>
            </a:r>
          </a:p>
          <a:p>
            <a:r>
              <a:rPr lang="en-CA" dirty="0" smtClean="0"/>
              <a:t>Create the controllers</a:t>
            </a:r>
          </a:p>
          <a:p>
            <a:r>
              <a:rPr lang="en-CA" dirty="0" smtClean="0"/>
              <a:t>Add the navigation links</a:t>
            </a:r>
          </a:p>
          <a:p>
            <a:r>
              <a:rPr lang="en-CA" dirty="0" smtClean="0"/>
              <a:t>Build the solution</a:t>
            </a:r>
          </a:p>
          <a:p>
            <a:r>
              <a:rPr lang="en-CA" dirty="0" smtClean="0"/>
              <a:t>Enable migrations</a:t>
            </a:r>
          </a:p>
          <a:p>
            <a:endParaRPr lang="en-CA" dirty="0" smtClean="0"/>
          </a:p>
          <a:p>
            <a:pPr marL="27463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58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4" y="1600200"/>
            <a:ext cx="74372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21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Map</a:t>
            </a: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487" y="1667669"/>
            <a:ext cx="66770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0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Database-First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(1) Create a </a:t>
            </a:r>
            <a:r>
              <a:rPr lang="en-CA" dirty="0" smtClean="0"/>
              <a:t>DB </a:t>
            </a:r>
            <a:r>
              <a:rPr lang="en-CA" dirty="0" smtClean="0"/>
              <a:t>(e.g., using the SQL Server Explorer</a:t>
            </a:r>
            <a:r>
              <a:rPr lang="en-CA" dirty="0" smtClean="0"/>
              <a:t>) or using an existing DB</a:t>
            </a:r>
          </a:p>
          <a:p>
            <a:pPr lvl="1"/>
            <a:r>
              <a:rPr lang="en-CA" dirty="0" smtClean="0"/>
              <a:t>If an existing DB – include in project</a:t>
            </a:r>
            <a:endParaRPr lang="en-CA" dirty="0" smtClean="0"/>
          </a:p>
          <a:p>
            <a:r>
              <a:rPr lang="en-CA" dirty="0" smtClean="0"/>
              <a:t>(2) Add a model: Add New item to the Model folder, select Data and ADO.NET Entity Data Model</a:t>
            </a:r>
          </a:p>
          <a:p>
            <a:pPr lvl="1"/>
            <a:r>
              <a:rPr lang="en-CA" dirty="0" smtClean="0"/>
              <a:t>Choose: Generate from the database</a:t>
            </a:r>
          </a:p>
          <a:p>
            <a:r>
              <a:rPr lang="en-CA" dirty="0" smtClean="0"/>
              <a:t>(3) Provide the connection string</a:t>
            </a:r>
          </a:p>
          <a:p>
            <a:r>
              <a:rPr lang="en-CA" dirty="0" smtClean="0"/>
              <a:t>(4) Follow the wizard and provide the desired tables</a:t>
            </a:r>
          </a:p>
          <a:p>
            <a:r>
              <a:rPr lang="en-CA" dirty="0" smtClean="0"/>
              <a:t>(5) The Entity Container Name indicates the Data context class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01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Objects</a:t>
            </a:r>
            <a:endParaRPr lang="en-CA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9135" y="1600200"/>
            <a:ext cx="50457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6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Database-First </a:t>
            </a:r>
            <a:r>
              <a:rPr lang="en-CA" dirty="0" smtClean="0"/>
              <a:t>Approach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(6) Add </a:t>
            </a:r>
            <a:r>
              <a:rPr lang="en-CA" dirty="0" smtClean="0"/>
              <a:t>controllers</a:t>
            </a:r>
          </a:p>
          <a:p>
            <a:pPr lvl="1"/>
            <a:r>
              <a:rPr lang="en-CA" dirty="0" smtClean="0"/>
              <a:t>MVC Controller with views using Entity Framework</a:t>
            </a:r>
            <a:endParaRPr lang="en-CA" dirty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55816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49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Model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6506"/>
            <a:ext cx="8229600" cy="44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 smtClean="0"/>
              <a:t>The class called by URL is the Controller, the Index method</a:t>
            </a:r>
          </a:p>
          <a:p>
            <a:pPr lvl="1"/>
            <a:r>
              <a:rPr lang="en-CA" sz="1800" dirty="0" smtClean="0"/>
              <a:t>If no controller is specified, the Home Controller is called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HomeController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CA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endParaRPr lang="en-CA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Index()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CA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About()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"Your application description page."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CA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CA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Contact()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"Your contact page."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CA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CA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CA" sz="1050" dirty="0" smtClean="0"/>
          </a:p>
        </p:txBody>
      </p:sp>
    </p:spTree>
    <p:extLst>
      <p:ext uri="{BB962C8B-B14F-4D97-AF65-F5344CB8AC3E}">
        <p14:creationId xmlns:p14="http://schemas.microsoft.com/office/powerpoint/2010/main" val="28394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RouteConfig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See the </a:t>
            </a:r>
            <a:r>
              <a:rPr lang="en-C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RouteConfig.cs</a:t>
            </a:r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en-C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App_Start</a:t>
            </a:r>
            <a:endParaRPr lang="en-CA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The </a:t>
            </a:r>
            <a:r>
              <a:rPr lang="en-CA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MapRoute</a:t>
            </a:r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indicates the URL configuration</a:t>
            </a:r>
          </a:p>
          <a:p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Please note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: "{controller}/{action}/{id</a:t>
            </a:r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}"</a:t>
            </a:r>
            <a:endParaRPr lang="en-CA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CA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RegisterRoutes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RouteCollection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routes)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routes.IgnoreRoute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"{resource}.</a:t>
            </a:r>
            <a:r>
              <a:rPr lang="en-C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axd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/{*</a:t>
            </a:r>
            <a:r>
              <a:rPr lang="en-C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pathInfo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}"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CA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routes.MapRoute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name: 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"Default"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url: 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"{controller}/{action}/{id}"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defaults: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controller = 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action = 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id =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UrlParameter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.Optional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);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97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RouteConfig</a:t>
            </a:r>
            <a:r>
              <a:rPr lang="en-CA" dirty="0" smtClean="0"/>
              <a:t>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url: "{controller}/{action}/{id</a:t>
            </a:r>
            <a:r>
              <a:rPr lang="en-CA" dirty="0" smtClean="0"/>
              <a:t>}",</a:t>
            </a:r>
          </a:p>
          <a:p>
            <a:r>
              <a:rPr lang="en-CA" dirty="0" smtClean="0"/>
              <a:t>Indicates that the request for an action is associated to a specific parameter</a:t>
            </a:r>
          </a:p>
          <a:p>
            <a:pPr lvl="1"/>
            <a:r>
              <a:rPr lang="en-CA" dirty="0" smtClean="0"/>
              <a:t>E.g., “Create” has the parameter 1, “Delete” 2, etc. 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2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Review: </a:t>
            </a:r>
            <a:r>
              <a:rPr lang="en-CA" dirty="0" smtClean="0"/>
              <a:t>ASP.NET MVC </a:t>
            </a:r>
          </a:p>
          <a:p>
            <a:r>
              <a:rPr lang="en-CA" dirty="0" smtClean="0"/>
              <a:t>MVC </a:t>
            </a:r>
            <a:r>
              <a:rPr lang="en-CA" dirty="0"/>
              <a:t>Database First</a:t>
            </a:r>
          </a:p>
          <a:p>
            <a:r>
              <a:rPr lang="en-CA" dirty="0" smtClean="0"/>
              <a:t>ASP.NET MVC: Passing Data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4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URL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6107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600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URL indicates: the controller, the action method, the ID </a:t>
            </a:r>
          </a:p>
        </p:txBody>
      </p:sp>
    </p:spTree>
    <p:extLst>
      <p:ext uri="{BB962C8B-B14F-4D97-AF65-F5344CB8AC3E}">
        <p14:creationId xmlns:p14="http://schemas.microsoft.com/office/powerpoint/2010/main" val="162822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Created automatically when the controller is created</a:t>
            </a:r>
          </a:p>
          <a:p>
            <a:r>
              <a:rPr lang="en-CA" dirty="0" smtClean="0"/>
              <a:t>Create them by right click on the desired action method</a:t>
            </a:r>
          </a:p>
          <a:p>
            <a:r>
              <a:rPr lang="en-CA" dirty="0" smtClean="0"/>
              <a:t>Create them by right click on the controller</a:t>
            </a:r>
          </a:p>
          <a:p>
            <a:r>
              <a:rPr lang="en-CA" dirty="0" smtClean="0"/>
              <a:t>Generally action methods return View()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80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Home Page View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6506"/>
            <a:ext cx="8229600" cy="44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9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Returning a String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 smtClean="0"/>
              <a:t>public </a:t>
            </a:r>
            <a:r>
              <a:rPr lang="en-CA" sz="1600" dirty="0"/>
              <a:t>class </a:t>
            </a:r>
            <a:r>
              <a:rPr lang="en-CA" sz="1600" dirty="0" err="1"/>
              <a:t>HomeController</a:t>
            </a:r>
            <a:r>
              <a:rPr lang="en-CA" sz="1600" dirty="0"/>
              <a:t> : Controller</a:t>
            </a:r>
          </a:p>
          <a:p>
            <a:r>
              <a:rPr lang="en-CA" sz="1600" dirty="0"/>
              <a:t>    </a:t>
            </a:r>
            <a:r>
              <a:rPr lang="en-CA" sz="1600" dirty="0" smtClean="0"/>
              <a:t>{</a:t>
            </a:r>
            <a:endParaRPr lang="en-CA" sz="1600" dirty="0"/>
          </a:p>
          <a:p>
            <a:r>
              <a:rPr lang="en-CA" sz="1600" dirty="0"/>
              <a:t>        </a:t>
            </a:r>
            <a:r>
              <a:rPr lang="en-CA" sz="1600" dirty="0" smtClean="0"/>
              <a:t>//</a:t>
            </a:r>
            <a:r>
              <a:rPr lang="en-CA" sz="1600" dirty="0"/>
              <a:t>public </a:t>
            </a:r>
            <a:r>
              <a:rPr lang="en-CA" sz="1600" dirty="0" err="1"/>
              <a:t>ActionResult</a:t>
            </a:r>
            <a:r>
              <a:rPr lang="en-CA" sz="1600" dirty="0"/>
              <a:t> Index()</a:t>
            </a:r>
          </a:p>
          <a:p>
            <a:r>
              <a:rPr lang="en-CA" sz="1600" dirty="0"/>
              <a:t>       </a:t>
            </a:r>
            <a:r>
              <a:rPr lang="en-CA" sz="1600" dirty="0" smtClean="0"/>
              <a:t> </a:t>
            </a:r>
            <a:r>
              <a:rPr lang="en-CA" sz="1600" dirty="0"/>
              <a:t>public string Index()</a:t>
            </a:r>
          </a:p>
          <a:p>
            <a:r>
              <a:rPr lang="en-CA" sz="1600" dirty="0"/>
              <a:t>        {</a:t>
            </a:r>
          </a:p>
          <a:p>
            <a:r>
              <a:rPr lang="en-CA" sz="1600" dirty="0"/>
              <a:t>            //return View();</a:t>
            </a:r>
          </a:p>
          <a:p>
            <a:r>
              <a:rPr lang="en-CA" sz="1600" dirty="0"/>
              <a:t>            return "Example string returned from the Index method";</a:t>
            </a:r>
          </a:p>
          <a:p>
            <a:r>
              <a:rPr lang="en-CA" sz="1600" dirty="0"/>
              <a:t>        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886200" cy="31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 Management in ASP.NET MVC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HTTP is a stateless protocol</a:t>
            </a:r>
          </a:p>
          <a:p>
            <a:r>
              <a:rPr lang="en-CA" dirty="0" smtClean="0"/>
              <a:t>ASP.NET Web Forms use state management to maintain the state</a:t>
            </a:r>
          </a:p>
          <a:p>
            <a:r>
              <a:rPr lang="en-CA" dirty="0"/>
              <a:t>In MVC there </a:t>
            </a:r>
            <a:r>
              <a:rPr lang="en-CA" dirty="0" smtClean="0"/>
              <a:t>is </a:t>
            </a:r>
            <a:r>
              <a:rPr lang="en-CA" dirty="0"/>
              <a:t>no concept of </a:t>
            </a:r>
            <a:r>
              <a:rPr lang="en-CA" dirty="0" smtClean="0"/>
              <a:t>persistence</a:t>
            </a:r>
          </a:p>
          <a:p>
            <a:pPr lvl="1"/>
            <a:r>
              <a:rPr lang="en-CA" dirty="0" smtClean="0"/>
              <a:t>It's </a:t>
            </a:r>
            <a:r>
              <a:rPr lang="en-CA" dirty="0"/>
              <a:t>up to </a:t>
            </a:r>
            <a:r>
              <a:rPr lang="en-CA" dirty="0" smtClean="0"/>
              <a:t>developer </a:t>
            </a:r>
            <a:r>
              <a:rPr lang="en-CA" dirty="0"/>
              <a:t>to return the data to the </a:t>
            </a:r>
            <a:r>
              <a:rPr lang="en-CA" dirty="0" smtClean="0"/>
              <a:t>view</a:t>
            </a:r>
          </a:p>
          <a:p>
            <a:r>
              <a:rPr lang="en-CA" dirty="0" smtClean="0"/>
              <a:t>An important issue in MVC is passing the data from a controller to the view</a:t>
            </a:r>
          </a:p>
          <a:p>
            <a:r>
              <a:rPr lang="en-CA" dirty="0" smtClean="0"/>
              <a:t>In MVC, data persist in a database </a:t>
            </a:r>
            <a:r>
              <a:rPr lang="en-CA" dirty="0"/>
              <a:t>where </a:t>
            </a:r>
            <a:r>
              <a:rPr lang="en-CA" dirty="0" smtClean="0"/>
              <a:t>it </a:t>
            </a:r>
            <a:r>
              <a:rPr lang="en-CA" dirty="0"/>
              <a:t>will be available for </a:t>
            </a:r>
            <a:r>
              <a:rPr lang="en-CA" dirty="0" smtClean="0"/>
              <a:t>future GET </a:t>
            </a:r>
            <a:r>
              <a:rPr lang="en-CA" dirty="0"/>
              <a:t>requests</a:t>
            </a:r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0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9296400" cy="838200"/>
          </a:xfrm>
        </p:spPr>
        <p:txBody>
          <a:bodyPr/>
          <a:lstStyle/>
          <a:p>
            <a:r>
              <a:rPr lang="en-CA" sz="2800" dirty="0" smtClean="0"/>
              <a:t>What is the problem with session management in MVC? 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 </a:t>
            </a:r>
            <a:r>
              <a:rPr lang="en-CA" dirty="0" err="1" smtClean="0"/>
              <a:t>ViewState</a:t>
            </a:r>
            <a:endParaRPr lang="en-CA" dirty="0" smtClean="0"/>
          </a:p>
          <a:p>
            <a:pPr lvl="1"/>
            <a:r>
              <a:rPr lang="en-CA" dirty="0" smtClean="0"/>
              <a:t>In ASP.NET the </a:t>
            </a:r>
            <a:r>
              <a:rPr lang="en-CA" dirty="0" err="1" smtClean="0"/>
              <a:t>ViewState</a:t>
            </a:r>
            <a:r>
              <a:rPr lang="en-CA" dirty="0" smtClean="0"/>
              <a:t> is a property of the Page used to populate controls</a:t>
            </a:r>
          </a:p>
          <a:p>
            <a:pPr lvl="1"/>
            <a:r>
              <a:rPr lang="en-CA" dirty="0" smtClean="0"/>
              <a:t>Controls belonging to the Page need </a:t>
            </a:r>
            <a:r>
              <a:rPr lang="en-CA" dirty="0"/>
              <a:t>to store some data inside </a:t>
            </a:r>
            <a:r>
              <a:rPr lang="en-CA" dirty="0" err="1" smtClean="0"/>
              <a:t>ViewState</a:t>
            </a:r>
            <a:endParaRPr lang="en-CA" dirty="0" smtClean="0"/>
          </a:p>
          <a:p>
            <a:pPr lvl="1"/>
            <a:r>
              <a:rPr lang="en-CA" dirty="0"/>
              <a:t>The </a:t>
            </a:r>
            <a:r>
              <a:rPr lang="en-CA" dirty="0" err="1"/>
              <a:t>ViewState</a:t>
            </a:r>
            <a:r>
              <a:rPr lang="en-CA" dirty="0"/>
              <a:t> mixes the business logic with </a:t>
            </a:r>
            <a:r>
              <a:rPr lang="en-CA" dirty="0" smtClean="0"/>
              <a:t>the </a:t>
            </a:r>
            <a:r>
              <a:rPr lang="en-CA" dirty="0"/>
              <a:t>view  </a:t>
            </a:r>
          </a:p>
          <a:p>
            <a:pPr lvl="1"/>
            <a:r>
              <a:rPr lang="en-CA" dirty="0" smtClean="0"/>
              <a:t>It exists in ASP.NET MVC  and works well for some controls (not all)  if you decide to use server-side controls in your MVC code you can; but violates the separation of concerns rules</a:t>
            </a:r>
          </a:p>
        </p:txBody>
      </p:sp>
    </p:spTree>
    <p:extLst>
      <p:ext uri="{BB962C8B-B14F-4D97-AF65-F5344CB8AC3E}">
        <p14:creationId xmlns:p14="http://schemas.microsoft.com/office/powerpoint/2010/main" val="436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Objects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ASP.NET MVC supports the Session </a:t>
            </a:r>
            <a:r>
              <a:rPr lang="en-CA" dirty="0" smtClean="0"/>
              <a:t>object (however, not recommended)</a:t>
            </a:r>
            <a:endParaRPr lang="en-CA" dirty="0"/>
          </a:p>
          <a:p>
            <a:pPr lvl="1"/>
            <a:r>
              <a:rPr lang="en-CA" dirty="0"/>
              <a:t>Create a model that holds the properties representing the session </a:t>
            </a:r>
            <a:r>
              <a:rPr lang="en-CA" dirty="0" smtClean="0"/>
              <a:t>variables: </a:t>
            </a:r>
            <a:r>
              <a:rPr lang="en-CA" dirty="0" err="1" smtClean="0"/>
              <a:t>SessionModel</a:t>
            </a:r>
            <a:endParaRPr lang="en-CA" dirty="0"/>
          </a:p>
          <a:p>
            <a:pPr lvl="1"/>
            <a:r>
              <a:rPr lang="en-CA" dirty="0"/>
              <a:t> Create a controller that has an </a:t>
            </a:r>
            <a:r>
              <a:rPr lang="en-CA" dirty="0" err="1" smtClean="0"/>
              <a:t>ActionResult</a:t>
            </a:r>
            <a:r>
              <a:rPr lang="en-CA" dirty="0" smtClean="0"/>
              <a:t> method that returns the session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72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Models (basic classes)</a:t>
            </a:r>
          </a:p>
          <a:p>
            <a:r>
              <a:rPr lang="en-CA" dirty="0" smtClean="0"/>
              <a:t>Business Models (business logic)</a:t>
            </a:r>
          </a:p>
          <a:p>
            <a:r>
              <a:rPr lang="en-CA" dirty="0" smtClean="0"/>
              <a:t>View Models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0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Passing Data  </a:t>
            </a:r>
            <a:r>
              <a:rPr lang="en-CA" sz="2800" dirty="0" smtClean="0"/>
              <a:t>to the View (1)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Model: - the best way to pass data between the Controller and the View:</a:t>
            </a:r>
          </a:p>
          <a:p>
            <a:pPr lvl="1"/>
            <a:r>
              <a:rPr lang="en-CA" dirty="0" smtClean="0"/>
              <a:t>Model: Declare the class</a:t>
            </a:r>
          </a:p>
          <a:p>
            <a:pPr lvl="1"/>
            <a:r>
              <a:rPr lang="en-CA" dirty="0" smtClean="0"/>
              <a:t>Controller: Initialize/update the model data </a:t>
            </a:r>
          </a:p>
          <a:p>
            <a:pPr lvl="1"/>
            <a:r>
              <a:rPr lang="en-CA" dirty="0" smtClean="0"/>
              <a:t>View: Extract the data from the Model: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 &lt;div class="editor-label"&gt; </a:t>
            </a:r>
          </a:p>
          <a:p>
            <a:pPr lvl="1"/>
            <a:r>
              <a:rPr lang="en-CA" dirty="0"/>
              <a:t>            @</a:t>
            </a:r>
            <a:r>
              <a:rPr lang="en-CA" dirty="0" err="1"/>
              <a:t>Html.LabelFor</a:t>
            </a:r>
            <a:r>
              <a:rPr lang="en-CA" dirty="0"/>
              <a:t>(model =&gt; </a:t>
            </a:r>
            <a:r>
              <a:rPr lang="en-CA" dirty="0" err="1"/>
              <a:t>model.LastName</a:t>
            </a:r>
            <a:r>
              <a:rPr lang="en-CA" dirty="0"/>
              <a:t>) 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 &lt;/</a:t>
            </a:r>
            <a:r>
              <a:rPr lang="en-CA" dirty="0"/>
              <a:t>div&gt; </a:t>
            </a:r>
            <a:endParaRPr lang="en-CA" dirty="0" smtClean="0"/>
          </a:p>
          <a:p>
            <a:pPr lvl="1"/>
            <a:r>
              <a:rPr lang="en-CA" dirty="0"/>
              <a:t>&lt;div class="display-field"&gt; </a:t>
            </a:r>
          </a:p>
          <a:p>
            <a:pPr lvl="1"/>
            <a:r>
              <a:rPr lang="en-CA" dirty="0"/>
              <a:t>        @</a:t>
            </a:r>
            <a:r>
              <a:rPr lang="en-CA" dirty="0" err="1"/>
              <a:t>Html.DisplayFor</a:t>
            </a:r>
            <a:r>
              <a:rPr lang="en-CA" dirty="0"/>
              <a:t>(model =&gt; </a:t>
            </a:r>
            <a:r>
              <a:rPr lang="en-CA" dirty="0" err="1"/>
              <a:t>model.LastName</a:t>
            </a:r>
            <a:r>
              <a:rPr lang="en-CA" dirty="0"/>
              <a:t>) </a:t>
            </a:r>
          </a:p>
          <a:p>
            <a:pPr lvl="1"/>
            <a:r>
              <a:rPr lang="en-CA" dirty="0"/>
              <a:t>    &lt;/div&gt;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Passing Data to the View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The following code is auto generated; however you can write your own code</a:t>
            </a:r>
            <a:endParaRPr lang="en-CA" sz="2400" dirty="0"/>
          </a:p>
          <a:p>
            <a:r>
              <a:rPr lang="en-CA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StudentContext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StudentContext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GET: Students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Index()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students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db.Students.Include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=&gt;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s.Program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students.ToList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555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LINQ to SQL: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msdn.microsoft.com/en-ca/data/ff728653.aspx</a:t>
            </a:r>
            <a:endParaRPr lang="en-CA" dirty="0" smtClean="0"/>
          </a:p>
          <a:p>
            <a:r>
              <a:rPr lang="en-CA" dirty="0" smtClean="0"/>
              <a:t>EF database-first approach: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www.asp.net/mvc/overview/getting-started/database-first-development/setting-up-database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/>
              <a:t>Tutorial: </a:t>
            </a: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www.asp.net/mvc/overview/getting-started/database-first-development/creating-the-web-application</a:t>
            </a:r>
            <a:r>
              <a:rPr lang="en-CA" dirty="0" smtClean="0"/>
              <a:t> 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Passing Data to The View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In the View it is indicated what objects are passed (student or list of students) and what model class is used</a:t>
            </a:r>
          </a:p>
          <a:p>
            <a:r>
              <a:rPr lang="en-CA" sz="2000" dirty="0" smtClean="0"/>
              <a:t>“@model” </a:t>
            </a:r>
            <a:r>
              <a:rPr lang="en-CA" sz="2000" dirty="0"/>
              <a:t>used to specify the type of </a:t>
            </a:r>
            <a:r>
              <a:rPr lang="en-CA" sz="2000" dirty="0" smtClean="0"/>
              <a:t>object:</a:t>
            </a:r>
            <a:endParaRPr lang="en-CA" sz="2000" dirty="0"/>
          </a:p>
          <a:p>
            <a:pPr lvl="1"/>
            <a:r>
              <a:rPr lang="en-CA" sz="1800" dirty="0" smtClean="0"/>
              <a:t>@</a:t>
            </a:r>
            <a:r>
              <a:rPr lang="en-CA" sz="1800" dirty="0"/>
              <a:t>model </a:t>
            </a:r>
            <a:r>
              <a:rPr lang="en-CA" sz="1800" dirty="0" smtClean="0"/>
              <a:t>&lt;</a:t>
            </a:r>
            <a:r>
              <a:rPr lang="en-CA" sz="1800" dirty="0" err="1"/>
              <a:t>MVC_Code_First.Models.Student</a:t>
            </a:r>
            <a:r>
              <a:rPr lang="en-CA" sz="1800" dirty="0" smtClean="0"/>
              <a:t>&gt;</a:t>
            </a:r>
          </a:p>
          <a:p>
            <a:pPr lvl="1"/>
            <a:r>
              <a:rPr lang="en-CA" sz="1800" dirty="0"/>
              <a:t>@model </a:t>
            </a:r>
            <a:r>
              <a:rPr lang="en-CA" sz="1800" dirty="0" err="1"/>
              <a:t>IEnumerable</a:t>
            </a:r>
            <a:r>
              <a:rPr lang="en-CA" sz="1800" dirty="0"/>
              <a:t>&lt;</a:t>
            </a:r>
            <a:r>
              <a:rPr lang="en-CA" sz="1800" dirty="0" err="1"/>
              <a:t>MVC_Code_First.Models.Student</a:t>
            </a:r>
            <a:r>
              <a:rPr lang="en-CA" sz="1800" dirty="0" smtClean="0"/>
              <a:t>&gt;</a:t>
            </a:r>
          </a:p>
          <a:p>
            <a:r>
              <a:rPr lang="en-CA" sz="2000" dirty="0" smtClean="0"/>
              <a:t>“@Model” used to specify the use of the object:</a:t>
            </a:r>
          </a:p>
          <a:p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&lt;h2&gt;Program Name :@</a:t>
            </a:r>
            <a:r>
              <a:rPr lang="en-CA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Model.program.ProgramName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&lt;/h2&gt;</a:t>
            </a:r>
          </a:p>
          <a:p>
            <a:r>
              <a:rPr lang="sv-SE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Model) {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Html.DisplayFor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modelItem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item.Program.ProgramName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CA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CA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</a:t>
            </a:r>
            <a:r>
              <a:rPr lang="en-CA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4564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Passing Data </a:t>
            </a:r>
            <a:r>
              <a:rPr lang="en-CA" sz="2800" dirty="0" smtClean="0"/>
              <a:t>to the View - </a:t>
            </a:r>
            <a:r>
              <a:rPr lang="en-CA" sz="2800" dirty="0" err="1" smtClean="0"/>
              <a:t>ViewPage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 err="1" smtClean="0"/>
              <a:t>ViewPage</a:t>
            </a:r>
            <a:r>
              <a:rPr lang="en-CA" sz="1800" dirty="0" smtClean="0"/>
              <a:t> class allows rendering data in the View (even if a Model exists) without reading from the database</a:t>
            </a:r>
          </a:p>
          <a:p>
            <a:pPr lvl="1"/>
            <a:r>
              <a:rPr lang="en-CA" sz="1600" dirty="0" smtClean="0"/>
              <a:t>represents </a:t>
            </a:r>
            <a:r>
              <a:rPr lang="en-CA" sz="1600" dirty="0"/>
              <a:t>the properties and methods that are needed to render a view as a Web Forms page</a:t>
            </a:r>
          </a:p>
          <a:p>
            <a:r>
              <a:rPr lang="en-CA" sz="2000" dirty="0" smtClean="0"/>
              <a:t>Properties of </a:t>
            </a:r>
            <a:r>
              <a:rPr lang="en-CA" sz="2000" dirty="0" err="1" smtClean="0"/>
              <a:t>ViewPage</a:t>
            </a:r>
            <a:r>
              <a:rPr lang="en-CA" sz="2000" dirty="0" smtClean="0"/>
              <a:t> are used for passing </a:t>
            </a:r>
            <a:r>
              <a:rPr lang="en-CA" sz="2000" dirty="0"/>
              <a:t>data </a:t>
            </a:r>
            <a:r>
              <a:rPr lang="en-CA" sz="2000" dirty="0" smtClean="0"/>
              <a:t>from </a:t>
            </a:r>
            <a:r>
              <a:rPr lang="en-CA" sz="2000" dirty="0"/>
              <a:t>controller to </a:t>
            </a:r>
            <a:r>
              <a:rPr lang="en-CA" sz="2000" dirty="0" smtClean="0"/>
              <a:t>view:</a:t>
            </a:r>
            <a:endParaRPr lang="en-CA" sz="2000" dirty="0"/>
          </a:p>
          <a:p>
            <a:pPr lvl="1"/>
            <a:r>
              <a:rPr lang="en-CA" sz="1600" dirty="0" err="1" smtClean="0"/>
              <a:t>ViewData</a:t>
            </a:r>
            <a:endParaRPr lang="en-CA" sz="1600" dirty="0"/>
          </a:p>
          <a:p>
            <a:pPr lvl="2"/>
            <a:r>
              <a:rPr lang="en-CA" sz="1400" dirty="0"/>
              <a:t>A dictionary that contains data to </a:t>
            </a:r>
            <a:r>
              <a:rPr lang="en-CA" sz="1400" b="1" dirty="0"/>
              <a:t>pass between the controller and the view</a:t>
            </a:r>
          </a:p>
          <a:p>
            <a:pPr lvl="1"/>
            <a:r>
              <a:rPr lang="en-CA" sz="1600" dirty="0" err="1"/>
              <a:t>ViewBag</a:t>
            </a:r>
            <a:endParaRPr lang="en-CA" sz="1600" dirty="0"/>
          </a:p>
          <a:p>
            <a:pPr lvl="2"/>
            <a:r>
              <a:rPr lang="en-CA" sz="1400" dirty="0"/>
              <a:t>A dynamic </a:t>
            </a:r>
            <a:r>
              <a:rPr lang="en-CA" sz="1400" dirty="0" smtClean="0"/>
              <a:t>property </a:t>
            </a:r>
            <a:r>
              <a:rPr lang="en-CA" sz="1400" dirty="0"/>
              <a:t>to </a:t>
            </a:r>
            <a:r>
              <a:rPr lang="en-CA" sz="1400" b="1" dirty="0"/>
              <a:t>pass to the view</a:t>
            </a:r>
          </a:p>
          <a:p>
            <a:pPr lvl="1"/>
            <a:r>
              <a:rPr lang="en-CA" sz="1600" dirty="0" err="1" smtClean="0"/>
              <a:t>TempData</a:t>
            </a:r>
            <a:endParaRPr lang="en-CA" sz="1600" dirty="0" smtClean="0"/>
          </a:p>
          <a:p>
            <a:pPr lvl="2"/>
            <a:r>
              <a:rPr lang="en-CA" sz="1400" dirty="0" smtClean="0"/>
              <a:t>Also a dictionary; temporary </a:t>
            </a:r>
            <a:r>
              <a:rPr lang="en-CA" sz="1400" dirty="0"/>
              <a:t>data to </a:t>
            </a:r>
            <a:r>
              <a:rPr lang="en-CA" sz="1400" b="1" dirty="0"/>
              <a:t>pass to the </a:t>
            </a:r>
            <a:r>
              <a:rPr lang="en-CA" sz="1400" b="1" dirty="0" smtClean="0"/>
              <a:t>view</a:t>
            </a:r>
          </a:p>
          <a:p>
            <a:pPr lvl="2"/>
            <a:r>
              <a:rPr lang="en-CA" sz="1400" dirty="0"/>
              <a:t>The data stored in the </a:t>
            </a:r>
            <a:r>
              <a:rPr lang="en-CA" sz="1400" dirty="0" err="1"/>
              <a:t>TempData</a:t>
            </a:r>
            <a:r>
              <a:rPr lang="en-CA" sz="1400" dirty="0"/>
              <a:t> property persists for only one </a:t>
            </a:r>
            <a:r>
              <a:rPr lang="en-CA" sz="1400" dirty="0" smtClean="0"/>
              <a:t>request</a:t>
            </a:r>
          </a:p>
          <a:p>
            <a:r>
              <a:rPr lang="en-CA" sz="1600" dirty="0"/>
              <a:t>Readings</a:t>
            </a:r>
            <a:r>
              <a:rPr lang="en-CA" sz="1600" dirty="0" smtClean="0"/>
              <a:t>:</a:t>
            </a:r>
          </a:p>
          <a:p>
            <a:pPr lvl="1"/>
            <a:r>
              <a:rPr lang="en-CA" sz="1100" dirty="0">
                <a:hlinkClick r:id="rId3"/>
              </a:rPr>
              <a:t>http://msdn.microsoft.com/en-us/library/system.web.mvc.viewpage(v=vs.118).</a:t>
            </a:r>
            <a:r>
              <a:rPr lang="en-CA" sz="1100" dirty="0" smtClean="0">
                <a:hlinkClick r:id="rId3"/>
              </a:rPr>
              <a:t>aspx</a:t>
            </a:r>
            <a:r>
              <a:rPr lang="en-CA" sz="1100" dirty="0" smtClean="0"/>
              <a:t> 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929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ViewData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public </a:t>
            </a:r>
            <a:r>
              <a:rPr lang="en-CA" dirty="0" err="1"/>
              <a:t>ViewDataDictionary</a:t>
            </a:r>
            <a:r>
              <a:rPr lang="en-CA" dirty="0"/>
              <a:t> </a:t>
            </a:r>
            <a:r>
              <a:rPr lang="en-CA" dirty="0" err="1"/>
              <a:t>ViewData</a:t>
            </a:r>
            <a:r>
              <a:rPr lang="en-CA" dirty="0"/>
              <a:t> { get; set; }</a:t>
            </a:r>
            <a:endParaRPr lang="en-CA" dirty="0" smtClean="0"/>
          </a:p>
          <a:p>
            <a:r>
              <a:rPr lang="en-CA" dirty="0" smtClean="0"/>
              <a:t>Passing </a:t>
            </a:r>
            <a:r>
              <a:rPr lang="en-CA" dirty="0"/>
              <a:t>data </a:t>
            </a:r>
            <a:r>
              <a:rPr lang="en-CA" dirty="0" smtClean="0"/>
              <a:t>from a controller to </a:t>
            </a:r>
            <a:r>
              <a:rPr lang="en-CA" dirty="0"/>
              <a:t>a </a:t>
            </a:r>
            <a:r>
              <a:rPr lang="en-CA" dirty="0" smtClean="0"/>
              <a:t>view:</a:t>
            </a:r>
          </a:p>
          <a:p>
            <a:pPr lvl="1"/>
            <a:r>
              <a:rPr lang="en-CA" dirty="0" smtClean="0"/>
              <a:t>add data </a:t>
            </a:r>
            <a:r>
              <a:rPr lang="en-CA" dirty="0"/>
              <a:t>to the controller's </a:t>
            </a:r>
            <a:r>
              <a:rPr lang="en-CA" dirty="0" err="1"/>
              <a:t>ViewData</a:t>
            </a:r>
            <a:r>
              <a:rPr lang="en-CA" dirty="0"/>
              <a:t> property in the action method that renders the </a:t>
            </a:r>
            <a:r>
              <a:rPr lang="en-CA" dirty="0" smtClean="0"/>
              <a:t>view:</a:t>
            </a:r>
          </a:p>
          <a:p>
            <a:pPr lvl="2"/>
            <a:r>
              <a:rPr lang="en-CA" dirty="0" err="1"/>
              <a:t>ViewData</a:t>
            </a:r>
            <a:r>
              <a:rPr lang="en-CA" dirty="0" smtClean="0"/>
              <a:t>[“school"] </a:t>
            </a:r>
            <a:r>
              <a:rPr lang="en-CA" dirty="0"/>
              <a:t>= </a:t>
            </a:r>
            <a:r>
              <a:rPr lang="en-CA" dirty="0" smtClean="0"/>
              <a:t>“BCIT";</a:t>
            </a:r>
          </a:p>
          <a:p>
            <a:r>
              <a:rPr lang="en-CA" dirty="0" smtClean="0"/>
              <a:t>Passing data from the view to a controller:</a:t>
            </a:r>
          </a:p>
          <a:p>
            <a:pPr lvl="1"/>
            <a:r>
              <a:rPr lang="en-CA" dirty="0" smtClean="0"/>
              <a:t>add </a:t>
            </a:r>
            <a:r>
              <a:rPr lang="en-CA" dirty="0"/>
              <a:t>data to the </a:t>
            </a:r>
            <a:r>
              <a:rPr lang="en-CA" dirty="0" err="1" smtClean="0"/>
              <a:t>ViewData</a:t>
            </a:r>
            <a:r>
              <a:rPr lang="en-CA" dirty="0" smtClean="0"/>
              <a:t> </a:t>
            </a:r>
            <a:r>
              <a:rPr lang="en-CA" dirty="0"/>
              <a:t>property of the </a:t>
            </a:r>
            <a:r>
              <a:rPr lang="en-CA" dirty="0" smtClean="0"/>
              <a:t>view:</a:t>
            </a:r>
          </a:p>
          <a:p>
            <a:pPr lvl="2"/>
            <a:r>
              <a:rPr lang="en-CA" dirty="0"/>
              <a:t>&lt;% </a:t>
            </a:r>
            <a:r>
              <a:rPr lang="en-CA" dirty="0" err="1"/>
              <a:t>ViewData</a:t>
            </a:r>
            <a:r>
              <a:rPr lang="en-CA" dirty="0" smtClean="0"/>
              <a:t>[“school"] </a:t>
            </a:r>
            <a:r>
              <a:rPr lang="en-CA" dirty="0"/>
              <a:t>= </a:t>
            </a:r>
            <a:r>
              <a:rPr lang="en-CA" dirty="0" err="1" smtClean="0"/>
              <a:t>schoolName</a:t>
            </a:r>
            <a:r>
              <a:rPr lang="en-CA" dirty="0" smtClean="0"/>
              <a:t> %&gt;</a:t>
            </a:r>
          </a:p>
          <a:p>
            <a:r>
              <a:rPr lang="en-CA" dirty="0" smtClean="0"/>
              <a:t>Type: </a:t>
            </a:r>
            <a:endParaRPr lang="en-CA" dirty="0"/>
          </a:p>
          <a:p>
            <a:pPr lvl="1"/>
            <a:r>
              <a:rPr lang="en-CA" dirty="0" err="1" smtClean="0"/>
              <a:t>System.Web.Mvc.ViewDataDictionary</a:t>
            </a:r>
            <a:r>
              <a:rPr lang="en-CA" dirty="0" smtClean="0"/>
              <a:t>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7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 Safety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Important: 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ny </a:t>
            </a:r>
            <a:r>
              <a:rPr lang="en-CA" dirty="0"/>
              <a:t>public static </a:t>
            </a:r>
            <a:r>
              <a:rPr lang="en-CA" dirty="0" smtClean="0"/>
              <a:t>members </a:t>
            </a:r>
            <a:r>
              <a:rPr lang="en-CA" dirty="0"/>
              <a:t>of </a:t>
            </a:r>
            <a:r>
              <a:rPr lang="en-CA" dirty="0" err="1" smtClean="0"/>
              <a:t>DataView</a:t>
            </a:r>
            <a:r>
              <a:rPr lang="en-CA" dirty="0" smtClean="0"/>
              <a:t> </a:t>
            </a:r>
            <a:r>
              <a:rPr lang="en-CA" dirty="0"/>
              <a:t>type are thread </a:t>
            </a:r>
            <a:r>
              <a:rPr lang="en-CA" dirty="0" smtClean="0"/>
              <a:t>safe</a:t>
            </a:r>
          </a:p>
          <a:p>
            <a:pPr lvl="1"/>
            <a:r>
              <a:rPr lang="en-CA" dirty="0" smtClean="0"/>
              <a:t>Any </a:t>
            </a:r>
            <a:r>
              <a:rPr lang="en-CA" dirty="0"/>
              <a:t>instance members are not guaranteed to be thread </a:t>
            </a:r>
            <a:r>
              <a:rPr lang="en-CA" dirty="0" smtClean="0"/>
              <a:t>safe</a:t>
            </a:r>
          </a:p>
          <a:p>
            <a:pPr lvl="2"/>
            <a:r>
              <a:rPr lang="en-CA" dirty="0" smtClean="0"/>
              <a:t>Similar to the </a:t>
            </a:r>
            <a:r>
              <a:rPr lang="en-CA" altLang="en-US" dirty="0" err="1" smtClean="0"/>
              <a:t>HttpContext</a:t>
            </a:r>
            <a:r>
              <a:rPr lang="en-CA" altLang="en-US" dirty="0" smtClean="0"/>
              <a:t> </a:t>
            </a:r>
            <a:r>
              <a:rPr lang="en-CA" altLang="en-US" dirty="0"/>
              <a:t>class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0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ViewBag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ViewBag</a:t>
            </a:r>
            <a:r>
              <a:rPr lang="en-CA" dirty="0"/>
              <a:t> </a:t>
            </a:r>
            <a:endParaRPr lang="en-CA" dirty="0" smtClean="0"/>
          </a:p>
          <a:p>
            <a:pPr lvl="1"/>
            <a:r>
              <a:rPr lang="en-CA" dirty="0"/>
              <a:t>D</a:t>
            </a:r>
            <a:r>
              <a:rPr lang="en-CA" dirty="0" smtClean="0"/>
              <a:t>ynamic object that provides a convenient late-bound way to pass information from a controller to a view</a:t>
            </a:r>
          </a:p>
          <a:p>
            <a:pPr lvl="1"/>
            <a:r>
              <a:rPr lang="en-CA" dirty="0" smtClean="0"/>
              <a:t>It is an object easy to use; however internally it is still using </a:t>
            </a:r>
            <a:r>
              <a:rPr lang="en-CA" dirty="0" err="1" smtClean="0"/>
              <a:t>ViewData</a:t>
            </a:r>
            <a:endParaRPr lang="en-CA" dirty="0" smtClean="0"/>
          </a:p>
          <a:p>
            <a:pPr lvl="1"/>
            <a:r>
              <a:rPr lang="en-CA" dirty="0"/>
              <a:t>public Object </a:t>
            </a:r>
            <a:r>
              <a:rPr lang="en-CA" dirty="0" err="1"/>
              <a:t>ViewBag</a:t>
            </a:r>
            <a:r>
              <a:rPr lang="en-CA" dirty="0"/>
              <a:t> { get; }</a:t>
            </a:r>
            <a:endParaRPr lang="en-CA" dirty="0" smtClean="0"/>
          </a:p>
          <a:p>
            <a:pPr lvl="1"/>
            <a:endParaRPr lang="en-CA" dirty="0"/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"About"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h2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h2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h3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ViewBag.Message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h3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sz="18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46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TempData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Gets the temporary data to pass to the </a:t>
            </a:r>
            <a:r>
              <a:rPr lang="en-CA" dirty="0" smtClean="0"/>
              <a:t>view</a:t>
            </a:r>
          </a:p>
          <a:p>
            <a:r>
              <a:rPr lang="en-CA" dirty="0"/>
              <a:t>public </a:t>
            </a:r>
            <a:r>
              <a:rPr lang="en-CA" dirty="0" err="1"/>
              <a:t>TempDataDictionary</a:t>
            </a:r>
            <a:r>
              <a:rPr lang="en-CA" dirty="0"/>
              <a:t> </a:t>
            </a:r>
            <a:r>
              <a:rPr lang="en-CA" dirty="0" err="1"/>
              <a:t>TempData</a:t>
            </a:r>
            <a:r>
              <a:rPr lang="en-CA" dirty="0"/>
              <a:t> { get; </a:t>
            </a:r>
            <a:r>
              <a:rPr lang="en-CA" dirty="0" smtClean="0"/>
              <a:t>}</a:t>
            </a:r>
          </a:p>
          <a:p>
            <a:r>
              <a:rPr lang="en-CA" dirty="0" smtClean="0"/>
              <a:t>Important: 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data stored in the </a:t>
            </a:r>
            <a:r>
              <a:rPr lang="en-CA" dirty="0" err="1"/>
              <a:t>TempData</a:t>
            </a:r>
            <a:r>
              <a:rPr lang="en-CA" dirty="0"/>
              <a:t> property persists for only one request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ViewPage</a:t>
            </a:r>
            <a:r>
              <a:rPr lang="en-CA" dirty="0" smtClean="0"/>
              <a:t>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the </a:t>
            </a:r>
            <a:r>
              <a:rPr lang="en-CA" dirty="0" err="1" smtClean="0"/>
              <a:t>ViewPage</a:t>
            </a:r>
            <a:r>
              <a:rPr lang="en-CA" dirty="0" smtClean="0"/>
              <a:t> properties to pass data between the Controller and the View works well for small projects</a:t>
            </a:r>
          </a:p>
          <a:p>
            <a:pPr lvl="1"/>
            <a:r>
              <a:rPr lang="en-CA" dirty="0" smtClean="0"/>
              <a:t>Easy to use</a:t>
            </a:r>
          </a:p>
          <a:p>
            <a:pPr lvl="1"/>
            <a:r>
              <a:rPr lang="en-CA" dirty="0" smtClean="0"/>
              <a:t>No compile-time checking –use unit tests!</a:t>
            </a:r>
          </a:p>
          <a:p>
            <a:pPr lvl="2"/>
            <a:r>
              <a:rPr lang="en-CA" dirty="0" smtClean="0"/>
              <a:t>If a property is removed from the </a:t>
            </a:r>
            <a:r>
              <a:rPr lang="en-CA" dirty="0" err="1" smtClean="0"/>
              <a:t>ViewBag</a:t>
            </a:r>
            <a:r>
              <a:rPr lang="en-CA" dirty="0" smtClean="0"/>
              <a:t> the View will not know!</a:t>
            </a:r>
          </a:p>
          <a:p>
            <a:pPr lvl="1"/>
            <a:r>
              <a:rPr lang="en-CA" dirty="0" smtClean="0"/>
              <a:t>No code navigation</a:t>
            </a:r>
          </a:p>
          <a:p>
            <a:pPr lvl="1"/>
            <a:r>
              <a:rPr lang="en-CA" dirty="0" smtClean="0"/>
              <a:t>Too  much code – difficult to read</a:t>
            </a:r>
          </a:p>
          <a:p>
            <a:pPr lvl="1"/>
            <a:r>
              <a:rPr lang="en-CA" dirty="0" err="1" smtClean="0"/>
              <a:t>ViewData</a:t>
            </a:r>
            <a:r>
              <a:rPr lang="en-CA" dirty="0" smtClean="0"/>
              <a:t> has the same issues as the Session object: you have to use a static class for the variables held in the </a:t>
            </a:r>
            <a:r>
              <a:rPr lang="en-CA" dirty="0" err="1" smtClean="0"/>
              <a:t>ViewData</a:t>
            </a:r>
            <a:r>
              <a:rPr lang="en-CA" dirty="0" smtClean="0"/>
              <a:t>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00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Passing More Complex Data to the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The data model is passed to the View in the Controller action method: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Index()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students =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db.Students.Include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=&gt; 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s.Program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students.ToList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CA" sz="2000" dirty="0"/>
              <a:t>More properties? </a:t>
            </a:r>
          </a:p>
          <a:p>
            <a:pPr lvl="1"/>
            <a:r>
              <a:rPr lang="en-CA" sz="2000" dirty="0">
                <a:solidFill>
                  <a:schemeClr val="tx1"/>
                </a:solidFill>
              </a:rPr>
              <a:t>Use the </a:t>
            </a:r>
            <a:r>
              <a:rPr lang="en-CA" sz="2000" dirty="0" err="1" smtClean="0">
                <a:solidFill>
                  <a:schemeClr val="tx1"/>
                </a:solidFill>
              </a:rPr>
              <a:t>ViewData</a:t>
            </a:r>
            <a:r>
              <a:rPr lang="en-CA" sz="2000" dirty="0" smtClean="0">
                <a:solidFill>
                  <a:schemeClr val="tx1"/>
                </a:solidFill>
              </a:rPr>
              <a:t>/</a:t>
            </a:r>
            <a:r>
              <a:rPr lang="en-CA" sz="2000" dirty="0" err="1" smtClean="0">
                <a:solidFill>
                  <a:schemeClr val="tx1"/>
                </a:solidFill>
              </a:rPr>
              <a:t>ViewBag</a:t>
            </a:r>
            <a:endParaRPr lang="en-CA" sz="2000" dirty="0" smtClean="0">
              <a:solidFill>
                <a:schemeClr val="tx1"/>
              </a:solidFill>
            </a:endParaRPr>
          </a:p>
          <a:p>
            <a:pPr lvl="1"/>
            <a:r>
              <a:rPr lang="en-CA" sz="2000" dirty="0" smtClean="0">
                <a:solidFill>
                  <a:schemeClr val="tx1"/>
                </a:solidFill>
              </a:rPr>
              <a:t>However, this will make the code hard to read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</a:rPr>
              <a:t>Robust solution: separate your data into data model, business model and </a:t>
            </a:r>
            <a:r>
              <a:rPr lang="en-CA" sz="2000" dirty="0" err="1" smtClean="0">
                <a:solidFill>
                  <a:schemeClr val="tx1"/>
                </a:solidFill>
              </a:rPr>
              <a:t>ViewModel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CA" sz="2500" dirty="0" smtClean="0">
                <a:solidFill>
                  <a:schemeClr val="tx1"/>
                </a:solidFill>
              </a:rPr>
              <a:t>Partial classes?</a:t>
            </a:r>
          </a:p>
          <a:p>
            <a:pPr lvl="1"/>
            <a:r>
              <a:rPr lang="en-CA" sz="2000" dirty="0">
                <a:solidFill>
                  <a:schemeClr val="tx1"/>
                </a:solidFill>
              </a:rPr>
              <a:t>C</a:t>
            </a:r>
            <a:r>
              <a:rPr lang="en-CA" sz="2000" dirty="0" smtClean="0">
                <a:solidFill>
                  <a:schemeClr val="tx1"/>
                </a:solidFill>
              </a:rPr>
              <a:t>lasses with extra properties to expose in various views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</a:rPr>
              <a:t>Code is hard to read and maintain!</a:t>
            </a:r>
          </a:p>
          <a:p>
            <a:pPr lvl="1"/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Passing Data to the View: Multiple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 controller’s action method, you can pass to the view only one object or a list of objects</a:t>
            </a:r>
          </a:p>
          <a:p>
            <a:pPr lvl="1"/>
            <a:r>
              <a:rPr lang="en-CA" dirty="0" smtClean="0"/>
              <a:t>You cannot pass multiple objects</a:t>
            </a:r>
          </a:p>
          <a:p>
            <a:r>
              <a:rPr lang="en-CA" dirty="0" smtClean="0"/>
              <a:t>Solution: </a:t>
            </a:r>
            <a:r>
              <a:rPr lang="en-CA" dirty="0" err="1" smtClean="0"/>
              <a:t>ViewModels</a:t>
            </a:r>
            <a:endParaRPr lang="en-CA" dirty="0" smtClean="0"/>
          </a:p>
          <a:p>
            <a:pPr lvl="1"/>
            <a:r>
              <a:rPr lang="en-CA" dirty="0" err="1" smtClean="0"/>
              <a:t>ViewModel</a:t>
            </a:r>
            <a:r>
              <a:rPr lang="en-CA" dirty="0" smtClean="0"/>
              <a:t>: A modality to explicit declare data from different models for a single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93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ViewModel</a:t>
            </a:r>
            <a:r>
              <a:rPr lang="en-CA" dirty="0" smtClean="0"/>
              <a:t>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Views that allow to be displayed objects from multiple classes (models)</a:t>
            </a: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MVC_Code_First.ViewModels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StudentsInProgram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allPrograms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allStudents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r>
              <a:rPr lang="en-C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}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957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ASP.NET MVC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2915444"/>
            <a:ext cx="5267325" cy="1895475"/>
          </a:xfrm>
        </p:spPr>
      </p:pic>
      <p:sp>
        <p:nvSpPr>
          <p:cNvPr id="5" name="Rectangle 4"/>
          <p:cNvSpPr/>
          <p:nvPr/>
        </p:nvSpPr>
        <p:spPr>
          <a:xfrm>
            <a:off x="381000" y="5257800"/>
            <a:ext cx="509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www.devx.com/webdev/Article/45997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46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ViewModel</a:t>
            </a:r>
            <a:r>
              <a:rPr lang="en-CA" dirty="0" smtClean="0"/>
              <a:t>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to:</a:t>
            </a:r>
          </a:p>
          <a:p>
            <a:pPr lvl="1"/>
            <a:r>
              <a:rPr lang="en-CA" dirty="0" smtClean="0"/>
              <a:t>Combine data from different models</a:t>
            </a:r>
            <a:endParaRPr lang="en-CA" dirty="0"/>
          </a:p>
          <a:p>
            <a:pPr lvl="1"/>
            <a:r>
              <a:rPr lang="en-CA" dirty="0"/>
              <a:t>D</a:t>
            </a:r>
            <a:r>
              <a:rPr lang="en-CA" dirty="0" smtClean="0"/>
              <a:t>isplay in the View data from a model and some other properties</a:t>
            </a:r>
          </a:p>
          <a:p>
            <a:pPr lvl="1"/>
            <a:r>
              <a:rPr lang="en-CA" dirty="0"/>
              <a:t>D</a:t>
            </a:r>
            <a:r>
              <a:rPr lang="en-CA" dirty="0" smtClean="0"/>
              <a:t>isplay only some of the properties of a specific model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asy and proper formatting of data in the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Exercise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a solution two models Student and Program</a:t>
            </a:r>
          </a:p>
          <a:p>
            <a:r>
              <a:rPr lang="en-CA" dirty="0" smtClean="0"/>
              <a:t>Display on the same view all students in this school </a:t>
            </a:r>
          </a:p>
          <a:p>
            <a:r>
              <a:rPr lang="en-CA" dirty="0" smtClean="0"/>
              <a:t>The user can select a program from a list box which will generate the list of students in that particular program</a:t>
            </a:r>
          </a:p>
          <a:p>
            <a:r>
              <a:rPr lang="en-CA" dirty="0" smtClean="0"/>
              <a:t>Solve the problem with a </a:t>
            </a:r>
            <a:r>
              <a:rPr lang="en-CA" dirty="0" err="1" smtClean="0"/>
              <a:t>ViewModel</a:t>
            </a:r>
            <a:r>
              <a:rPr lang="en-CA" dirty="0" smtClean="0"/>
              <a:t>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8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(2)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161" y="1600200"/>
            <a:ext cx="56276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a 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the models (or use exiting models)</a:t>
            </a:r>
          </a:p>
          <a:p>
            <a:r>
              <a:rPr lang="en-CA" dirty="0" smtClean="0"/>
              <a:t>Create a new folder </a:t>
            </a:r>
            <a:r>
              <a:rPr lang="en-CA" dirty="0" err="1" smtClean="0"/>
              <a:t>ViewModels</a:t>
            </a:r>
            <a:endParaRPr lang="en-CA" dirty="0" smtClean="0"/>
          </a:p>
          <a:p>
            <a:r>
              <a:rPr lang="en-CA" dirty="0" smtClean="0"/>
              <a:t>Create the new </a:t>
            </a:r>
            <a:r>
              <a:rPr lang="en-CA" dirty="0" err="1" smtClean="0"/>
              <a:t>ViewModel</a:t>
            </a:r>
            <a:r>
              <a:rPr lang="en-CA" dirty="0" smtClean="0"/>
              <a:t> class </a:t>
            </a:r>
          </a:p>
          <a:p>
            <a:r>
              <a:rPr lang="en-CA" dirty="0" smtClean="0"/>
              <a:t>Create a controller (no scaffolding)</a:t>
            </a:r>
          </a:p>
          <a:p>
            <a:r>
              <a:rPr lang="en-CA" dirty="0" smtClean="0"/>
              <a:t>Write the action methods</a:t>
            </a:r>
          </a:p>
          <a:p>
            <a:r>
              <a:rPr lang="en-CA" dirty="0" smtClean="0"/>
              <a:t>Create views for action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Web Forms vs MVC Architecture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" y="990600"/>
            <a:ext cx="7239000" cy="1948622"/>
          </a:xfrm>
        </p:spPr>
      </p:pic>
      <p:sp>
        <p:nvSpPr>
          <p:cNvPr id="6" name="Rectangle 5"/>
          <p:cNvSpPr/>
          <p:nvPr/>
        </p:nvSpPr>
        <p:spPr>
          <a:xfrm>
            <a:off x="533400" y="5562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www.etechpulse.com/2014/01/aspnet-mvc-4-what-is-aspnet-mvcmodel.html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40" y="2692610"/>
            <a:ext cx="7300391" cy="2888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8173" y="1872734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Forms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95220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MVC Pattern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13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500" dirty="0" smtClean="0"/>
              <a:t>Design of MVC application:</a:t>
            </a:r>
          </a:p>
          <a:p>
            <a:pPr lvl="1"/>
            <a:r>
              <a:rPr lang="en-CA" altLang="en-US" sz="2000" dirty="0" smtClean="0"/>
              <a:t>The </a:t>
            </a:r>
            <a:r>
              <a:rPr lang="en-CA" altLang="en-US" sz="2000" dirty="0"/>
              <a:t>three approaches are available:</a:t>
            </a:r>
          </a:p>
          <a:p>
            <a:pPr lvl="2"/>
            <a:r>
              <a:rPr lang="en-CA" altLang="en-US" dirty="0"/>
              <a:t>Code-First</a:t>
            </a:r>
          </a:p>
          <a:p>
            <a:pPr lvl="2"/>
            <a:r>
              <a:rPr lang="en-CA" altLang="en-US" dirty="0"/>
              <a:t>DB-First</a:t>
            </a:r>
          </a:p>
          <a:p>
            <a:pPr lvl="2"/>
            <a:r>
              <a:rPr lang="en-CA" altLang="en-US" dirty="0" smtClean="0"/>
              <a:t>Model-First: </a:t>
            </a:r>
            <a:r>
              <a:rPr lang="en-CA" dirty="0"/>
              <a:t>design a model in a </a:t>
            </a:r>
            <a:r>
              <a:rPr lang="en-CA" dirty="0" smtClean="0"/>
              <a:t>designer (MVC 3)</a:t>
            </a:r>
            <a:endParaRPr lang="en-CA" altLang="en-US" dirty="0" smtClean="0"/>
          </a:p>
          <a:p>
            <a:pPr lvl="3"/>
            <a:r>
              <a:rPr lang="en-CA" dirty="0" smtClean="0">
                <a:hlinkClick r:id="rId2"/>
              </a:rPr>
              <a:t>http://msdn.microsoft.com/en-ca/data/gg685494.aspx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1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Entity Class </a:t>
            </a:r>
            <a:r>
              <a:rPr lang="en-CA" dirty="0" smtClean="0"/>
              <a:t>Product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200" dirty="0"/>
              <a:t>using </a:t>
            </a:r>
            <a:r>
              <a:rPr lang="en-CA" sz="1200" dirty="0" err="1"/>
              <a:t>System.ComponentModel.DataAnnotations</a:t>
            </a:r>
            <a:r>
              <a:rPr lang="en-CA" sz="1200" dirty="0"/>
              <a:t>;</a:t>
            </a:r>
          </a:p>
          <a:p>
            <a:r>
              <a:rPr lang="en-CA" sz="1200" dirty="0" smtClean="0"/>
              <a:t>public </a:t>
            </a:r>
            <a:r>
              <a:rPr lang="en-CA" sz="1200" dirty="0"/>
              <a:t>class Product</a:t>
            </a:r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  [</a:t>
            </a:r>
            <a:r>
              <a:rPr lang="en-CA" sz="1200" dirty="0" err="1"/>
              <a:t>ScaffoldColumn</a:t>
            </a:r>
            <a:r>
              <a:rPr lang="en-CA" sz="1200" dirty="0"/>
              <a:t>(false)]</a:t>
            </a:r>
          </a:p>
          <a:p>
            <a:r>
              <a:rPr lang="en-CA" sz="1200" dirty="0"/>
              <a:t>        public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ProductID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[Required, </a:t>
            </a:r>
            <a:r>
              <a:rPr lang="en-CA" sz="1200" dirty="0" err="1"/>
              <a:t>StringLength</a:t>
            </a:r>
            <a:r>
              <a:rPr lang="en-CA" sz="1200" dirty="0"/>
              <a:t>(100), Display(Name = "Name")]</a:t>
            </a:r>
          </a:p>
          <a:p>
            <a:r>
              <a:rPr lang="en-CA" sz="1200" dirty="0"/>
              <a:t>        public string </a:t>
            </a:r>
            <a:r>
              <a:rPr lang="en-CA" sz="1200" dirty="0" err="1"/>
              <a:t>ProductName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[Required, </a:t>
            </a:r>
            <a:r>
              <a:rPr lang="en-CA" sz="1200" dirty="0" err="1"/>
              <a:t>StringLength</a:t>
            </a:r>
            <a:r>
              <a:rPr lang="en-CA" sz="1200" dirty="0"/>
              <a:t>(10000), Display(Name = "Product Description"), </a:t>
            </a:r>
            <a:r>
              <a:rPr lang="en-CA" sz="1200" dirty="0" err="1"/>
              <a:t>DataType</a:t>
            </a:r>
            <a:r>
              <a:rPr lang="en-CA" sz="1200" dirty="0"/>
              <a:t>(</a:t>
            </a:r>
            <a:r>
              <a:rPr lang="en-CA" sz="1200" dirty="0" err="1"/>
              <a:t>DataType.MultilineText</a:t>
            </a:r>
            <a:r>
              <a:rPr lang="en-CA" sz="1200" dirty="0"/>
              <a:t>)]</a:t>
            </a:r>
          </a:p>
          <a:p>
            <a:r>
              <a:rPr lang="en-CA" sz="1200" dirty="0"/>
              <a:t>        public string Description { get; set; }</a:t>
            </a:r>
          </a:p>
          <a:p>
            <a:endParaRPr lang="en-CA" sz="1200" dirty="0"/>
          </a:p>
          <a:p>
            <a:r>
              <a:rPr lang="en-CA" sz="1200" dirty="0"/>
              <a:t>        public string </a:t>
            </a:r>
            <a:r>
              <a:rPr lang="en-CA" sz="1200" dirty="0" err="1"/>
              <a:t>ImagePath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[Display(Name = "Price")]</a:t>
            </a:r>
          </a:p>
          <a:p>
            <a:r>
              <a:rPr lang="en-CA" sz="1200" dirty="0"/>
              <a:t>        public double? </a:t>
            </a:r>
            <a:r>
              <a:rPr lang="en-CA" sz="1200" dirty="0" err="1"/>
              <a:t>UnitPrice</a:t>
            </a:r>
            <a:r>
              <a:rPr lang="en-CA" sz="1200" dirty="0"/>
              <a:t> { get; set; }</a:t>
            </a:r>
          </a:p>
          <a:p>
            <a:endParaRPr lang="en-CA" sz="1200" dirty="0"/>
          </a:p>
          <a:p>
            <a:r>
              <a:rPr lang="en-CA" sz="1200" dirty="0"/>
              <a:t>        public </a:t>
            </a:r>
            <a:r>
              <a:rPr lang="en-CA" sz="1200" dirty="0" err="1"/>
              <a:t>int</a:t>
            </a:r>
            <a:r>
              <a:rPr lang="en-CA" sz="1200" dirty="0"/>
              <a:t>? </a:t>
            </a:r>
            <a:r>
              <a:rPr lang="en-CA" sz="1200" dirty="0" err="1"/>
              <a:t>CategoryID</a:t>
            </a:r>
            <a:r>
              <a:rPr lang="en-CA" sz="1200" dirty="0"/>
              <a:t> { get; set; }</a:t>
            </a:r>
          </a:p>
          <a:p>
            <a:endParaRPr lang="en-CA" sz="1200" dirty="0" smtClean="0"/>
          </a:p>
          <a:p>
            <a:pPr lvl="1"/>
            <a:r>
              <a:rPr lang="en-CA" sz="1200" dirty="0">
                <a:solidFill>
                  <a:schemeClr val="tx1"/>
                </a:solidFill>
              </a:rPr>
              <a:t>// virtual property for the product</a:t>
            </a:r>
          </a:p>
          <a:p>
            <a:r>
              <a:rPr lang="en-CA" sz="1200" dirty="0"/>
              <a:t>        public virtual Category </a:t>
            </a:r>
            <a:r>
              <a:rPr lang="en-CA" sz="1200" dirty="0" err="1"/>
              <a:t>Category</a:t>
            </a:r>
            <a:r>
              <a:rPr lang="en-CA" sz="1200" dirty="0"/>
              <a:t> { get; set; }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 smtClean="0"/>
              <a:t>}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715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Primary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Note that in our code, we did not </a:t>
            </a:r>
            <a:r>
              <a:rPr lang="en-CA" dirty="0" smtClean="0"/>
              <a:t>include </a:t>
            </a:r>
            <a:r>
              <a:rPr lang="en-CA" dirty="0" smtClean="0"/>
              <a:t>the </a:t>
            </a:r>
            <a:r>
              <a:rPr lang="en-CA" dirty="0" smtClean="0"/>
              <a:t>product </a:t>
            </a:r>
            <a:r>
              <a:rPr lang="en-CA" dirty="0" smtClean="0"/>
              <a:t>or </a:t>
            </a:r>
            <a:r>
              <a:rPr lang="en-CA" dirty="0" smtClean="0"/>
              <a:t>category </a:t>
            </a:r>
            <a:r>
              <a:rPr lang="en-CA" dirty="0" smtClean="0"/>
              <a:t>ID</a:t>
            </a:r>
          </a:p>
          <a:p>
            <a:r>
              <a:rPr lang="en-CA" dirty="0" smtClean="0"/>
              <a:t>In the model, when you name a field with the name of the class and ID (e.g., </a:t>
            </a:r>
            <a:r>
              <a:rPr lang="en-CA" u="sng" dirty="0" smtClean="0"/>
              <a:t>ProductID</a:t>
            </a:r>
            <a:r>
              <a:rPr lang="en-CA" dirty="0" smtClean="0"/>
              <a:t>) it will be automatically set as the primary key and if it </a:t>
            </a:r>
            <a:r>
              <a:rPr lang="en-CA" dirty="0" smtClean="0"/>
              <a:t>is an </a:t>
            </a:r>
            <a:r>
              <a:rPr lang="en-CA" dirty="0" smtClean="0"/>
              <a:t>integer </a:t>
            </a:r>
            <a:r>
              <a:rPr lang="en-CA" dirty="0" smtClean="0"/>
              <a:t>type it </a:t>
            </a:r>
            <a:r>
              <a:rPr lang="en-CA" dirty="0" smtClean="0"/>
              <a:t>will be auto generated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3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EF – Plural and Singular Table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default, </a:t>
            </a:r>
            <a:r>
              <a:rPr lang="en-CA" dirty="0" smtClean="0"/>
              <a:t> in the case of code-first Entity </a:t>
            </a:r>
            <a:r>
              <a:rPr lang="en-CA" dirty="0"/>
              <a:t>Framework </a:t>
            </a:r>
            <a:r>
              <a:rPr lang="en-CA" dirty="0" smtClean="0"/>
              <a:t>names </a:t>
            </a:r>
            <a:r>
              <a:rPr lang="en-CA" dirty="0"/>
              <a:t>of </a:t>
            </a:r>
            <a:r>
              <a:rPr lang="en-CA" dirty="0" smtClean="0"/>
              <a:t>tables </a:t>
            </a:r>
            <a:r>
              <a:rPr lang="en-CA" dirty="0"/>
              <a:t>in </a:t>
            </a:r>
            <a:r>
              <a:rPr lang="en-CA" dirty="0" smtClean="0"/>
              <a:t>the database </a:t>
            </a:r>
            <a:r>
              <a:rPr lang="en-CA" dirty="0"/>
              <a:t>are </a:t>
            </a:r>
            <a:r>
              <a:rPr lang="en-CA" dirty="0" smtClean="0"/>
              <a:t>pluralised </a:t>
            </a:r>
            <a:r>
              <a:rPr lang="en-CA" dirty="0"/>
              <a:t>when </a:t>
            </a:r>
            <a:r>
              <a:rPr lang="en-CA" dirty="0" smtClean="0"/>
              <a:t>created</a:t>
            </a:r>
          </a:p>
          <a:p>
            <a:r>
              <a:rPr lang="en-CA" dirty="0" smtClean="0"/>
              <a:t>This setting is optional</a:t>
            </a:r>
          </a:p>
          <a:p>
            <a:r>
              <a:rPr lang="en-CA" dirty="0" smtClean="0"/>
              <a:t>Solution: in the context class override </a:t>
            </a:r>
            <a:r>
              <a:rPr lang="en-CA" dirty="0" err="1" smtClean="0"/>
              <a:t>OnModelCreating</a:t>
            </a:r>
            <a:r>
              <a:rPr lang="en-CA" dirty="0" smtClean="0"/>
              <a:t> method:</a:t>
            </a:r>
          </a:p>
          <a:p>
            <a:pPr marL="0" indent="0">
              <a:buNone/>
            </a:pPr>
            <a:r>
              <a:rPr lang="en-CA" sz="1600" dirty="0"/>
              <a:t>using </a:t>
            </a:r>
            <a:r>
              <a:rPr lang="en-CA" sz="1600" dirty="0" err="1"/>
              <a:t>System.Data.Entity.ModelConfiguration.Conventions</a:t>
            </a:r>
            <a:r>
              <a:rPr lang="en-CA" sz="2400" dirty="0"/>
              <a:t>;</a:t>
            </a:r>
            <a:r>
              <a:rPr lang="en-CA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CA" sz="1800" dirty="0" smtClean="0"/>
              <a:t>    </a:t>
            </a:r>
            <a:r>
              <a:rPr lang="en-CA" sz="1600" dirty="0"/>
              <a:t>protected override void </a:t>
            </a:r>
            <a:r>
              <a:rPr lang="en-CA" sz="1600" dirty="0" err="1"/>
              <a:t>OnModelCreating</a:t>
            </a:r>
            <a:r>
              <a:rPr lang="en-CA" sz="1600" dirty="0"/>
              <a:t>(</a:t>
            </a:r>
            <a:r>
              <a:rPr lang="en-CA" sz="1600" dirty="0" err="1"/>
              <a:t>DbModelBuilder</a:t>
            </a:r>
            <a:r>
              <a:rPr lang="en-CA" sz="1600" dirty="0"/>
              <a:t> </a:t>
            </a:r>
            <a:r>
              <a:rPr lang="en-CA" sz="1600" dirty="0" err="1"/>
              <a:t>modelBuilder</a:t>
            </a:r>
            <a:r>
              <a:rPr lang="en-CA" sz="1600" dirty="0"/>
              <a:t>)</a:t>
            </a:r>
          </a:p>
          <a:p>
            <a:pPr marL="0" indent="0">
              <a:buNone/>
            </a:pPr>
            <a:r>
              <a:rPr lang="en-CA" sz="1600" dirty="0" smtClean="0"/>
              <a:t>            { 	      		</a:t>
            </a:r>
            <a:r>
              <a:rPr lang="en-CA" sz="1600" dirty="0" err="1" smtClean="0"/>
              <a:t>modelBuilder.Conventions.Remove</a:t>
            </a:r>
            <a:r>
              <a:rPr lang="en-CA" sz="1600" dirty="0" smtClean="0"/>
              <a:t>&lt;</a:t>
            </a:r>
            <a:r>
              <a:rPr lang="en-CA" sz="1600" dirty="0" err="1" smtClean="0"/>
              <a:t>PluralizingTableNameConvention</a:t>
            </a:r>
            <a:r>
              <a:rPr lang="en-CA" sz="1600" dirty="0"/>
              <a:t>&gt;();</a:t>
            </a:r>
          </a:p>
          <a:p>
            <a:pPr marL="0" indent="0">
              <a:buNone/>
            </a:pPr>
            <a:r>
              <a:rPr lang="en-CA" sz="1600" dirty="0" smtClean="0"/>
              <a:t>             </a:t>
            </a:r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8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21146</TotalTime>
  <Words>1807</Words>
  <Application>Microsoft Office PowerPoint</Application>
  <PresentationFormat>On-screen Show (4:3)</PresentationFormat>
  <Paragraphs>305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Executive</vt:lpstr>
      <vt:lpstr>ASP.NET MVC 5 (Part 2)</vt:lpstr>
      <vt:lpstr>Learning Objectives</vt:lpstr>
      <vt:lpstr>Readings</vt:lpstr>
      <vt:lpstr>ASP.NET MVC Diagram</vt:lpstr>
      <vt:lpstr>Web Forms vs MVC Architecture</vt:lpstr>
      <vt:lpstr>MVC Design</vt:lpstr>
      <vt:lpstr>Entity Class Product</vt:lpstr>
      <vt:lpstr>Primary Key</vt:lpstr>
      <vt:lpstr>EF – Plural and Singular Table Names</vt:lpstr>
      <vt:lpstr>Many to Many Relationships</vt:lpstr>
      <vt:lpstr>PowerPoint Presentation</vt:lpstr>
      <vt:lpstr>Code Map</vt:lpstr>
      <vt:lpstr>Database-First Approach</vt:lpstr>
      <vt:lpstr>Database Objects</vt:lpstr>
      <vt:lpstr>Database-First Approach (2)</vt:lpstr>
      <vt:lpstr>Student Model</vt:lpstr>
      <vt:lpstr>Controllers</vt:lpstr>
      <vt:lpstr>RouteConfig</vt:lpstr>
      <vt:lpstr>RouteConfig (2)</vt:lpstr>
      <vt:lpstr>URL</vt:lpstr>
      <vt:lpstr>Views</vt:lpstr>
      <vt:lpstr>The Home Page View</vt:lpstr>
      <vt:lpstr>Example: Returning a String</vt:lpstr>
      <vt:lpstr>State Management in ASP.NET MVC</vt:lpstr>
      <vt:lpstr>What is the problem with session management in MVC? </vt:lpstr>
      <vt:lpstr>Session Objects ?</vt:lpstr>
      <vt:lpstr>Models</vt:lpstr>
      <vt:lpstr>Passing Data  to the View (1)</vt:lpstr>
      <vt:lpstr>Passing Data to the View (2)</vt:lpstr>
      <vt:lpstr>Passing Data to The View (3)</vt:lpstr>
      <vt:lpstr>Passing Data to the View - ViewPage</vt:lpstr>
      <vt:lpstr>ViewData</vt:lpstr>
      <vt:lpstr>Thread Safety</vt:lpstr>
      <vt:lpstr>ViewBag</vt:lpstr>
      <vt:lpstr>TempData</vt:lpstr>
      <vt:lpstr>ViewPage Issues</vt:lpstr>
      <vt:lpstr>Passing More Complex Data to the View</vt:lpstr>
      <vt:lpstr>Passing Data to the View: Multiple Objects</vt:lpstr>
      <vt:lpstr>ViewModel (1)</vt:lpstr>
      <vt:lpstr>ViewModel (2)</vt:lpstr>
      <vt:lpstr>Exercise (1)</vt:lpstr>
      <vt:lpstr>Exercise (2)</vt:lpstr>
      <vt:lpstr>Add a ViewModel</vt:lpstr>
    </vt:vector>
  </TitlesOfParts>
  <Company>BCIT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Mirela Gutica</dc:creator>
  <cp:lastModifiedBy>Mirela Gutica</cp:lastModifiedBy>
  <cp:revision>240</cp:revision>
  <dcterms:created xsi:type="dcterms:W3CDTF">2004-04-18T01:11:35Z</dcterms:created>
  <dcterms:modified xsi:type="dcterms:W3CDTF">2015-11-01T22:15:19Z</dcterms:modified>
</cp:coreProperties>
</file>