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dgm:spPr>
        <a:solidFill>
          <a:schemeClr val="accent6"/>
        </a:solidFill>
        <a:ln>
          <a:solidFill>
            <a:schemeClr val="accent6"/>
          </a:solidFill>
        </a:ln>
        <a:effectLst/>
      </dgm:spPr>
      <dgm:t>
        <a:bodyPr/>
        <a:lstStyle/>
        <a:p>
          <a:r>
            <a:rPr lang="en-US" dirty="0" smtClean="0"/>
            <a:t>1</a:t>
          </a:r>
          <a:endParaRPr lang="en-US" dirty="0"/>
        </a:p>
      </dgm:t>
    </dgm:pt>
    <dgm:pt modelId="{FA04BA07-BCD5-2142-8676-BFEF0E3B71DF}" type="parTrans" cxnId="{3220F3C0-7C7A-7D4B-897B-58B80CBF0F4E}">
      <dgm:prSet/>
      <dgm:spPr/>
      <dgm:t>
        <a:bodyPr/>
        <a:lstStyle/>
        <a:p>
          <a:endParaRPr lang="en-US"/>
        </a:p>
      </dgm:t>
    </dgm:pt>
    <dgm:pt modelId="{D9665C12-212D-C149-95FA-2C2E0D4140CE}" type="sibTrans" cxnId="{3220F3C0-7C7A-7D4B-897B-58B80CBF0F4E}">
      <dgm:prSet/>
      <dgm:spPr/>
      <dgm:t>
        <a:bodyPr/>
        <a:lstStyle/>
        <a:p>
          <a:endParaRPr lang="en-US"/>
        </a:p>
      </dgm:t>
    </dgm:pt>
    <dgm:pt modelId="{3779CFD1-782F-BE4B-89A7-D7DFF565E1C4}">
      <dgm:prSet phldrT="[Text]"/>
      <dgm:spPr>
        <a:ln>
          <a:solidFill>
            <a:schemeClr val="accent6"/>
          </a:solidFill>
        </a:ln>
      </dgm:spPr>
      <dgm:t>
        <a:bodyPr/>
        <a:lstStyle/>
        <a:p>
          <a:r>
            <a:rPr lang="en-NZ" dirty="0" smtClean="0"/>
            <a:t>Allocate a slot in the process table for the new process</a:t>
          </a:r>
          <a:endParaRPr lang="en-US" dirty="0"/>
        </a:p>
      </dgm:t>
    </dgm:pt>
    <dgm:pt modelId="{AC9B584D-4AC9-DE4D-993D-55DB9D9AA3F9}" type="parTrans" cxnId="{502562B5-DFA6-2448-9764-FDE97D130820}">
      <dgm:prSet/>
      <dgm:spPr/>
      <dgm:t>
        <a:bodyPr/>
        <a:lstStyle/>
        <a:p>
          <a:endParaRPr lang="en-US"/>
        </a:p>
      </dgm:t>
    </dgm:pt>
    <dgm:pt modelId="{AAB55CD0-3683-EA4D-8725-75A55F4038BD}" type="sibTrans" cxnId="{502562B5-DFA6-2448-9764-FDE97D130820}">
      <dgm:prSet/>
      <dgm:spPr/>
      <dgm:t>
        <a:bodyPr/>
        <a:lstStyle/>
        <a:p>
          <a:endParaRPr lang="en-US"/>
        </a:p>
      </dgm:t>
    </dgm:pt>
    <dgm:pt modelId="{36E0E8A0-9D23-A745-B131-E1443F3FB08C}">
      <dgm:prSet phldrT="[Text]"/>
      <dgm:spPr>
        <a:solidFill>
          <a:schemeClr val="accent6"/>
        </a:solidFill>
        <a:ln>
          <a:solidFill>
            <a:schemeClr val="accent6"/>
          </a:solidFill>
        </a:ln>
      </dgm:spPr>
      <dgm:t>
        <a:bodyPr/>
        <a:lstStyle/>
        <a:p>
          <a:r>
            <a:rPr lang="en-US" dirty="0" smtClean="0"/>
            <a:t>2</a:t>
          </a:r>
          <a:endParaRPr lang="en-US" dirty="0"/>
        </a:p>
      </dgm:t>
    </dgm:pt>
    <dgm:pt modelId="{1404BCD4-0B01-584F-9553-F36FC69B6327}" type="parTrans" cxnId="{DE052205-2EBE-144E-8E21-2D56C3223C00}">
      <dgm:prSet/>
      <dgm:spPr/>
      <dgm:t>
        <a:bodyPr/>
        <a:lstStyle/>
        <a:p>
          <a:endParaRPr lang="en-US"/>
        </a:p>
      </dgm:t>
    </dgm:pt>
    <dgm:pt modelId="{FE4F06C5-7785-0E41-8120-3B4B38D50BAD}" type="sibTrans" cxnId="{DE052205-2EBE-144E-8E21-2D56C3223C00}">
      <dgm:prSet/>
      <dgm:spPr/>
      <dgm:t>
        <a:bodyPr/>
        <a:lstStyle/>
        <a:p>
          <a:endParaRPr lang="en-US"/>
        </a:p>
      </dgm:t>
    </dgm:pt>
    <dgm:pt modelId="{0A02D992-EF2C-9542-88FA-8321DA1BED4B}">
      <dgm:prSet phldrT="[Text]"/>
      <dgm:spPr>
        <a:ln>
          <a:solidFill>
            <a:schemeClr val="accent6"/>
          </a:solidFill>
        </a:ln>
      </dgm:spPr>
      <dgm:t>
        <a:bodyPr/>
        <a:lstStyle/>
        <a:p>
          <a:r>
            <a:rPr lang="en-NZ" dirty="0" smtClean="0"/>
            <a:t>Assign a unique process ID to the child process</a:t>
          </a:r>
          <a:endParaRPr lang="en-US" dirty="0"/>
        </a:p>
      </dgm:t>
    </dgm:pt>
    <dgm:pt modelId="{7DF984F6-AF85-6141-8CAB-501769B62054}" type="parTrans" cxnId="{C29BBD3E-5B2B-2F44-AE08-E09FEC211C43}">
      <dgm:prSet/>
      <dgm:spPr/>
      <dgm:t>
        <a:bodyPr/>
        <a:lstStyle/>
        <a:p>
          <a:endParaRPr lang="en-US"/>
        </a:p>
      </dgm:t>
    </dgm:pt>
    <dgm:pt modelId="{7E8BA9DB-8229-8546-9BFC-4234DBFB60E7}" type="sibTrans" cxnId="{C29BBD3E-5B2B-2F44-AE08-E09FEC211C43}">
      <dgm:prSet/>
      <dgm:spPr/>
      <dgm:t>
        <a:bodyPr/>
        <a:lstStyle/>
        <a:p>
          <a:endParaRPr lang="en-US"/>
        </a:p>
      </dgm:t>
    </dgm:pt>
    <dgm:pt modelId="{8107A9A5-AF29-A94A-93C9-86A17090739D}">
      <dgm:prSet phldrT="[Text]"/>
      <dgm:spPr>
        <a:solidFill>
          <a:schemeClr val="accent6"/>
        </a:solidFill>
        <a:ln>
          <a:solidFill>
            <a:schemeClr val="accent6"/>
          </a:solidFill>
        </a:ln>
      </dgm:spPr>
      <dgm:t>
        <a:bodyPr/>
        <a:lstStyle/>
        <a:p>
          <a:r>
            <a:rPr lang="en-US" dirty="0" smtClean="0"/>
            <a:t>3</a:t>
          </a:r>
          <a:endParaRPr lang="en-US" dirty="0"/>
        </a:p>
      </dgm:t>
    </dgm:pt>
    <dgm:pt modelId="{194D5E64-4DCE-514A-8B6E-DAD267D3A496}" type="parTrans" cxnId="{E7DAFC9A-36D6-9B4C-9BB9-BAE53C685426}">
      <dgm:prSet/>
      <dgm:spPr/>
      <dgm:t>
        <a:bodyPr/>
        <a:lstStyle/>
        <a:p>
          <a:endParaRPr lang="en-US"/>
        </a:p>
      </dgm:t>
    </dgm:pt>
    <dgm:pt modelId="{A9D5C173-FFEC-3A4B-90FC-A22C12164719}" type="sibTrans" cxnId="{E7DAFC9A-36D6-9B4C-9BB9-BAE53C685426}">
      <dgm:prSet/>
      <dgm:spPr/>
      <dgm:t>
        <a:bodyPr/>
        <a:lstStyle/>
        <a:p>
          <a:endParaRPr lang="en-US"/>
        </a:p>
      </dgm:t>
    </dgm:pt>
    <dgm:pt modelId="{DBC54489-8F45-4843-B66E-41358F3602E9}">
      <dgm:prSet phldrT="[Text]"/>
      <dgm:spPr>
        <a:ln>
          <a:solidFill>
            <a:schemeClr val="accent6"/>
          </a:solidFill>
        </a:ln>
      </dgm:spPr>
      <dgm:t>
        <a:bodyPr/>
        <a:lstStyle/>
        <a:p>
          <a:r>
            <a:rPr lang="en-NZ" u="sng" dirty="0" smtClean="0"/>
            <a:t>Make a copy of the process image of the parent, with the exception of any shared memory</a:t>
          </a:r>
          <a:endParaRPr lang="en-US" u="sng" dirty="0"/>
        </a:p>
      </dgm:t>
    </dgm:pt>
    <dgm:pt modelId="{3C73E3FD-AE55-094E-B4D4-71BC04766D1C}" type="parTrans" cxnId="{FAC2048F-2FFE-254E-B2B5-33C51D578449}">
      <dgm:prSet/>
      <dgm:spPr/>
      <dgm:t>
        <a:bodyPr/>
        <a:lstStyle/>
        <a:p>
          <a:endParaRPr lang="en-US"/>
        </a:p>
      </dgm:t>
    </dgm:pt>
    <dgm:pt modelId="{C63140C3-E4EA-2D4F-B352-2FF03E8CB2A9}" type="sibTrans" cxnId="{FAC2048F-2FFE-254E-B2B5-33C51D578449}">
      <dgm:prSet/>
      <dgm:spPr/>
      <dgm:t>
        <a:bodyPr/>
        <a:lstStyle/>
        <a:p>
          <a:endParaRPr lang="en-US"/>
        </a:p>
      </dgm:t>
    </dgm:pt>
    <dgm:pt modelId="{1DAC90B7-6707-834B-80BD-1DE5AD7AE15A}">
      <dgm:prSet/>
      <dgm:spPr>
        <a:solidFill>
          <a:schemeClr val="accent6"/>
        </a:solidFill>
        <a:ln>
          <a:solidFill>
            <a:schemeClr val="accent6"/>
          </a:solidFill>
        </a:ln>
      </dgm:spPr>
      <dgm:t>
        <a:bodyPr/>
        <a:lstStyle/>
        <a:p>
          <a:r>
            <a:rPr lang="en-US" dirty="0" smtClean="0"/>
            <a:t>4</a:t>
          </a:r>
          <a:endParaRPr lang="en-US" dirty="0"/>
        </a:p>
      </dgm:t>
    </dgm:pt>
    <dgm:pt modelId="{B9E08E85-D14E-B946-A99B-029A9FEDE95C}" type="parTrans" cxnId="{7FD9EC4D-1085-884E-96A1-96E4A874E814}">
      <dgm:prSet/>
      <dgm:spPr/>
      <dgm:t>
        <a:bodyPr/>
        <a:lstStyle/>
        <a:p>
          <a:endParaRPr lang="en-US"/>
        </a:p>
      </dgm:t>
    </dgm:pt>
    <dgm:pt modelId="{B86CD9FD-DFA4-BB4F-B712-3440552602AD}" type="sibTrans" cxnId="{7FD9EC4D-1085-884E-96A1-96E4A874E814}">
      <dgm:prSet/>
      <dgm:spPr/>
      <dgm:t>
        <a:bodyPr/>
        <a:lstStyle/>
        <a:p>
          <a:endParaRPr lang="en-US"/>
        </a:p>
      </dgm:t>
    </dgm:pt>
    <dgm:pt modelId="{74CDD88A-549F-F944-B90E-DEA6878AEA99}">
      <dgm:prSet/>
      <dgm:spPr>
        <a:solidFill>
          <a:schemeClr val="accent6"/>
        </a:solidFill>
        <a:ln>
          <a:solidFill>
            <a:schemeClr val="accent6"/>
          </a:solidFill>
        </a:ln>
      </dgm:spPr>
      <dgm:t>
        <a:bodyPr/>
        <a:lstStyle/>
        <a:p>
          <a:r>
            <a:rPr lang="en-US" dirty="0" smtClean="0"/>
            <a:t>5</a:t>
          </a:r>
          <a:endParaRPr lang="en-US" dirty="0"/>
        </a:p>
      </dgm:t>
    </dgm:pt>
    <dgm:pt modelId="{DE7AB666-171E-0A4F-A5C0-1133F49195A2}" type="parTrans" cxnId="{E6692BEB-CF2B-E144-9584-8228470EA7CD}">
      <dgm:prSet/>
      <dgm:spPr/>
      <dgm:t>
        <a:bodyPr/>
        <a:lstStyle/>
        <a:p>
          <a:endParaRPr lang="en-US"/>
        </a:p>
      </dgm:t>
    </dgm:pt>
    <dgm:pt modelId="{4A35F8A7-96F2-8D40-8AA4-64E5659F286C}" type="sibTrans" cxnId="{E6692BEB-CF2B-E144-9584-8228470EA7CD}">
      <dgm:prSet/>
      <dgm:spPr/>
      <dgm:t>
        <a:bodyPr/>
        <a:lstStyle/>
        <a:p>
          <a:endParaRPr lang="en-US"/>
        </a:p>
      </dgm:t>
    </dgm:pt>
    <dgm:pt modelId="{F7D1969B-53A1-7645-97E9-91C4D72C24E4}">
      <dgm:prSet/>
      <dgm:spPr>
        <a:solidFill>
          <a:schemeClr val="accent6"/>
        </a:solidFill>
        <a:ln>
          <a:solidFill>
            <a:schemeClr val="accent6"/>
          </a:solidFill>
        </a:ln>
      </dgm:spPr>
      <dgm:t>
        <a:bodyPr/>
        <a:lstStyle/>
        <a:p>
          <a:r>
            <a:rPr lang="en-US" dirty="0" smtClean="0"/>
            <a:t>6</a:t>
          </a:r>
          <a:endParaRPr lang="en-US" dirty="0"/>
        </a:p>
      </dgm:t>
    </dgm:pt>
    <dgm:pt modelId="{33BEEC36-52EB-954C-BCAC-3DF201A8DEF0}" type="parTrans" cxnId="{CC8A9C78-F290-7E42-B54C-262460726544}">
      <dgm:prSet/>
      <dgm:spPr/>
      <dgm:t>
        <a:bodyPr/>
        <a:lstStyle/>
        <a:p>
          <a:endParaRPr lang="en-US"/>
        </a:p>
      </dgm:t>
    </dgm:pt>
    <dgm:pt modelId="{3819723D-8AEF-164A-8996-DE92AC7AB1FC}" type="sibTrans" cxnId="{CC8A9C78-F290-7E42-B54C-262460726544}">
      <dgm:prSet/>
      <dgm:spPr/>
      <dgm:t>
        <a:bodyPr/>
        <a:lstStyle/>
        <a:p>
          <a:endParaRPr lang="en-US"/>
        </a:p>
      </dgm:t>
    </dgm:pt>
    <dgm:pt modelId="{97D8BB99-6DD4-A64D-AD3A-DDED0AB5B805}">
      <dgm:prSet/>
      <dgm:spPr>
        <a:ln>
          <a:solidFill>
            <a:schemeClr val="accent6"/>
          </a:solidFill>
        </a:ln>
      </dgm:spPr>
      <dgm:t>
        <a:bodyPr/>
        <a:lstStyle/>
        <a:p>
          <a:r>
            <a:rPr lang="en-NZ" dirty="0" smtClean="0"/>
            <a:t>Increments counters for any files owned by the parent, to reflect that an additional process now also owns those files</a:t>
          </a:r>
          <a:endParaRPr lang="en-US" dirty="0"/>
        </a:p>
      </dgm:t>
    </dgm:pt>
    <dgm:pt modelId="{D4EC0175-2A7B-7846-AEC0-2CED9DC198E0}" type="parTrans" cxnId="{9BC9AB2A-1BBE-4447-9A97-EAB40C96F907}">
      <dgm:prSet/>
      <dgm:spPr/>
      <dgm:t>
        <a:bodyPr/>
        <a:lstStyle/>
        <a:p>
          <a:endParaRPr lang="en-US"/>
        </a:p>
      </dgm:t>
    </dgm:pt>
    <dgm:pt modelId="{58F721F1-21CA-7241-BD54-46B71AC774F5}" type="sibTrans" cxnId="{9BC9AB2A-1BBE-4447-9A97-EAB40C96F907}">
      <dgm:prSet/>
      <dgm:spPr/>
      <dgm:t>
        <a:bodyPr/>
        <a:lstStyle/>
        <a:p>
          <a:endParaRPr lang="en-US"/>
        </a:p>
      </dgm:t>
    </dgm:pt>
    <dgm:pt modelId="{A4CC4A05-ABDB-754F-B02E-95B7654E0EF1}">
      <dgm:prSet/>
      <dgm:spPr>
        <a:ln>
          <a:solidFill>
            <a:schemeClr val="accent6"/>
          </a:solidFill>
        </a:ln>
      </dgm:spPr>
      <dgm:t>
        <a:bodyPr/>
        <a:lstStyle/>
        <a:p>
          <a:r>
            <a:rPr lang="en-NZ" dirty="0" smtClean="0"/>
            <a:t>Assigns the child process to the Ready to Run state</a:t>
          </a:r>
          <a:endParaRPr lang="en-US" dirty="0"/>
        </a:p>
      </dgm:t>
    </dgm:pt>
    <dgm:pt modelId="{7EF3CBB4-1032-D043-84EF-69055739C31A}" type="parTrans" cxnId="{F2914AF2-33E1-844F-A905-FEC3A78D4E8B}">
      <dgm:prSet/>
      <dgm:spPr/>
      <dgm:t>
        <a:bodyPr/>
        <a:lstStyle/>
        <a:p>
          <a:endParaRPr lang="en-US"/>
        </a:p>
      </dgm:t>
    </dgm:pt>
    <dgm:pt modelId="{C0E8C3F6-7FE7-F741-886D-D60EF60160E5}" type="sibTrans" cxnId="{F2914AF2-33E1-844F-A905-FEC3A78D4E8B}">
      <dgm:prSet/>
      <dgm:spPr/>
      <dgm:t>
        <a:bodyPr/>
        <a:lstStyle/>
        <a:p>
          <a:endParaRPr lang="en-US"/>
        </a:p>
      </dgm:t>
    </dgm:pt>
    <dgm:pt modelId="{7EF551BC-457B-274E-8D4B-CC6895033FA5}">
      <dgm:prSet/>
      <dgm:spPr>
        <a:ln>
          <a:solidFill>
            <a:schemeClr val="accent6"/>
          </a:solidFill>
        </a:ln>
      </dgm:spPr>
      <dgm:t>
        <a:bodyPr/>
        <a:lstStyle/>
        <a:p>
          <a:r>
            <a:rPr lang="en-NZ" dirty="0" smtClean="0"/>
            <a:t>Returns the ID number of the child to the parent process, and a 0 value to the child process</a:t>
          </a:r>
          <a:endParaRPr lang="en-US" dirty="0"/>
        </a:p>
      </dgm:t>
    </dgm:pt>
    <dgm:pt modelId="{DD47EC6E-971E-074C-94DF-2D30AF441B4A}" type="parTrans" cxnId="{BED3D458-34AC-1C44-BB3D-3B9541D29711}">
      <dgm:prSet/>
      <dgm:spPr/>
      <dgm:t>
        <a:bodyPr/>
        <a:lstStyle/>
        <a:p>
          <a:endParaRPr lang="en-US"/>
        </a:p>
      </dgm:t>
    </dgm:pt>
    <dgm:pt modelId="{C151EA55-0B67-C64E-AEB3-7ABF9CB63829}" type="sibTrans" cxnId="{BED3D458-34AC-1C44-BB3D-3B9541D29711}">
      <dgm:prSet/>
      <dgm:spPr/>
      <dgm:t>
        <a:bodyPr/>
        <a:lstStyle/>
        <a:p>
          <a:endParaRPr lang="en-US"/>
        </a:p>
      </dgm:t>
    </dgm:pt>
    <dgm:pt modelId="{8926A2B0-745B-6F4C-91B7-E5319D29BACB}" type="pres">
      <dgm:prSet presAssocID="{F81AE4C5-B34E-B04C-863C-E46FFAA4324B}" presName="linearFlow" presStyleCnt="0">
        <dgm:presLayoutVars>
          <dgm:dir/>
          <dgm:animLvl val="lvl"/>
          <dgm:resizeHandles val="exact"/>
        </dgm:presLayoutVars>
      </dgm:prSet>
      <dgm:spPr/>
      <dgm:t>
        <a:bodyPr/>
        <a:lstStyle/>
        <a:p>
          <a:endParaRPr lang="en-US"/>
        </a:p>
      </dgm:t>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t>
        <a:bodyPr/>
        <a:lstStyle/>
        <a:p>
          <a:endParaRPr lang="en-US"/>
        </a:p>
      </dgm:t>
    </dgm:pt>
    <dgm:pt modelId="{DE36E0A4-4385-B342-8B67-3BFD80B681D3}" type="pres">
      <dgm:prSet presAssocID="{5DA3418E-DB4B-FF42-B123-DBBD66736BD7}" presName="descendantText" presStyleLbl="alignAcc1" presStyleIdx="0" presStyleCnt="6">
        <dgm:presLayoutVars>
          <dgm:bulletEnabled val="1"/>
        </dgm:presLayoutVars>
      </dgm:prSet>
      <dgm:spPr/>
      <dgm:t>
        <a:bodyPr/>
        <a:lstStyle/>
        <a:p>
          <a:endParaRPr lang="en-US"/>
        </a:p>
      </dgm:t>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t>
        <a:bodyPr/>
        <a:lstStyle/>
        <a:p>
          <a:endParaRPr lang="en-US"/>
        </a:p>
      </dgm:t>
    </dgm:pt>
    <dgm:pt modelId="{E777551D-665B-EF40-A4AE-19569D80B09F}" type="pres">
      <dgm:prSet presAssocID="{36E0E8A0-9D23-A745-B131-E1443F3FB08C}" presName="descendantText" presStyleLbl="alignAcc1" presStyleIdx="1" presStyleCnt="6">
        <dgm:presLayoutVars>
          <dgm:bulletEnabled val="1"/>
        </dgm:presLayoutVars>
      </dgm:prSet>
      <dgm:spPr/>
      <dgm:t>
        <a:bodyPr/>
        <a:lstStyle/>
        <a:p>
          <a:endParaRPr lang="en-US"/>
        </a:p>
      </dgm:t>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t>
        <a:bodyPr/>
        <a:lstStyle/>
        <a:p>
          <a:endParaRPr lang="en-US"/>
        </a:p>
      </dgm:t>
    </dgm:pt>
    <dgm:pt modelId="{E9ED7F19-3597-CC45-BF98-95FE334E7847}" type="pres">
      <dgm:prSet presAssocID="{8107A9A5-AF29-A94A-93C9-86A17090739D}" presName="descendantText" presStyleLbl="alignAcc1" presStyleIdx="2" presStyleCnt="6">
        <dgm:presLayoutVars>
          <dgm:bulletEnabled val="1"/>
        </dgm:presLayoutVars>
      </dgm:prSet>
      <dgm:spPr/>
      <dgm:t>
        <a:bodyPr/>
        <a:lstStyle/>
        <a:p>
          <a:endParaRPr lang="en-US"/>
        </a:p>
      </dgm:t>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t>
        <a:bodyPr/>
        <a:lstStyle/>
        <a:p>
          <a:endParaRPr lang="en-US"/>
        </a:p>
      </dgm:t>
    </dgm:pt>
    <dgm:pt modelId="{C8D66159-239C-A947-93EB-FF89054E979D}" type="pres">
      <dgm:prSet presAssocID="{1DAC90B7-6707-834B-80BD-1DE5AD7AE15A}" presName="descendantText" presStyleLbl="alignAcc1" presStyleIdx="3" presStyleCnt="6">
        <dgm:presLayoutVars>
          <dgm:bulletEnabled val="1"/>
        </dgm:presLayoutVars>
      </dgm:prSet>
      <dgm:spPr/>
      <dgm:t>
        <a:bodyPr/>
        <a:lstStyle/>
        <a:p>
          <a:endParaRPr lang="en-US"/>
        </a:p>
      </dgm:t>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t>
        <a:bodyPr/>
        <a:lstStyle/>
        <a:p>
          <a:endParaRPr lang="en-US"/>
        </a:p>
      </dgm:t>
    </dgm:pt>
    <dgm:pt modelId="{C3846997-357D-6843-BF65-FD04875FAF4D}" type="pres">
      <dgm:prSet presAssocID="{74CDD88A-549F-F944-B90E-DEA6878AEA99}" presName="descendantText" presStyleLbl="alignAcc1" presStyleIdx="4" presStyleCnt="6">
        <dgm:presLayoutVars>
          <dgm:bulletEnabled val="1"/>
        </dgm:presLayoutVars>
      </dgm:prSet>
      <dgm:spPr/>
      <dgm:t>
        <a:bodyPr/>
        <a:lstStyle/>
        <a:p>
          <a:endParaRPr lang="en-US"/>
        </a:p>
      </dgm:t>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t>
        <a:bodyPr/>
        <a:lstStyle/>
        <a:p>
          <a:endParaRPr lang="en-US"/>
        </a:p>
      </dgm:t>
    </dgm:pt>
    <dgm:pt modelId="{4E432B58-784D-554A-BE3D-1448B6DB0C1D}" type="pres">
      <dgm:prSet presAssocID="{F7D1969B-53A1-7645-97E9-91C4D72C24E4}" presName="descendantText" presStyleLbl="alignAcc1" presStyleIdx="5" presStyleCnt="6">
        <dgm:presLayoutVars>
          <dgm:bulletEnabled val="1"/>
        </dgm:presLayoutVars>
      </dgm:prSet>
      <dgm:spPr/>
      <dgm:t>
        <a:bodyPr/>
        <a:lstStyle/>
        <a:p>
          <a:endParaRPr lang="en-US"/>
        </a:p>
      </dgm:t>
    </dgm:pt>
  </dgm:ptLst>
  <dgm:cxnLst>
    <dgm:cxn modelId="{D45753CC-C9A6-49F4-B48E-5F0BA770483B}" type="presOf" srcId="{F7D1969B-53A1-7645-97E9-91C4D72C24E4}" destId="{A78E5709-1C0A-D648-AB3D-891FA8B66E39}" srcOrd="0" destOrd="0" presId="urn:microsoft.com/office/officeart/2005/8/layout/chevron2"/>
    <dgm:cxn modelId="{F2914AF2-33E1-844F-A905-FEC3A78D4E8B}" srcId="{74CDD88A-549F-F944-B90E-DEA6878AEA99}" destId="{A4CC4A05-ABDB-754F-B02E-95B7654E0EF1}" srcOrd="0" destOrd="0" parTransId="{7EF3CBB4-1032-D043-84EF-69055739C31A}" sibTransId="{C0E8C3F6-7FE7-F741-886D-D60EF60160E5}"/>
    <dgm:cxn modelId="{707254CC-41F0-46A9-AA31-6290DC9BC80B}" type="presOf" srcId="{8107A9A5-AF29-A94A-93C9-86A17090739D}" destId="{60D3C4C0-DB41-9549-A77B-1596F4E9BADE}" srcOrd="0" destOrd="0" presId="urn:microsoft.com/office/officeart/2005/8/layout/chevron2"/>
    <dgm:cxn modelId="{3220F3C0-7C7A-7D4B-897B-58B80CBF0F4E}" srcId="{F81AE4C5-B34E-B04C-863C-E46FFAA4324B}" destId="{5DA3418E-DB4B-FF42-B123-DBBD66736BD7}" srcOrd="0" destOrd="0" parTransId="{FA04BA07-BCD5-2142-8676-BFEF0E3B71DF}" sibTransId="{D9665C12-212D-C149-95FA-2C2E0D4140CE}"/>
    <dgm:cxn modelId="{4A779E88-91E8-4BB1-AF76-05FFB15CF8FB}" type="presOf" srcId="{3779CFD1-782F-BE4B-89A7-D7DFF565E1C4}" destId="{DE36E0A4-4385-B342-8B67-3BFD80B681D3}" srcOrd="0" destOrd="0" presId="urn:microsoft.com/office/officeart/2005/8/layout/chevron2"/>
    <dgm:cxn modelId="{B13248C6-D9A3-470D-A37A-EFF3BEE297A5}" type="presOf" srcId="{DBC54489-8F45-4843-B66E-41358F3602E9}" destId="{E9ED7F19-3597-CC45-BF98-95FE334E7847}" srcOrd="0" destOrd="0" presId="urn:microsoft.com/office/officeart/2005/8/layout/chevron2"/>
    <dgm:cxn modelId="{DE052205-2EBE-144E-8E21-2D56C3223C00}" srcId="{F81AE4C5-B34E-B04C-863C-E46FFAA4324B}" destId="{36E0E8A0-9D23-A745-B131-E1443F3FB08C}" srcOrd="1" destOrd="0" parTransId="{1404BCD4-0B01-584F-9553-F36FC69B6327}" sibTransId="{FE4F06C5-7785-0E41-8120-3B4B38D50BAD}"/>
    <dgm:cxn modelId="{9BC9AB2A-1BBE-4447-9A97-EAB40C96F907}" srcId="{1DAC90B7-6707-834B-80BD-1DE5AD7AE15A}" destId="{97D8BB99-6DD4-A64D-AD3A-DDED0AB5B805}" srcOrd="0" destOrd="0" parTransId="{D4EC0175-2A7B-7846-AEC0-2CED9DC198E0}" sibTransId="{58F721F1-21CA-7241-BD54-46B71AC774F5}"/>
    <dgm:cxn modelId="{53806236-E298-4B44-84AA-606CCED95F6F}" type="presOf" srcId="{74CDD88A-549F-F944-B90E-DEA6878AEA99}" destId="{44CC2E2D-F2DF-9041-993A-5C0D23E88755}" srcOrd="0" destOrd="0" presId="urn:microsoft.com/office/officeart/2005/8/layout/chevron2"/>
    <dgm:cxn modelId="{C29BBD3E-5B2B-2F44-AE08-E09FEC211C43}" srcId="{36E0E8A0-9D23-A745-B131-E1443F3FB08C}" destId="{0A02D992-EF2C-9542-88FA-8321DA1BED4B}" srcOrd="0" destOrd="0" parTransId="{7DF984F6-AF85-6141-8CAB-501769B62054}" sibTransId="{7E8BA9DB-8229-8546-9BFC-4234DBFB60E7}"/>
    <dgm:cxn modelId="{C793F059-D8C2-4530-957A-04BEBE20F74A}" type="presOf" srcId="{F81AE4C5-B34E-B04C-863C-E46FFAA4324B}" destId="{8926A2B0-745B-6F4C-91B7-E5319D29BACB}" srcOrd="0" destOrd="0" presId="urn:microsoft.com/office/officeart/2005/8/layout/chevron2"/>
    <dgm:cxn modelId="{0D7CB65D-7A56-43BB-8925-0D9967B9F791}" type="presOf" srcId="{5DA3418E-DB4B-FF42-B123-DBBD66736BD7}" destId="{3ADE00C8-8936-9E44-9966-B4C9443960E7}" srcOrd="0" destOrd="0" presId="urn:microsoft.com/office/officeart/2005/8/layout/chevron2"/>
    <dgm:cxn modelId="{4B2680DD-5AE0-4350-80AD-B5A5B95AA52A}" type="presOf" srcId="{7EF551BC-457B-274E-8D4B-CC6895033FA5}" destId="{4E432B58-784D-554A-BE3D-1448B6DB0C1D}" srcOrd="0" destOrd="0" presId="urn:microsoft.com/office/officeart/2005/8/layout/chevron2"/>
    <dgm:cxn modelId="{F7F226B4-31E7-4AD7-B14F-887DA0293CA4}" type="presOf" srcId="{A4CC4A05-ABDB-754F-B02E-95B7654E0EF1}" destId="{C3846997-357D-6843-BF65-FD04875FAF4D}" srcOrd="0" destOrd="0" presId="urn:microsoft.com/office/officeart/2005/8/layout/chevron2"/>
    <dgm:cxn modelId="{CC8A9C78-F290-7E42-B54C-262460726544}" srcId="{F81AE4C5-B34E-B04C-863C-E46FFAA4324B}" destId="{F7D1969B-53A1-7645-97E9-91C4D72C24E4}" srcOrd="5" destOrd="0" parTransId="{33BEEC36-52EB-954C-BCAC-3DF201A8DEF0}" sibTransId="{3819723D-8AEF-164A-8996-DE92AC7AB1FC}"/>
    <dgm:cxn modelId="{E6692BEB-CF2B-E144-9584-8228470EA7CD}" srcId="{F81AE4C5-B34E-B04C-863C-E46FFAA4324B}" destId="{74CDD88A-549F-F944-B90E-DEA6878AEA99}" srcOrd="4" destOrd="0" parTransId="{DE7AB666-171E-0A4F-A5C0-1133F49195A2}" sibTransId="{4A35F8A7-96F2-8D40-8AA4-64E5659F286C}"/>
    <dgm:cxn modelId="{E7DAFC9A-36D6-9B4C-9BB9-BAE53C685426}" srcId="{F81AE4C5-B34E-B04C-863C-E46FFAA4324B}" destId="{8107A9A5-AF29-A94A-93C9-86A17090739D}" srcOrd="2" destOrd="0" parTransId="{194D5E64-4DCE-514A-8B6E-DAD267D3A496}" sibTransId="{A9D5C173-FFEC-3A4B-90FC-A22C12164719}"/>
    <dgm:cxn modelId="{ACE4DAB5-CAFF-4E79-AC76-41C890608E51}" type="presOf" srcId="{97D8BB99-6DD4-A64D-AD3A-DDED0AB5B805}" destId="{C8D66159-239C-A947-93EB-FF89054E979D}" srcOrd="0" destOrd="0" presId="urn:microsoft.com/office/officeart/2005/8/layout/chevron2"/>
    <dgm:cxn modelId="{4604FDE0-8A4E-435E-A950-78224CEC4F68}" type="presOf" srcId="{1DAC90B7-6707-834B-80BD-1DE5AD7AE15A}" destId="{57F9225C-7463-394C-B866-B20156C2172A}" srcOrd="0" destOrd="0" presId="urn:microsoft.com/office/officeart/2005/8/layout/chevron2"/>
    <dgm:cxn modelId="{BED3D458-34AC-1C44-BB3D-3B9541D29711}" srcId="{F7D1969B-53A1-7645-97E9-91C4D72C24E4}" destId="{7EF551BC-457B-274E-8D4B-CC6895033FA5}" srcOrd="0" destOrd="0" parTransId="{DD47EC6E-971E-074C-94DF-2D30AF441B4A}" sibTransId="{C151EA55-0B67-C64E-AEB3-7ABF9CB63829}"/>
    <dgm:cxn modelId="{502562B5-DFA6-2448-9764-FDE97D130820}" srcId="{5DA3418E-DB4B-FF42-B123-DBBD66736BD7}" destId="{3779CFD1-782F-BE4B-89A7-D7DFF565E1C4}" srcOrd="0" destOrd="0" parTransId="{AC9B584D-4AC9-DE4D-993D-55DB9D9AA3F9}" sibTransId="{AAB55CD0-3683-EA4D-8725-75A55F4038BD}"/>
    <dgm:cxn modelId="{FAC2048F-2FFE-254E-B2B5-33C51D578449}" srcId="{8107A9A5-AF29-A94A-93C9-86A17090739D}" destId="{DBC54489-8F45-4843-B66E-41358F3602E9}" srcOrd="0" destOrd="0" parTransId="{3C73E3FD-AE55-094E-B4D4-71BC04766D1C}" sibTransId="{C63140C3-E4EA-2D4F-B352-2FF03E8CB2A9}"/>
    <dgm:cxn modelId="{7FD9EC4D-1085-884E-96A1-96E4A874E814}" srcId="{F81AE4C5-B34E-B04C-863C-E46FFAA4324B}" destId="{1DAC90B7-6707-834B-80BD-1DE5AD7AE15A}" srcOrd="3" destOrd="0" parTransId="{B9E08E85-D14E-B946-A99B-029A9FEDE95C}" sibTransId="{B86CD9FD-DFA4-BB4F-B712-3440552602AD}"/>
    <dgm:cxn modelId="{FAB62269-034B-4231-9F93-848EAF84AF23}" type="presOf" srcId="{36E0E8A0-9D23-A745-B131-E1443F3FB08C}" destId="{DC049674-6133-A04F-8C71-4C489DF415B8}" srcOrd="0" destOrd="0" presId="urn:microsoft.com/office/officeart/2005/8/layout/chevron2"/>
    <dgm:cxn modelId="{256855CD-C73C-4698-91AB-810E5AD604C4}" type="presOf" srcId="{0A02D992-EF2C-9542-88FA-8321DA1BED4B}" destId="{E777551D-665B-EF40-A4AE-19569D80B09F}" srcOrd="0" destOrd="0" presId="urn:microsoft.com/office/officeart/2005/8/layout/chevron2"/>
    <dgm:cxn modelId="{FB64E239-23AE-48CB-9D25-A111AC69669F}" type="presParOf" srcId="{8926A2B0-745B-6F4C-91B7-E5319D29BACB}" destId="{9622AC7A-165F-A548-B86C-9568FB736BB0}" srcOrd="0" destOrd="0" presId="urn:microsoft.com/office/officeart/2005/8/layout/chevron2"/>
    <dgm:cxn modelId="{99816FFB-3672-4334-841F-B50B1F89F026}" type="presParOf" srcId="{9622AC7A-165F-A548-B86C-9568FB736BB0}" destId="{3ADE00C8-8936-9E44-9966-B4C9443960E7}" srcOrd="0" destOrd="0" presId="urn:microsoft.com/office/officeart/2005/8/layout/chevron2"/>
    <dgm:cxn modelId="{2AA9C5A2-ADD2-494D-B483-36C73F032A26}" type="presParOf" srcId="{9622AC7A-165F-A548-B86C-9568FB736BB0}" destId="{DE36E0A4-4385-B342-8B67-3BFD80B681D3}" srcOrd="1" destOrd="0" presId="urn:microsoft.com/office/officeart/2005/8/layout/chevron2"/>
    <dgm:cxn modelId="{0E979BBD-50BC-45CC-9929-56BB9E54FB7D}" type="presParOf" srcId="{8926A2B0-745B-6F4C-91B7-E5319D29BACB}" destId="{A61784F3-6A36-E845-B5C4-6329C1ADFDB7}" srcOrd="1" destOrd="0" presId="urn:microsoft.com/office/officeart/2005/8/layout/chevron2"/>
    <dgm:cxn modelId="{6AB0B7A4-4A3B-4E92-A8C0-65E3AAC0C1C9}" type="presParOf" srcId="{8926A2B0-745B-6F4C-91B7-E5319D29BACB}" destId="{4E32278F-E81C-0D45-A730-0D709D1AA132}" srcOrd="2" destOrd="0" presId="urn:microsoft.com/office/officeart/2005/8/layout/chevron2"/>
    <dgm:cxn modelId="{D05A9A98-56E5-460F-AF19-186025631635}" type="presParOf" srcId="{4E32278F-E81C-0D45-A730-0D709D1AA132}" destId="{DC049674-6133-A04F-8C71-4C489DF415B8}" srcOrd="0" destOrd="0" presId="urn:microsoft.com/office/officeart/2005/8/layout/chevron2"/>
    <dgm:cxn modelId="{28C64C96-F384-4979-994C-292380A9624D}" type="presParOf" srcId="{4E32278F-E81C-0D45-A730-0D709D1AA132}" destId="{E777551D-665B-EF40-A4AE-19569D80B09F}" srcOrd="1" destOrd="0" presId="urn:microsoft.com/office/officeart/2005/8/layout/chevron2"/>
    <dgm:cxn modelId="{C40CB3A0-273B-4A61-A0FF-7A8058B77D2F}" type="presParOf" srcId="{8926A2B0-745B-6F4C-91B7-E5319D29BACB}" destId="{B88EFC02-6B0C-3545-B8BC-D9C3E1F865A4}" srcOrd="3" destOrd="0" presId="urn:microsoft.com/office/officeart/2005/8/layout/chevron2"/>
    <dgm:cxn modelId="{E7E62B8F-1222-4AED-ABA1-A4D86D9CC5C0}" type="presParOf" srcId="{8926A2B0-745B-6F4C-91B7-E5319D29BACB}" destId="{7BB093BB-1900-D54E-90F3-3DA57DCCBB04}" srcOrd="4" destOrd="0" presId="urn:microsoft.com/office/officeart/2005/8/layout/chevron2"/>
    <dgm:cxn modelId="{DB0894D2-BAA6-407C-B70B-6A11E9C2CB48}" type="presParOf" srcId="{7BB093BB-1900-D54E-90F3-3DA57DCCBB04}" destId="{60D3C4C0-DB41-9549-A77B-1596F4E9BADE}" srcOrd="0" destOrd="0" presId="urn:microsoft.com/office/officeart/2005/8/layout/chevron2"/>
    <dgm:cxn modelId="{FD851BF4-0A57-44FD-B4D7-DB941F853CE1}" type="presParOf" srcId="{7BB093BB-1900-D54E-90F3-3DA57DCCBB04}" destId="{E9ED7F19-3597-CC45-BF98-95FE334E7847}" srcOrd="1" destOrd="0" presId="urn:microsoft.com/office/officeart/2005/8/layout/chevron2"/>
    <dgm:cxn modelId="{E50A5411-0FA9-47F7-95A9-BB07742992AB}" type="presParOf" srcId="{8926A2B0-745B-6F4C-91B7-E5319D29BACB}" destId="{E5C1B068-E88D-9E46-80B3-B064E16421EE}" srcOrd="5" destOrd="0" presId="urn:microsoft.com/office/officeart/2005/8/layout/chevron2"/>
    <dgm:cxn modelId="{54F0CDC9-EF42-4F79-A403-94F3F9079B42}" type="presParOf" srcId="{8926A2B0-745B-6F4C-91B7-E5319D29BACB}" destId="{12BFE38E-AA77-9147-9563-5B2E10BB83CC}" srcOrd="6" destOrd="0" presId="urn:microsoft.com/office/officeart/2005/8/layout/chevron2"/>
    <dgm:cxn modelId="{FC30FB6E-8350-4F38-B1DA-7809601B4B5E}" type="presParOf" srcId="{12BFE38E-AA77-9147-9563-5B2E10BB83CC}" destId="{57F9225C-7463-394C-B866-B20156C2172A}" srcOrd="0" destOrd="0" presId="urn:microsoft.com/office/officeart/2005/8/layout/chevron2"/>
    <dgm:cxn modelId="{96634B4A-B531-49A5-825A-0D9366F551EC}" type="presParOf" srcId="{12BFE38E-AA77-9147-9563-5B2E10BB83CC}" destId="{C8D66159-239C-A947-93EB-FF89054E979D}" srcOrd="1" destOrd="0" presId="urn:microsoft.com/office/officeart/2005/8/layout/chevron2"/>
    <dgm:cxn modelId="{9B11B928-0B31-4D52-A356-9804021A9F84}" type="presParOf" srcId="{8926A2B0-745B-6F4C-91B7-E5319D29BACB}" destId="{722EDF77-AFD0-BF44-8E94-25003368AAB7}" srcOrd="7" destOrd="0" presId="urn:microsoft.com/office/officeart/2005/8/layout/chevron2"/>
    <dgm:cxn modelId="{A6538B1B-73EA-48DA-A5F4-9BA9A6CE325E}" type="presParOf" srcId="{8926A2B0-745B-6F4C-91B7-E5319D29BACB}" destId="{18E35F9B-2DE8-134E-A715-A6BE059FD35D}" srcOrd="8" destOrd="0" presId="urn:microsoft.com/office/officeart/2005/8/layout/chevron2"/>
    <dgm:cxn modelId="{5EDFA0CC-7514-4B3A-A5E5-EF1F39D80C97}" type="presParOf" srcId="{18E35F9B-2DE8-134E-A715-A6BE059FD35D}" destId="{44CC2E2D-F2DF-9041-993A-5C0D23E88755}" srcOrd="0" destOrd="0" presId="urn:microsoft.com/office/officeart/2005/8/layout/chevron2"/>
    <dgm:cxn modelId="{B57C3A82-806A-4E62-B632-44C1412EB10D}" type="presParOf" srcId="{18E35F9B-2DE8-134E-A715-A6BE059FD35D}" destId="{C3846997-357D-6843-BF65-FD04875FAF4D}" srcOrd="1" destOrd="0" presId="urn:microsoft.com/office/officeart/2005/8/layout/chevron2"/>
    <dgm:cxn modelId="{FE8A7CF2-E9C4-422C-812D-C9815C3DBE1C}" type="presParOf" srcId="{8926A2B0-745B-6F4C-91B7-E5319D29BACB}" destId="{28A1E4CE-5D83-234A-A715-C9F0EC2D0BD2}" srcOrd="9" destOrd="0" presId="urn:microsoft.com/office/officeart/2005/8/layout/chevron2"/>
    <dgm:cxn modelId="{F78C0175-5EB5-45A1-AE7D-EDC18B56E2D4}" type="presParOf" srcId="{8926A2B0-745B-6F4C-91B7-E5319D29BACB}" destId="{83C3BB4F-6C14-0340-A036-54A2C4F3EEEA}" srcOrd="10" destOrd="0" presId="urn:microsoft.com/office/officeart/2005/8/layout/chevron2"/>
    <dgm:cxn modelId="{56715DC2-AC1B-4913-AD8C-47310F7FAC7C}" type="presParOf" srcId="{83C3BB4F-6C14-0340-A036-54A2C4F3EEEA}" destId="{A78E5709-1C0A-D648-AB3D-891FA8B66E39}" srcOrd="0" destOrd="0" presId="urn:microsoft.com/office/officeart/2005/8/layout/chevron2"/>
    <dgm:cxn modelId="{AD7A4F53-9750-41AE-B803-DF32D3B307B9}"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26463FED-E4BD-FF44-B891-4271588D1F70}" srcId="{13C7EA7B-5291-584C-8300-A3FB8E1F3FB0}" destId="{AFBE8D7E-D265-A348-9305-8DE21CE1DEBC}" srcOrd="0" destOrd="0" parTransId="{B0030EA7-109E-8D41-BF15-394DAF80BAAD}" sibTransId="{37EF9696-C8DE-6A4A-B186-7D28CBFCEFF0}"/>
    <dgm:cxn modelId="{D8D79307-4145-40FE-AEC7-613CA7E5CFCB}" type="presOf" srcId="{13C7EA7B-5291-584C-8300-A3FB8E1F3FB0}" destId="{7A2BBD00-0612-374A-AE9C-5B159F20A714}"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D5341457-1029-CE4F-8C94-D54F8A9F2380}" srcId="{96EBADC2-1665-204B-A0EA-76F9605F8871}" destId="{8219F046-1415-9347-A637-2FEFDEAA08B8}" srcOrd="0" destOrd="0" parTransId="{7435C622-E43B-8E46-A46C-DE070350AC57}" sibTransId="{136E867F-48EF-2B49-8818-A260201CBEA0}"/>
    <dgm:cxn modelId="{618FE7F9-A0D0-5841-9E3E-7ECB486DD863}" srcId="{A356147B-D901-D54E-AC26-82EAFFBF4399}" destId="{13C7EA7B-5291-584C-8300-A3FB8E1F3FB0}" srcOrd="3" destOrd="0" parTransId="{3D30D804-B921-F247-9C26-92BBB2092B8E}" sibTransId="{6F80F285-BE9F-B846-A32F-50A9C9D4D689}"/>
    <dgm:cxn modelId="{72CE81E9-D52E-FC45-92E2-4D1DEC227DEF}" srcId="{BFDF6DF0-169A-2246-9DAC-5CAA0200A858}" destId="{048A8301-A472-6447-893F-1BBFF4A45143}" srcOrd="0" destOrd="0" parTransId="{9181B8C7-5905-774B-B01E-4B378DAE48B8}" sibTransId="{50F6D127-FEA6-064D-8490-E1106EFC5488}"/>
    <dgm:cxn modelId="{DF93115A-AE1F-944B-9A55-29FAC0F49632}" srcId="{A356147B-D901-D54E-AC26-82EAFFBF4399}" destId="{97FAF474-8A0E-364A-8775-328846964460}" srcOrd="0" destOrd="0" parTransId="{0EF395E0-D77D-7E43-BE01-0B4414453068}" sibTransId="{BA7A47DA-DFBB-EC4B-AD89-DF802179974B}"/>
    <dgm:cxn modelId="{6DAD9474-1DD0-43BB-8D11-69D94E0D5A7D}" type="presOf" srcId="{8219F046-1415-9347-A637-2FEFDEAA08B8}" destId="{80E04EEB-864B-BE42-89F0-8883BF4AE4F4}" srcOrd="0" destOrd="0" presId="urn:microsoft.com/office/officeart/2005/8/layout/vList5"/>
    <dgm:cxn modelId="{1D746A0B-55CA-4CBD-AFBD-D23BE667A014}" type="presOf" srcId="{A356147B-D901-D54E-AC26-82EAFFBF4399}" destId="{A82021EB-4E7D-2F49-8DFF-DC45528BCF80}" srcOrd="0" destOrd="0" presId="urn:microsoft.com/office/officeart/2005/8/layout/vList5"/>
    <dgm:cxn modelId="{1FE56654-88BB-48F9-A148-37E892045782}" type="presOf" srcId="{BFDF6DF0-169A-2246-9DAC-5CAA0200A858}" destId="{7D82E135-1D7B-3645-9486-5E0754C6B892}"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B13EAF85-9DCC-4026-899D-AE35DD6DF830}" type="presOf" srcId="{96EBADC2-1665-204B-A0EA-76F9605F8871}" destId="{B90E8D5C-93E4-3248-962E-5C051ACBDA2F}"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F0D3626C-97AC-4A0E-80E0-6C4C08337BB7}" type="presOf" srcId="{97FAF474-8A0E-364A-8775-328846964460}" destId="{359A43F2-9525-654D-9DEE-FA3474AB94AC}" srcOrd="0" destOrd="0" presId="urn:microsoft.com/office/officeart/2005/8/layout/vList5"/>
    <dgm:cxn modelId="{D3F8F267-2A72-46DC-A747-5DA3B2FC2D78}" type="presOf" srcId="{048A8301-A472-6447-893F-1BBFF4A45143}" destId="{586922DB-8CEF-D54D-BF73-A446477A9630}" srcOrd="0" destOrd="0" presId="urn:microsoft.com/office/officeart/2005/8/layout/vList5"/>
    <dgm:cxn modelId="{E72A096A-69FC-4440-BE86-08D1815D3B2F}" type="presOf" srcId="{0678B7E6-9906-304E-B075-C2025BE04C50}" destId="{59929DCF-AAD5-4C4B-9909-63F5C5407FC4}" srcOrd="0" destOrd="0" presId="urn:microsoft.com/office/officeart/2005/8/layout/vList5"/>
    <dgm:cxn modelId="{B35DB5AE-9F23-4877-96D3-9D1D2FE81C7C}" type="presOf" srcId="{AFBE8D7E-D265-A348-9305-8DE21CE1DEBC}" destId="{CDAFDD03-5608-F540-86C1-DA1CF57C8C89}" srcOrd="0" destOrd="0" presId="urn:microsoft.com/office/officeart/2005/8/layout/vList5"/>
    <dgm:cxn modelId="{943DE8C5-2E82-440B-8BA7-B47128F8AEA0}" type="presParOf" srcId="{A82021EB-4E7D-2F49-8DFF-DC45528BCF80}" destId="{8D6ADC3D-8B71-DF43-AFCF-D6F2727978EC}" srcOrd="0" destOrd="0" presId="urn:microsoft.com/office/officeart/2005/8/layout/vList5"/>
    <dgm:cxn modelId="{91464FF5-9630-43D2-87CC-6DAC7720B04B}" type="presParOf" srcId="{8D6ADC3D-8B71-DF43-AFCF-D6F2727978EC}" destId="{359A43F2-9525-654D-9DEE-FA3474AB94AC}" srcOrd="0" destOrd="0" presId="urn:microsoft.com/office/officeart/2005/8/layout/vList5"/>
    <dgm:cxn modelId="{F2F26275-6798-457E-AC6E-2BCB7CDF98B5}" type="presParOf" srcId="{8D6ADC3D-8B71-DF43-AFCF-D6F2727978EC}" destId="{59929DCF-AAD5-4C4B-9909-63F5C5407FC4}" srcOrd="1" destOrd="0" presId="urn:microsoft.com/office/officeart/2005/8/layout/vList5"/>
    <dgm:cxn modelId="{0F747645-1395-4891-B85D-64353B1838B9}" type="presParOf" srcId="{A82021EB-4E7D-2F49-8DFF-DC45528BCF80}" destId="{7417B275-6ABC-7A44-9B7C-A2BE33E0AFD6}" srcOrd="1" destOrd="0" presId="urn:microsoft.com/office/officeart/2005/8/layout/vList5"/>
    <dgm:cxn modelId="{D0596503-40B5-4588-BBDA-0E38D0AE6CD3}" type="presParOf" srcId="{A82021EB-4E7D-2F49-8DFF-DC45528BCF80}" destId="{7E48832D-A387-BD4C-B511-48DDF8CEDA7C}" srcOrd="2" destOrd="0" presId="urn:microsoft.com/office/officeart/2005/8/layout/vList5"/>
    <dgm:cxn modelId="{1BEBF7CE-9C13-473A-96B2-C062E0412AE3}" type="presParOf" srcId="{7E48832D-A387-BD4C-B511-48DDF8CEDA7C}" destId="{7D82E135-1D7B-3645-9486-5E0754C6B892}" srcOrd="0" destOrd="0" presId="urn:microsoft.com/office/officeart/2005/8/layout/vList5"/>
    <dgm:cxn modelId="{35B5BDAC-950B-43D1-A1D8-B92AC5D6D4D7}" type="presParOf" srcId="{7E48832D-A387-BD4C-B511-48DDF8CEDA7C}" destId="{586922DB-8CEF-D54D-BF73-A446477A9630}" srcOrd="1" destOrd="0" presId="urn:microsoft.com/office/officeart/2005/8/layout/vList5"/>
    <dgm:cxn modelId="{6CD75164-6216-4CDC-A4C7-BE016C5454A3}" type="presParOf" srcId="{A82021EB-4E7D-2F49-8DFF-DC45528BCF80}" destId="{A5CED98B-EDD4-BB42-8521-4EA38753EEB1}" srcOrd="3" destOrd="0" presId="urn:microsoft.com/office/officeart/2005/8/layout/vList5"/>
    <dgm:cxn modelId="{3304681A-49E0-4E70-8071-F50BE3B79D9C}" type="presParOf" srcId="{A82021EB-4E7D-2F49-8DFF-DC45528BCF80}" destId="{53972498-3B96-3148-8859-5291A13AAB21}" srcOrd="4" destOrd="0" presId="urn:microsoft.com/office/officeart/2005/8/layout/vList5"/>
    <dgm:cxn modelId="{8ACCB215-A9CF-461C-BD86-3BCCF78B41AD}" type="presParOf" srcId="{53972498-3B96-3148-8859-5291A13AAB21}" destId="{B90E8D5C-93E4-3248-962E-5C051ACBDA2F}" srcOrd="0" destOrd="0" presId="urn:microsoft.com/office/officeart/2005/8/layout/vList5"/>
    <dgm:cxn modelId="{59BF792C-CDF1-48F8-8742-DEC4EEDE6A5D}" type="presParOf" srcId="{53972498-3B96-3148-8859-5291A13AAB21}" destId="{80E04EEB-864B-BE42-89F0-8883BF4AE4F4}" srcOrd="1" destOrd="0" presId="urn:microsoft.com/office/officeart/2005/8/layout/vList5"/>
    <dgm:cxn modelId="{5C3D5858-4240-407E-B49D-02DA8B0CA559}" type="presParOf" srcId="{A82021EB-4E7D-2F49-8DFF-DC45528BCF80}" destId="{501E1B3B-7E49-D14F-9FE1-31FCB1F96C30}" srcOrd="5" destOrd="0" presId="urn:microsoft.com/office/officeart/2005/8/layout/vList5"/>
    <dgm:cxn modelId="{AFD9D621-C1E8-40F3-AB32-76D0AA0AF406}" type="presParOf" srcId="{A82021EB-4E7D-2F49-8DFF-DC45528BCF80}" destId="{8A5EFD22-69D1-A545-8B66-FD48B5832039}" srcOrd="6" destOrd="0" presId="urn:microsoft.com/office/officeart/2005/8/layout/vList5"/>
    <dgm:cxn modelId="{0622F6A2-9F28-42CE-8FD8-A96D49209813}" type="presParOf" srcId="{8A5EFD22-69D1-A545-8B66-FD48B5832039}" destId="{7A2BBD00-0612-374A-AE9C-5B159F20A714}" srcOrd="0" destOrd="0" presId="urn:microsoft.com/office/officeart/2005/8/layout/vList5"/>
    <dgm:cxn modelId="{8FB8BEBA-3CAF-431D-91BF-AD86F4FA777A}"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task_struct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0707EB36-5A00-4F00-B052-8ABD802314B2}" type="presOf" srcId="{EA81B13B-3322-1A45-BB71-0DE8D704866E}" destId="{5C5EA42E-B159-6845-A722-A211C0863AEF}"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C0CD780D-A0BE-4BBA-94FB-CD5B7E6368A6}" type="presOf" srcId="{BA336583-EAD2-7148-9C3F-5F139142B52F}" destId="{5D24B642-FD2B-8B46-82C6-2726A074D683}" srcOrd="0" destOrd="0" presId="urn:microsoft.com/office/officeart/2005/8/layout/arrow5"/>
    <dgm:cxn modelId="{354DF1AA-C525-40F0-95D9-8478B7D4D67E}" type="presOf" srcId="{88EA8AAB-ADF0-0E4B-B9D2-986A25585F9C}" destId="{37E8FFB8-D84B-D046-8C01-1D09BCA59864}"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E8BA4696-F1BF-4AAC-A9D0-5D326CCB597B}" type="presParOf" srcId="{5D24B642-FD2B-8B46-82C6-2726A074D683}" destId="{5C5EA42E-B159-6845-A722-A211C0863AEF}" srcOrd="0" destOrd="0" presId="urn:microsoft.com/office/officeart/2005/8/layout/arrow5"/>
    <dgm:cxn modelId="{C4A43309-8ADF-4649-875A-B9E9FCE4AA6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 – </a:t>
          </a:r>
          <a:r>
            <a:rPr lang="en-US" smtClean="0"/>
            <a:t>use Inter-Process </a:t>
          </a:r>
          <a:r>
            <a:rPr lang="en-US" dirty="0" smtClean="0"/>
            <a:t>Communication</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55F40613-1A7B-4D8A-9B44-0BE4A6CD5AF8}" type="presOf" srcId="{3EC19890-21C9-F849-9243-435B55B30C7B}" destId="{E693F0F0-A635-2641-8FE6-FF7DAA91A813}" srcOrd="0" destOrd="0" presId="urn:microsoft.com/office/officeart/2005/8/layout/hierarchy1"/>
    <dgm:cxn modelId="{E9E4C924-67EF-C74C-A9D3-841EF834B654}" srcId="{B91E23AE-1798-E641-AAA7-BD50B810DC6D}" destId="{3EC19890-21C9-F849-9243-435B55B30C7B}" srcOrd="0" destOrd="0" parTransId="{923BA256-3A2E-8D4C-958F-2102BE05815C}" sibTransId="{06254B42-A821-C04A-B97F-C866AC5F6BD6}"/>
    <dgm:cxn modelId="{97A1171C-DDCE-054F-BB76-36DD28477506}" srcId="{052FF333-55C4-EF4E-A5FC-9291870878AC}" destId="{B91E23AE-1798-E641-AAA7-BD50B810DC6D}" srcOrd="0" destOrd="0" parTransId="{3650D7D9-C168-7C42-ABBB-80E1014D3E92}" sibTransId="{634B9178-5E38-5F4F-87AA-5D3BF6F98AAE}"/>
    <dgm:cxn modelId="{178BAF55-F13C-4555-A275-3C10367F5331}" type="presOf" srcId="{B91E23AE-1798-E641-AAA7-BD50B810DC6D}" destId="{5A90B169-569D-6845-82FD-D850FD4F7ECB}" srcOrd="0" destOrd="0" presId="urn:microsoft.com/office/officeart/2005/8/layout/hierarchy1"/>
    <dgm:cxn modelId="{9BD005E2-B264-41FB-AF67-A60CF25A9674}" type="presOf" srcId="{923BA256-3A2E-8D4C-958F-2102BE05815C}" destId="{01A5A7D6-9600-4A4B-83FE-D0AA84497058}" srcOrd="0" destOrd="0" presId="urn:microsoft.com/office/officeart/2005/8/layout/hierarchy1"/>
    <dgm:cxn modelId="{98DAF2A4-BAF2-4CBF-92B4-1A6BDA696764}" type="presOf" srcId="{A120185E-3EA0-9E4E-905E-5DDA34033F76}" destId="{500E5926-21BC-DA4C-8718-E096140F6721}" srcOrd="0" destOrd="0" presId="urn:microsoft.com/office/officeart/2005/8/layout/hierarchy1"/>
    <dgm:cxn modelId="{CD5C5282-8C61-4488-9584-6F25877D8EAE}" type="presOf" srcId="{052FF333-55C4-EF4E-A5FC-9291870878AC}" destId="{932F9D0B-9575-FE40-BCB1-15559B06EDCA}" srcOrd="0" destOrd="0" presId="urn:microsoft.com/office/officeart/2005/8/layout/hierarchy1"/>
    <dgm:cxn modelId="{9B80C5A7-D126-42FF-B3F3-21809D08EB7F}" type="presOf" srcId="{014C9136-51F1-794F-8863-E974346214EE}" destId="{4BD8E55B-4838-D147-9405-F6502952C1F9}"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6C82095D-5404-4EE6-AC7A-170FA04A01A1}" type="presParOf" srcId="{932F9D0B-9575-FE40-BCB1-15559B06EDCA}" destId="{DBDB2F38-F52B-E64E-AB96-F3C6C69639E4}" srcOrd="0" destOrd="0" presId="urn:microsoft.com/office/officeart/2005/8/layout/hierarchy1"/>
    <dgm:cxn modelId="{2D974963-B1DF-49A4-826A-6080246961A8}" type="presParOf" srcId="{DBDB2F38-F52B-E64E-AB96-F3C6C69639E4}" destId="{5F7DED4C-009C-BE40-85FC-EF6E248042AD}" srcOrd="0" destOrd="0" presId="urn:microsoft.com/office/officeart/2005/8/layout/hierarchy1"/>
    <dgm:cxn modelId="{EFC6CDE7-A861-45B7-915E-CD690EA8B17B}" type="presParOf" srcId="{5F7DED4C-009C-BE40-85FC-EF6E248042AD}" destId="{9C2BBFA4-FD11-C64F-B385-87F44DFD6E9D}" srcOrd="0" destOrd="0" presId="urn:microsoft.com/office/officeart/2005/8/layout/hierarchy1"/>
    <dgm:cxn modelId="{0F490F5E-0B77-4894-B13D-0A0C67B38317}" type="presParOf" srcId="{5F7DED4C-009C-BE40-85FC-EF6E248042AD}" destId="{5A90B169-569D-6845-82FD-D850FD4F7ECB}" srcOrd="1" destOrd="0" presId="urn:microsoft.com/office/officeart/2005/8/layout/hierarchy1"/>
    <dgm:cxn modelId="{F911A414-0B5C-4D6E-9886-0FE4459C8FDA}" type="presParOf" srcId="{DBDB2F38-F52B-E64E-AB96-F3C6C69639E4}" destId="{C7649021-CC19-7A4B-B1F7-B805DB00D2CA}" srcOrd="1" destOrd="0" presId="urn:microsoft.com/office/officeart/2005/8/layout/hierarchy1"/>
    <dgm:cxn modelId="{C323E62D-0F20-4025-8171-57BD80469B2F}" type="presParOf" srcId="{C7649021-CC19-7A4B-B1F7-B805DB00D2CA}" destId="{01A5A7D6-9600-4A4B-83FE-D0AA84497058}" srcOrd="0" destOrd="0" presId="urn:microsoft.com/office/officeart/2005/8/layout/hierarchy1"/>
    <dgm:cxn modelId="{BEAB8F69-35E5-42AE-99EF-533CC90000BE}" type="presParOf" srcId="{C7649021-CC19-7A4B-B1F7-B805DB00D2CA}" destId="{F862061D-D4AF-3149-A6BE-4FABA805C9F1}" srcOrd="1" destOrd="0" presId="urn:microsoft.com/office/officeart/2005/8/layout/hierarchy1"/>
    <dgm:cxn modelId="{4CCE7FF4-F7F8-4F55-854F-A0EA0CDAED0A}" type="presParOf" srcId="{F862061D-D4AF-3149-A6BE-4FABA805C9F1}" destId="{D3AFF624-A4CC-6C47-B018-D0845C7512D0}" srcOrd="0" destOrd="0" presId="urn:microsoft.com/office/officeart/2005/8/layout/hierarchy1"/>
    <dgm:cxn modelId="{F9B942EE-4995-462D-AFEC-38519C781002}" type="presParOf" srcId="{D3AFF624-A4CC-6C47-B018-D0845C7512D0}" destId="{45D751CF-0371-5B43-A54C-0760DB33DED9}" srcOrd="0" destOrd="0" presId="urn:microsoft.com/office/officeart/2005/8/layout/hierarchy1"/>
    <dgm:cxn modelId="{5C37BAE5-8559-4631-88C0-4D649CD8E8C8}" type="presParOf" srcId="{D3AFF624-A4CC-6C47-B018-D0845C7512D0}" destId="{E693F0F0-A635-2641-8FE6-FF7DAA91A813}" srcOrd="1" destOrd="0" presId="urn:microsoft.com/office/officeart/2005/8/layout/hierarchy1"/>
    <dgm:cxn modelId="{3D442181-A569-410F-97D1-B9327F9995EA}" type="presParOf" srcId="{F862061D-D4AF-3149-A6BE-4FABA805C9F1}" destId="{CA5141C6-A094-044F-9526-65B9578828EC}" srcOrd="1" destOrd="0" presId="urn:microsoft.com/office/officeart/2005/8/layout/hierarchy1"/>
    <dgm:cxn modelId="{AA3F857F-89BC-4906-A19F-FEBA2CE75C59}" type="presParOf" srcId="{C7649021-CC19-7A4B-B1F7-B805DB00D2CA}" destId="{500E5926-21BC-DA4C-8718-E096140F6721}" srcOrd="2" destOrd="0" presId="urn:microsoft.com/office/officeart/2005/8/layout/hierarchy1"/>
    <dgm:cxn modelId="{D8ACFEBB-EBF1-487C-AA49-6702AF000441}" type="presParOf" srcId="{C7649021-CC19-7A4B-B1F7-B805DB00D2CA}" destId="{741FF84D-49F2-DA4C-9577-E818F784792F}" srcOrd="3" destOrd="0" presId="urn:microsoft.com/office/officeart/2005/8/layout/hierarchy1"/>
    <dgm:cxn modelId="{764370A4-5A90-4018-B806-9E66F8D140A5}" type="presParOf" srcId="{741FF84D-49F2-DA4C-9577-E818F784792F}" destId="{8CE69FA0-6EA2-E048-AA33-1B0F6728430D}" srcOrd="0" destOrd="0" presId="urn:microsoft.com/office/officeart/2005/8/layout/hierarchy1"/>
    <dgm:cxn modelId="{005725D1-0ED6-4564-918E-4E49999B5A86}" type="presParOf" srcId="{8CE69FA0-6EA2-E048-AA33-1B0F6728430D}" destId="{D95F1863-BED8-D940-A1BF-C1E6F6EA23EF}" srcOrd="0" destOrd="0" presId="urn:microsoft.com/office/officeart/2005/8/layout/hierarchy1"/>
    <dgm:cxn modelId="{A18AD07A-BF67-4047-B0EA-04442BD7E868}" type="presParOf" srcId="{8CE69FA0-6EA2-E048-AA33-1B0F6728430D}" destId="{4BD8E55B-4838-D147-9405-F6502952C1F9}" srcOrd="1" destOrd="0" presId="urn:microsoft.com/office/officeart/2005/8/layout/hierarchy1"/>
    <dgm:cxn modelId="{98C14E02-35E8-4C6A-9B2A-9303133D5CC7}"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19077" y="120268"/>
          <a:ext cx="793849" cy="555694"/>
        </a:xfrm>
        <a:prstGeom prst="chevron">
          <a:avLst/>
        </a:prstGeom>
        <a:solidFill>
          <a:schemeClr val="accent6"/>
        </a:solidFill>
        <a:ln w="952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rot="-5400000">
        <a:off x="1" y="279037"/>
        <a:ext cx="555694" cy="238155"/>
      </dsp:txXfrm>
    </dsp:sp>
    <dsp:sp modelId="{DE36E0A4-4385-B342-8B67-3BFD80B681D3}">
      <dsp:nvSpPr>
        <dsp:cNvPr id="0" name=""/>
        <dsp:cNvSpPr/>
      </dsp:nvSpPr>
      <dsp:spPr>
        <a:xfrm rot="5400000">
          <a:off x="3067846" y="-2510961"/>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kern="1200" dirty="0" smtClean="0"/>
            <a:t>Allocate a slot in the process table for the new process</a:t>
          </a:r>
          <a:endParaRPr lang="en-US" sz="1400" kern="1200" dirty="0"/>
        </a:p>
      </dsp:txBody>
      <dsp:txXfrm rot="-5400000">
        <a:off x="555695" y="26379"/>
        <a:ext cx="5515116" cy="465623"/>
      </dsp:txXfrm>
    </dsp:sp>
    <dsp:sp modelId="{DC049674-6133-A04F-8C71-4C489DF415B8}">
      <dsp:nvSpPr>
        <dsp:cNvPr id="0" name=""/>
        <dsp:cNvSpPr/>
      </dsp:nvSpPr>
      <dsp:spPr>
        <a:xfrm rot="5400000">
          <a:off x="-119077" y="814461"/>
          <a:ext cx="793849" cy="555694"/>
        </a:xfrm>
        <a:prstGeom prst="chevron">
          <a:avLst/>
        </a:prstGeom>
        <a:solidFill>
          <a:schemeClr val="accent6"/>
        </a:solidFill>
        <a:ln w="9525" cap="flat" cmpd="sng" algn="ctr">
          <a:solidFill>
            <a:schemeClr val="accent6"/>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rot="-5400000">
        <a:off x="1" y="973230"/>
        <a:ext cx="555694" cy="238155"/>
      </dsp:txXfrm>
    </dsp:sp>
    <dsp:sp modelId="{E777551D-665B-EF40-A4AE-19569D80B09F}">
      <dsp:nvSpPr>
        <dsp:cNvPr id="0" name=""/>
        <dsp:cNvSpPr/>
      </dsp:nvSpPr>
      <dsp:spPr>
        <a:xfrm rot="5400000">
          <a:off x="3067846" y="-1816767"/>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kern="1200" dirty="0" smtClean="0"/>
            <a:t>Assign a unique process ID to the child process</a:t>
          </a:r>
          <a:endParaRPr lang="en-US" sz="1400" kern="1200" dirty="0"/>
        </a:p>
      </dsp:txBody>
      <dsp:txXfrm rot="-5400000">
        <a:off x="555695" y="720573"/>
        <a:ext cx="5515116" cy="465623"/>
      </dsp:txXfrm>
    </dsp:sp>
    <dsp:sp modelId="{60D3C4C0-DB41-9549-A77B-1596F4E9BADE}">
      <dsp:nvSpPr>
        <dsp:cNvPr id="0" name=""/>
        <dsp:cNvSpPr/>
      </dsp:nvSpPr>
      <dsp:spPr>
        <a:xfrm rot="5400000">
          <a:off x="-119077" y="1508655"/>
          <a:ext cx="793849" cy="555694"/>
        </a:xfrm>
        <a:prstGeom prst="chevron">
          <a:avLst/>
        </a:prstGeom>
        <a:solidFill>
          <a:schemeClr val="accent6"/>
        </a:solidFill>
        <a:ln w="9525" cap="flat" cmpd="sng" algn="ctr">
          <a:solidFill>
            <a:schemeClr val="accent6"/>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rot="-5400000">
        <a:off x="1" y="1667424"/>
        <a:ext cx="555694" cy="238155"/>
      </dsp:txXfrm>
    </dsp:sp>
    <dsp:sp modelId="{E9ED7F19-3597-CC45-BF98-95FE334E7847}">
      <dsp:nvSpPr>
        <dsp:cNvPr id="0" name=""/>
        <dsp:cNvSpPr/>
      </dsp:nvSpPr>
      <dsp:spPr>
        <a:xfrm rot="5400000">
          <a:off x="3067846" y="-1122573"/>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u="sng" kern="1200" dirty="0" smtClean="0"/>
            <a:t>Make a copy of the process image of the parent, with the exception of any shared memory</a:t>
          </a:r>
          <a:endParaRPr lang="en-US" sz="1400" u="sng" kern="1200" dirty="0"/>
        </a:p>
      </dsp:txBody>
      <dsp:txXfrm rot="-5400000">
        <a:off x="555695" y="1414767"/>
        <a:ext cx="5515116" cy="465623"/>
      </dsp:txXfrm>
    </dsp:sp>
    <dsp:sp modelId="{57F9225C-7463-394C-B866-B20156C2172A}">
      <dsp:nvSpPr>
        <dsp:cNvPr id="0" name=""/>
        <dsp:cNvSpPr/>
      </dsp:nvSpPr>
      <dsp:spPr>
        <a:xfrm rot="5400000">
          <a:off x="-119077" y="2202849"/>
          <a:ext cx="793849" cy="555694"/>
        </a:xfrm>
        <a:prstGeom prst="chevron">
          <a:avLst/>
        </a:prstGeom>
        <a:solidFill>
          <a:schemeClr val="accent6"/>
        </a:solidFill>
        <a:ln w="9525" cap="flat" cmpd="sng" algn="ctr">
          <a:solidFill>
            <a:schemeClr val="accent6"/>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rot="-5400000">
        <a:off x="1" y="2361618"/>
        <a:ext cx="555694" cy="238155"/>
      </dsp:txXfrm>
    </dsp:sp>
    <dsp:sp modelId="{C8D66159-239C-A947-93EB-FF89054E979D}">
      <dsp:nvSpPr>
        <dsp:cNvPr id="0" name=""/>
        <dsp:cNvSpPr/>
      </dsp:nvSpPr>
      <dsp:spPr>
        <a:xfrm rot="5400000">
          <a:off x="3067846" y="-428379"/>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kern="1200" dirty="0" smtClean="0"/>
            <a:t>Increments counters for any files owned by the parent, to reflect that an additional process now also owns those files</a:t>
          </a:r>
          <a:endParaRPr lang="en-US" sz="1400" kern="1200" dirty="0"/>
        </a:p>
      </dsp:txBody>
      <dsp:txXfrm rot="-5400000">
        <a:off x="555695" y="2108961"/>
        <a:ext cx="5515116" cy="465623"/>
      </dsp:txXfrm>
    </dsp:sp>
    <dsp:sp modelId="{44CC2E2D-F2DF-9041-993A-5C0D23E88755}">
      <dsp:nvSpPr>
        <dsp:cNvPr id="0" name=""/>
        <dsp:cNvSpPr/>
      </dsp:nvSpPr>
      <dsp:spPr>
        <a:xfrm rot="5400000">
          <a:off x="-119077" y="2897043"/>
          <a:ext cx="793849" cy="555694"/>
        </a:xfrm>
        <a:prstGeom prst="chevron">
          <a:avLst/>
        </a:prstGeom>
        <a:solidFill>
          <a:schemeClr val="accent6"/>
        </a:solidFill>
        <a:ln w="9525" cap="flat" cmpd="sng" algn="ctr">
          <a:solidFill>
            <a:schemeClr val="accent6"/>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a:t>
          </a:r>
          <a:endParaRPr lang="en-US" sz="1500" kern="1200" dirty="0"/>
        </a:p>
      </dsp:txBody>
      <dsp:txXfrm rot="-5400000">
        <a:off x="1" y="3055812"/>
        <a:ext cx="555694" cy="238155"/>
      </dsp:txXfrm>
    </dsp:sp>
    <dsp:sp modelId="{C3846997-357D-6843-BF65-FD04875FAF4D}">
      <dsp:nvSpPr>
        <dsp:cNvPr id="0" name=""/>
        <dsp:cNvSpPr/>
      </dsp:nvSpPr>
      <dsp:spPr>
        <a:xfrm rot="5400000">
          <a:off x="3067846" y="265814"/>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kern="1200" dirty="0" smtClean="0"/>
            <a:t>Assigns the child process to the Ready to Run state</a:t>
          </a:r>
          <a:endParaRPr lang="en-US" sz="1400" kern="1200" dirty="0"/>
        </a:p>
      </dsp:txBody>
      <dsp:txXfrm rot="-5400000">
        <a:off x="555695" y="2803155"/>
        <a:ext cx="5515116" cy="465623"/>
      </dsp:txXfrm>
    </dsp:sp>
    <dsp:sp modelId="{A78E5709-1C0A-D648-AB3D-891FA8B66E39}">
      <dsp:nvSpPr>
        <dsp:cNvPr id="0" name=""/>
        <dsp:cNvSpPr/>
      </dsp:nvSpPr>
      <dsp:spPr>
        <a:xfrm rot="5400000">
          <a:off x="-119077" y="3591237"/>
          <a:ext cx="793849" cy="555694"/>
        </a:xfrm>
        <a:prstGeom prst="chevron">
          <a:avLst/>
        </a:prstGeom>
        <a:solidFill>
          <a:schemeClr val="accent6"/>
        </a:solidFill>
        <a:ln w="9525" cap="flat" cmpd="sng" algn="ctr">
          <a:solidFill>
            <a:schemeClr val="accent6"/>
          </a:solidFill>
          <a:prstDash val="solid"/>
        </a:ln>
        <a:effectLst>
          <a:outerShdw blurRad="65500" dist="38100" dir="5400000" rotWithShape="0">
            <a:srgbClr val="000000">
              <a:alpha val="4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6</a:t>
          </a:r>
          <a:endParaRPr lang="en-US" sz="1500" kern="1200" dirty="0"/>
        </a:p>
      </dsp:txBody>
      <dsp:txXfrm rot="-5400000">
        <a:off x="1" y="3750006"/>
        <a:ext cx="555694" cy="238155"/>
      </dsp:txXfrm>
    </dsp:sp>
    <dsp:sp modelId="{4E432B58-784D-554A-BE3D-1448B6DB0C1D}">
      <dsp:nvSpPr>
        <dsp:cNvPr id="0" name=""/>
        <dsp:cNvSpPr/>
      </dsp:nvSpPr>
      <dsp:spPr>
        <a:xfrm rot="5400000">
          <a:off x="3067846" y="960008"/>
          <a:ext cx="516001" cy="5540305"/>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NZ" sz="1400" kern="1200" dirty="0" smtClean="0"/>
            <a:t>Returns the ID number of the child to the parent process, and a 0 value to the child process</a:t>
          </a:r>
          <a:endParaRPr lang="en-US" sz="1400" kern="1200" dirty="0"/>
        </a:p>
      </dsp:txBody>
      <dsp:txXfrm rot="-5400000">
        <a:off x="555695" y="3497349"/>
        <a:ext cx="5515116" cy="465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includes the user’s address space, stack, and process control block</a:t>
          </a:r>
          <a:endParaRPr lang="en-US" sz="1500" b="1" i="0" kern="1200" dirty="0"/>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NZ" sz="2100" b="1" i="0" kern="1200" dirty="0" smtClean="0"/>
            <a:t>Process</a:t>
          </a:r>
          <a:endParaRPr lang="en-NZ" sz="2100" b="1" i="0" kern="1200" dirty="0"/>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user-created unit of execution within a process</a:t>
          </a:r>
          <a:endParaRPr lang="en-US" sz="1500" b="1" i="0" kern="1200" dirty="0"/>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i="0" kern="1200" dirty="0" smtClean="0"/>
            <a:t>User-level Threads</a:t>
          </a:r>
          <a:endParaRPr lang="en-US" sz="2100" b="1" i="0" kern="1200" dirty="0"/>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b="1" i="0" kern="1200" dirty="0" smtClean="0"/>
            <a:t>a mapping between ULTs and kernel threads</a:t>
          </a:r>
          <a:endParaRPr lang="en-US" sz="1500" b="1" i="0" kern="1200" dirty="0"/>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i="0" kern="1200" dirty="0" smtClean="0"/>
            <a:t>Lightweight Processes (LWP)</a:t>
          </a:r>
          <a:endParaRPr lang="en-US" sz="2100" b="1" i="0" kern="1200" dirty="0"/>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NZ" sz="1500" b="1" i="0" kern="1200" dirty="0" smtClean="0"/>
            <a:t>fundamental entities that can be scheduled and dispatched to run on one of the system processors</a:t>
          </a:r>
          <a:endParaRPr lang="en-NZ" sz="1500" b="1" i="0" kern="1200" dirty="0"/>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i="0" kern="1200" dirty="0" smtClean="0"/>
            <a:t>Kernel Threads</a:t>
          </a:r>
          <a:endParaRPr lang="en-US" sz="2100" b="1" i="0" kern="1200" dirty="0"/>
        </a:p>
      </dsp:txBody>
      <dsp:txXfrm>
        <a:off x="48353" y="3170568"/>
        <a:ext cx="2811086" cy="89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686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686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686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EABDBE-43E4-43FD-ADEC-4A38434EC35E}" type="slidenum">
              <a:rPr lang="en-US"/>
              <a:pPr>
                <a:defRPr/>
              </a:pPr>
              <a:t>‹#›</a:t>
            </a:fld>
            <a:endParaRPr lang="en-US"/>
          </a:p>
        </p:txBody>
      </p:sp>
    </p:spTree>
    <p:extLst>
      <p:ext uri="{BB962C8B-B14F-4D97-AF65-F5344CB8AC3E}">
        <p14:creationId xmlns:p14="http://schemas.microsoft.com/office/powerpoint/2010/main" val="347176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defRPr>
            </a:lvl1pPr>
          </a:lstStyle>
          <a:p>
            <a:pPr>
              <a:defRPr/>
            </a:pPr>
            <a:endParaRPr lang="en-CA"/>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atin typeface="Arial" charset="0"/>
              </a:defRPr>
            </a:lvl1pPr>
          </a:lstStyle>
          <a:p>
            <a:pPr>
              <a:defRPr/>
            </a:pPr>
            <a:fld id="{F914F1CC-E2B2-49E5-9010-4CAC166D5206}" type="datetimeFigureOut">
              <a:rPr lang="en-US"/>
              <a:pPr>
                <a:defRPr/>
              </a:pPr>
              <a:t>9/29/2015</a:t>
            </a:fld>
            <a:endParaRPr lang="en-CA"/>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416425"/>
            <a:ext cx="5486400" cy="41814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atin typeface="Arial" charset="0"/>
              </a:defRPr>
            </a:lvl1pPr>
          </a:lstStyle>
          <a:p>
            <a:pPr>
              <a:defRPr/>
            </a:pPr>
            <a:endParaRPr lang="en-CA"/>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atin typeface="Arial" charset="0"/>
              </a:defRPr>
            </a:lvl1pPr>
          </a:lstStyle>
          <a:p>
            <a:pPr>
              <a:defRPr/>
            </a:pPr>
            <a:fld id="{61E81C4F-E19D-4F01-9446-94AF6062FC2F}" type="slidenum">
              <a:rPr lang="en-CA"/>
              <a:pPr>
                <a:defRPr/>
              </a:pPr>
              <a:t>‹#›</a:t>
            </a:fld>
            <a:endParaRPr lang="en-CA"/>
          </a:p>
        </p:txBody>
      </p:sp>
    </p:spTree>
    <p:extLst>
      <p:ext uri="{BB962C8B-B14F-4D97-AF65-F5344CB8AC3E}">
        <p14:creationId xmlns:p14="http://schemas.microsoft.com/office/powerpoint/2010/main" val="3664173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0BD4632-7E40-49EF-B49B-8D1978415740}" type="slidenum">
              <a:rPr lang="en-CA" altLang="en-US" smtClean="0">
                <a:latin typeface="Arial" pitchFamily="34" charset="0"/>
              </a:rPr>
              <a:pPr eaLnBrk="1" hangingPunct="1">
                <a:spcBef>
                  <a:spcPct val="0"/>
                </a:spcBef>
              </a:pPr>
              <a:t>1</a:t>
            </a:fld>
            <a:endParaRPr lang="en-CA"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More</a:t>
            </a:r>
            <a:r>
              <a:rPr lang="en-CA" baseline="0" dirty="0" smtClean="0"/>
              <a:t> details are in the textbook</a:t>
            </a:r>
            <a:endParaRPr lang="en-CA" dirty="0"/>
          </a:p>
        </p:txBody>
      </p:sp>
      <p:sp>
        <p:nvSpPr>
          <p:cNvPr id="4" name="Slide Number Placeholder 3"/>
          <p:cNvSpPr>
            <a:spLocks noGrp="1"/>
          </p:cNvSpPr>
          <p:nvPr>
            <p:ph type="sldNum" sz="quarter" idx="10"/>
          </p:nvPr>
        </p:nvSpPr>
        <p:spPr/>
        <p:txBody>
          <a:bodyPr/>
          <a:lstStyle/>
          <a:p>
            <a:fld id="{23F2E105-BDBA-470F-AF07-689310A53DAC}" type="slidenum">
              <a:rPr lang="en-CA" smtClean="0"/>
              <a:t>21</a:t>
            </a:fld>
            <a:endParaRPr lang="en-CA"/>
          </a:p>
        </p:txBody>
      </p:sp>
    </p:spTree>
    <p:extLst>
      <p:ext uri="{BB962C8B-B14F-4D97-AF65-F5344CB8AC3E}">
        <p14:creationId xmlns:p14="http://schemas.microsoft.com/office/powerpoint/2010/main" val="343478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existing Windows thread is in one of six states ( Figure 4.11 ):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Ready: A ready thread may be scheduled for execution. The Kernel dispatcher</a:t>
            </a:r>
          </a:p>
          <a:p>
            <a:r>
              <a:rPr lang="en-US" sz="1200" kern="1200" baseline="0" dirty="0" smtClean="0">
                <a:solidFill>
                  <a:schemeClr val="tx1"/>
                </a:solidFill>
                <a:latin typeface="+mn-lt"/>
                <a:ea typeface="+mn-ea"/>
                <a:cs typeface="+mn-cs"/>
              </a:rPr>
              <a:t>keeps track of all ready threads and schedules them in 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Standby: A standby thread has been selected to run next on a particular processor.</a:t>
            </a:r>
          </a:p>
          <a:p>
            <a:r>
              <a:rPr lang="en-US" sz="120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Running: Once the Kernel dispatcher performs a thread switch, the standby</a:t>
            </a:r>
          </a:p>
          <a:p>
            <a:r>
              <a:rPr lang="en-US" sz="120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Waiting: A thread enters the Waiting state when (1) it is blocked on an event</a:t>
            </a:r>
          </a:p>
          <a:p>
            <a:r>
              <a:rPr lang="en-US" sz="120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smtClean="0">
                <a:solidFill>
                  <a:schemeClr val="tx1"/>
                </a:solidFill>
                <a:latin typeface="+mn-lt"/>
                <a:ea typeface="+mn-ea"/>
                <a:cs typeface="+mn-cs"/>
              </a:rPr>
              <a:t>condition is satisfied, the thread moves to the Ready state if all of its resources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Transition: A thread enters this state after waiting if it is ready to run but the</a:t>
            </a:r>
          </a:p>
          <a:p>
            <a:r>
              <a:rPr lang="en-US" sz="120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Terminated: A thread can be terminated by itself, by another thread, or when</a:t>
            </a:r>
          </a:p>
          <a:p>
            <a:r>
              <a:rPr lang="en-US" sz="120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3.16 suggests a typical process image structure for this strategy. A separate</a:t>
            </a:r>
          </a:p>
          <a:p>
            <a:r>
              <a:rPr lang="en-US" sz="1200" kern="1200" baseline="0" dirty="0" smtClean="0">
                <a:solidFill>
                  <a:schemeClr val="tx1"/>
                </a:solidFill>
                <a:latin typeface="+mn-lt"/>
                <a:ea typeface="+mn-ea"/>
                <a:cs typeface="+mn-cs"/>
              </a:rPr>
              <a:t>kernel stack is used to manage calls/returns while the process is in kernel mode.</a:t>
            </a:r>
          </a:p>
          <a:p>
            <a:r>
              <a:rPr lang="en-US" sz="1200" kern="1200" baseline="0" dirty="0" smtClean="0">
                <a:solidFill>
                  <a:schemeClr val="tx1"/>
                </a:solidFill>
                <a:latin typeface="+mn-lt"/>
                <a:ea typeface="+mn-ea"/>
                <a:cs typeface="+mn-cs"/>
              </a:rPr>
              <a:t>Operating system code and data are in the shared address space and are shared by</a:t>
            </a:r>
          </a:p>
          <a:p>
            <a:r>
              <a:rPr lang="en-US" sz="1200" kern="1200" baseline="0" dirty="0" smtClean="0">
                <a:solidFill>
                  <a:schemeClr val="tx1"/>
                </a:solidFill>
                <a:latin typeface="+mn-lt"/>
                <a:ea typeface="+mn-ea"/>
                <a:cs typeface="+mn-cs"/>
              </a:rPr>
              <a:t>all 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interrupt, trap, or supervisor call occurs, the processor is placed in</a:t>
            </a:r>
          </a:p>
          <a:p>
            <a:r>
              <a:rPr lang="en-US" sz="1200" kern="1200" baseline="0" dirty="0" smtClean="0">
                <a:solidFill>
                  <a:schemeClr val="tx1"/>
                </a:solidFill>
                <a:latin typeface="+mn-lt"/>
                <a:ea typeface="+mn-ea"/>
                <a:cs typeface="+mn-cs"/>
              </a:rPr>
              <a:t>kernel mode and control is passed to the OS. To pass control from a user program</a:t>
            </a:r>
          </a:p>
          <a:p>
            <a:r>
              <a:rPr lang="en-US" sz="1200" kern="1200" baseline="0" dirty="0" smtClean="0">
                <a:solidFill>
                  <a:schemeClr val="tx1"/>
                </a:solidFill>
                <a:latin typeface="+mn-lt"/>
                <a:ea typeface="+mn-ea"/>
                <a:cs typeface="+mn-cs"/>
              </a:rPr>
              <a:t>to the OS, the mode context is saved and a mode switch takes place to an operating</a:t>
            </a:r>
          </a:p>
          <a:p>
            <a:r>
              <a:rPr lang="en-US" sz="1200" kern="1200" baseline="0" dirty="0" smtClean="0">
                <a:solidFill>
                  <a:schemeClr val="tx1"/>
                </a:solidFill>
                <a:latin typeface="+mn-lt"/>
                <a:ea typeface="+mn-ea"/>
                <a:cs typeface="+mn-cs"/>
              </a:rPr>
              <a:t>system routine. However, execution continues within the current user process. Thus,</a:t>
            </a:r>
          </a:p>
          <a:p>
            <a:r>
              <a:rPr lang="en-US" sz="1200" kern="1200" baseline="0" dirty="0" smtClean="0">
                <a:solidFill>
                  <a:schemeClr val="tx1"/>
                </a:solidFill>
                <a:latin typeface="+mn-lt"/>
                <a:ea typeface="+mn-ea"/>
                <a:cs typeface="+mn-cs"/>
              </a:rPr>
              <a:t>a process switch is not performed, just a mode switch within the same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OS, upon completion of its work, determines that the current process</a:t>
            </a:r>
          </a:p>
          <a:p>
            <a:r>
              <a:rPr lang="en-US" sz="1200" kern="1200" baseline="0" dirty="0" smtClean="0">
                <a:solidFill>
                  <a:schemeClr val="tx1"/>
                </a:solidFill>
                <a:latin typeface="+mn-lt"/>
                <a:ea typeface="+mn-ea"/>
                <a:cs typeface="+mn-cs"/>
              </a:rPr>
              <a:t>should continue to run, then a mode switch resumes the interrupted program within</a:t>
            </a:r>
          </a:p>
          <a:p>
            <a:r>
              <a:rPr lang="en-US" sz="1200" kern="1200" baseline="0" dirty="0" smtClean="0">
                <a:solidFill>
                  <a:schemeClr val="tx1"/>
                </a:solidFill>
                <a:latin typeface="+mn-lt"/>
                <a:ea typeface="+mn-ea"/>
                <a:cs typeface="+mn-cs"/>
              </a:rPr>
              <a:t>the current process. This is one of the key advantages of this approach: A user</a:t>
            </a:r>
          </a:p>
          <a:p>
            <a:r>
              <a:rPr lang="en-US" sz="1200" kern="1200" baseline="0" dirty="0" smtClean="0">
                <a:solidFill>
                  <a:schemeClr val="tx1"/>
                </a:solidFill>
                <a:latin typeface="+mn-lt"/>
                <a:ea typeface="+mn-ea"/>
                <a:cs typeface="+mn-cs"/>
              </a:rPr>
              <a:t>program has been interrupted to employ some operating system routine, and then</a:t>
            </a:r>
          </a:p>
          <a:p>
            <a:r>
              <a:rPr lang="en-US" sz="1200" kern="1200" baseline="0" dirty="0" smtClean="0">
                <a:solidFill>
                  <a:schemeClr val="tx1"/>
                </a:solidFill>
                <a:latin typeface="+mn-lt"/>
                <a:ea typeface="+mn-ea"/>
                <a:cs typeface="+mn-cs"/>
              </a:rPr>
              <a:t>resumed, and all of this has occurred without incurring the penalty of two process</a:t>
            </a:r>
          </a:p>
          <a:p>
            <a:r>
              <a:rPr lang="en-US" sz="1200" kern="1200" baseline="0" dirty="0" smtClean="0">
                <a:solidFill>
                  <a:schemeClr val="tx1"/>
                </a:solidFill>
                <a:latin typeface="+mn-lt"/>
                <a:ea typeface="+mn-ea"/>
                <a:cs typeface="+mn-cs"/>
              </a:rPr>
              <a:t>switches. If, however, it is determined that a process switch is to occur rather than</a:t>
            </a:r>
          </a:p>
          <a:p>
            <a:r>
              <a:rPr lang="en-US" sz="1200" kern="1200" baseline="0" dirty="0" smtClean="0">
                <a:solidFill>
                  <a:schemeClr val="tx1"/>
                </a:solidFill>
                <a:latin typeface="+mn-lt"/>
                <a:ea typeface="+mn-ea"/>
                <a:cs typeface="+mn-cs"/>
              </a:rPr>
              <a:t>returning to the previously executing program, then control is passed to a process-</a:t>
            </a:r>
          </a:p>
          <a:p>
            <a:r>
              <a:rPr lang="en-US" sz="1200" kern="1200" baseline="0" dirty="0" smtClean="0">
                <a:solidFill>
                  <a:schemeClr val="tx1"/>
                </a:solidFill>
                <a:latin typeface="+mn-lt"/>
                <a:ea typeface="+mn-ea"/>
                <a:cs typeface="+mn-cs"/>
              </a:rPr>
              <a:t>switching routine. This routine may or may not execute in the current process,</a:t>
            </a:r>
          </a:p>
          <a:p>
            <a:r>
              <a:rPr lang="en-US" sz="1200" kern="1200" baseline="0" dirty="0" smtClean="0">
                <a:solidFill>
                  <a:schemeClr val="tx1"/>
                </a:solidFill>
                <a:latin typeface="+mn-lt"/>
                <a:ea typeface="+mn-ea"/>
                <a:cs typeface="+mn-cs"/>
              </a:rPr>
              <a:t>depending on system design. At some point, however, the current process has to be</a:t>
            </a:r>
          </a:p>
          <a:p>
            <a:r>
              <a:rPr lang="en-US" sz="1200" kern="1200" baseline="0" dirty="0" smtClean="0">
                <a:solidFill>
                  <a:schemeClr val="tx1"/>
                </a:solidFill>
                <a:latin typeface="+mn-lt"/>
                <a:ea typeface="+mn-ea"/>
                <a:cs typeface="+mn-cs"/>
              </a:rPr>
              <a:t>placed in a nonrunning state and another process designated as the running process.</a:t>
            </a:r>
          </a:p>
          <a:p>
            <a:r>
              <a:rPr lang="en-US" sz="1200" kern="1200" baseline="0" dirty="0" smtClean="0">
                <a:solidFill>
                  <a:schemeClr val="tx1"/>
                </a:solidFill>
                <a:latin typeface="+mn-lt"/>
                <a:ea typeface="+mn-ea"/>
                <a:cs typeface="+mn-cs"/>
              </a:rPr>
              <a:t>During this phase, it is logically most convenient to view execution as taking place</a:t>
            </a:r>
          </a:p>
          <a:p>
            <a:r>
              <a:rPr lang="en-US" sz="1200" kern="1200" baseline="0" dirty="0" smtClean="0">
                <a:solidFill>
                  <a:schemeClr val="tx1"/>
                </a:solidFill>
                <a:latin typeface="+mn-lt"/>
                <a:ea typeface="+mn-ea"/>
                <a:cs typeface="+mn-cs"/>
              </a:rPr>
              <a:t>outside of all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way, this view of the OS is remarkable. Simply put, at certain points in</a:t>
            </a:r>
          </a:p>
          <a:p>
            <a:r>
              <a:rPr lang="en-US" sz="1200" kern="1200" baseline="0" dirty="0" smtClean="0">
                <a:solidFill>
                  <a:schemeClr val="tx1"/>
                </a:solidFill>
                <a:latin typeface="+mn-lt"/>
                <a:ea typeface="+mn-ea"/>
                <a:cs typeface="+mn-cs"/>
              </a:rPr>
              <a:t>time, a process will save its state information, choose another process to run from</a:t>
            </a:r>
          </a:p>
          <a:p>
            <a:r>
              <a:rPr lang="en-US" sz="1200" kern="1200" baseline="0" dirty="0" smtClean="0">
                <a:solidFill>
                  <a:schemeClr val="tx1"/>
                </a:solidFill>
                <a:latin typeface="+mn-lt"/>
                <a:ea typeface="+mn-ea"/>
                <a:cs typeface="+mn-cs"/>
              </a:rPr>
              <a:t>among those that are ready, and relinquish control to that process. The reason this</a:t>
            </a:r>
          </a:p>
          <a:p>
            <a:r>
              <a:rPr lang="en-US" sz="1200" kern="1200" baseline="0" dirty="0" smtClean="0">
                <a:solidFill>
                  <a:schemeClr val="tx1"/>
                </a:solidFill>
                <a:latin typeface="+mn-lt"/>
                <a:ea typeface="+mn-ea"/>
                <a:cs typeface="+mn-cs"/>
              </a:rPr>
              <a:t>is not an arbitrary and indeed chaotic situation is that during the critical time, the</a:t>
            </a:r>
          </a:p>
          <a:p>
            <a:r>
              <a:rPr lang="en-US" sz="1200" kern="1200" baseline="0" dirty="0" smtClean="0">
                <a:solidFill>
                  <a:schemeClr val="tx1"/>
                </a:solidFill>
                <a:latin typeface="+mn-lt"/>
                <a:ea typeface="+mn-ea"/>
                <a:cs typeface="+mn-cs"/>
              </a:rPr>
              <a:t>code that is executed in the user process is shared operating system code and not</a:t>
            </a:r>
          </a:p>
          <a:p>
            <a:r>
              <a:rPr lang="en-US" sz="1200" kern="1200" baseline="0" dirty="0" smtClean="0">
                <a:solidFill>
                  <a:schemeClr val="tx1"/>
                </a:solidFill>
                <a:latin typeface="+mn-lt"/>
                <a:ea typeface="+mn-ea"/>
                <a:cs typeface="+mn-cs"/>
              </a:rPr>
              <a:t>user code. Because of the concept of user mode and kernel mode, the user cannot</a:t>
            </a:r>
          </a:p>
          <a:p>
            <a:r>
              <a:rPr lang="en-US" sz="1200" kern="1200" baseline="0" dirty="0" smtClean="0">
                <a:solidFill>
                  <a:schemeClr val="tx1"/>
                </a:solidFill>
                <a:latin typeface="+mn-lt"/>
                <a:ea typeface="+mn-ea"/>
                <a:cs typeface="+mn-cs"/>
              </a:rPr>
              <a:t>tamper with or interfere with the operating system routines, even though they are</a:t>
            </a:r>
          </a:p>
          <a:p>
            <a:r>
              <a:rPr lang="en-US" sz="1200" kern="1200" baseline="0" dirty="0" smtClean="0">
                <a:solidFill>
                  <a:schemeClr val="tx1"/>
                </a:solidFill>
                <a:latin typeface="+mn-lt"/>
                <a:ea typeface="+mn-ea"/>
                <a:cs typeface="+mn-cs"/>
              </a:rPr>
              <a:t>executing in the user’s process environment. This further reminds us that there is</a:t>
            </a:r>
          </a:p>
          <a:p>
            <a:r>
              <a:rPr lang="en-US" sz="1200" kern="1200" baseline="0" dirty="0" smtClean="0">
                <a:solidFill>
                  <a:schemeClr val="tx1"/>
                </a:solidFill>
                <a:latin typeface="+mn-lt"/>
                <a:ea typeface="+mn-ea"/>
                <a:cs typeface="+mn-cs"/>
              </a:rPr>
              <a:t>a distinction between the concepts of process and program and that the relationship</a:t>
            </a:r>
          </a:p>
          <a:p>
            <a:r>
              <a:rPr lang="en-US" sz="1200" kern="1200" baseline="0" dirty="0" smtClean="0">
                <a:solidFill>
                  <a:schemeClr val="tx1"/>
                </a:solidFill>
                <a:latin typeface="+mn-lt"/>
                <a:ea typeface="+mn-ea"/>
                <a:cs typeface="+mn-cs"/>
              </a:rPr>
              <a:t>between the two is not one to one. Within a process, both a user program and</a:t>
            </a:r>
          </a:p>
          <a:p>
            <a:r>
              <a:rPr lang="en-US" sz="1200" kern="1200" baseline="0" dirty="0" smtClean="0">
                <a:solidFill>
                  <a:schemeClr val="tx1"/>
                </a:solidFill>
                <a:latin typeface="+mn-lt"/>
                <a:ea typeface="+mn-ea"/>
                <a:cs typeface="+mn-cs"/>
              </a:rPr>
              <a:t>operating system programs may execute, and the operating system programs that</a:t>
            </a:r>
          </a:p>
          <a:p>
            <a:r>
              <a:rPr lang="en-US" sz="1200" kern="1200" baseline="0" dirty="0" smtClean="0">
                <a:solidFill>
                  <a:schemeClr val="tx1"/>
                </a:solidFill>
                <a:latin typeface="+mn-lt"/>
                <a:ea typeface="+mn-ea"/>
                <a:cs typeface="+mn-cs"/>
              </a:rPr>
              <a:t>execute in the various user processes are identical.</a:t>
            </a:r>
            <a:endParaRPr lang="en-NZ"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Process State Transition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figure is similar to Figure 3.9b , with the two</a:t>
            </a:r>
          </a:p>
          <a:p>
            <a:r>
              <a:rPr lang="en-US" sz="1200" kern="1200" baseline="0" dirty="0" smtClean="0">
                <a:solidFill>
                  <a:schemeClr val="tx1"/>
                </a:solidFill>
                <a:latin typeface="+mn-lt"/>
                <a:ea typeface="+mn-ea"/>
                <a:cs typeface="+mn-cs"/>
              </a:rPr>
              <a:t>UNIX sleeping states corresponding to the two blocked states. The differences are</a:t>
            </a:r>
          </a:p>
          <a:p>
            <a:r>
              <a:rPr lang="en-US" sz="1200" kern="1200" baseline="0" dirty="0" smtClean="0">
                <a:solidFill>
                  <a:schemeClr val="tx1"/>
                </a:solidFill>
                <a:latin typeface="+mn-lt"/>
                <a:ea typeface="+mn-ea"/>
                <a:cs typeface="+mn-cs"/>
              </a:rPr>
              <a:t>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UNIX employs two Running states to indicate whether the process is executing</a:t>
            </a:r>
          </a:p>
          <a:p>
            <a:r>
              <a:rPr lang="en-US" sz="1200" kern="1200" baseline="0" dirty="0" smtClean="0">
                <a:solidFill>
                  <a:schemeClr val="tx1"/>
                </a:solidFill>
                <a:latin typeface="+mn-lt"/>
                <a:ea typeface="+mn-ea"/>
                <a:cs typeface="+mn-cs"/>
              </a:rPr>
              <a:t>in user mode or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distinction is made between the two states: (Ready to Run, in Memory) and</a:t>
            </a:r>
          </a:p>
          <a:p>
            <a:r>
              <a:rPr lang="en-US" sz="1200" kern="1200" baseline="0" dirty="0" smtClean="0">
                <a:solidFill>
                  <a:schemeClr val="tx1"/>
                </a:solidFill>
                <a:latin typeface="+mn-lt"/>
                <a:ea typeface="+mn-ea"/>
                <a:cs typeface="+mn-cs"/>
              </a:rPr>
              <a:t>(Preempted). These are essentially the same state, as indicated by the dotted</a:t>
            </a:r>
          </a:p>
          <a:p>
            <a:r>
              <a:rPr lang="en-US" sz="1200" kern="1200" baseline="0" dirty="0" smtClean="0">
                <a:solidFill>
                  <a:schemeClr val="tx1"/>
                </a:solidFill>
                <a:latin typeface="+mn-lt"/>
                <a:ea typeface="+mn-ea"/>
                <a:cs typeface="+mn-cs"/>
              </a:rPr>
              <a:t>line joining them. The distinction is made to emphasize the way in which the</a:t>
            </a:r>
          </a:p>
          <a:p>
            <a:r>
              <a:rPr lang="en-US" sz="1200" kern="1200" baseline="0" dirty="0" smtClean="0">
                <a:solidFill>
                  <a:schemeClr val="tx1"/>
                </a:solidFill>
                <a:latin typeface="+mn-lt"/>
                <a:ea typeface="+mn-ea"/>
                <a:cs typeface="+mn-cs"/>
              </a:rPr>
              <a:t>preempted state is entered. When a process is running in kernel mode (as a</a:t>
            </a:r>
          </a:p>
          <a:p>
            <a:r>
              <a:rPr lang="en-US" sz="1200" kern="1200" baseline="0" dirty="0" smtClean="0">
                <a:solidFill>
                  <a:schemeClr val="tx1"/>
                </a:solidFill>
                <a:latin typeface="+mn-lt"/>
                <a:ea typeface="+mn-ea"/>
                <a:cs typeface="+mn-cs"/>
              </a:rPr>
              <a:t>result of a supervisor call, clock interrupt, or I/O interrupt), there will come</a:t>
            </a:r>
          </a:p>
          <a:p>
            <a:r>
              <a:rPr lang="en-US" sz="1200" kern="1200" baseline="0" dirty="0" smtClean="0">
                <a:solidFill>
                  <a:schemeClr val="tx1"/>
                </a:solidFill>
                <a:latin typeface="+mn-lt"/>
                <a:ea typeface="+mn-ea"/>
                <a:cs typeface="+mn-cs"/>
              </a:rPr>
              <a:t>a time when the kernel has completed its work and is ready to return control</a:t>
            </a:r>
          </a:p>
          <a:p>
            <a:r>
              <a:rPr lang="en-US" sz="1200" kern="1200" baseline="0" dirty="0" smtClean="0">
                <a:solidFill>
                  <a:schemeClr val="tx1"/>
                </a:solidFill>
                <a:latin typeface="+mn-lt"/>
                <a:ea typeface="+mn-ea"/>
                <a:cs typeface="+mn-cs"/>
              </a:rPr>
              <a:t>to the user program. At this point, the kernel may decide to preempt the current</a:t>
            </a:r>
          </a:p>
          <a:p>
            <a:r>
              <a:rPr lang="en-US" sz="1200" kern="1200" baseline="0" dirty="0" smtClean="0">
                <a:solidFill>
                  <a:schemeClr val="tx1"/>
                </a:solidFill>
                <a:latin typeface="+mn-lt"/>
                <a:ea typeface="+mn-ea"/>
                <a:cs typeface="+mn-cs"/>
              </a:rPr>
              <a:t>process in favor of one that is ready and of higher priority. In that case,</a:t>
            </a:r>
          </a:p>
          <a:p>
            <a:r>
              <a:rPr lang="en-US" sz="1200" kern="1200" baseline="0" dirty="0" smtClean="0">
                <a:solidFill>
                  <a:schemeClr val="tx1"/>
                </a:solidFill>
                <a:latin typeface="+mn-lt"/>
                <a:ea typeface="+mn-ea"/>
                <a:cs typeface="+mn-cs"/>
              </a:rPr>
              <a:t>the current process moves to the preempted state. However, for purposes of</a:t>
            </a:r>
          </a:p>
          <a:p>
            <a:r>
              <a:rPr lang="en-US" sz="1200" kern="1200" baseline="0" dirty="0" smtClean="0">
                <a:solidFill>
                  <a:schemeClr val="tx1"/>
                </a:solidFill>
                <a:latin typeface="+mn-lt"/>
                <a:ea typeface="+mn-ea"/>
                <a:cs typeface="+mn-cs"/>
              </a:rPr>
              <a:t>dispatching, those processes in the Preempted state and those in the (Ready to</a:t>
            </a:r>
          </a:p>
          <a:p>
            <a:r>
              <a:rPr lang="en-US" sz="1200" kern="1200" baseline="0" dirty="0" smtClean="0">
                <a:solidFill>
                  <a:schemeClr val="tx1"/>
                </a:solidFill>
                <a:latin typeface="+mn-lt"/>
                <a:ea typeface="+mn-ea"/>
                <a:cs typeface="+mn-cs"/>
              </a:rPr>
              <a:t>Run, in Memory) state form one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Preemption can only occur when a process is about to move from kernel mode</a:t>
            </a:r>
          </a:p>
          <a:p>
            <a:r>
              <a:rPr lang="en-US" sz="1200" kern="1200" baseline="0" dirty="0" smtClean="0">
                <a:solidFill>
                  <a:schemeClr val="tx1"/>
                </a:solidFill>
                <a:latin typeface="+mn-lt"/>
                <a:ea typeface="+mn-ea"/>
                <a:cs typeface="+mn-cs"/>
              </a:rPr>
              <a:t>to user mode. While a process is running in kernel mode, it may not be preempted.</a:t>
            </a:r>
          </a:p>
          <a:p>
            <a:r>
              <a:rPr lang="en-US" sz="1200" kern="1200" baseline="0" dirty="0" smtClean="0">
                <a:solidFill>
                  <a:schemeClr val="tx1"/>
                </a:solidFill>
                <a:latin typeface="+mn-lt"/>
                <a:ea typeface="+mn-ea"/>
                <a:cs typeface="+mn-cs"/>
              </a:rPr>
              <a:t>This makes UNIX unsuitable for real-time processing. Chapter 10 discusses the</a:t>
            </a:r>
          </a:p>
          <a:p>
            <a:r>
              <a:rPr lang="en-US" sz="1200" kern="1200" baseline="0" dirty="0" smtClean="0">
                <a:solidFill>
                  <a:schemeClr val="tx1"/>
                </a:solidFill>
                <a:latin typeface="+mn-lt"/>
                <a:ea typeface="+mn-ea"/>
                <a:cs typeface="+mn-cs"/>
              </a:rPr>
              <a:t>requirements for real-time processing.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processes are unique in UNIX. Process 0 is a special process that is created</a:t>
            </a:r>
          </a:p>
          <a:p>
            <a:r>
              <a:rPr lang="en-US" sz="1200" kern="1200" baseline="0" dirty="0" smtClean="0">
                <a:solidFill>
                  <a:schemeClr val="tx1"/>
                </a:solidFill>
                <a:latin typeface="+mn-lt"/>
                <a:ea typeface="+mn-ea"/>
                <a:cs typeface="+mn-cs"/>
              </a:rPr>
              <a:t>when the system boots; in effect, it is predefined as a data structure loaded</a:t>
            </a:r>
          </a:p>
          <a:p>
            <a:r>
              <a:rPr lang="en-US" sz="1200" kern="1200" baseline="0" dirty="0" smtClean="0">
                <a:solidFill>
                  <a:schemeClr val="tx1"/>
                </a:solidFill>
                <a:latin typeface="+mn-lt"/>
                <a:ea typeface="+mn-ea"/>
                <a:cs typeface="+mn-cs"/>
              </a:rPr>
              <a:t>at boot time. It is the swapper process. In addition, process 0 spawns process 1,</a:t>
            </a:r>
          </a:p>
          <a:p>
            <a:r>
              <a:rPr lang="en-US" sz="1200" kern="1200" baseline="0" dirty="0" smtClean="0">
                <a:solidFill>
                  <a:schemeClr val="tx1"/>
                </a:solidFill>
                <a:latin typeface="+mn-lt"/>
                <a:ea typeface="+mn-ea"/>
                <a:cs typeface="+mn-cs"/>
              </a:rPr>
              <a:t>referred to as the init process; all other processes in the system have process 1 as</a:t>
            </a:r>
          </a:p>
          <a:p>
            <a:r>
              <a:rPr lang="en-US" sz="1200" kern="1200" baseline="0" dirty="0" smtClean="0">
                <a:solidFill>
                  <a:schemeClr val="tx1"/>
                </a:solidFill>
                <a:latin typeface="+mn-lt"/>
                <a:ea typeface="+mn-ea"/>
                <a:cs typeface="+mn-cs"/>
              </a:rPr>
              <a:t>an ancestor. When a new interactive user logs on to the system, it is process 1 that</a:t>
            </a:r>
          </a:p>
          <a:p>
            <a:r>
              <a:rPr lang="en-US" sz="1200" kern="1200" baseline="0" dirty="0" smtClean="0">
                <a:solidFill>
                  <a:schemeClr val="tx1"/>
                </a:solidFill>
                <a:latin typeface="+mn-lt"/>
                <a:ea typeface="+mn-ea"/>
                <a:cs typeface="+mn-cs"/>
              </a:rPr>
              <a:t>creates a user process for that user. Subsequently, the user process can create child</a:t>
            </a:r>
          </a:p>
          <a:p>
            <a:r>
              <a:rPr lang="en-US" sz="1200" kern="1200" baseline="0" dirty="0" smtClean="0">
                <a:solidFill>
                  <a:schemeClr val="tx1"/>
                </a:solidFill>
                <a:latin typeface="+mn-lt"/>
                <a:ea typeface="+mn-ea"/>
                <a:cs typeface="+mn-cs"/>
              </a:rPr>
              <a:t>processes in a branching tree, so that any particular application can consist of a</a:t>
            </a:r>
          </a:p>
          <a:p>
            <a:r>
              <a:rPr lang="en-US" sz="1200" kern="1200" baseline="0" dirty="0" smtClean="0">
                <a:solidFill>
                  <a:schemeClr val="tx1"/>
                </a:solidFill>
                <a:latin typeface="+mn-lt"/>
                <a:ea typeface="+mn-ea"/>
                <a:cs typeface="+mn-cs"/>
              </a:rPr>
              <a:t>number of related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Process creation in UNIX is made by means of the kernel system call, fork( ). When</a:t>
            </a:r>
          </a:p>
          <a:p>
            <a:r>
              <a:rPr lang="en-US" sz="1200" kern="1200" baseline="0" dirty="0" smtClean="0">
                <a:solidFill>
                  <a:schemeClr val="tx1"/>
                </a:solidFill>
                <a:latin typeface="+mn-lt"/>
                <a:ea typeface="+mn-ea"/>
                <a:cs typeface="+mn-cs"/>
              </a:rPr>
              <a:t>a process issues a fork request, the OS performs the following functions [BACH86]:</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It allocates a slot in the process table for the new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It assigns a unique process ID to the child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makes a copy of the process image of the parent, with the exception of any</a:t>
            </a:r>
          </a:p>
          <a:p>
            <a:r>
              <a:rPr lang="en-US" sz="1200" kern="1200" baseline="0" dirty="0" smtClean="0">
                <a:solidFill>
                  <a:schemeClr val="tx1"/>
                </a:solidFill>
                <a:latin typeface="+mn-lt"/>
                <a:ea typeface="+mn-ea"/>
                <a:cs typeface="+mn-cs"/>
              </a:rPr>
              <a:t>shared memory.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It increments counters for any files owned by the parent, to reflect that an</a:t>
            </a:r>
          </a:p>
          <a:p>
            <a:r>
              <a:rPr lang="en-US" sz="1200" kern="1200" baseline="0" dirty="0" smtClean="0">
                <a:solidFill>
                  <a:schemeClr val="tx1"/>
                </a:solidFill>
                <a:latin typeface="+mn-lt"/>
                <a:ea typeface="+mn-ea"/>
                <a:cs typeface="+mn-cs"/>
              </a:rPr>
              <a:t>additional process now also owns those files.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It assigns the child process to the Ready to Run state.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It returns the ID number of the child to the parent process, and a 0 value to</a:t>
            </a:r>
          </a:p>
          <a:p>
            <a:r>
              <a:rPr lang="en-US" sz="1200" kern="1200" baseline="0" dirty="0" smtClean="0">
                <a:solidFill>
                  <a:schemeClr val="tx1"/>
                </a:solidFill>
                <a:latin typeface="+mn-lt"/>
                <a:ea typeface="+mn-ea"/>
                <a:cs typeface="+mn-cs"/>
              </a:rPr>
              <a:t>the child process.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kernel has completed these functions it can do one of the following, as part of</a:t>
            </a:r>
          </a:p>
          <a:p>
            <a:r>
              <a:rPr lang="en-NZ" dirty="0" smtClean="0"/>
              <a:t>the dispatcher routine:</a:t>
            </a:r>
          </a:p>
          <a:p>
            <a:pPr lvl="1"/>
            <a:r>
              <a:rPr lang="en-NZ" dirty="0" smtClean="0"/>
              <a:t>• Stay in the parent process. Control returns to user mode at the point of the fork call of the parent.</a:t>
            </a:r>
          </a:p>
          <a:p>
            <a:pPr lvl="1"/>
            <a:r>
              <a:rPr lang="en-NZ" dirty="0" smtClean="0"/>
              <a:t>• Transfer control to the child process. The child process begins executing at the same point in the code as the parent, namely at the return from the fork call.</a:t>
            </a:r>
          </a:p>
          <a:p>
            <a:pPr lvl="1"/>
            <a:r>
              <a:rPr lang="en-NZ" dirty="0" smtClean="0"/>
              <a:t>• Transfer control to another process. Both parent and child are left in the Ready to Run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4.13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10"/>
          <p:cNvSpPr>
            <a:spLocks noGrp="1"/>
          </p:cNvSpPr>
          <p:nvPr>
            <p:ph type="sldNum" sz="quarter" idx="12"/>
          </p:nvPr>
        </p:nvSpPr>
        <p:spPr/>
        <p:txBody>
          <a:bodyPr/>
          <a:lstStyle>
            <a:lvl1pPr>
              <a:defRPr/>
            </a:lvl1pPr>
            <a:extLst/>
          </a:lstStyle>
          <a:p>
            <a:pPr>
              <a:defRPr/>
            </a:pPr>
            <a:fld id="{AA6950BF-2505-43E9-997F-D5F22DD36B48}" type="slidenum">
              <a:rPr lang="en-US"/>
              <a:pPr>
                <a:defRPr/>
              </a:pPr>
              <a:t>‹#›</a:t>
            </a:fld>
            <a:endParaRPr lang="en-US"/>
          </a:p>
        </p:txBody>
      </p:sp>
    </p:spTree>
    <p:extLst>
      <p:ext uri="{BB962C8B-B14F-4D97-AF65-F5344CB8AC3E}">
        <p14:creationId xmlns:p14="http://schemas.microsoft.com/office/powerpoint/2010/main" val="170532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FF49ADA0-BA4B-4DE5-91E6-3C16608279D5}" type="slidenum">
              <a:rPr lang="en-US"/>
              <a:pPr>
                <a:defRPr/>
              </a:pPr>
              <a:t>‹#›</a:t>
            </a:fld>
            <a:endParaRPr lang="en-US"/>
          </a:p>
        </p:txBody>
      </p:sp>
    </p:spTree>
    <p:extLst>
      <p:ext uri="{BB962C8B-B14F-4D97-AF65-F5344CB8AC3E}">
        <p14:creationId xmlns:p14="http://schemas.microsoft.com/office/powerpoint/2010/main" val="210878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65D29C31-8353-449D-A2AB-774A1110F55A}" type="slidenum">
              <a:rPr lang="en-US"/>
              <a:pPr>
                <a:defRPr/>
              </a:pPr>
              <a:t>‹#›</a:t>
            </a:fld>
            <a:endParaRPr lang="en-US"/>
          </a:p>
        </p:txBody>
      </p:sp>
    </p:spTree>
    <p:extLst>
      <p:ext uri="{BB962C8B-B14F-4D97-AF65-F5344CB8AC3E}">
        <p14:creationId xmlns:p14="http://schemas.microsoft.com/office/powerpoint/2010/main" val="29886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5291566-86D2-4D56-9579-6431807A897E}" type="slidenum">
              <a:rPr lang="en-US"/>
              <a:pPr>
                <a:defRPr/>
              </a:pPr>
              <a:t>‹#›</a:t>
            </a:fld>
            <a:endParaRPr lang="en-US"/>
          </a:p>
        </p:txBody>
      </p:sp>
    </p:spTree>
    <p:extLst>
      <p:ext uri="{BB962C8B-B14F-4D97-AF65-F5344CB8AC3E}">
        <p14:creationId xmlns:p14="http://schemas.microsoft.com/office/powerpoint/2010/main" val="371897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C7C40D60-6296-47F5-AB1F-5FCDA0F3952F}" type="slidenum">
              <a:rPr lang="en-US"/>
              <a:pPr>
                <a:defRPr/>
              </a:pPr>
              <a:t>‹#›</a:t>
            </a:fld>
            <a:endParaRPr lang="en-US"/>
          </a:p>
        </p:txBody>
      </p:sp>
    </p:spTree>
    <p:extLst>
      <p:ext uri="{BB962C8B-B14F-4D97-AF65-F5344CB8AC3E}">
        <p14:creationId xmlns:p14="http://schemas.microsoft.com/office/powerpoint/2010/main" val="119516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8A69FD3A-D0C5-4627-8E52-EA9B88F4C41D}" type="slidenum">
              <a:rPr lang="en-US"/>
              <a:pPr>
                <a:defRPr/>
              </a:pPr>
              <a:t>‹#›</a:t>
            </a:fld>
            <a:endParaRPr lang="en-US"/>
          </a:p>
        </p:txBody>
      </p:sp>
    </p:spTree>
    <p:extLst>
      <p:ext uri="{BB962C8B-B14F-4D97-AF65-F5344CB8AC3E}">
        <p14:creationId xmlns:p14="http://schemas.microsoft.com/office/powerpoint/2010/main" val="250994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endParaRPr lang="en-US"/>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FC8FCE72-3C0B-44A3-96B0-6ECDE4BD3CE0}" type="slidenum">
              <a:rPr lang="en-US"/>
              <a:pPr>
                <a:defRPr/>
              </a:pPr>
              <a:t>‹#›</a:t>
            </a:fld>
            <a:endParaRPr lang="en-US"/>
          </a:p>
        </p:txBody>
      </p:sp>
    </p:spTree>
    <p:extLst>
      <p:ext uri="{BB962C8B-B14F-4D97-AF65-F5344CB8AC3E}">
        <p14:creationId xmlns:p14="http://schemas.microsoft.com/office/powerpoint/2010/main" val="260424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endParaRPr lang="en-US"/>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9E627329-2A3A-44FF-B995-F535F20D4C42}" type="slidenum">
              <a:rPr lang="en-US"/>
              <a:pPr>
                <a:defRPr/>
              </a:pPr>
              <a:t>‹#›</a:t>
            </a:fld>
            <a:endParaRPr lang="en-US"/>
          </a:p>
        </p:txBody>
      </p:sp>
    </p:spTree>
    <p:extLst>
      <p:ext uri="{BB962C8B-B14F-4D97-AF65-F5344CB8AC3E}">
        <p14:creationId xmlns:p14="http://schemas.microsoft.com/office/powerpoint/2010/main" val="11531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Date Placeholder 1"/>
          <p:cNvSpPr>
            <a:spLocks noGrp="1"/>
          </p:cNvSpPr>
          <p:nvPr>
            <p:ph type="dt" sz="half" idx="10"/>
          </p:nvPr>
        </p:nvSpPr>
        <p:spPr/>
        <p:txBody>
          <a:bodyPr/>
          <a:lstStyle>
            <a:lvl1pPr>
              <a:defRPr/>
            </a:lvl1pPr>
            <a:extLst/>
          </a:lstStyle>
          <a:p>
            <a:pPr>
              <a:defRPr/>
            </a:pPr>
            <a:endParaRPr lang="en-US"/>
          </a:p>
        </p:txBody>
      </p:sp>
      <p:sp>
        <p:nvSpPr>
          <p:cNvPr id="4" name="Footer Placeholder 2"/>
          <p:cNvSpPr>
            <a:spLocks noGrp="1"/>
          </p:cNvSpPr>
          <p:nvPr>
            <p:ph type="ftr" sz="quarter" idx="11"/>
          </p:nvPr>
        </p:nvSpPr>
        <p:spPr/>
        <p:txBody>
          <a:bodyPr/>
          <a:lstStyle>
            <a:lvl1pPr>
              <a:defRPr/>
            </a:lvl1pPr>
            <a:extLst/>
          </a:lstStyle>
          <a:p>
            <a:pPr>
              <a:defRPr/>
            </a:pP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FB88F077-7217-49ED-B154-4EE27F4EEE57}" type="slidenum">
              <a:rPr lang="en-US"/>
              <a:pPr>
                <a:defRPr/>
              </a:pPr>
              <a:t>‹#›</a:t>
            </a:fld>
            <a:endParaRPr lang="en-US"/>
          </a:p>
        </p:txBody>
      </p:sp>
    </p:spTree>
    <p:extLst>
      <p:ext uri="{BB962C8B-B14F-4D97-AF65-F5344CB8AC3E}">
        <p14:creationId xmlns:p14="http://schemas.microsoft.com/office/powerpoint/2010/main" val="32104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D8978905-ACB7-4D28-BAB4-2A92D0E4B17F}" type="slidenum">
              <a:rPr lang="en-US"/>
              <a:pPr>
                <a:defRPr/>
              </a:pPr>
              <a:t>‹#›</a:t>
            </a:fld>
            <a:endParaRPr lang="en-US"/>
          </a:p>
        </p:txBody>
      </p:sp>
    </p:spTree>
    <p:extLst>
      <p:ext uri="{BB962C8B-B14F-4D97-AF65-F5344CB8AC3E}">
        <p14:creationId xmlns:p14="http://schemas.microsoft.com/office/powerpoint/2010/main" val="23609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0B249ECB-2754-469F-A99E-4ED33768B75D}" type="slidenum">
              <a:rPr lang="en-US"/>
              <a:pPr>
                <a:defRPr/>
              </a:pPr>
              <a:t>‹#›</a:t>
            </a:fld>
            <a:endParaRPr lang="en-US"/>
          </a:p>
        </p:txBody>
      </p:sp>
    </p:spTree>
    <p:extLst>
      <p:ext uri="{BB962C8B-B14F-4D97-AF65-F5344CB8AC3E}">
        <p14:creationId xmlns:p14="http://schemas.microsoft.com/office/powerpoint/2010/main" val="174144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latin typeface="Arial" charset="0"/>
              </a:defRPr>
            </a:lvl1pPr>
            <a:extLst/>
          </a:lstStyle>
          <a:p>
            <a:pPr>
              <a:defRPr/>
            </a:pPr>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latin typeface="Arial" charset="0"/>
              </a:defRPr>
            </a:lvl1pPr>
            <a:extLst/>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latinLnBrk="0" hangingPunct="1">
              <a:defRPr kumimoji="0" sz="1000">
                <a:solidFill>
                  <a:schemeClr val="bg2">
                    <a:shade val="50000"/>
                  </a:schemeClr>
                </a:solidFill>
                <a:latin typeface="Arial" charset="0"/>
              </a:defRPr>
            </a:lvl1pPr>
            <a:extLst/>
          </a:lstStyle>
          <a:p>
            <a:pPr>
              <a:defRPr/>
            </a:pPr>
            <a:fld id="{5499245B-A0A8-490A-BE17-A76287656D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1" r:id="rId2"/>
    <p:sldLayoutId id="2147483819" r:id="rId3"/>
    <p:sldLayoutId id="2147483812" r:id="rId4"/>
    <p:sldLayoutId id="2147483813" r:id="rId5"/>
    <p:sldLayoutId id="2147483814" r:id="rId6"/>
    <p:sldLayoutId id="2147483820" r:id="rId7"/>
    <p:sldLayoutId id="2147483815" r:id="rId8"/>
    <p:sldLayoutId id="2147483821" r:id="rId9"/>
    <p:sldLayoutId id="2147483816" r:id="rId10"/>
    <p:sldLayoutId id="2147483817" r:id="rId11"/>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linfo.org/flavors.html" TargetMode="External"/><Relationship Id="rId2" Type="http://schemas.openxmlformats.org/officeDocument/2006/relationships/hyperlink" Target="http://www.unix.org/what_is_unix/history_timelin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man7.org/linux/man-pages/man7/pthreads.7.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utorialspoint.com/unix_system_calls/clone.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22313" y="1820863"/>
            <a:ext cx="7772400" cy="1828800"/>
          </a:xfrm>
        </p:spPr>
        <p:txBody>
          <a:bodyPr>
            <a:normAutofit fontScale="90000"/>
          </a:bodyPr>
          <a:lstStyle/>
          <a:p>
            <a:pPr eaLnBrk="1" fontAlgn="auto" hangingPunct="1">
              <a:spcAft>
                <a:spcPts val="0"/>
              </a:spcAft>
              <a:defRPr/>
            </a:pPr>
            <a:r>
              <a:rPr lang="en-US" dirty="0" smtClean="0"/>
              <a:t>UNIX, Linux and Windows</a:t>
            </a:r>
            <a:br>
              <a:rPr lang="en-US" dirty="0" smtClean="0"/>
            </a:br>
            <a:r>
              <a:rPr lang="en-US" dirty="0" smtClean="0"/>
              <a:t> Operating Systems</a:t>
            </a:r>
          </a:p>
        </p:txBody>
      </p:sp>
      <p:sp>
        <p:nvSpPr>
          <p:cNvPr id="2051" name="Rectangle 3"/>
          <p:cNvSpPr>
            <a:spLocks noGrp="1" noChangeArrowheads="1"/>
          </p:cNvSpPr>
          <p:nvPr>
            <p:ph type="subTitle" idx="1"/>
          </p:nvPr>
        </p:nvSpPr>
        <p:spPr>
          <a:xfrm>
            <a:off x="722313" y="3684588"/>
            <a:ext cx="7735887" cy="1268412"/>
          </a:xfrm>
        </p:spPr>
        <p:txBody>
          <a:bodyPr>
            <a:normAutofit fontScale="77500" lnSpcReduction="20000"/>
          </a:bodyPr>
          <a:lstStyle/>
          <a:p>
            <a:pPr eaLnBrk="1" fontAlgn="auto" hangingPunct="1">
              <a:lnSpc>
                <a:spcPct val="110000"/>
              </a:lnSpc>
              <a:spcAft>
                <a:spcPts val="0"/>
              </a:spcAft>
              <a:buFont typeface="Wingdings 2"/>
              <a:buNone/>
              <a:defRPr/>
            </a:pPr>
            <a:r>
              <a:rPr lang="en-US" sz="2800" dirty="0" smtClean="0"/>
              <a:t>Processes and Threads</a:t>
            </a:r>
          </a:p>
          <a:p>
            <a:pPr eaLnBrk="1" fontAlgn="auto" hangingPunct="1">
              <a:lnSpc>
                <a:spcPct val="110000"/>
              </a:lnSpc>
              <a:spcAft>
                <a:spcPts val="0"/>
              </a:spcAft>
              <a:buFont typeface="Wingdings 2"/>
              <a:buNone/>
              <a:defRPr/>
            </a:pPr>
            <a:r>
              <a:rPr lang="en-US" sz="2800" dirty="0" smtClean="0"/>
              <a:t>Mirela Gutica</a:t>
            </a:r>
          </a:p>
          <a:p>
            <a:pPr eaLnBrk="1" fontAlgn="auto" hangingPunct="1">
              <a:lnSpc>
                <a:spcPct val="110000"/>
              </a:lnSpc>
              <a:spcAft>
                <a:spcPts val="0"/>
              </a:spcAft>
              <a:buFont typeface="Wingdings 2"/>
              <a:buNone/>
              <a:defRPr/>
            </a:pPr>
            <a:r>
              <a:rPr lang="en-US" sz="2800" dirty="0" smtClean="0"/>
              <a:t>Technical Programming</a:t>
            </a:r>
          </a:p>
          <a:p>
            <a:pPr eaLnBrk="1" fontAlgn="auto" hangingPunct="1">
              <a:lnSpc>
                <a:spcPct val="110000"/>
              </a:lnSpc>
              <a:spcAft>
                <a:spcPts val="0"/>
              </a:spcAft>
              <a:buFont typeface="Wingdings 2"/>
              <a:buNone/>
              <a:defRPr/>
            </a:pPr>
            <a:r>
              <a:rPr lang="en-US" sz="2800" dirty="0" smtClean="0"/>
              <a:t>BCIT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2400" dirty="0"/>
              <a:t>Result of Running the Fork() Example (More Instructions after fork()); Note the Order of Execution </a:t>
            </a:r>
            <a:r>
              <a:rPr lang="en-CA" sz="2400" dirty="0" smtClean="0"/>
              <a:t>(3). Why Is Different?</a:t>
            </a:r>
            <a:endParaRPr lang="en-CA"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8009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5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Unix</a:t>
            </a:r>
            <a:endParaRPr lang="en-CA" dirty="0"/>
          </a:p>
        </p:txBody>
      </p:sp>
      <p:sp>
        <p:nvSpPr>
          <p:cNvPr id="3" name="Content Placeholder 2"/>
          <p:cNvSpPr>
            <a:spLocks noGrp="1"/>
          </p:cNvSpPr>
          <p:nvPr>
            <p:ph idx="1"/>
          </p:nvPr>
        </p:nvSpPr>
        <p:spPr/>
        <p:txBody>
          <a:bodyPr/>
          <a:lstStyle/>
          <a:p>
            <a:r>
              <a:rPr lang="en-CA" dirty="0" smtClean="0"/>
              <a:t>History and flavors of Unix</a:t>
            </a:r>
          </a:p>
          <a:p>
            <a:r>
              <a:rPr lang="en-CA" dirty="0" smtClean="0"/>
              <a:t>Please read:</a:t>
            </a:r>
          </a:p>
          <a:p>
            <a:pPr lvl="1"/>
            <a:r>
              <a:rPr lang="en-CA" dirty="0" smtClean="0">
                <a:hlinkClick r:id="rId2"/>
              </a:rPr>
              <a:t>http</a:t>
            </a:r>
            <a:r>
              <a:rPr lang="en-CA" dirty="0">
                <a:hlinkClick r:id="rId2"/>
              </a:rPr>
              <a:t>://</a:t>
            </a:r>
            <a:r>
              <a:rPr lang="en-CA" dirty="0" smtClean="0">
                <a:hlinkClick r:id="rId2"/>
              </a:rPr>
              <a:t>www.unix.org/what_is_unix/history_timeline.html</a:t>
            </a:r>
            <a:endParaRPr lang="en-CA" dirty="0" smtClean="0"/>
          </a:p>
          <a:p>
            <a:pPr lvl="1"/>
            <a:r>
              <a:rPr lang="en-CA" dirty="0">
                <a:hlinkClick r:id="rId3"/>
              </a:rPr>
              <a:t>http://www.linfo.org/flavors.html</a:t>
            </a:r>
            <a:endParaRPr lang="en-CA" dirty="0"/>
          </a:p>
          <a:p>
            <a:pPr marL="457200" lvl="1" indent="0">
              <a:buNone/>
            </a:pPr>
            <a:r>
              <a:rPr lang="en-CA" dirty="0" smtClean="0"/>
              <a:t> </a:t>
            </a:r>
          </a:p>
          <a:p>
            <a:pPr marL="457200" lvl="1" indent="0">
              <a:buNone/>
            </a:pPr>
            <a:endParaRPr lang="en-CA" dirty="0"/>
          </a:p>
        </p:txBody>
      </p:sp>
    </p:spTree>
    <p:extLst>
      <p:ext uri="{BB962C8B-B14F-4D97-AF65-F5344CB8AC3E}">
        <p14:creationId xmlns:p14="http://schemas.microsoft.com/office/powerpoint/2010/main" val="1361866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01379034"/>
              </p:ext>
            </p:extLst>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15616" y="1340768"/>
            <a:ext cx="7162800" cy="492443"/>
          </a:xfrm>
          <a:prstGeom prst="rect">
            <a:avLst/>
          </a:prstGeom>
          <a:noFill/>
        </p:spPr>
        <p:txBody>
          <a:bodyPr wrap="square" rtlCol="0">
            <a:spAutoFit/>
          </a:bodyPr>
          <a:lstStyle/>
          <a:p>
            <a:pPr>
              <a:buFont typeface="Wingdings" charset="2"/>
              <a:buChar char="✽"/>
            </a:pPr>
            <a:r>
              <a:rPr lang="en-NZ" sz="2600" dirty="0" smtClean="0">
                <a:latin typeface="+mn-lt"/>
              </a:rPr>
              <a:t>  makes use of four thread-related concepts</a:t>
            </a:r>
            <a:r>
              <a:rPr lang="en-NZ" sz="2200" dirty="0" smtClean="0"/>
              <a:t>:</a:t>
            </a:r>
          </a:p>
        </p:txBody>
      </p:sp>
    </p:spTree>
    <p:extLst>
      <p:ext uri="{BB962C8B-B14F-4D97-AF65-F5344CB8AC3E}">
        <p14:creationId xmlns:p14="http://schemas.microsoft.com/office/powerpoint/2010/main" val="119604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Solaris Processes and Threads</a:t>
            </a:r>
          </a:p>
        </p:txBody>
      </p:sp>
      <p:sp>
        <p:nvSpPr>
          <p:cNvPr id="171011" name="Rectangle 3"/>
          <p:cNvSpPr>
            <a:spLocks noGrp="1" noChangeArrowheads="1"/>
          </p:cNvSpPr>
          <p:nvPr>
            <p:ph type="body" idx="1"/>
          </p:nvPr>
        </p:nvSpPr>
        <p:spPr/>
        <p:txBody>
          <a:bodyPr/>
          <a:lstStyle/>
          <a:p>
            <a:r>
              <a:rPr lang="en-US" altLang="en-US" dirty="0"/>
              <a:t>Process includes the user’s address space, stack, and process control block</a:t>
            </a:r>
          </a:p>
          <a:p>
            <a:r>
              <a:rPr lang="en-US" altLang="en-US" dirty="0"/>
              <a:t>User-level threads (ULT)</a:t>
            </a:r>
          </a:p>
          <a:p>
            <a:pPr lvl="1"/>
            <a:r>
              <a:rPr lang="en-US" altLang="en-US" dirty="0"/>
              <a:t>At the user library level</a:t>
            </a:r>
          </a:p>
          <a:p>
            <a:r>
              <a:rPr lang="en-US" altLang="en-US" dirty="0"/>
              <a:t>Lightweight processes (LWP)</a:t>
            </a:r>
          </a:p>
          <a:p>
            <a:pPr lvl="1"/>
            <a:r>
              <a:rPr lang="en-US" altLang="en-US" dirty="0"/>
              <a:t>Mapping between ULT and kernel threads.</a:t>
            </a:r>
          </a:p>
          <a:p>
            <a:r>
              <a:rPr lang="en-US" altLang="en-US" dirty="0"/>
              <a:t>Kernel threads</a:t>
            </a:r>
          </a:p>
          <a:p>
            <a:endParaRPr lang="en-US" altLang="en-US" dirty="0"/>
          </a:p>
        </p:txBody>
      </p:sp>
    </p:spTree>
    <p:extLst>
      <p:ext uri="{BB962C8B-B14F-4D97-AF65-F5344CB8AC3E}">
        <p14:creationId xmlns:p14="http://schemas.microsoft.com/office/powerpoint/2010/main" val="204616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10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Tree>
    <p:extLst>
      <p:ext uri="{BB962C8B-B14F-4D97-AF65-F5344CB8AC3E}">
        <p14:creationId xmlns:p14="http://schemas.microsoft.com/office/powerpoint/2010/main" val="511405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Tree>
    <p:extLst>
      <p:ext uri="{BB962C8B-B14F-4D97-AF65-F5344CB8AC3E}">
        <p14:creationId xmlns:p14="http://schemas.microsoft.com/office/powerpoint/2010/main" val="414184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extLst>
      <p:ext uri="{BB962C8B-B14F-4D97-AF65-F5344CB8AC3E}">
        <p14:creationId xmlns:p14="http://schemas.microsoft.com/office/powerpoint/2010/main" val="122932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Linux Processes and Threads</a:t>
            </a:r>
          </a:p>
        </p:txBody>
      </p:sp>
      <p:sp>
        <p:nvSpPr>
          <p:cNvPr id="194563" name="Rectangle 3"/>
          <p:cNvSpPr>
            <a:spLocks noGrp="1" noChangeArrowheads="1"/>
          </p:cNvSpPr>
          <p:nvPr>
            <p:ph type="body" idx="1"/>
          </p:nvPr>
        </p:nvSpPr>
        <p:spPr/>
        <p:txBody>
          <a:bodyPr/>
          <a:lstStyle/>
          <a:p>
            <a:pPr>
              <a:lnSpc>
                <a:spcPct val="80000"/>
              </a:lnSpc>
            </a:pPr>
            <a:r>
              <a:rPr lang="en-US" altLang="en-US" sz="2400" dirty="0"/>
              <a:t>User level threads have been introduced in version 1.0.9 and kernel level threads in  version 1.3.56.</a:t>
            </a:r>
          </a:p>
          <a:p>
            <a:pPr>
              <a:lnSpc>
                <a:spcPct val="80000"/>
              </a:lnSpc>
            </a:pPr>
            <a:r>
              <a:rPr lang="en-US" altLang="en-US" sz="2400" dirty="0" smtClean="0"/>
              <a:t>New versions of Linux support </a:t>
            </a:r>
            <a:r>
              <a:rPr lang="en-CA" sz="2400" dirty="0"/>
              <a:t>“N to M” threading </a:t>
            </a:r>
            <a:r>
              <a:rPr lang="en-CA" sz="2400" dirty="0" smtClean="0"/>
              <a:t>scheme</a:t>
            </a:r>
          </a:p>
          <a:p>
            <a:pPr lvl="1">
              <a:lnSpc>
                <a:spcPct val="80000"/>
              </a:lnSpc>
            </a:pPr>
            <a:r>
              <a:rPr lang="en-CA" sz="2000" dirty="0" err="1"/>
              <a:t>kse</a:t>
            </a:r>
            <a:r>
              <a:rPr lang="en-CA" sz="2000" dirty="0"/>
              <a:t> - kernel support for user threads</a:t>
            </a:r>
            <a:endParaRPr lang="en-CA" sz="2000" dirty="0" smtClean="0"/>
          </a:p>
          <a:p>
            <a:pPr>
              <a:lnSpc>
                <a:spcPct val="80000"/>
              </a:lnSpc>
            </a:pPr>
            <a:r>
              <a:rPr lang="en-US" altLang="en-US" sz="2400" dirty="0" smtClean="0"/>
              <a:t>Many </a:t>
            </a:r>
            <a:r>
              <a:rPr lang="en-US" altLang="en-US" sz="2400" dirty="0"/>
              <a:t>Linux kernel subsystems do not distinguish between processes and threads – they are both called tasks.</a:t>
            </a:r>
          </a:p>
          <a:p>
            <a:pPr>
              <a:lnSpc>
                <a:spcPct val="80000"/>
              </a:lnSpc>
            </a:pPr>
            <a:r>
              <a:rPr lang="en-US" altLang="en-US" sz="2400" dirty="0"/>
              <a:t>Linux uses fork() to spawn child tasks.</a:t>
            </a:r>
          </a:p>
          <a:p>
            <a:pPr>
              <a:lnSpc>
                <a:spcPct val="80000"/>
              </a:lnSpc>
            </a:pPr>
            <a:r>
              <a:rPr lang="en-US" altLang="en-US" sz="2400" dirty="0" smtClean="0"/>
              <a:t>Linux supports POSIX </a:t>
            </a:r>
            <a:r>
              <a:rPr lang="en-US" altLang="en-US" sz="2400" dirty="0"/>
              <a:t>threads </a:t>
            </a:r>
            <a:endParaRPr lang="en-US" altLang="en-US" sz="2400" dirty="0" smtClean="0"/>
          </a:p>
          <a:p>
            <a:pPr lvl="1">
              <a:lnSpc>
                <a:spcPct val="80000"/>
              </a:lnSpc>
            </a:pPr>
            <a:r>
              <a:rPr lang="en-US" altLang="en-US" sz="2000" dirty="0">
                <a:hlinkClick r:id="rId2"/>
              </a:rPr>
              <a:t>http://</a:t>
            </a:r>
            <a:r>
              <a:rPr lang="en-US" altLang="en-US" sz="2000" dirty="0" smtClean="0">
                <a:hlinkClick r:id="rId2"/>
              </a:rPr>
              <a:t>man7.org/linux/man-pages/man7/pthreads.7.html</a:t>
            </a:r>
            <a:r>
              <a:rPr lang="en-US" altLang="en-US" sz="2000" dirty="0" smtClean="0"/>
              <a:t> </a:t>
            </a:r>
            <a:endParaRPr lang="en-US" altLang="en-US" sz="2000" dirty="0"/>
          </a:p>
        </p:txBody>
      </p:sp>
    </p:spTree>
    <p:extLst>
      <p:ext uri="{BB962C8B-B14F-4D97-AF65-F5344CB8AC3E}">
        <p14:creationId xmlns:p14="http://schemas.microsoft.com/office/powerpoint/2010/main" val="519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Posix</a:t>
            </a:r>
            <a:r>
              <a:rPr lang="en-CA" dirty="0" smtClean="0"/>
              <a:t> Threads</a:t>
            </a:r>
            <a:endParaRPr lang="en-CA" dirty="0"/>
          </a:p>
        </p:txBody>
      </p:sp>
      <p:sp>
        <p:nvSpPr>
          <p:cNvPr id="3" name="Content Placeholder 2"/>
          <p:cNvSpPr>
            <a:spLocks noGrp="1"/>
          </p:cNvSpPr>
          <p:nvPr>
            <p:ph idx="1"/>
          </p:nvPr>
        </p:nvSpPr>
        <p:spPr/>
        <p:txBody>
          <a:bodyPr/>
          <a:lstStyle/>
          <a:p>
            <a:r>
              <a:rPr lang="en-CA" dirty="0" err="1" smtClean="0"/>
              <a:t>Posix</a:t>
            </a:r>
            <a:r>
              <a:rPr lang="en-CA" dirty="0" smtClean="0"/>
              <a:t> is a standard (</a:t>
            </a:r>
            <a:r>
              <a:rPr lang="en-CA" dirty="0" err="1" smtClean="0"/>
              <a:t>pthread</a:t>
            </a:r>
            <a:r>
              <a:rPr lang="en-CA" dirty="0" smtClean="0"/>
              <a:t>).</a:t>
            </a:r>
          </a:p>
          <a:p>
            <a:r>
              <a:rPr lang="en-CA" dirty="0" smtClean="0"/>
              <a:t>What </a:t>
            </a:r>
            <a:r>
              <a:rPr lang="en-CA" dirty="0"/>
              <a:t>is a POSIX lib? </a:t>
            </a:r>
            <a:endParaRPr lang="en-CA" dirty="0" smtClean="0"/>
          </a:p>
          <a:p>
            <a:pPr lvl="1"/>
            <a:r>
              <a:rPr lang="en-CA" dirty="0" smtClean="0"/>
              <a:t>It is a POSIX </a:t>
            </a:r>
            <a:r>
              <a:rPr lang="en-CA" dirty="0"/>
              <a:t>threads library for a system that supports POSIX </a:t>
            </a:r>
            <a:r>
              <a:rPr lang="en-CA" dirty="0" smtClean="0"/>
              <a:t>threads</a:t>
            </a:r>
          </a:p>
          <a:p>
            <a:r>
              <a:rPr lang="en-CA" dirty="0" smtClean="0"/>
              <a:t> How </a:t>
            </a:r>
            <a:r>
              <a:rPr lang="en-CA" dirty="0"/>
              <a:t>are </a:t>
            </a:r>
            <a:r>
              <a:rPr lang="en-CA" dirty="0" err="1" smtClean="0"/>
              <a:t>pthreads</a:t>
            </a:r>
            <a:r>
              <a:rPr lang="en-CA" dirty="0" smtClean="0"/>
              <a:t> implemented on a particular system? </a:t>
            </a:r>
          </a:p>
          <a:p>
            <a:pPr lvl="1"/>
            <a:r>
              <a:rPr lang="en-CA" dirty="0" smtClean="0"/>
              <a:t>This is </a:t>
            </a:r>
            <a:r>
              <a:rPr lang="en-CA" dirty="0"/>
              <a:t>up to the kernel </a:t>
            </a:r>
            <a:r>
              <a:rPr lang="en-CA" dirty="0" smtClean="0"/>
              <a:t>developer</a:t>
            </a:r>
            <a:endParaRPr lang="en-CA" dirty="0"/>
          </a:p>
        </p:txBody>
      </p:sp>
    </p:spTree>
    <p:extLst>
      <p:ext uri="{BB962C8B-B14F-4D97-AF65-F5344CB8AC3E}">
        <p14:creationId xmlns:p14="http://schemas.microsoft.com/office/powerpoint/2010/main" val="382435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p</a:t>
            </a:r>
            <a:r>
              <a:rPr lang="en-CA" dirty="0" err="1" smtClean="0"/>
              <a:t>thread_create</a:t>
            </a:r>
            <a:r>
              <a:rPr lang="en-CA" dirty="0" smtClean="0"/>
              <a:t>()</a:t>
            </a:r>
            <a:endParaRPr lang="en-CA" dirty="0"/>
          </a:p>
        </p:txBody>
      </p:sp>
      <p:sp>
        <p:nvSpPr>
          <p:cNvPr id="3" name="Content Placeholder 2"/>
          <p:cNvSpPr>
            <a:spLocks noGrp="1"/>
          </p:cNvSpPr>
          <p:nvPr>
            <p:ph idx="1"/>
          </p:nvPr>
        </p:nvSpPr>
        <p:spPr/>
        <p:txBody>
          <a:bodyPr/>
          <a:lstStyle/>
          <a:p>
            <a:pPr>
              <a:buNone/>
            </a:pPr>
            <a:r>
              <a:rPr lang="en-US" altLang="en-US" sz="2800" dirty="0" err="1">
                <a:latin typeface="Lucida Console" pitchFamily="49" charset="0"/>
              </a:rPr>
              <a:t>int</a:t>
            </a:r>
            <a:r>
              <a:rPr lang="en-US" altLang="en-US" sz="2800" dirty="0">
                <a:latin typeface="Lucida Console" pitchFamily="49" charset="0"/>
              </a:rPr>
              <a:t> </a:t>
            </a:r>
            <a:r>
              <a:rPr lang="en-US" altLang="en-US" sz="2800" dirty="0" err="1">
                <a:latin typeface="Lucida Console" pitchFamily="49" charset="0"/>
              </a:rPr>
              <a:t>pthread_create</a:t>
            </a:r>
            <a:r>
              <a:rPr lang="en-US" altLang="en-US" sz="2800" dirty="0">
                <a:latin typeface="Lucida Console" pitchFamily="49" charset="0"/>
              </a:rPr>
              <a:t>(</a:t>
            </a:r>
            <a:r>
              <a:rPr lang="en-US" altLang="en-US" sz="2800" dirty="0" err="1">
                <a:latin typeface="Lucida Console" pitchFamily="49" charset="0"/>
              </a:rPr>
              <a:t>pthread_t</a:t>
            </a:r>
            <a:r>
              <a:rPr lang="en-US" altLang="en-US" sz="2800" dirty="0">
                <a:latin typeface="Lucida Console" pitchFamily="49" charset="0"/>
              </a:rPr>
              <a:t> *</a:t>
            </a:r>
            <a:r>
              <a:rPr lang="en-US" altLang="en-US" sz="2800" i="1" dirty="0" err="1">
                <a:latin typeface="Lucida Console" pitchFamily="49" charset="0"/>
              </a:rPr>
              <a:t>tid</a:t>
            </a:r>
            <a:r>
              <a:rPr lang="en-US" altLang="en-US" sz="2800" dirty="0">
                <a:latin typeface="Lucida Console" pitchFamily="49" charset="0"/>
              </a:rPr>
              <a:t>, </a:t>
            </a:r>
            <a:r>
              <a:rPr lang="en-US" altLang="en-US" sz="2800" dirty="0" err="1">
                <a:latin typeface="Lucida Console" pitchFamily="49" charset="0"/>
              </a:rPr>
              <a:t>const</a:t>
            </a:r>
            <a:r>
              <a:rPr lang="en-US" altLang="en-US" sz="2800" dirty="0">
                <a:latin typeface="Lucida Console" pitchFamily="49" charset="0"/>
              </a:rPr>
              <a:t> </a:t>
            </a:r>
            <a:r>
              <a:rPr lang="en-US" altLang="en-US" sz="2800" dirty="0" err="1">
                <a:latin typeface="Lucida Console" pitchFamily="49" charset="0"/>
              </a:rPr>
              <a:t>pthread_attr_t</a:t>
            </a:r>
            <a:r>
              <a:rPr lang="en-US" altLang="en-US" sz="2800" dirty="0">
                <a:latin typeface="Lucida Console" pitchFamily="49" charset="0"/>
              </a:rPr>
              <a:t> *, void *(*</a:t>
            </a:r>
            <a:r>
              <a:rPr lang="en-US" altLang="en-US" sz="2800" i="1" dirty="0" err="1">
                <a:latin typeface="Lucida Console" pitchFamily="49" charset="0"/>
              </a:rPr>
              <a:t>func</a:t>
            </a:r>
            <a:r>
              <a:rPr lang="en-US" altLang="en-US" sz="2800" dirty="0">
                <a:latin typeface="Lucida Console" pitchFamily="49" charset="0"/>
              </a:rPr>
              <a:t>)(void *), void *</a:t>
            </a:r>
            <a:r>
              <a:rPr lang="en-US" altLang="en-US" sz="2800" i="1" dirty="0" err="1">
                <a:latin typeface="Lucida Console" pitchFamily="49" charset="0"/>
              </a:rPr>
              <a:t>arg</a:t>
            </a:r>
            <a:r>
              <a:rPr lang="en-US" altLang="en-US" sz="2800" dirty="0">
                <a:latin typeface="Lucida Console" pitchFamily="49" charset="0"/>
              </a:rPr>
              <a:t>);</a:t>
            </a:r>
          </a:p>
          <a:p>
            <a:r>
              <a:rPr lang="en-US" altLang="en-US" dirty="0"/>
              <a:t>start function </a:t>
            </a:r>
            <a:r>
              <a:rPr lang="en-US" altLang="en-US" dirty="0" err="1">
                <a:latin typeface="Lucida Console" pitchFamily="49" charset="0"/>
              </a:rPr>
              <a:t>func</a:t>
            </a:r>
            <a:r>
              <a:rPr lang="en-US" altLang="en-US" dirty="0"/>
              <a:t> with argument </a:t>
            </a:r>
            <a:r>
              <a:rPr lang="en-US" altLang="en-US" dirty="0" err="1">
                <a:latin typeface="Lucida Console" pitchFamily="49" charset="0"/>
              </a:rPr>
              <a:t>arg</a:t>
            </a:r>
            <a:r>
              <a:rPr lang="en-US" altLang="en-US" dirty="0"/>
              <a:t> in new thread</a:t>
            </a:r>
          </a:p>
          <a:p>
            <a:r>
              <a:rPr lang="en-US" altLang="en-US" dirty="0"/>
              <a:t>return 0 if ok, &gt;0 if not</a:t>
            </a:r>
          </a:p>
          <a:p>
            <a:pPr marL="0" indent="0">
              <a:buNone/>
            </a:pPr>
            <a:endParaRPr lang="en-CA" dirty="0"/>
          </a:p>
        </p:txBody>
      </p:sp>
    </p:spTree>
    <p:extLst>
      <p:ext uri="{BB962C8B-B14F-4D97-AF65-F5344CB8AC3E}">
        <p14:creationId xmlns:p14="http://schemas.microsoft.com/office/powerpoint/2010/main" val="1775587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213912" y="404664"/>
            <a:ext cx="4366199" cy="1355750"/>
          </a:xfrm>
        </p:spPr>
        <p:txBody>
          <a:bodyPr>
            <a:normAutofit fontScale="90000"/>
          </a:bodyPr>
          <a:lstStyle/>
          <a:p>
            <a:pPr>
              <a:lnSpc>
                <a:spcPct val="90000"/>
              </a:lnSpc>
            </a:pPr>
            <a:r>
              <a:rPr lang="en-US" sz="2800" dirty="0" smtClean="0"/>
              <a:t/>
            </a:r>
            <a:br>
              <a:rPr lang="en-US" sz="2800" dirty="0" smtClean="0"/>
            </a:br>
            <a:r>
              <a:rPr lang="en-US" sz="2800" dirty="0" smtClean="0"/>
              <a:t>Example: Unix Process</a:t>
            </a:r>
            <a:br>
              <a:rPr lang="en-US" sz="2800" dirty="0" smtClean="0"/>
            </a:br>
            <a:r>
              <a:rPr lang="en-US" sz="2800" dirty="0" smtClean="0"/>
              <a:t>Execution </a:t>
            </a:r>
            <a:r>
              <a:rPr lang="en-US" sz="2800" i="1" dirty="0" smtClean="0"/>
              <a:t>Within</a:t>
            </a:r>
            <a:r>
              <a:rPr lang="en-US" sz="2800" dirty="0" smtClean="0"/>
              <a:t> </a:t>
            </a:r>
            <a:br>
              <a:rPr lang="en-US" sz="2800" dirty="0" smtClean="0"/>
            </a:br>
            <a:r>
              <a:rPr lang="en-US" sz="2800" dirty="0" smtClean="0"/>
              <a:t>User Processes</a:t>
            </a:r>
          </a:p>
        </p:txBody>
      </p:sp>
      <p:pic>
        <p:nvPicPr>
          <p:cNvPr id="4" name="Picture 3"/>
          <p:cNvPicPr>
            <a:picLocks noChangeAspect="1"/>
          </p:cNvPicPr>
          <p:nvPr/>
        </p:nvPicPr>
        <p:blipFill>
          <a:blip r:embed="rId3"/>
          <a:stretch>
            <a:fillRect/>
          </a:stretch>
        </p:blipFill>
        <p:spPr>
          <a:xfrm>
            <a:off x="1371600" y="4267200"/>
            <a:ext cx="1858537" cy="1270000"/>
          </a:xfrm>
          <a:prstGeom prst="rect">
            <a:avLst/>
          </a:prstGeom>
        </p:spPr>
      </p:pic>
      <p:pic>
        <p:nvPicPr>
          <p:cNvPr id="5" name="Picture 4" descr="f16.pdf"/>
          <p:cNvPicPr>
            <a:picLocks noChangeAspect="1"/>
          </p:cNvPicPr>
          <p:nvPr/>
        </p:nvPicPr>
        <p:blipFill>
          <a:blip r:embed="rId4"/>
          <a:srcRect l="20000" t="9091" r="16471" b="12727"/>
          <a:stretch>
            <a:fillRect/>
          </a:stretch>
        </p:blipFill>
        <p:spPr>
          <a:xfrm>
            <a:off x="5105400" y="605287"/>
            <a:ext cx="3740742" cy="5957504"/>
          </a:xfrm>
          <a:prstGeom prst="rect">
            <a:avLst/>
          </a:prstGeom>
        </p:spPr>
      </p:pic>
    </p:spTree>
    <p:extLst>
      <p:ext uri="{BB962C8B-B14F-4D97-AF65-F5344CB8AC3E}">
        <p14:creationId xmlns:p14="http://schemas.microsoft.com/office/powerpoint/2010/main" val="2159439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f</a:t>
            </a:r>
            <a:r>
              <a:rPr lang="en-CA" dirty="0" smtClean="0"/>
              <a:t>ork(), </a:t>
            </a:r>
            <a:r>
              <a:rPr lang="en-CA" dirty="0" err="1" smtClean="0"/>
              <a:t>vfork</a:t>
            </a:r>
            <a:r>
              <a:rPr lang="en-CA" dirty="0" smtClean="0"/>
              <a:t>(), exec() - Unix and Linux</a:t>
            </a:r>
            <a:endParaRPr lang="en-CA" dirty="0"/>
          </a:p>
        </p:txBody>
      </p:sp>
      <p:sp>
        <p:nvSpPr>
          <p:cNvPr id="3" name="Content Placeholder 2"/>
          <p:cNvSpPr>
            <a:spLocks noGrp="1"/>
          </p:cNvSpPr>
          <p:nvPr>
            <p:ph idx="1"/>
          </p:nvPr>
        </p:nvSpPr>
        <p:spPr/>
        <p:txBody>
          <a:bodyPr/>
          <a:lstStyle/>
          <a:p>
            <a:r>
              <a:rPr lang="en-CA" sz="2400" dirty="0"/>
              <a:t>The </a:t>
            </a:r>
            <a:r>
              <a:rPr lang="en-CA" sz="2400" dirty="0" smtClean="0"/>
              <a:t>fork() system call makes </a:t>
            </a:r>
            <a:r>
              <a:rPr lang="en-CA" sz="2400" dirty="0"/>
              <a:t>a duplicate of the current </a:t>
            </a:r>
            <a:r>
              <a:rPr lang="en-CA" sz="2400" dirty="0" smtClean="0"/>
              <a:t>process</a:t>
            </a:r>
          </a:p>
          <a:p>
            <a:r>
              <a:rPr lang="en-CA" sz="2400" dirty="0" err="1"/>
              <a:t>vfork</a:t>
            </a:r>
            <a:r>
              <a:rPr lang="en-CA" sz="2400" dirty="0" smtClean="0"/>
              <a:t>(): </a:t>
            </a:r>
            <a:r>
              <a:rPr lang="en-CA" sz="2400" dirty="0"/>
              <a:t>the parent process is temporarily suspended, and the child process </a:t>
            </a:r>
            <a:r>
              <a:rPr lang="en-CA" sz="2400" dirty="0" smtClean="0"/>
              <a:t>can </a:t>
            </a:r>
            <a:r>
              <a:rPr lang="en-CA" sz="2400" dirty="0"/>
              <a:t>borrow the parent's address </a:t>
            </a:r>
            <a:r>
              <a:rPr lang="en-CA" sz="2400" dirty="0" smtClean="0"/>
              <a:t>space</a:t>
            </a:r>
          </a:p>
          <a:p>
            <a:r>
              <a:rPr lang="en-CA" sz="2400" dirty="0"/>
              <a:t>e</a:t>
            </a:r>
            <a:r>
              <a:rPr lang="en-CA" sz="2400" dirty="0" smtClean="0"/>
              <a:t>xec(): replaces the new created process with a real one (not a duplicate anymore) by indicated a pointer to the function or existing application (e.g., Notepad) that should execute</a:t>
            </a:r>
          </a:p>
          <a:p>
            <a:endParaRPr lang="en-CA" dirty="0" smtClean="0"/>
          </a:p>
          <a:p>
            <a:endParaRPr lang="en-CA" dirty="0"/>
          </a:p>
        </p:txBody>
      </p:sp>
    </p:spTree>
    <p:extLst>
      <p:ext uri="{BB962C8B-B14F-4D97-AF65-F5344CB8AC3E}">
        <p14:creationId xmlns:p14="http://schemas.microsoft.com/office/powerpoint/2010/main" val="186092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clone() - Linux</a:t>
            </a:r>
            <a:endParaRPr lang="en-CA" dirty="0"/>
          </a:p>
        </p:txBody>
      </p:sp>
      <p:sp>
        <p:nvSpPr>
          <p:cNvPr id="3" name="Content Placeholder 2"/>
          <p:cNvSpPr>
            <a:spLocks noGrp="1"/>
          </p:cNvSpPr>
          <p:nvPr>
            <p:ph idx="1"/>
          </p:nvPr>
        </p:nvSpPr>
        <p:spPr/>
        <p:txBody>
          <a:bodyPr/>
          <a:lstStyle/>
          <a:p>
            <a:r>
              <a:rPr lang="en-CA" sz="2400" dirty="0" smtClean="0"/>
              <a:t>clone</a:t>
            </a:r>
            <a:r>
              <a:rPr lang="en-CA" sz="2400" dirty="0"/>
              <a:t>() </a:t>
            </a:r>
            <a:r>
              <a:rPr lang="en-CA" sz="2400" dirty="0" smtClean="0"/>
              <a:t>creates a new “process” that shares parts of the parent’s context</a:t>
            </a:r>
          </a:p>
          <a:p>
            <a:r>
              <a:rPr lang="en-CA" sz="2400" dirty="0" smtClean="0"/>
              <a:t>The flag CLONE_THREAD will </a:t>
            </a:r>
            <a:r>
              <a:rPr lang="en-CA" sz="2400" dirty="0"/>
              <a:t>place the new thread in the same thread group as the calling </a:t>
            </a:r>
            <a:r>
              <a:rPr lang="en-CA" sz="2400" dirty="0" smtClean="0"/>
              <a:t>process</a:t>
            </a:r>
          </a:p>
          <a:p>
            <a:pPr lvl="1"/>
            <a:r>
              <a:rPr lang="en-CA" sz="2000" dirty="0"/>
              <a:t>Unlike fork, </a:t>
            </a:r>
            <a:r>
              <a:rPr lang="en-CA" sz="2000" dirty="0" smtClean="0"/>
              <a:t>this call allows </a:t>
            </a:r>
            <a:r>
              <a:rPr lang="en-CA" sz="2000" dirty="0"/>
              <a:t>the child process to share parts of its execution context with the calling process, such as the memory space, the table of file descriptors, and the table of signal </a:t>
            </a:r>
            <a:r>
              <a:rPr lang="en-CA" sz="2000" dirty="0" smtClean="0"/>
              <a:t>handlers</a:t>
            </a:r>
          </a:p>
          <a:p>
            <a:r>
              <a:rPr lang="en-CA" sz="2400" dirty="0">
                <a:hlinkClick r:id="rId3"/>
              </a:rPr>
              <a:t>http://</a:t>
            </a:r>
            <a:r>
              <a:rPr lang="en-CA" sz="2400" dirty="0" smtClean="0">
                <a:hlinkClick r:id="rId3"/>
              </a:rPr>
              <a:t>www.tutorialspoint.com/unix_system_calls/clone.htm</a:t>
            </a:r>
            <a:r>
              <a:rPr lang="en-CA" sz="2400" dirty="0" smtClean="0"/>
              <a:t> </a:t>
            </a:r>
            <a:endParaRPr lang="en-CA" sz="2400" dirty="0"/>
          </a:p>
          <a:p>
            <a:endParaRPr lang="en-CA" dirty="0" smtClean="0"/>
          </a:p>
        </p:txBody>
      </p:sp>
    </p:spTree>
    <p:extLst>
      <p:ext uri="{BB962C8B-B14F-4D97-AF65-F5344CB8AC3E}">
        <p14:creationId xmlns:p14="http://schemas.microsoft.com/office/powerpoint/2010/main" val="376265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fontScale="90000"/>
          </a:bodyPr>
          <a:lstStyle/>
          <a:p>
            <a:r>
              <a:rPr lang="en-US" altLang="en-US" smtClean="0"/>
              <a:t>Windows 7/8 (starting </a:t>
            </a:r>
            <a:r>
              <a:rPr lang="en-US" altLang="en-US" dirty="0" smtClean="0"/>
              <a:t>with Windows 2000)</a:t>
            </a:r>
            <a:endParaRPr lang="en-US" altLang="en-US" dirty="0"/>
          </a:p>
        </p:txBody>
      </p:sp>
      <p:sp>
        <p:nvSpPr>
          <p:cNvPr id="191491" name="Rectangle 3"/>
          <p:cNvSpPr>
            <a:spLocks noGrp="1" noChangeArrowheads="1"/>
          </p:cNvSpPr>
          <p:nvPr>
            <p:ph type="body" idx="1"/>
          </p:nvPr>
        </p:nvSpPr>
        <p:spPr/>
        <p:txBody>
          <a:bodyPr/>
          <a:lstStyle/>
          <a:p>
            <a:pPr>
              <a:lnSpc>
                <a:spcPct val="90000"/>
              </a:lnSpc>
            </a:pPr>
            <a:r>
              <a:rPr lang="en-US" altLang="en-US" sz="2400" dirty="0"/>
              <a:t>Windows processes are created from the user level, but the creation is executed inside the </a:t>
            </a:r>
            <a:r>
              <a:rPr lang="en-US" altLang="en-US" sz="2400" dirty="0" smtClean="0"/>
              <a:t>kernel</a:t>
            </a:r>
            <a:endParaRPr lang="en-US" altLang="en-US" sz="2400" dirty="0"/>
          </a:p>
          <a:p>
            <a:pPr>
              <a:lnSpc>
                <a:spcPct val="90000"/>
              </a:lnSpc>
            </a:pPr>
            <a:r>
              <a:rPr lang="en-US" altLang="en-US" sz="2400" dirty="0"/>
              <a:t>Threads are the actual unit of </a:t>
            </a:r>
            <a:r>
              <a:rPr lang="en-US" altLang="en-US" sz="2400" dirty="0" smtClean="0"/>
              <a:t>execution</a:t>
            </a:r>
            <a:endParaRPr lang="en-US" altLang="en-US" sz="2400" dirty="0"/>
          </a:p>
          <a:p>
            <a:pPr>
              <a:lnSpc>
                <a:spcPct val="90000"/>
              </a:lnSpc>
            </a:pPr>
            <a:r>
              <a:rPr lang="en-US" altLang="en-US" sz="2400" dirty="0"/>
              <a:t>Each process has at least one thread of </a:t>
            </a:r>
            <a:r>
              <a:rPr lang="en-US" altLang="en-US" sz="2400" dirty="0" smtClean="0"/>
              <a:t>execution</a:t>
            </a:r>
            <a:endParaRPr lang="en-US" altLang="en-US" sz="2400" dirty="0"/>
          </a:p>
          <a:p>
            <a:pPr>
              <a:lnSpc>
                <a:spcPct val="90000"/>
              </a:lnSpc>
            </a:pPr>
            <a:r>
              <a:rPr lang="en-US" altLang="en-US" sz="2400" dirty="0"/>
              <a:t>When the system initialize a process, it creates a primary </a:t>
            </a:r>
            <a:r>
              <a:rPr lang="en-US" altLang="en-US" sz="2400" dirty="0" smtClean="0"/>
              <a:t>thread</a:t>
            </a:r>
            <a:endParaRPr lang="en-US" altLang="en-US" sz="2400" dirty="0"/>
          </a:p>
          <a:p>
            <a:pPr>
              <a:lnSpc>
                <a:spcPct val="90000"/>
              </a:lnSpc>
            </a:pPr>
            <a:r>
              <a:rPr lang="en-US" altLang="en-US" sz="2400" dirty="0"/>
              <a:t>The primary thread is like any other thread, except that when it returns, the process </a:t>
            </a:r>
            <a:r>
              <a:rPr lang="en-US" altLang="en-US" sz="2400" dirty="0" smtClean="0"/>
              <a:t>terminates</a:t>
            </a:r>
            <a:endParaRPr lang="en-US" altLang="en-US" sz="2400" dirty="0"/>
          </a:p>
          <a:p>
            <a:pPr>
              <a:lnSpc>
                <a:spcPct val="90000"/>
              </a:lnSpc>
            </a:pPr>
            <a:r>
              <a:rPr lang="en-US" altLang="en-US" sz="2400" b="1" dirty="0"/>
              <a:t>Scheduling</a:t>
            </a:r>
            <a:r>
              <a:rPr lang="en-US" altLang="en-US" sz="2400" dirty="0"/>
              <a:t> in Windows </a:t>
            </a:r>
            <a:r>
              <a:rPr lang="en-US" altLang="en-US" sz="2400" dirty="0" smtClean="0"/>
              <a:t>is </a:t>
            </a:r>
            <a:r>
              <a:rPr lang="en-US" altLang="en-US" sz="2400" dirty="0"/>
              <a:t>done at the </a:t>
            </a:r>
            <a:r>
              <a:rPr lang="en-US" altLang="en-US" sz="2400" b="1" dirty="0"/>
              <a:t>level of </a:t>
            </a:r>
            <a:r>
              <a:rPr lang="en-US" altLang="en-US" sz="2400" b="1" dirty="0" smtClean="0"/>
              <a:t>threads</a:t>
            </a:r>
            <a:endParaRPr lang="en-US" altLang="en-US" sz="2400" b="1" dirty="0"/>
          </a:p>
        </p:txBody>
      </p:sp>
    </p:spTree>
    <p:extLst>
      <p:ext uri="{BB962C8B-B14F-4D97-AF65-F5344CB8AC3E}">
        <p14:creationId xmlns:p14="http://schemas.microsoft.com/office/powerpoint/2010/main" val="261327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normAutofit fontScale="90000"/>
          </a:bodyPr>
          <a:lstStyle/>
          <a:p>
            <a:r>
              <a:rPr lang="en-US" sz="4000" b="1" dirty="0" smtClean="0">
                <a:solidFill>
                  <a:schemeClr val="accent6">
                    <a:lumMod val="75000"/>
                  </a:schemeClr>
                </a:solidFill>
              </a:rPr>
              <a:t>Multithreaded Process - Windows</a:t>
            </a:r>
            <a:endParaRPr lang="en-US" sz="4000" b="1" dirty="0">
              <a:solidFill>
                <a:schemeClr val="accent6">
                  <a:lumMod val="75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58168382"/>
              </p:ext>
            </p:extLst>
          </p:nvPr>
        </p:nvGraphicFramePr>
        <p:xfrm>
          <a:off x="1219200" y="1319437"/>
          <a:ext cx="7315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643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Tree>
    <p:extLst>
      <p:ext uri="{BB962C8B-B14F-4D97-AF65-F5344CB8AC3E}">
        <p14:creationId xmlns:p14="http://schemas.microsoft.com/office/powerpoint/2010/main" val="8403327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xmlns:mv="urn:schemas-microsoft-com:mac:vml">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a:t>Thread </a:t>
            </a:r>
            <a:r>
              <a:rPr lang="en-US" altLang="en-US" dirty="0" smtClean="0"/>
              <a:t>Pool - Windows</a:t>
            </a:r>
            <a:endParaRPr lang="en-US" altLang="en-US" dirty="0"/>
          </a:p>
        </p:txBody>
      </p:sp>
      <p:sp>
        <p:nvSpPr>
          <p:cNvPr id="193539" name="Rectangle 3"/>
          <p:cNvSpPr>
            <a:spLocks noGrp="1" noChangeArrowheads="1"/>
          </p:cNvSpPr>
          <p:nvPr>
            <p:ph type="body" idx="1"/>
          </p:nvPr>
        </p:nvSpPr>
        <p:spPr/>
        <p:txBody>
          <a:bodyPr/>
          <a:lstStyle/>
          <a:p>
            <a:pPr>
              <a:lnSpc>
                <a:spcPct val="80000"/>
              </a:lnSpc>
            </a:pPr>
            <a:r>
              <a:rPr lang="en-US" altLang="en-US" sz="2400" dirty="0"/>
              <a:t>Windows </a:t>
            </a:r>
            <a:r>
              <a:rPr lang="en-US" altLang="en-US" sz="2400" dirty="0" smtClean="0"/>
              <a:t>provides </a:t>
            </a:r>
            <a:r>
              <a:rPr lang="en-US" altLang="en-US" sz="2400" dirty="0"/>
              <a:t>each process with a thread pool that consists of a number of </a:t>
            </a:r>
            <a:r>
              <a:rPr lang="en-US" altLang="en-US" sz="2400" b="1" dirty="0"/>
              <a:t>worker threads </a:t>
            </a:r>
            <a:r>
              <a:rPr lang="en-US" altLang="en-US" sz="2400" dirty="0"/>
              <a:t>which are kernel level </a:t>
            </a:r>
            <a:r>
              <a:rPr lang="en-US" altLang="en-US" sz="2400" dirty="0" smtClean="0"/>
              <a:t>threads </a:t>
            </a:r>
          </a:p>
          <a:p>
            <a:pPr>
              <a:lnSpc>
                <a:spcPct val="80000"/>
              </a:lnSpc>
            </a:pPr>
            <a:r>
              <a:rPr lang="en-US" altLang="en-US" sz="2400" dirty="0"/>
              <a:t>The thread pool consists of worker threads that sleep until a request is queued to the pool</a:t>
            </a:r>
          </a:p>
          <a:p>
            <a:pPr>
              <a:lnSpc>
                <a:spcPct val="80000"/>
              </a:lnSpc>
            </a:pPr>
            <a:r>
              <a:rPr lang="en-US" altLang="en-US" sz="2400" dirty="0" smtClean="0"/>
              <a:t>Because </a:t>
            </a:r>
            <a:r>
              <a:rPr lang="en-US" altLang="en-US" sz="2400" dirty="0"/>
              <a:t>the functions specified by user threads may outnumber worker threads, Windows </a:t>
            </a:r>
            <a:r>
              <a:rPr lang="en-US" altLang="en-US" sz="2400" dirty="0" smtClean="0"/>
              <a:t>maintains </a:t>
            </a:r>
            <a:r>
              <a:rPr lang="en-US" altLang="en-US" sz="2400" dirty="0"/>
              <a:t>requests to execute the functions in a </a:t>
            </a:r>
            <a:r>
              <a:rPr lang="en-US" altLang="en-US" sz="2400" dirty="0" smtClean="0"/>
              <a:t>queue</a:t>
            </a:r>
            <a:endParaRPr lang="en-US" altLang="en-US" sz="2400" dirty="0"/>
          </a:p>
          <a:p>
            <a:pPr>
              <a:lnSpc>
                <a:spcPct val="80000"/>
              </a:lnSpc>
            </a:pPr>
            <a:r>
              <a:rPr lang="en-US" altLang="en-US" sz="2400" dirty="0" smtClean="0"/>
              <a:t>Instead </a:t>
            </a:r>
            <a:r>
              <a:rPr lang="en-US" altLang="en-US" sz="2400" dirty="0"/>
              <a:t>creating and destroying threads, the process queues the request to its pool of worker </a:t>
            </a:r>
            <a:r>
              <a:rPr lang="en-US" altLang="en-US" sz="2400" dirty="0" smtClean="0"/>
              <a:t>threads</a:t>
            </a:r>
            <a:endParaRPr lang="en-US" altLang="en-US" sz="2400" dirty="0"/>
          </a:p>
          <a:p>
            <a:pPr>
              <a:lnSpc>
                <a:spcPct val="80000"/>
              </a:lnSpc>
            </a:pPr>
            <a:endParaRPr lang="en-US" altLang="en-US" sz="2400" dirty="0"/>
          </a:p>
        </p:txBody>
      </p:sp>
    </p:spTree>
    <p:extLst>
      <p:ext uri="{BB962C8B-B14F-4D97-AF65-F5344CB8AC3E}">
        <p14:creationId xmlns:p14="http://schemas.microsoft.com/office/powerpoint/2010/main" val="296780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dirty="0" smtClean="0"/>
              <a:t>Fibers - Windows</a:t>
            </a:r>
            <a:endParaRPr lang="en-US" altLang="en-US" dirty="0"/>
          </a:p>
        </p:txBody>
      </p:sp>
      <p:sp>
        <p:nvSpPr>
          <p:cNvPr id="195587" name="Rectangle 3"/>
          <p:cNvSpPr>
            <a:spLocks noGrp="1" noChangeArrowheads="1"/>
          </p:cNvSpPr>
          <p:nvPr>
            <p:ph type="body" idx="1"/>
          </p:nvPr>
        </p:nvSpPr>
        <p:spPr/>
        <p:txBody>
          <a:bodyPr/>
          <a:lstStyle/>
          <a:p>
            <a:r>
              <a:rPr lang="en-US" altLang="en-US" dirty="0"/>
              <a:t>Threads can create fibers, which are similar with thread, except that the fiber is scheduled by the </a:t>
            </a:r>
            <a:r>
              <a:rPr lang="en-US" altLang="en-US" dirty="0" smtClean="0"/>
              <a:t>thread</a:t>
            </a:r>
            <a:endParaRPr lang="en-US" altLang="en-US" dirty="0"/>
          </a:p>
          <a:p>
            <a:r>
              <a:rPr lang="en-US" altLang="en-US" dirty="0"/>
              <a:t>Fibers are implemented to provide compatibility with other operating systems for mapping user-level threads to kernel level </a:t>
            </a:r>
            <a:r>
              <a:rPr lang="en-US" altLang="en-US" dirty="0" smtClean="0"/>
              <a:t>threads</a:t>
            </a:r>
            <a:endParaRPr lang="en-US" altLang="en-US" dirty="0"/>
          </a:p>
        </p:txBody>
      </p:sp>
    </p:spTree>
    <p:extLst>
      <p:ext uri="{BB962C8B-B14F-4D97-AF65-F5344CB8AC3E}">
        <p14:creationId xmlns:p14="http://schemas.microsoft.com/office/powerpoint/2010/main" val="38025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4" name="Picture 4" descr="4_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8839200" cy="694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51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altLang="en-US" dirty="0" smtClean="0"/>
              <a:t>Windows</a:t>
            </a:r>
            <a:r>
              <a:rPr lang="en-US" altLang="en-US" dirty="0"/>
              <a:t/>
            </a:r>
            <a:br>
              <a:rPr lang="en-US" altLang="en-US" dirty="0"/>
            </a:br>
            <a:r>
              <a:rPr lang="en-US" altLang="en-US" dirty="0"/>
              <a:t>Process Object</a:t>
            </a:r>
          </a:p>
        </p:txBody>
      </p:sp>
      <p:pic>
        <p:nvPicPr>
          <p:cNvPr id="164868" name="Picture 4" descr="4_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4925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718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descr="4_1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0"/>
            <a:ext cx="3886200" cy="6553200"/>
          </a:xfrm>
          <a:prstGeom prst="rect">
            <a:avLst/>
          </a:prstGeom>
          <a:noFill/>
          <a:extLst>
            <a:ext uri="{909E8E84-426E-40DD-AFC4-6F175D3DCCD1}">
              <a14:hiddenFill xmlns:a14="http://schemas.microsoft.com/office/drawing/2010/main">
                <a:solidFill>
                  <a:srgbClr val="FFFFFF"/>
                </a:solidFill>
              </a14:hiddenFill>
            </a:ext>
          </a:extLst>
        </p:spPr>
      </p:pic>
      <p:sp>
        <p:nvSpPr>
          <p:cNvPr id="165893" name="Rectangle 5"/>
          <p:cNvSpPr>
            <a:spLocks noGrp="1" noChangeArrowheads="1"/>
          </p:cNvSpPr>
          <p:nvPr>
            <p:ph type="title"/>
          </p:nvPr>
        </p:nvSpPr>
        <p:spPr/>
        <p:txBody>
          <a:bodyPr>
            <a:normAutofit fontScale="90000"/>
          </a:bodyPr>
          <a:lstStyle/>
          <a:p>
            <a:r>
              <a:rPr lang="en-US" altLang="en-US" dirty="0"/>
              <a:t>Windows </a:t>
            </a:r>
            <a:r>
              <a:rPr lang="en-US" altLang="en-US" dirty="0" smtClean="0"/>
              <a:t/>
            </a:r>
            <a:br>
              <a:rPr lang="en-US" altLang="en-US" dirty="0" smtClean="0"/>
            </a:br>
            <a:r>
              <a:rPr lang="en-US" altLang="en-US" dirty="0" smtClean="0"/>
              <a:t>Thread </a:t>
            </a:r>
            <a:r>
              <a:rPr lang="en-US" altLang="en-US" dirty="0"/>
              <a:t>Object</a:t>
            </a:r>
          </a:p>
        </p:txBody>
      </p:sp>
    </p:spTree>
    <p:extLst>
      <p:ext uri="{BB962C8B-B14F-4D97-AF65-F5344CB8AC3E}">
        <p14:creationId xmlns:p14="http://schemas.microsoft.com/office/powerpoint/2010/main" val="1334959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a:t>UNIX Process States</a:t>
            </a:r>
          </a:p>
        </p:txBody>
      </p:sp>
      <p:pic>
        <p:nvPicPr>
          <p:cNvPr id="185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38200"/>
            <a:ext cx="61245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489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7.pdf"/>
          <p:cNvPicPr>
            <a:picLocks noChangeAspect="1"/>
          </p:cNvPicPr>
          <p:nvPr/>
        </p:nvPicPr>
        <p:blipFill>
          <a:blip r:embed="rId3"/>
          <a:stretch>
            <a:fillRect/>
          </a:stretch>
        </p:blipFill>
        <p:spPr>
          <a:xfrm>
            <a:off x="-76200" y="-76200"/>
            <a:ext cx="8352927" cy="6454534"/>
          </a:xfrm>
          <a:prstGeom prst="rect">
            <a:avLst/>
          </a:prstGeom>
        </p:spPr>
      </p:pic>
    </p:spTree>
    <p:extLst>
      <p:ext uri="{BB962C8B-B14F-4D97-AF65-F5344CB8AC3E}">
        <p14:creationId xmlns:p14="http://schemas.microsoft.com/office/powerpoint/2010/main" val="281982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332656"/>
            <a:ext cx="5867400" cy="1371600"/>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1950368" cy="3527648"/>
          </a:xfrm>
        </p:spPr>
        <p:txBody>
          <a:bodyPr/>
          <a:lstStyle/>
          <a:p>
            <a:r>
              <a:rPr lang="en-NZ" sz="1800" dirty="0" smtClean="0"/>
              <a:t>Process creation is by means of the kernel system call, fork(  )</a:t>
            </a:r>
          </a:p>
          <a:p>
            <a:r>
              <a:rPr lang="en-NZ" sz="1800" dirty="0" smtClean="0"/>
              <a:t>This causes the OS, in Kernel Mode, to:</a:t>
            </a:r>
          </a:p>
        </p:txBody>
      </p:sp>
      <p:graphicFrame>
        <p:nvGraphicFramePr>
          <p:cNvPr id="5" name="Diagram 4"/>
          <p:cNvGraphicFramePr/>
          <p:nvPr>
            <p:extLst>
              <p:ext uri="{D42A27DB-BD31-4B8C-83A1-F6EECF244321}">
                <p14:modId xmlns:p14="http://schemas.microsoft.com/office/powerpoint/2010/main" val="145713997"/>
              </p:ext>
            </p:extLst>
          </p:nvPr>
        </p:nvGraphicFramePr>
        <p:xfrm>
          <a:off x="2667000" y="2133600"/>
          <a:ext cx="6096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Creation</a:t>
            </a:r>
            <a:endParaRPr lang="en-NZ" dirty="0"/>
          </a:p>
        </p:txBody>
      </p:sp>
      <p:sp>
        <p:nvSpPr>
          <p:cNvPr id="3" name="Content Placeholder 2"/>
          <p:cNvSpPr>
            <a:spLocks noGrp="1"/>
          </p:cNvSpPr>
          <p:nvPr>
            <p:ph idx="4294967295"/>
          </p:nvPr>
        </p:nvSpPr>
        <p:spPr>
          <a:xfrm>
            <a:off x="495300" y="990600"/>
            <a:ext cx="8001000" cy="4114800"/>
          </a:xfrm>
        </p:spPr>
        <p:txBody>
          <a:bodyPr/>
          <a:lstStyle/>
          <a:p>
            <a:r>
              <a:rPr lang="en-NZ" sz="2400" dirty="0" smtClean="0"/>
              <a:t>After creating the process the Kernel can do one of the following, as part of the dispatcher routine:</a:t>
            </a:r>
          </a:p>
          <a:p>
            <a:pPr marL="914400" lvl="1" indent="-341313"/>
            <a:r>
              <a:rPr lang="en-NZ" sz="2400" dirty="0" smtClean="0"/>
              <a:t>stay in the parent process</a:t>
            </a:r>
          </a:p>
          <a:p>
            <a:pPr marL="914400" lvl="1" indent="-341313"/>
            <a:r>
              <a:rPr lang="en-NZ" sz="2400" dirty="0" smtClean="0"/>
              <a:t>transfer control to the child process</a:t>
            </a:r>
          </a:p>
          <a:p>
            <a:pPr marL="914400" lvl="1" indent="-341313"/>
            <a:r>
              <a:rPr lang="en-NZ" sz="2400" dirty="0" smtClean="0"/>
              <a:t>transfer control to another process</a:t>
            </a:r>
          </a:p>
          <a:p>
            <a:pPr lvl="1"/>
            <a:endParaRPr lang="en-NZ" dirty="0" smtClean="0"/>
          </a:p>
          <a:p>
            <a:pPr lvl="1"/>
            <a:endParaRPr lang="en-NZ" dirty="0" smtClean="0"/>
          </a:p>
          <a:p>
            <a:endParaRPr lang="en-NZ" dirty="0"/>
          </a:p>
        </p:txBody>
      </p:sp>
    </p:spTree>
    <p:extLst>
      <p:ext uri="{BB962C8B-B14F-4D97-AF65-F5344CB8AC3E}">
        <p14:creationId xmlns:p14="http://schemas.microsoft.com/office/powerpoint/2010/main" val="98244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000" dirty="0" smtClean="0"/>
              <a:t>Result of Running the Fork() Example</a:t>
            </a:r>
            <a:endParaRPr lang="en-CA"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143000"/>
            <a:ext cx="73342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429811" y="3244334"/>
            <a:ext cx="4284378" cy="369332"/>
          </a:xfrm>
          <a:prstGeom prst="rect">
            <a:avLst/>
          </a:prstGeom>
        </p:spPr>
        <p:txBody>
          <a:bodyPr wrap="none">
            <a:spAutoFit/>
          </a:bodyPr>
          <a:lstStyle/>
          <a:p>
            <a:r>
              <a:rPr lang="en-CA" dirty="0"/>
              <a:t>Result after Running the Fork() Example</a:t>
            </a:r>
          </a:p>
        </p:txBody>
      </p:sp>
    </p:spTree>
    <p:extLst>
      <p:ext uri="{BB962C8B-B14F-4D97-AF65-F5344CB8AC3E}">
        <p14:creationId xmlns:p14="http://schemas.microsoft.com/office/powerpoint/2010/main" val="165005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2800" dirty="0"/>
              <a:t>Result </a:t>
            </a:r>
            <a:r>
              <a:rPr lang="en-CA" sz="2800" dirty="0" smtClean="0"/>
              <a:t>of </a:t>
            </a:r>
            <a:r>
              <a:rPr lang="en-CA" sz="2800" dirty="0"/>
              <a:t>Running the Fork() </a:t>
            </a:r>
            <a:r>
              <a:rPr lang="en-CA" sz="2800" dirty="0" smtClean="0"/>
              <a:t>Example (More Instructions after fork()); Note the Order of Execution (1)</a:t>
            </a:r>
            <a:endParaRPr lang="en-CA"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3342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67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2800" dirty="0"/>
              <a:t>Result of Running the Fork() Example (More Instructions after fork()); Note the Order of Execution </a:t>
            </a:r>
            <a:r>
              <a:rPr lang="en-CA" sz="2800" dirty="0" smtClean="0"/>
              <a:t>(2)</a:t>
            </a:r>
            <a:endParaRPr lang="en-CA"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762000"/>
            <a:ext cx="78009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257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2899</TotalTime>
  <Words>3415</Words>
  <Application>Microsoft Office PowerPoint</Application>
  <PresentationFormat>On-screen Show (4:3)</PresentationFormat>
  <Paragraphs>282</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Aspect</vt:lpstr>
      <vt:lpstr>UNIX, Linux and Windows  Operating Systems</vt:lpstr>
      <vt:lpstr> Example: Unix Process Execution Within  User Processes</vt:lpstr>
      <vt:lpstr>UNIX Process States</vt:lpstr>
      <vt:lpstr>PowerPoint Presentation</vt:lpstr>
      <vt:lpstr>Process Creation</vt:lpstr>
      <vt:lpstr>After Creation</vt:lpstr>
      <vt:lpstr>Result of Running the Fork() Example</vt:lpstr>
      <vt:lpstr>Result of Running the Fork() Example (More Instructions after fork()); Note the Order of Execution (1)</vt:lpstr>
      <vt:lpstr>Result of Running the Fork() Example (More Instructions after fork()); Note the Order of Execution (2)</vt:lpstr>
      <vt:lpstr>Result of Running the Fork() Example (More Instructions after fork()); Note the Order of Execution (3). Why Is Different?</vt:lpstr>
      <vt:lpstr>Unix</vt:lpstr>
      <vt:lpstr>Solaris Process</vt:lpstr>
      <vt:lpstr>Solaris Processes and Threads</vt:lpstr>
      <vt:lpstr>PowerPoint Presentation</vt:lpstr>
      <vt:lpstr>PowerPoint Presentation</vt:lpstr>
      <vt:lpstr>Linux Tasks</vt:lpstr>
      <vt:lpstr>Linux Processes and Threads</vt:lpstr>
      <vt:lpstr>Posix Threads</vt:lpstr>
      <vt:lpstr>pthread_create()</vt:lpstr>
      <vt:lpstr>fork(), vfork(), exec() - Unix and Linux</vt:lpstr>
      <vt:lpstr>clone() - Linux</vt:lpstr>
      <vt:lpstr>Windows 7/8 (starting with Windows 2000)</vt:lpstr>
      <vt:lpstr>Multithreaded Process - Windows</vt:lpstr>
      <vt:lpstr>PowerPoint Presentation</vt:lpstr>
      <vt:lpstr>Thread Pool - Windows</vt:lpstr>
      <vt:lpstr>Fibers - Windows</vt:lpstr>
      <vt:lpstr>PowerPoint Presentation</vt:lpstr>
      <vt:lpstr>Windows Process Object</vt:lpstr>
      <vt:lpstr>Windows  Thread Object</vt:lpstr>
    </vt:vector>
  </TitlesOfParts>
  <Company>BCIT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Windows 2000/XP Operating System</dc:title>
  <dc:creator>Mirela Gutica</dc:creator>
  <cp:lastModifiedBy>Mirela Gutica</cp:lastModifiedBy>
  <cp:revision>60</cp:revision>
  <dcterms:created xsi:type="dcterms:W3CDTF">2004-01-07T17:23:40Z</dcterms:created>
  <dcterms:modified xsi:type="dcterms:W3CDTF">2015-09-29T19:09:30Z</dcterms:modified>
</cp:coreProperties>
</file>