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5" r:id="rId3"/>
    <p:sldId id="305" r:id="rId4"/>
    <p:sldId id="297" r:id="rId5"/>
    <p:sldId id="257" r:id="rId6"/>
    <p:sldId id="258" r:id="rId7"/>
    <p:sldId id="299" r:id="rId8"/>
    <p:sldId id="260" r:id="rId9"/>
    <p:sldId id="301" r:id="rId10"/>
    <p:sldId id="300" r:id="rId11"/>
    <p:sldId id="298" r:id="rId12"/>
    <p:sldId id="296" r:id="rId13"/>
    <p:sldId id="290" r:id="rId14"/>
    <p:sldId id="291" r:id="rId15"/>
    <p:sldId id="293" r:id="rId16"/>
    <p:sldId id="306" r:id="rId17"/>
    <p:sldId id="294" r:id="rId18"/>
    <p:sldId id="264" r:id="rId19"/>
    <p:sldId id="259" r:id="rId20"/>
    <p:sldId id="267" r:id="rId21"/>
    <p:sldId id="302" r:id="rId22"/>
    <p:sldId id="268" r:id="rId23"/>
    <p:sldId id="283" r:id="rId24"/>
    <p:sldId id="269" r:id="rId25"/>
    <p:sldId id="304" r:id="rId26"/>
    <p:sldId id="303" r:id="rId27"/>
    <p:sldId id="270" r:id="rId28"/>
    <p:sldId id="266" r:id="rId29"/>
    <p:sldId id="271" r:id="rId30"/>
    <p:sldId id="272" r:id="rId31"/>
    <p:sldId id="274" r:id="rId32"/>
    <p:sldId id="273" r:id="rId33"/>
    <p:sldId id="295" r:id="rId34"/>
    <p:sldId id="276" r:id="rId35"/>
    <p:sldId id="278" r:id="rId36"/>
    <p:sldId id="279" r:id="rId37"/>
    <p:sldId id="282" r:id="rId38"/>
    <p:sldId id="280" r:id="rId39"/>
    <p:sldId id="284" r:id="rId40"/>
    <p:sldId id="281" r:id="rId4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EABDBE-43E4-43FD-ADEC-4A38434EC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14F1CC-E2B2-49E5-9010-4CAC166D5206}" type="datetimeFigureOut">
              <a:rPr lang="en-US"/>
              <a:pPr>
                <a:defRPr/>
              </a:pPr>
              <a:t>9/28/2015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E81C4F-E19D-4F01-9446-94AF6062FC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173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BD4632-7E40-49EF-B49B-8D1978415740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A3E9C8-83BF-4CA1-B390-C27C4B1C11FA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599F4F-546B-4111-A9B0-29C36A0A79E7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D7F220-5A9E-421F-9ECD-AB12409D3243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EEF19B-8FC3-462A-A523-D5887A53E071}" type="slidenum">
              <a:rPr lang="en-CA" altLang="en-US" smtClean="0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CA" altLang="en-US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3E10D8-330E-4C2C-932C-42CEDA563D27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DA4356-024E-41BB-8E94-1AA4A2911257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A51D29-A389-4A2E-B91C-AF124967CA20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D07B4E-B175-4C0A-A30D-44CF1D3DAD6A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DD07C7-8746-4BCB-A7F7-165742D4B069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F58575-DE96-4F23-8C82-7A228D477156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47109D-1C64-4D0D-B586-4BC66247BDF1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F64AA6-7B65-48B3-BD2C-D474DC408A65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0DF1EE-B70E-450E-A0F2-A901D6AAF0C5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EBFB2A-F14F-4E3A-94F2-FBD33EF437E6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D9847-A420-4537-B695-3458F73777A6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8852CD-15E4-462B-9D74-D44EF4D2FDD7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EAC122-5B53-474B-AD59-7994E751228A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CDFD69-9E25-4840-9B88-4AA28D8F662B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2EE23C-96DB-4D99-AC43-AEAFA68679D8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89A156-F1D0-42C0-B4B9-53A2B3618AD6}" type="slidenum">
              <a:rPr lang="en-CA" altLang="en-US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098448-556E-4C8E-B69F-0DDA5DE17E5F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1DBE7A-AAB1-483F-8F3E-516987C7E7A5}" type="slidenum">
              <a:rPr lang="en-CA" altLang="en-US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5058F1-7AC2-43EF-BD7C-F68868987848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87E2BE-6982-415F-B7D7-D6755E878FF1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9677A1-2191-4804-A0E2-35F55BA3D4FA}" type="slidenum">
              <a:rPr lang="en-CA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6950BF-2505-43E9-997F-D5F22DD36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ADA0-BA4B-4DE5-91E6-3C1660827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29C31-8353-449D-A2AB-774A1110F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1566-86D2-4D56-9579-6431807A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C40D60-6296-47F5-AB1F-5FCDA0F39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FD3A-D0C5-4627-8E52-EA9B88F4C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CE72-3C0B-44A3-96B0-6ECDE4BD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7329-2A3A-44FF-B995-F535F20D4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88F077-7217-49ED-B154-4EE27F4EE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8905-ACB7-4D28-BAB4-2A92D0E4B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249ECB-2754-469F-A99E-4ED33768B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5499245B-A0A8-490A-BE17-A7628765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1" r:id="rId2"/>
    <p:sldLayoutId id="2147483819" r:id="rId3"/>
    <p:sldLayoutId id="2147483812" r:id="rId4"/>
    <p:sldLayoutId id="2147483813" r:id="rId5"/>
    <p:sldLayoutId id="2147483814" r:id="rId6"/>
    <p:sldLayoutId id="2147483820" r:id="rId7"/>
    <p:sldLayoutId id="2147483815" r:id="rId8"/>
    <p:sldLayoutId id="2147483821" r:id="rId9"/>
    <p:sldLayoutId id="2147483816" r:id="rId10"/>
    <p:sldLayoutId id="21474838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dnet.com/article/microsofts-new-windows-10-universal-app-platform-a-superset-of-win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ngfiles.com/jg6unpk6uwfl/Windows_Internals_2C_6th_ed._2C_vol._2_-_2012.pdf.html" TargetMode="External"/><Relationship Id="rId2" Type="http://schemas.openxmlformats.org/officeDocument/2006/relationships/hyperlink" Target="http://materias.fi.uba.ar/7508/Windows/Windows%20Internals%20Part%201%20(6th%20Edition)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bc.ca/DNCal/NetBcEvents.asp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um.ncsc.mil/tpep/library/rainbow/5200.28-STD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windows/desktop/aa376387(v=vs.85).aspx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ntmag.com/Article/ArticleID/47/47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Windows Operating 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35887" cy="1268412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/>
              <a:t>Concepts and Tools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/>
              <a:t>Mirela Gutica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/>
              <a:t>Technical Programming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/>
              <a:t>BCIT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Kernel Mode – User Mode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Kernel Mode</a:t>
            </a:r>
          </a:p>
          <a:p>
            <a:pPr lvl="1" eaLnBrk="1" hangingPunct="1"/>
            <a:r>
              <a:rPr lang="en-US" altLang="en-US" sz="2000" dirty="0" smtClean="0"/>
              <a:t>Processor access mode</a:t>
            </a:r>
          </a:p>
          <a:p>
            <a:pPr lvl="1" eaLnBrk="1" hangingPunct="1"/>
            <a:r>
              <a:rPr lang="en-US" altLang="en-US" sz="2000" dirty="0" smtClean="0"/>
              <a:t>Higher privilege mode</a:t>
            </a:r>
          </a:p>
          <a:p>
            <a:pPr lvl="1" eaLnBrk="1" hangingPunct="1"/>
            <a:r>
              <a:rPr lang="en-US" altLang="en-US" sz="2000" dirty="0" smtClean="0"/>
              <a:t>Mode of execution that allows access to all registers (PC, IS, MAR, MDR, etc.) and to the system memory</a:t>
            </a:r>
          </a:p>
          <a:p>
            <a:pPr lvl="1" eaLnBrk="1" hangingPunct="1"/>
            <a:r>
              <a:rPr lang="en-US" altLang="en-US" sz="2000" dirty="0" smtClean="0"/>
              <a:t>OS executes in this mode</a:t>
            </a:r>
          </a:p>
          <a:p>
            <a:pPr eaLnBrk="1" hangingPunct="1"/>
            <a:r>
              <a:rPr lang="en-US" altLang="en-US" sz="2400" dirty="0" smtClean="0"/>
              <a:t>User Mode</a:t>
            </a:r>
          </a:p>
          <a:p>
            <a:pPr lvl="1" eaLnBrk="1" hangingPunct="1"/>
            <a:r>
              <a:rPr lang="en-US" altLang="en-US" sz="2000" dirty="0" smtClean="0"/>
              <a:t>Mode of execution with limited access</a:t>
            </a:r>
          </a:p>
          <a:p>
            <a:pPr lvl="1" eaLnBrk="1" hangingPunct="1"/>
            <a:r>
              <a:rPr lang="en-US" altLang="en-US" sz="2000" dirty="0" smtClean="0"/>
              <a:t>Applications execute in this mode</a:t>
            </a:r>
          </a:p>
          <a:p>
            <a:pPr eaLnBrk="1" hangingPunct="1"/>
            <a:r>
              <a:rPr lang="en-US" altLang="en-US" sz="2400" b="1" dirty="0" smtClean="0"/>
              <a:t>Important: </a:t>
            </a:r>
            <a:r>
              <a:rPr lang="en-US" altLang="en-US" sz="2400" dirty="0" smtClean="0"/>
              <a:t>During user mode execution, user level threads execute in kernel mode when made systems calls</a:t>
            </a:r>
          </a:p>
        </p:txBody>
      </p:sp>
    </p:spTree>
    <p:extLst>
      <p:ext uri="{BB962C8B-B14F-4D97-AF65-F5344CB8AC3E}">
        <p14:creationId xmlns:p14="http://schemas.microsoft.com/office/powerpoint/2010/main" val="40102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Kernel Mode – User Mode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ystem support processes, service processes, user applications, and environment subsystems each have their own private process address space</a:t>
            </a:r>
          </a:p>
          <a:p>
            <a:r>
              <a:rPr lang="en-CA" dirty="0" smtClean="0"/>
              <a:t>User-mode threads execute in a protected process address space (although while they are executing in kernel mode, they have access to system space)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75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Detailed Windows Architecture</a:t>
            </a:r>
            <a:endParaRPr lang="en-CA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endParaRPr lang="en-CA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"/>
            <a:ext cx="3838575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 smtClean="0"/>
              <a:t>Universal </a:t>
            </a:r>
            <a:r>
              <a:rPr lang="en-CA" dirty="0"/>
              <a:t>App </a:t>
            </a:r>
            <a:r>
              <a:rPr lang="en-CA" dirty="0" smtClean="0"/>
              <a:t>Platform</a:t>
            </a:r>
            <a:endParaRPr lang="en-CA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07362" cy="4727575"/>
          </a:xfrm>
        </p:spPr>
        <p:txBody>
          <a:bodyPr/>
          <a:lstStyle/>
          <a:p>
            <a:pPr eaLnBrk="1" hangingPunct="1"/>
            <a:r>
              <a:rPr lang="en-CA" altLang="en-US" sz="2400" b="1" dirty="0" smtClean="0"/>
              <a:t>Windows 8 </a:t>
            </a:r>
            <a:endParaRPr lang="en-CA" altLang="en-US" sz="2400" b="1" dirty="0" smtClean="0"/>
          </a:p>
          <a:p>
            <a:pPr lvl="1" eaLnBrk="1" hangingPunct="1"/>
            <a:r>
              <a:rPr lang="en-CA" altLang="en-US" sz="2000" dirty="0" smtClean="0"/>
              <a:t>introduces </a:t>
            </a:r>
            <a:r>
              <a:rPr lang="en-CA" altLang="en-US" sz="2000" dirty="0" smtClean="0"/>
              <a:t>a new core API called WinRT used to develop “Windows store” applications using C/C++, .NET, or JavaScript </a:t>
            </a:r>
          </a:p>
          <a:p>
            <a:pPr lvl="1" eaLnBrk="1" hangingPunct="1"/>
            <a:r>
              <a:rPr lang="en-CA" altLang="en-US" sz="2000" dirty="0" smtClean="0"/>
              <a:t>Windows Store app APIs that are expressed as HTML or XAML elements are supported only in Windows Store apps and are not supported in desktop apps or browsers</a:t>
            </a:r>
          </a:p>
          <a:p>
            <a:pPr lvl="1" eaLnBrk="1" hangingPunct="1"/>
            <a:r>
              <a:rPr lang="en-CA" altLang="en-US" sz="2000" dirty="0" smtClean="0"/>
              <a:t>Existing Silverlight and WPF applications can be ported to the new “Native XAML” libraries with minimal </a:t>
            </a:r>
            <a:r>
              <a:rPr lang="en-CA" altLang="en-US" sz="2000" dirty="0" smtClean="0"/>
              <a:t>effort</a:t>
            </a:r>
          </a:p>
          <a:p>
            <a:pPr eaLnBrk="1" hangingPunct="1"/>
            <a:r>
              <a:rPr lang="en-CA" altLang="en-US" sz="2400" b="1" dirty="0" smtClean="0"/>
              <a:t>Windows 10</a:t>
            </a:r>
          </a:p>
          <a:p>
            <a:pPr lvl="1" eaLnBrk="1" hangingPunct="1"/>
            <a:r>
              <a:rPr lang="en-CA" altLang="en-US" sz="2000" dirty="0"/>
              <a:t>Microsoft's new Windows 10 Universal App Platform: A 'superset of WinRT'</a:t>
            </a:r>
            <a:endParaRPr lang="en-CA" altLang="en-US" sz="2000" dirty="0" smtClean="0"/>
          </a:p>
          <a:p>
            <a:pPr lvl="1" eaLnBrk="1" hangingPunct="1"/>
            <a:r>
              <a:rPr lang="en-CA" altLang="en-US" sz="2000" dirty="0" smtClean="0">
                <a:hlinkClick r:id="rId2"/>
              </a:rPr>
              <a:t>http</a:t>
            </a:r>
            <a:r>
              <a:rPr lang="en-CA" altLang="en-US" sz="2000" dirty="0">
                <a:hlinkClick r:id="rId2"/>
              </a:rPr>
              <a:t>://www.zdnet.com/article/microsofts-new-windows-10-universal-app-platform-a-superset-of-winrt</a:t>
            </a:r>
            <a:r>
              <a:rPr lang="en-CA" altLang="en-US" sz="2000" dirty="0" smtClean="0">
                <a:hlinkClick r:id="rId2"/>
              </a:rPr>
              <a:t>/</a:t>
            </a:r>
            <a:endParaRPr lang="en-CA" altLang="en-US" sz="2000" dirty="0" smtClean="0"/>
          </a:p>
          <a:p>
            <a:pPr lvl="1" eaLnBrk="1" hangingPunct="1"/>
            <a:endParaRPr lang="en-CA" alt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Universal App </a:t>
            </a:r>
            <a:r>
              <a:rPr lang="en-CA" dirty="0" smtClean="0"/>
              <a:t>Platform (2)</a:t>
            </a:r>
            <a:endParaRPr lang="en-CA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CA" altLang="en-US" sz="2000" dirty="0" smtClean="0"/>
              <a:t>Enables a safe </a:t>
            </a:r>
            <a:r>
              <a:rPr lang="en-CA" altLang="en-US" sz="2000" dirty="0" err="1" smtClean="0"/>
              <a:t>AppStore</a:t>
            </a:r>
            <a:r>
              <a:rPr lang="en-CA" altLang="en-US" sz="2000" dirty="0" smtClean="0"/>
              <a:t> model for Windows</a:t>
            </a:r>
          </a:p>
          <a:p>
            <a:pPr eaLnBrk="1" hangingPunct="1"/>
            <a:r>
              <a:rPr lang="en-CA" altLang="en-US" sz="2000" dirty="0" smtClean="0"/>
              <a:t>Has a simple UI programming model for Windows developers (You do not need to learn Win32, HDC, Windows messages, </a:t>
            </a:r>
            <a:r>
              <a:rPr lang="en-CA" altLang="en-US" sz="2000" dirty="0" err="1" smtClean="0"/>
              <a:t>WndProc</a:t>
            </a:r>
            <a:r>
              <a:rPr lang="en-CA" altLang="en-US" sz="2000" dirty="0" smtClean="0"/>
              <a:t> or LPARAM!)</a:t>
            </a:r>
          </a:p>
          <a:p>
            <a:pPr eaLnBrk="1" hangingPunct="1"/>
            <a:r>
              <a:rPr lang="en-CA" altLang="en-US" sz="2000" dirty="0" smtClean="0"/>
              <a:t>The APIs are all designed to be asynchronous</a:t>
            </a:r>
          </a:p>
          <a:p>
            <a:pPr eaLnBrk="1" hangingPunct="1"/>
            <a:r>
              <a:rPr lang="en-CA" altLang="en-US" sz="2000" dirty="0"/>
              <a:t>The </a:t>
            </a:r>
            <a:r>
              <a:rPr lang="en-CA" altLang="en-US" sz="2000" dirty="0" err="1"/>
              <a:t>WinRT</a:t>
            </a:r>
            <a:r>
              <a:rPr lang="en-CA" altLang="en-US" sz="2000" dirty="0"/>
              <a:t> API definitions is exposed in the ECMA 335 metadata format (the same one that .NET uses, you can find those as ".</a:t>
            </a:r>
            <a:r>
              <a:rPr lang="en-CA" altLang="en-US" sz="2000" dirty="0" err="1"/>
              <a:t>winmd</a:t>
            </a:r>
            <a:r>
              <a:rPr lang="en-CA" altLang="en-US" sz="2000" dirty="0"/>
              <a:t>" files</a:t>
            </a:r>
            <a:r>
              <a:rPr lang="en-CA" altLang="en-US" sz="2000" dirty="0" smtClean="0"/>
              <a:t>)</a:t>
            </a:r>
          </a:p>
          <a:p>
            <a:pPr lvl="1" eaLnBrk="1" hangingPunct="1"/>
            <a:r>
              <a:rPr lang="en-CA" sz="1800" dirty="0" smtClean="0"/>
              <a:t>.</a:t>
            </a:r>
            <a:r>
              <a:rPr lang="en-CA" altLang="en-US" sz="1800" dirty="0"/>
              <a:t> </a:t>
            </a:r>
            <a:r>
              <a:rPr lang="en-CA" altLang="en-US" sz="1800" dirty="0" err="1"/>
              <a:t>winmd</a:t>
            </a:r>
            <a:r>
              <a:rPr lang="en-CA" altLang="en-US" sz="1800" dirty="0"/>
              <a:t> </a:t>
            </a:r>
            <a:r>
              <a:rPr lang="en-CA" altLang="en-US" sz="1800" dirty="0" smtClean="0"/>
              <a:t>stands for </a:t>
            </a:r>
            <a:r>
              <a:rPr lang="en-CA" sz="1800" dirty="0" smtClean="0"/>
              <a:t>Windows </a:t>
            </a:r>
            <a:r>
              <a:rPr lang="en-CA" sz="1800" dirty="0"/>
              <a:t>Meta Data </a:t>
            </a:r>
            <a:endParaRPr lang="en-CA" sz="1800" dirty="0" smtClean="0"/>
          </a:p>
          <a:p>
            <a:pPr lvl="1" eaLnBrk="1" hangingPunct="1"/>
            <a:r>
              <a:rPr lang="en-CA" sz="1800" dirty="0" smtClean="0"/>
              <a:t>Developers </a:t>
            </a:r>
            <a:r>
              <a:rPr lang="en-CA" sz="1800" dirty="0"/>
              <a:t>can actually read these files with a tool such as ILDASM or Reflector, or of course, through .NET </a:t>
            </a:r>
            <a:r>
              <a:rPr lang="en-CA" sz="1800" dirty="0" smtClean="0"/>
              <a:t>Reflection</a:t>
            </a:r>
          </a:p>
          <a:p>
            <a:pPr lvl="2" eaLnBrk="1" hangingPunct="1"/>
            <a:r>
              <a:rPr lang="en-CA" sz="1600" dirty="0" smtClean="0"/>
              <a:t>System. Reflection namespace enable developers </a:t>
            </a:r>
            <a:r>
              <a:rPr lang="en-CA" sz="1600" dirty="0"/>
              <a:t>to obtain information about loaded assemblies</a:t>
            </a:r>
            <a:endParaRPr lang="en-CA" altLang="en-US" sz="1600" dirty="0"/>
          </a:p>
          <a:p>
            <a:pPr marL="0" indent="0" eaLnBrk="1" hangingPunct="1">
              <a:buNone/>
            </a:pPr>
            <a:endParaRPr lang="en-CA" altLang="en-US" dirty="0" smtClean="0"/>
          </a:p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Windows 8</a:t>
            </a:r>
            <a:endParaRPr lang="en-CA" dirty="0"/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924800" cy="44910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10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459558" cy="419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54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CA" altLang="en-US" dirty="0" smtClean="0"/>
              <a:t>Use the Performance Monitor from the Administrative Tools. </a:t>
            </a:r>
          </a:p>
          <a:p>
            <a:pPr lvl="1"/>
            <a:r>
              <a:rPr lang="en-CA" altLang="en-US" dirty="0" smtClean="0"/>
              <a:t>Select Add To Chart from the Edit menu</a:t>
            </a:r>
          </a:p>
          <a:p>
            <a:pPr lvl="1"/>
            <a:r>
              <a:rPr lang="en-CA" altLang="en-US" dirty="0" smtClean="0"/>
              <a:t>Add % User Time and % Privileged Time </a:t>
            </a:r>
          </a:p>
          <a:p>
            <a:pPr lvl="2"/>
            <a:r>
              <a:rPr lang="en-CA" altLang="en-US" dirty="0" smtClean="0"/>
              <a:t>for processor</a:t>
            </a:r>
          </a:p>
          <a:p>
            <a:pPr lvl="2"/>
            <a:r>
              <a:rPr lang="en-CA" altLang="en-US" dirty="0" smtClean="0"/>
              <a:t>for threads</a:t>
            </a:r>
            <a:endParaRPr lang="en-US" altLang="en-US" dirty="0" smtClean="0"/>
          </a:p>
          <a:p>
            <a:endParaRPr lang="en-CA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Privilege Levels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smtClean="0"/>
              <a:t>Privilege levels are defined by hardware.</a:t>
            </a:r>
          </a:p>
          <a:p>
            <a:pPr eaLnBrk="1" hangingPunct="1"/>
            <a:r>
              <a:rPr lang="en-US" altLang="en-US" smtClean="0"/>
              <a:t>Original Intel x86 had four privilege levels (named rings)</a:t>
            </a:r>
          </a:p>
          <a:p>
            <a:pPr eaLnBrk="1" hangingPunct="1"/>
            <a:r>
              <a:rPr lang="en-US" altLang="en-US" smtClean="0"/>
              <a:t>Other hardware implementations have only two privilege levels.</a:t>
            </a:r>
          </a:p>
          <a:p>
            <a:pPr eaLnBrk="1" hangingPunct="1"/>
            <a:r>
              <a:rPr lang="en-US" altLang="en-US" smtClean="0"/>
              <a:t>Windowskernel mode (OS, drivers) runs on level 0 (ring 0) and the user mode runs on level 3 (ring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Functions, Services and Routines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Win32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System Services – native OS functions available in the user mode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NtCreateProcess</a:t>
            </a:r>
            <a:r>
              <a:rPr lang="en-US" altLang="en-US" sz="1800" dirty="0" smtClean="0"/>
              <a:t> (called by </a:t>
            </a:r>
            <a:r>
              <a:rPr lang="en-US" altLang="en-US" sz="1800" dirty="0" err="1" smtClean="0"/>
              <a:t>CreateProcess</a:t>
            </a:r>
            <a:r>
              <a:rPr lang="en-US" alt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NtCreateThread</a:t>
            </a:r>
            <a:r>
              <a:rPr lang="en-US" altLang="en-US" sz="1800" dirty="0" smtClean="0"/>
              <a:t> (called by </a:t>
            </a:r>
            <a:r>
              <a:rPr lang="en-US" altLang="en-US" sz="1800" dirty="0" err="1" smtClean="0"/>
              <a:t>CreateThread</a:t>
            </a:r>
            <a:r>
              <a:rPr lang="en-US" alt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Kernel Functions - native OS functions available in the Kernel mode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ExAllocatePool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Win32 Services – processes started by the Control Manager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Task Scheduler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DLLs – callable subroutines linked together as a binary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Kernel32.dll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User32.dll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GDI32.dll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Textbook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CA" altLang="en-US" sz="2400" dirty="0" smtClean="0"/>
              <a:t>Microsoft Windows Internals, 6th Edition Part 1 and Part 2; Mark E. </a:t>
            </a:r>
            <a:r>
              <a:rPr lang="en-CA" altLang="en-US" sz="2400" dirty="0" err="1" smtClean="0"/>
              <a:t>Russinovich</a:t>
            </a:r>
            <a:r>
              <a:rPr lang="en-CA" altLang="en-US" sz="2400" dirty="0" smtClean="0"/>
              <a:t>, David A. Solomon, Alex </a:t>
            </a:r>
            <a:r>
              <a:rPr lang="en-CA" altLang="en-US" sz="2400" dirty="0" err="1" smtClean="0"/>
              <a:t>Ionescu</a:t>
            </a:r>
            <a:r>
              <a:rPr lang="en-CA" altLang="en-US" sz="2400" dirty="0" smtClean="0"/>
              <a:t>, Microsoft Press, December 2012</a:t>
            </a:r>
          </a:p>
          <a:p>
            <a:r>
              <a:rPr lang="en-CA" altLang="en-US" sz="2400" u="sng" dirty="0" smtClean="0">
                <a:hlinkClick r:id="rId2"/>
              </a:rPr>
              <a:t>http://materias.fi.uba.ar/7508/Windows/Windows%20Internals%20Part%201%20(6th%20Edition).pdf</a:t>
            </a:r>
            <a:r>
              <a:rPr lang="en-CA" altLang="en-US" sz="2400" dirty="0" smtClean="0"/>
              <a:t> </a:t>
            </a:r>
          </a:p>
          <a:p>
            <a:r>
              <a:rPr lang="en-CA" altLang="en-US" sz="2400" u="sng" dirty="0" smtClean="0">
                <a:hlinkClick r:id="rId3"/>
              </a:rPr>
              <a:t>http://longfiles.com/jg6unpk6uwfl/Windows_Internals_2C_6th_ed._2C_vol._2_-_2012.pdf.html</a:t>
            </a:r>
            <a:r>
              <a:rPr lang="en-CA" altLang="en-US" sz="2400" u="sng" dirty="0" smtClean="0"/>
              <a:t> </a:t>
            </a:r>
            <a:endParaRPr lang="en-CA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Process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executable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private virtual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list of opened handles to resources (files, communication ports, printers,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security context called an access token that identifies the user, security group and the process’s privileges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unique 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At least one thread of execution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EXPERIMENT: Viewing the Process </a:t>
            </a:r>
            <a:r>
              <a:rPr lang="en-CA" sz="2400" dirty="0" smtClean="0"/>
              <a:t>Tree</a:t>
            </a:r>
          </a:p>
          <a:p>
            <a:r>
              <a:rPr lang="en-CA" sz="2400" dirty="0"/>
              <a:t>One unique attribute about a process that most tools don’t display is the parent or </a:t>
            </a:r>
            <a:r>
              <a:rPr lang="en-CA" sz="2400" dirty="0" smtClean="0"/>
              <a:t>creator process ID</a:t>
            </a:r>
          </a:p>
          <a:p>
            <a:r>
              <a:rPr lang="en-CA" sz="2400" dirty="0" smtClean="0"/>
              <a:t>You </a:t>
            </a:r>
            <a:r>
              <a:rPr lang="en-CA" sz="2400" dirty="0"/>
              <a:t>can retrieve this value with the Performance Monitor (or </a:t>
            </a:r>
            <a:r>
              <a:rPr lang="en-CA" sz="2400" dirty="0" smtClean="0"/>
              <a:t>programmatically</a:t>
            </a:r>
            <a:r>
              <a:rPr lang="en-CA" sz="2400" dirty="0"/>
              <a:t>) </a:t>
            </a:r>
            <a:r>
              <a:rPr lang="en-CA" sz="2400" dirty="0" smtClean="0"/>
              <a:t>by querying </a:t>
            </a:r>
            <a:r>
              <a:rPr lang="en-CA" sz="2400" dirty="0"/>
              <a:t>the Creating Process </a:t>
            </a:r>
            <a:r>
              <a:rPr lang="en-CA" sz="2400" dirty="0" smtClean="0"/>
              <a:t>ID 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Tlist.exe tool (in the Debugging Tools for Windows) </a:t>
            </a:r>
            <a:r>
              <a:rPr lang="en-CA" sz="2400" dirty="0" smtClean="0"/>
              <a:t>can show </a:t>
            </a:r>
            <a:r>
              <a:rPr lang="en-CA" sz="2400" dirty="0"/>
              <a:t>the process tree by using the </a:t>
            </a:r>
            <a:r>
              <a:rPr lang="en-CA" sz="2400" i="1" dirty="0"/>
              <a:t>/t </a:t>
            </a:r>
            <a:r>
              <a:rPr lang="en-CA" sz="2400" dirty="0" smtClean="0"/>
              <a:t>switch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4409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Thread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contents of the CPU registers containing the state of the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Two stacks: user stack and kernel stack.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Thread-local storage (TSL) used by run-time libraries, DLLs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Thread ID (internally called a client ID).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some cases security context (normally the security context is inherited from process)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Fibers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Run on the context of a thread having access to the thread components (i.e. thread TLS and synchronization objects owned by the thread)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Available only in the user mode.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Similar with user level threads (lightweight threads)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Good for porting applications written in UNIX (normally written to schedule their own threads)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Fibers allow you to implement co-routines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Thread Context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Thread Context </a:t>
            </a:r>
          </a:p>
          <a:p>
            <a:pPr lvl="1" eaLnBrk="1" hangingPunct="1"/>
            <a:r>
              <a:rPr lang="en-US" altLang="en-US" smtClean="0"/>
              <a:t>Volatile registers contents</a:t>
            </a:r>
          </a:p>
          <a:p>
            <a:pPr lvl="1" eaLnBrk="1" hangingPunct="1"/>
            <a:r>
              <a:rPr lang="en-US" altLang="en-US" smtClean="0"/>
              <a:t>Private storage area</a:t>
            </a:r>
          </a:p>
          <a:p>
            <a:pPr lvl="1" eaLnBrk="1" hangingPunct="1"/>
            <a:r>
              <a:rPr lang="en-US" altLang="en-US" smtClean="0"/>
              <a:t>The stacks</a:t>
            </a:r>
          </a:p>
          <a:p>
            <a:pPr eaLnBrk="1" hangingPunct="1"/>
            <a:r>
              <a:rPr lang="en-US" altLang="en-US" smtClean="0"/>
              <a:t>GetThreadContext() is the only public data in Win32 API that is machine dependent.</a:t>
            </a:r>
          </a:p>
          <a:p>
            <a:pPr eaLnBrk="1" hangingPunct="1"/>
            <a:r>
              <a:rPr lang="en-US" altLang="en-US" smtClean="0"/>
              <a:t>Exercise: Read the documentation about GetThreadContext()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Multithreading Execution (1)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application switches from user mode to kernel mode in the case of system calls</a:t>
            </a:r>
          </a:p>
          <a:p>
            <a:pPr eaLnBrk="1" hangingPunct="1"/>
            <a:r>
              <a:rPr lang="en-US" altLang="en-US" dirty="0" smtClean="0"/>
              <a:t>A user thread spends some time in user mode and in kernel mode</a:t>
            </a:r>
          </a:p>
          <a:p>
            <a:pPr eaLnBrk="1" hangingPunct="1"/>
            <a:r>
              <a:rPr lang="en-US" altLang="en-US" dirty="0" smtClean="0"/>
              <a:t>A transition from a thread to another is named context switch</a:t>
            </a:r>
          </a:p>
          <a:p>
            <a:pPr eaLnBrk="1" hangingPunct="1"/>
            <a:r>
              <a:rPr lang="en-US" altLang="en-US" dirty="0" smtClean="0"/>
              <a:t>A transition from user to kernel mode is named mode transition or mode switch</a:t>
            </a:r>
          </a:p>
        </p:txBody>
      </p:sp>
    </p:spTree>
    <p:extLst>
      <p:ext uri="{BB962C8B-B14F-4D97-AF65-F5344CB8AC3E}">
        <p14:creationId xmlns:p14="http://schemas.microsoft.com/office/powerpoint/2010/main" val="5552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Multithreading 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Execution (2)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926090" cy="4876800"/>
          </a:xfrm>
        </p:spPr>
      </p:pic>
    </p:spTree>
    <p:extLst>
      <p:ext uri="{BB962C8B-B14F-4D97-AF65-F5344CB8AC3E}">
        <p14:creationId xmlns:p14="http://schemas.microsoft.com/office/powerpoint/2010/main" val="367188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Important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Threads share the same address space, but processes don’t</a:t>
            </a:r>
          </a:p>
          <a:p>
            <a:pPr eaLnBrk="1" hangingPunct="1"/>
            <a:r>
              <a:rPr lang="en-US" altLang="en-US" dirty="0" smtClean="0"/>
              <a:t>However, a process can make available to other processes a part of its address space as a </a:t>
            </a:r>
            <a:r>
              <a:rPr lang="en-US" altLang="en-US" i="1" dirty="0" smtClean="0"/>
              <a:t>shared memory section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Exercise: Read the documentation about </a:t>
            </a:r>
            <a:r>
              <a:rPr lang="en-US" altLang="en-US" dirty="0" err="1" smtClean="0"/>
              <a:t>ReadProcessMemory</a:t>
            </a:r>
            <a:r>
              <a:rPr lang="en-US" altLang="en-US" dirty="0" smtClean="0"/>
              <a:t>(), </a:t>
            </a:r>
            <a:r>
              <a:rPr lang="en-US" altLang="en-US" dirty="0" err="1" smtClean="0"/>
              <a:t>WriteProcessMemory</a:t>
            </a:r>
            <a:r>
              <a:rPr lang="en-US" alt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5" descr="F01yj01x"/>
          <p:cNvSpPr>
            <a:spLocks noChangeAspect="1" noChangeArrowheads="1"/>
          </p:cNvSpPr>
          <p:nvPr/>
        </p:nvSpPr>
        <p:spPr bwMode="auto">
          <a:xfrm>
            <a:off x="1704975" y="1585913"/>
            <a:ext cx="57340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itchFamily="34" charset="0"/>
            </a:endParaRPr>
          </a:p>
        </p:txBody>
      </p:sp>
      <p:sp>
        <p:nvSpPr>
          <p:cNvPr id="26627" name="AutoShape 7" descr="F01yj01x"/>
          <p:cNvSpPr>
            <a:spLocks noChangeAspect="1" noChangeArrowheads="1"/>
          </p:cNvSpPr>
          <p:nvPr/>
        </p:nvSpPr>
        <p:spPr bwMode="auto">
          <a:xfrm>
            <a:off x="155575" y="46038"/>
            <a:ext cx="57340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itchFamily="34" charset="0"/>
            </a:endParaRPr>
          </a:p>
        </p:txBody>
      </p:sp>
      <p:sp>
        <p:nvSpPr>
          <p:cNvPr id="26628" name="AutoShape 9" descr="F01yj01x"/>
          <p:cNvSpPr>
            <a:spLocks noChangeAspect="1" noChangeArrowheads="1"/>
          </p:cNvSpPr>
          <p:nvPr/>
        </p:nvSpPr>
        <p:spPr bwMode="auto">
          <a:xfrm>
            <a:off x="155575" y="46038"/>
            <a:ext cx="57340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itchFamily="34" charset="0"/>
            </a:endParaRPr>
          </a:p>
        </p:txBody>
      </p:sp>
      <p:sp>
        <p:nvSpPr>
          <p:cNvPr id="26629" name="AutoShape 11" descr="F01yj01x"/>
          <p:cNvSpPr>
            <a:spLocks noChangeAspect="1" noChangeArrowheads="1"/>
          </p:cNvSpPr>
          <p:nvPr/>
        </p:nvSpPr>
        <p:spPr bwMode="auto">
          <a:xfrm>
            <a:off x="1704975" y="1585913"/>
            <a:ext cx="57340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itchFamily="34" charset="0"/>
            </a:endParaRPr>
          </a:p>
        </p:txBody>
      </p:sp>
      <p:sp>
        <p:nvSpPr>
          <p:cNvPr id="16390" name="Rectangle 16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 Process and Its Resources (Solomon)</a:t>
            </a:r>
          </a:p>
        </p:txBody>
      </p:sp>
      <p:pic>
        <p:nvPicPr>
          <p:cNvPr id="26631" name="Picture 15" descr="Proces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1875" y="1149350"/>
            <a:ext cx="4586288" cy="2949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Security Token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process has a security token</a:t>
            </a:r>
          </a:p>
          <a:p>
            <a:pPr eaLnBrk="1" hangingPunct="1"/>
            <a:r>
              <a:rPr lang="en-US" altLang="en-US" dirty="0" smtClean="0"/>
              <a:t>A thread inherits the security token from a process, but it can obtain one, thus allowing individual threads to impersonate the security context of another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.NET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netbc.ca/DNCal/NetBcEvents.aspx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748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5105400"/>
            <a:ext cx="8183562" cy="9302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Virtual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CA" dirty="0"/>
              <a:t>Windows implements a virtual memory system based on a flat (linear) address </a:t>
            </a:r>
            <a:r>
              <a:rPr lang="en-CA" dirty="0" smtClean="0"/>
              <a:t>space</a:t>
            </a:r>
          </a:p>
          <a:p>
            <a:pPr>
              <a:lnSpc>
                <a:spcPct val="120000"/>
              </a:lnSpc>
              <a:defRPr/>
            </a:pPr>
            <a:r>
              <a:rPr lang="en-CA" dirty="0" smtClean="0"/>
              <a:t>Provides each </a:t>
            </a:r>
            <a:r>
              <a:rPr lang="en-CA" dirty="0"/>
              <a:t>process with the illusion of having its own large, private address </a:t>
            </a:r>
            <a:r>
              <a:rPr lang="en-CA" dirty="0" smtClean="0"/>
              <a:t>space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Windows implements </a:t>
            </a:r>
            <a:r>
              <a:rPr lang="en-US" dirty="0"/>
              <a:t>a virtual memory system based on a 32-bit address space equivalent to 4GB of virtual memory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x0000000 to x7FFFFFFF unique private </a:t>
            </a:r>
            <a:r>
              <a:rPr lang="en-US" dirty="0" smtClean="0"/>
              <a:t>space for processes</a:t>
            </a:r>
            <a:endParaRPr lang="en-US" dirty="0"/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x80000000 to </a:t>
            </a:r>
            <a:r>
              <a:rPr lang="en-US" dirty="0" err="1"/>
              <a:t>xFFFFFFFF</a:t>
            </a:r>
            <a:r>
              <a:rPr lang="en-US" dirty="0"/>
              <a:t>  protected OS memory </a:t>
            </a:r>
            <a:r>
              <a:rPr lang="en-US" dirty="0" smtClean="0"/>
              <a:t>utilization</a:t>
            </a:r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Address Windowing Extensions (AWE) allows a process to allocate up </a:t>
            </a:r>
            <a:r>
              <a:rPr lang="en-US" dirty="0" smtClean="0"/>
              <a:t>to 64GB of physical memory</a:t>
            </a:r>
            <a:endParaRPr lang="en-US" dirty="0"/>
          </a:p>
          <a:p>
            <a:pPr>
              <a:defRPr/>
            </a:pPr>
            <a:r>
              <a:rPr lang="en-CA" dirty="0" smtClean="0"/>
              <a:t>64-bit </a:t>
            </a:r>
            <a:r>
              <a:rPr lang="en-CA" dirty="0"/>
              <a:t>Windows provides a much larger address space for processes: 7152 GB on IA-64 </a:t>
            </a:r>
            <a:r>
              <a:rPr lang="en-CA" dirty="0" smtClean="0"/>
              <a:t>systems and </a:t>
            </a:r>
            <a:r>
              <a:rPr lang="en-CA" dirty="0"/>
              <a:t>8192 GB on x64 </a:t>
            </a:r>
            <a:r>
              <a:rPr lang="en-CA" dirty="0" smtClean="0"/>
              <a:t>systems</a:t>
            </a:r>
            <a:endParaRPr lang="en-US" dirty="0"/>
          </a:p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virtual memory is organized in </a:t>
            </a:r>
            <a:r>
              <a:rPr lang="en-US" dirty="0" smtClean="0"/>
              <a:t>pages </a:t>
            </a:r>
            <a:endParaRPr lang="en-US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Virtual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000250"/>
            <a:ext cx="48672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AddressSp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600200"/>
            <a:ext cx="6181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14400" y="1444625"/>
            <a:ext cx="6553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Windows runs on two types of 64-bit processor, identified as </a:t>
            </a:r>
            <a:r>
              <a:rPr lang="en-CA" altLang="en-US" sz="1800" i="1">
                <a:latin typeface="Arial" pitchFamily="34" charset="0"/>
              </a:rPr>
              <a:t>x64</a:t>
            </a:r>
            <a:r>
              <a:rPr lang="en-CA" altLang="en-US" sz="1800">
                <a:latin typeface="Arial" pitchFamily="34" charset="0"/>
              </a:rPr>
              <a:t> and </a:t>
            </a:r>
            <a:r>
              <a:rPr lang="en-CA" altLang="en-US" sz="1800" i="1">
                <a:latin typeface="Arial" pitchFamily="34" charset="0"/>
              </a:rPr>
              <a:t>IA-64: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x64: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8192 GB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(8 TB) User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process space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8192 GB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System space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IA-64: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7152 GB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(7 TB) User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process space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7152 GB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itchFamily="34" charset="0"/>
              </a:rPr>
              <a:t>System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Operating System Address Space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Windows and the device drivers share a single virtual space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Virtual memory pages in the system space can be accessed only in kernel mode</a:t>
            </a:r>
          </a:p>
          <a:p>
            <a:pPr marL="547751" lvl="1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There is no security implemented in kernel mode (OS code and device drive code in kernel mode have complete access to memory space and can bypass the Windows security – ring 0)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It is very important that the OS code and the device drivers code to be safe for the system (at third-party device drivers installation the user is informed that this is an unauthorized (unsigned) driver) 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Windows Objects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An object is a single, run-time instance of a statically defined object.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Event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Not all data structures in Windows are “Windows objects” – only the ones that needs to be shared, protected, named or made visible to the user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All these objects are low-level objects that Windows creates and manages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An object attribute is a field of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Object methods usually read or change the object’s attributes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Objects involve data 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Security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Windows supports C2-level security as defined by the U.S. Department of Defense Trusted Computer System Evaluation Criteria (</a:t>
            </a:r>
            <a:r>
              <a:rPr lang="en-US" altLang="en-US" sz="2400" dirty="0" err="1" smtClean="0"/>
              <a:t>DoD</a:t>
            </a:r>
            <a:r>
              <a:rPr lang="en-US" altLang="en-US" sz="2400" dirty="0" smtClean="0"/>
              <a:t> 5200.28-STD, December 1985)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Windows NT 4 was formally evaluated at C2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Please read: </a:t>
            </a:r>
            <a:r>
              <a:rPr lang="en-US" altLang="en-US" sz="2400" dirty="0" smtClean="0">
                <a:hlinkClick r:id="rId3"/>
              </a:rPr>
              <a:t>http://www.radium.ncsc.mil/tpep/library/rainbow/5200.28-STD.html</a:t>
            </a:r>
            <a:r>
              <a:rPr lang="en-US" alt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hlinkClick r:id="rId4"/>
              </a:rPr>
              <a:t>http://msdn.microsoft.com/en-us/library/windows/desktop/aa376387(v=vs.85).</a:t>
            </a:r>
            <a:r>
              <a:rPr lang="en-US" altLang="en-US" sz="2400" dirty="0" smtClean="0">
                <a:hlinkClick r:id="rId4"/>
              </a:rPr>
              <a:t>aspx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TCSEC Levels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smtClean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smtClean="0"/>
              <a:t>Rating Description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smtClean="0"/>
              <a:t>	</a:t>
            </a:r>
            <a:r>
              <a:rPr lang="en-US" smtClean="0"/>
              <a:t>A1	Verified Design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B3	Security Domains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B2	Structured Protection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B1	Labeled Security Protection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C2	Controlled Access Protection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C1	Discretionary Access Protection (obsolete)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D 	Minimal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Win32 Interface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Win32 subsystem implements object-based security in the same way the operating system does</a:t>
            </a:r>
          </a:p>
          <a:p>
            <a:pPr eaLnBrk="1" hangingPunct="1"/>
            <a:r>
              <a:rPr lang="en-US" altLang="en-US" dirty="0" smtClean="0"/>
              <a:t>The Win32 subsystem protects shared Windows objects from unauthorized access by placing Windows security descriptors on them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C2 Certification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For C2 certification, a system must: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Have good documentation at both the user and administration level and have documentation on security testing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Authenticate all users as unique individuals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 allow objects to be reused or recovered once deleted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Let systems administrators audit all security events and the actions of individual users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Protect all objects and processes from all others 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http://www.winntmag.com/Article/ArticleID/47/47.html</a:t>
            </a:r>
            <a:r>
              <a:rPr lang="en-US" dirty="0" smtClean="0"/>
              <a:t> 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OS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183880" cy="4187952"/>
          </a:xfrm>
        </p:spPr>
        <p:txBody>
          <a:bodyPr/>
          <a:lstStyle/>
          <a:p>
            <a:r>
              <a:rPr lang="en-CA" sz="2000" dirty="0" smtClean="0"/>
              <a:t>Windows history (see Table 1-1)</a:t>
            </a:r>
          </a:p>
          <a:p>
            <a:r>
              <a:rPr lang="en-CA" sz="2000" dirty="0" smtClean="0"/>
              <a:t>Windows application programming interface (API) is the user-mode system programming interface to the Windows operating system family:</a:t>
            </a:r>
          </a:p>
          <a:p>
            <a:pPr lvl="1"/>
            <a:r>
              <a:rPr lang="en-CA" sz="1800" dirty="0"/>
              <a:t>Base </a:t>
            </a:r>
            <a:r>
              <a:rPr lang="en-CA" sz="1800" dirty="0" smtClean="0"/>
              <a:t>Services</a:t>
            </a:r>
          </a:p>
          <a:p>
            <a:pPr lvl="1"/>
            <a:r>
              <a:rPr lang="en-CA" sz="1800" dirty="0" smtClean="0"/>
              <a:t>Component Services</a:t>
            </a:r>
          </a:p>
          <a:p>
            <a:pPr lvl="1"/>
            <a:r>
              <a:rPr lang="en-CA" sz="1800" dirty="0" smtClean="0"/>
              <a:t>User </a:t>
            </a:r>
            <a:r>
              <a:rPr lang="en-CA" sz="1800" dirty="0"/>
              <a:t>Interface </a:t>
            </a:r>
            <a:r>
              <a:rPr lang="en-CA" sz="1800" dirty="0" smtClean="0"/>
              <a:t>Services</a:t>
            </a:r>
          </a:p>
          <a:p>
            <a:pPr lvl="1"/>
            <a:r>
              <a:rPr lang="en-CA" sz="1800" dirty="0" smtClean="0"/>
              <a:t>Graphics and Multimedia Services</a:t>
            </a:r>
          </a:p>
          <a:p>
            <a:pPr lvl="1"/>
            <a:r>
              <a:rPr lang="en-CA" sz="1800" dirty="0" smtClean="0"/>
              <a:t>Messaging and Collaboration</a:t>
            </a:r>
          </a:p>
          <a:p>
            <a:pPr lvl="1"/>
            <a:r>
              <a:rPr lang="en-CA" sz="1800" dirty="0" smtClean="0"/>
              <a:t>Networking</a:t>
            </a:r>
          </a:p>
          <a:p>
            <a:pPr lvl="1"/>
            <a:r>
              <a:rPr lang="en-CA" sz="1800" dirty="0" smtClean="0"/>
              <a:t>Web Services</a:t>
            </a:r>
          </a:p>
          <a:p>
            <a:r>
              <a:rPr lang="en-CA" sz="2000" dirty="0" smtClean="0"/>
              <a:t>Term </a:t>
            </a:r>
            <a:r>
              <a:rPr lang="en-CA" sz="2000" i="1" dirty="0" smtClean="0"/>
              <a:t>service </a:t>
            </a:r>
            <a:r>
              <a:rPr lang="en-CA" sz="2000" dirty="0" smtClean="0"/>
              <a:t>is ambiguous</a:t>
            </a:r>
            <a:r>
              <a:rPr lang="en-CA" sz="2000" dirty="0"/>
              <a:t> </a:t>
            </a:r>
            <a:r>
              <a:rPr lang="en-CA" sz="2000" dirty="0" smtClean="0"/>
              <a:t>and context dependant:</a:t>
            </a:r>
            <a:r>
              <a:rPr lang="en-CA" sz="2000" i="1" dirty="0" smtClean="0"/>
              <a:t> </a:t>
            </a:r>
            <a:r>
              <a:rPr lang="en-CA" sz="2000" dirty="0" smtClean="0"/>
              <a:t>can </a:t>
            </a:r>
            <a:r>
              <a:rPr lang="en-CA" sz="2000" dirty="0"/>
              <a:t>refer to a callable routine in the </a:t>
            </a:r>
            <a:r>
              <a:rPr lang="en-CA" sz="2000" dirty="0" smtClean="0"/>
              <a:t>operating system, a </a:t>
            </a:r>
            <a:r>
              <a:rPr lang="en-CA" sz="2000" dirty="0"/>
              <a:t>device driver, or a server process</a:t>
            </a:r>
          </a:p>
        </p:txBody>
      </p:sp>
    </p:spTree>
    <p:extLst>
      <p:ext uri="{BB962C8B-B14F-4D97-AF65-F5344CB8AC3E}">
        <p14:creationId xmlns:p14="http://schemas.microsoft.com/office/powerpoint/2010/main" val="8582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Registry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/>
              <a:t>The Windows registry is the internal database that contains: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Information to boot or configure the system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System settings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The security database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Per-user configuration settings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/>
              <a:t>The registry allow the system administrator to read the current status of the hardware/software components (similar with the performance counters).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/>
              <a:t>There is normally no reason to look directly into the registry, because it can be accessed/viewed with administrative/performance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Win32 API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Windows API is the primary programming interface to the Microsoft Windows Operating System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Windows OS (ME,CE,98,95, 2000, XP, 7, 8) implemented a different subset of </a:t>
            </a:r>
            <a:r>
              <a:rPr lang="en-US" dirty="0"/>
              <a:t>Windows API </a:t>
            </a:r>
            <a:endParaRPr lang="en-US" dirty="0" smtClean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Windows has a superset of all implementations</a:t>
            </a:r>
          </a:p>
          <a:p>
            <a:r>
              <a:rPr lang="en-CA" dirty="0"/>
              <a:t>T</a:t>
            </a:r>
            <a:r>
              <a:rPr lang="en-CA" dirty="0" smtClean="0"/>
              <a:t>erm </a:t>
            </a:r>
            <a:r>
              <a:rPr lang="en-CA" i="1" dirty="0"/>
              <a:t>Windows API </a:t>
            </a:r>
            <a:r>
              <a:rPr lang="en-CA" dirty="0" smtClean="0"/>
              <a:t>refers to </a:t>
            </a:r>
            <a:r>
              <a:rPr lang="en-CA" dirty="0"/>
              <a:t>both the 32-bit and 64-bit programming interfaces to Windows</a:t>
            </a:r>
            <a:endParaRPr lang="en-US" dirty="0" smtClean="0"/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comprehensive documentation can be found at msdn.microsoft.com or in the Platform SDK (e.g., Win32api.csv)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Programming Interfaces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Windows supports multiple programming interfaces with low-level access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Win32, Win64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POSIX (</a:t>
            </a:r>
            <a:r>
              <a:rPr lang="en-US" sz="2000" b="1" dirty="0" smtClean="0"/>
              <a:t>P</a:t>
            </a:r>
            <a:r>
              <a:rPr lang="en-US" sz="2000" dirty="0" smtClean="0"/>
              <a:t>ortable </a:t>
            </a:r>
            <a:r>
              <a:rPr lang="en-US" sz="2000" b="1" dirty="0" smtClean="0"/>
              <a:t>O</a:t>
            </a:r>
            <a:r>
              <a:rPr lang="en-US" sz="2000" dirty="0" smtClean="0"/>
              <a:t>perating </a:t>
            </a:r>
            <a:r>
              <a:rPr lang="en-US" sz="2000" b="1" dirty="0" smtClean="0"/>
              <a:t>S</a:t>
            </a:r>
            <a:r>
              <a:rPr lang="en-US" sz="2000" dirty="0" smtClean="0"/>
              <a:t>ystem </a:t>
            </a:r>
            <a:r>
              <a:rPr lang="en-US" sz="2000" b="1" dirty="0" smtClean="0"/>
              <a:t>I</a:t>
            </a:r>
            <a:r>
              <a:rPr lang="en-US" sz="2000" dirty="0" smtClean="0"/>
              <a:t>nterface for Unix)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Win32/64 has the greatest access to system services</a:t>
            </a:r>
            <a:r>
              <a:rPr lang="en-CA" sz="2400" dirty="0"/>
              <a:t> </a:t>
            </a:r>
            <a:endParaRPr lang="en-CA" sz="2400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Windows applications </a:t>
            </a:r>
            <a:r>
              <a:rPr lang="en-US" sz="2400" b="1" dirty="0" smtClean="0"/>
              <a:t>don’t call native system services directly</a:t>
            </a:r>
            <a:r>
              <a:rPr lang="en-US" sz="2400" dirty="0" smtClean="0"/>
              <a:t>, rather they use API calls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O</a:t>
            </a:r>
            <a:r>
              <a:rPr lang="en-US" sz="2400" dirty="0" smtClean="0"/>
              <a:t>ther Windows APIs: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Windows® API Code Pack for Microsoft®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.NET Framework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Direct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Jobs, Processes, Threads and Fibers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job is group of processes that are manipulated as a unit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program is a static sequence of instructions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process is a dynamic entity containing code, data, resources and the execution threads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thread is an entity of execution inside a process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fiber is a piece of a thread (unit of execution within a thread that can be scheduled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34115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>
          <a:xfrm>
            <a:off x="479425" y="5181600"/>
            <a:ext cx="8359775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CA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Simplified Windows Architecture</a:t>
            </a:r>
            <a:endParaRPr lang="en-CA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2844800" y="3244850"/>
            <a:ext cx="345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Segoe"/>
              </a:rPr>
              <a:t>Simplified Windows architecture</a:t>
            </a:r>
            <a:endParaRPr lang="en-CA" altLang="en-US" sz="1800">
              <a:latin typeface="Arial" pitchFamily="34" charset="0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endParaRPr lang="en-CA" alt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520825"/>
            <a:ext cx="69373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7879080" cy="4498848"/>
          </a:xfrm>
        </p:spPr>
        <p:txBody>
          <a:bodyPr/>
          <a:lstStyle/>
          <a:p>
            <a:r>
              <a:rPr lang="en-CA" sz="2400" dirty="0" smtClean="0"/>
              <a:t>The kernel is the “core” of any operating system</a:t>
            </a:r>
          </a:p>
          <a:p>
            <a:pPr lvl="1"/>
            <a:r>
              <a:rPr lang="en-CA" sz="2000" dirty="0" smtClean="0"/>
              <a:t>What the kernel incorporated depends on the OS (e.g., can include graphics)</a:t>
            </a:r>
          </a:p>
          <a:p>
            <a:r>
              <a:rPr lang="en-CA" sz="2400" dirty="0" smtClean="0"/>
              <a:t>Subsystem DLLs</a:t>
            </a:r>
          </a:p>
          <a:p>
            <a:pPr lvl="1"/>
            <a:r>
              <a:rPr lang="en-CA" sz="2000" dirty="0" smtClean="0"/>
              <a:t>Kernel32.dll</a:t>
            </a:r>
          </a:p>
          <a:p>
            <a:pPr lvl="1"/>
            <a:r>
              <a:rPr lang="en-CA" sz="2000" dirty="0" smtClean="0"/>
              <a:t>User32.dll</a:t>
            </a:r>
          </a:p>
          <a:p>
            <a:pPr lvl="1"/>
            <a:r>
              <a:rPr lang="en-CA" sz="2000" dirty="0" smtClean="0"/>
              <a:t>GDI32.dll</a:t>
            </a:r>
          </a:p>
          <a:p>
            <a:r>
              <a:rPr lang="en-CA" sz="2400" dirty="0" smtClean="0"/>
              <a:t>Executive</a:t>
            </a:r>
          </a:p>
          <a:p>
            <a:pPr lvl="1"/>
            <a:r>
              <a:rPr lang="en-CA" sz="2000" dirty="0" smtClean="0"/>
              <a:t>Design decision: separate the functionality between kernel, executive and device drivers</a:t>
            </a:r>
          </a:p>
          <a:p>
            <a:r>
              <a:rPr lang="en-CA" sz="2400" dirty="0" smtClean="0"/>
              <a:t>HAL – Hardware Abstraction Layer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2824</TotalTime>
  <Words>1926</Words>
  <Application>Microsoft Office PowerPoint</Application>
  <PresentationFormat>On-screen Show (4:3)</PresentationFormat>
  <Paragraphs>261</Paragraphs>
  <Slides>40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Aspect</vt:lpstr>
      <vt:lpstr>The Windows Operating System</vt:lpstr>
      <vt:lpstr>Textbook</vt:lpstr>
      <vt:lpstr>.NET Group</vt:lpstr>
      <vt:lpstr>Windows OS Introduction</vt:lpstr>
      <vt:lpstr>Win32 API</vt:lpstr>
      <vt:lpstr>Programming Interfaces</vt:lpstr>
      <vt:lpstr>Jobs, Processes, Threads and Fibers</vt:lpstr>
      <vt:lpstr>Simplified Windows Architecture</vt:lpstr>
      <vt:lpstr>Important Elements</vt:lpstr>
      <vt:lpstr>Kernel Mode – User Mode (1)</vt:lpstr>
      <vt:lpstr>Kernel Mode – User Mode (2)</vt:lpstr>
      <vt:lpstr>Detailed Windows Architecture</vt:lpstr>
      <vt:lpstr>Universal App Platform</vt:lpstr>
      <vt:lpstr>Universal App Platform (2)</vt:lpstr>
      <vt:lpstr>Windows 8</vt:lpstr>
      <vt:lpstr>Windows 10</vt:lpstr>
      <vt:lpstr>Exercise</vt:lpstr>
      <vt:lpstr>Privilege Levels</vt:lpstr>
      <vt:lpstr>Functions, Services and Routines</vt:lpstr>
      <vt:lpstr>Process</vt:lpstr>
      <vt:lpstr>Exercise</vt:lpstr>
      <vt:lpstr>Thread</vt:lpstr>
      <vt:lpstr>Fibers</vt:lpstr>
      <vt:lpstr>Thread Context</vt:lpstr>
      <vt:lpstr>Multithreading Execution (1)</vt:lpstr>
      <vt:lpstr>Multithreading Execution (2)</vt:lpstr>
      <vt:lpstr>Important</vt:lpstr>
      <vt:lpstr>A Process and Its Resources (Solomon)</vt:lpstr>
      <vt:lpstr>Security Token</vt:lpstr>
      <vt:lpstr>Virtual Memory</vt:lpstr>
      <vt:lpstr>PowerPoint Presentation</vt:lpstr>
      <vt:lpstr>PowerPoint Presentation</vt:lpstr>
      <vt:lpstr>PowerPoint Presentation</vt:lpstr>
      <vt:lpstr>Operating System Address Space</vt:lpstr>
      <vt:lpstr>Windows Objects</vt:lpstr>
      <vt:lpstr>Security</vt:lpstr>
      <vt:lpstr>TCSEC Levels</vt:lpstr>
      <vt:lpstr>Win32 Interface Security</vt:lpstr>
      <vt:lpstr>C2 Certification</vt:lpstr>
      <vt:lpstr>Registry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Windows 2000/XP Operating System</dc:title>
  <dc:creator>Mirela Gutica</dc:creator>
  <cp:lastModifiedBy>Mirela Gutica</cp:lastModifiedBy>
  <cp:revision>56</cp:revision>
  <dcterms:created xsi:type="dcterms:W3CDTF">2004-01-07T17:23:40Z</dcterms:created>
  <dcterms:modified xsi:type="dcterms:W3CDTF">2015-09-29T00:51:03Z</dcterms:modified>
</cp:coreProperties>
</file>