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95" r:id="rId13"/>
    <p:sldId id="276" r:id="rId14"/>
    <p:sldId id="277" r:id="rId15"/>
    <p:sldId id="278" r:id="rId16"/>
    <p:sldId id="279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5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2AF41-222E-4C86-9744-6E645CC5F65C}" type="datetimeFigureOut">
              <a:rPr lang="en-CA" smtClean="0"/>
              <a:t>2015-10-13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943C6-619E-4CA4-ADEE-092929C25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62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691C1-AF34-4A61-BBF5-F719A91FAC1A}" type="slidenum">
              <a:rPr lang="en-CA" smtClean="0">
                <a:solidFill>
                  <a:prstClr val="black"/>
                </a:solidFill>
              </a:rPr>
              <a:pPr/>
              <a:t>3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1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DA192DA-365A-47CA-A2F0-1D1BF8AAEF54}" type="slidenum">
              <a:rPr lang="en-US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9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E22A2-079D-4336-90AB-2DEB598978D7}" type="slidenum">
              <a:rPr lang="en-US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003B66-70EE-4EEF-ADBC-09A907CF2B58}" type="slidenum">
              <a:rPr lang="en-US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78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5148E-2B97-4AAD-ABD4-A09FC1841A4C}" type="slidenum">
              <a:rPr lang="en-US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0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C1B51-9EE1-4CBD-9944-35C8B75FDF3F}" type="slidenum">
              <a:rPr lang="en-US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5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CC2CE-70DB-4D7E-B55D-E9A3659FA384}" type="slidenum">
              <a:rPr lang="en-US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21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E1B1B97-DEDF-41E2-97F7-FDF04CCC482A}" type="slidenum">
              <a:rPr lang="en-US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19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39781-85C4-43DE-ACBA-99FC27C14968}" type="slidenum">
              <a:rPr lang="en-US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1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3005FE-2D05-46D3-B420-E292639E062B}" type="slidenum">
              <a:rPr lang="en-US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55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0EEA3-F583-45D6-9C52-4633A1EA78EF}" type="slidenum">
              <a:rPr lang="en-US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01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563BE-6714-453B-A1DA-A9B3DDEB68D7}" type="slidenum">
              <a:rPr lang="en-US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1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E3DED1">
                  <a:shade val="50000"/>
                </a:srgbClr>
              </a:solidFill>
              <a:latin typeface="Tahoma" pitchFamily="34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E3DED1">
                  <a:shade val="50000"/>
                </a:srgbClr>
              </a:solidFill>
              <a:latin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8D28CF-D90C-478D-B899-C747B65A5FD7}" type="slidenum">
              <a:rPr lang="en-US">
                <a:solidFill>
                  <a:srgbClr val="E3DED1">
                    <a:shade val="50000"/>
                  </a:srgbClr>
                </a:solidFill>
                <a:latin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E3DED1">
                  <a:shade val="50000"/>
                </a:srgb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1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threading.monitor.aspx" TargetMode="External"/><Relationship Id="rId2" Type="http://schemas.openxmlformats.org/officeDocument/2006/relationships/hyperlink" Target="http://msdn.microsoft.com/en-us/library/system.threading.semaphore.aspx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cs.mtu.edu/~shene/NSF-3/e-Book/MONITOR/monitor-types.html" TargetMode="External"/><Relationship Id="rId4" Type="http://schemas.openxmlformats.org/officeDocument/2006/relationships/hyperlink" Target="http://www.cs.mtu.edu/~shene/NSF-3/e-Book/MONITOR/sema-vs-monito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77628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Synchronization </a:t>
            </a:r>
            <a:r>
              <a:rPr lang="en-US" dirty="0"/>
              <a:t>Mechanisms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7772400" cy="1219200"/>
          </a:xfrm>
        </p:spPr>
        <p:txBody>
          <a:bodyPr>
            <a:normAutofit fontScale="85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err="1" smtClean="0"/>
              <a:t>Interprocess</a:t>
            </a:r>
            <a:r>
              <a:rPr lang="en-US" sz="2800" dirty="0" smtClean="0"/>
              <a:t> Synchronization (IPC)</a:t>
            </a:r>
            <a:endParaRPr lang="en-US" sz="28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8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Mirela </a:t>
            </a:r>
            <a:r>
              <a:rPr lang="en-US" sz="2800" dirty="0" smtClean="0"/>
              <a:t>Gutica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8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BCIT</a:t>
            </a:r>
          </a:p>
        </p:txBody>
      </p:sp>
    </p:spTree>
    <p:extLst>
      <p:ext uri="{BB962C8B-B14F-4D97-AF65-F5344CB8AC3E}">
        <p14:creationId xmlns:p14="http://schemas.microsoft.com/office/powerpoint/2010/main" val="33121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Readers/Writers Problem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dirty="0" smtClean="0"/>
              <a:t>Rules:</a:t>
            </a:r>
          </a:p>
          <a:p>
            <a:pPr lvl="1" eaLnBrk="1" hangingPunct="1"/>
            <a:r>
              <a:rPr lang="en-US" altLang="en-US" dirty="0" smtClean="0"/>
              <a:t>Any number of readers may simultaneously read the file</a:t>
            </a:r>
          </a:p>
          <a:p>
            <a:pPr lvl="1" eaLnBrk="1" hangingPunct="1"/>
            <a:r>
              <a:rPr lang="en-US" altLang="en-US" dirty="0" smtClean="0"/>
              <a:t>Only one writer at a time may write to the file</a:t>
            </a:r>
          </a:p>
          <a:p>
            <a:pPr lvl="1" eaLnBrk="1" hangingPunct="1"/>
            <a:r>
              <a:rPr lang="en-US" altLang="en-US" dirty="0" smtClean="0"/>
              <a:t>If a writer is writing to the file, no reader reads it</a:t>
            </a:r>
          </a:p>
        </p:txBody>
      </p:sp>
    </p:spTree>
    <p:extLst>
      <p:ext uri="{BB962C8B-B14F-4D97-AF65-F5344CB8AC3E}">
        <p14:creationId xmlns:p14="http://schemas.microsoft.com/office/powerpoint/2010/main" val="41349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Synchronization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Sender and receiver may or may not be blocking (waiting for message)</a:t>
            </a:r>
          </a:p>
          <a:p>
            <a:r>
              <a:rPr lang="en-US" altLang="en-US" sz="2400" dirty="0"/>
              <a:t>Blocking send, blocking receive</a:t>
            </a:r>
          </a:p>
          <a:p>
            <a:pPr lvl="1"/>
            <a:r>
              <a:rPr lang="en-US" altLang="en-US" sz="2000" dirty="0"/>
              <a:t>Both sender and receiver are blocked until message is delivered</a:t>
            </a:r>
          </a:p>
          <a:p>
            <a:pPr lvl="1"/>
            <a:r>
              <a:rPr lang="en-US" altLang="en-US" sz="2000" dirty="0"/>
              <a:t>This is the rendezvous </a:t>
            </a:r>
            <a:r>
              <a:rPr lang="en-US" altLang="en-US" sz="2000" dirty="0" smtClean="0"/>
              <a:t>model</a:t>
            </a:r>
          </a:p>
          <a:p>
            <a:r>
              <a:rPr lang="en-US" altLang="en-US" sz="2400" dirty="0" err="1"/>
              <a:t>Nonblocking</a:t>
            </a:r>
            <a:r>
              <a:rPr lang="en-US" altLang="en-US" sz="2400" dirty="0"/>
              <a:t> send, blocking receive</a:t>
            </a:r>
          </a:p>
          <a:p>
            <a:pPr lvl="1"/>
            <a:r>
              <a:rPr lang="en-US" altLang="en-US" sz="2000" dirty="0"/>
              <a:t>Sender continues processing such as sending messages as quickly as possible</a:t>
            </a:r>
          </a:p>
          <a:p>
            <a:pPr lvl="1"/>
            <a:r>
              <a:rPr lang="en-US" altLang="en-US" sz="2000" dirty="0"/>
              <a:t>Receiver is blocked until the requested message arrives</a:t>
            </a:r>
          </a:p>
          <a:p>
            <a:pPr lvl="1"/>
            <a:r>
              <a:rPr lang="en-US" altLang="en-US" sz="2000" dirty="0"/>
              <a:t>Signaling model, producer consumer model</a:t>
            </a:r>
          </a:p>
          <a:p>
            <a:r>
              <a:rPr lang="en-US" altLang="en-US" sz="2400" dirty="0" err="1"/>
              <a:t>Nonblocking</a:t>
            </a:r>
            <a:r>
              <a:rPr lang="en-US" altLang="en-US" sz="2400" dirty="0"/>
              <a:t> send, </a:t>
            </a:r>
            <a:r>
              <a:rPr lang="en-US" altLang="en-US" sz="2400" dirty="0" err="1"/>
              <a:t>nonblocking</a:t>
            </a:r>
            <a:r>
              <a:rPr lang="en-US" altLang="en-US" sz="2400" dirty="0"/>
              <a:t> receive</a:t>
            </a:r>
          </a:p>
          <a:p>
            <a:pPr lvl="1"/>
            <a:r>
              <a:rPr lang="en-US" altLang="en-US" sz="2000" dirty="0"/>
              <a:t>Neither party is required to wait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04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Semaphores (1)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Special variable called </a:t>
            </a:r>
            <a:r>
              <a:rPr lang="en-US" altLang="en-US" b="1" dirty="0" smtClean="0"/>
              <a:t>semaphore</a:t>
            </a:r>
            <a:r>
              <a:rPr lang="en-US" altLang="en-US" dirty="0" smtClean="0"/>
              <a:t> is used for signaling</a:t>
            </a:r>
          </a:p>
          <a:p>
            <a:pPr eaLnBrk="1" hangingPunct="1"/>
            <a:r>
              <a:rPr lang="en-US" altLang="en-US" dirty="0" smtClean="0"/>
              <a:t>If a process is waiting for a signal, it is suspended until the signal is sent</a:t>
            </a:r>
          </a:p>
          <a:p>
            <a:pPr eaLnBrk="1" hangingPunct="1"/>
            <a:r>
              <a:rPr lang="en-US" altLang="en-US" b="1" dirty="0" smtClean="0"/>
              <a:t>Wait and signal operations cannot be interrupted (they are atomic actions)</a:t>
            </a:r>
          </a:p>
          <a:p>
            <a:pPr eaLnBrk="1" hangingPunct="1"/>
            <a:r>
              <a:rPr lang="en-US" altLang="en-US" dirty="0" smtClean="0"/>
              <a:t>A</a:t>
            </a:r>
            <a:r>
              <a:rPr lang="en-US" altLang="en-US" b="1" dirty="0" smtClean="0"/>
              <a:t> queue </a:t>
            </a:r>
            <a:r>
              <a:rPr lang="en-US" altLang="en-US" dirty="0" smtClean="0"/>
              <a:t>is used to hold processes waiting on the semaphore.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4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Semaphores (2)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lnSpcReduction="1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</a:t>
            </a:r>
            <a:r>
              <a:rPr lang="en-US" b="1" dirty="0" smtClean="0"/>
              <a:t>semaphore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special variable </a:t>
            </a:r>
            <a:r>
              <a:rPr lang="en-US" dirty="0"/>
              <a:t>that has an </a:t>
            </a:r>
            <a:r>
              <a:rPr lang="en-US" b="1" dirty="0"/>
              <a:t>integer </a:t>
            </a:r>
            <a:r>
              <a:rPr lang="en-US" b="1" dirty="0" smtClean="0"/>
              <a:t>value, </a:t>
            </a:r>
            <a:r>
              <a:rPr lang="en-US" dirty="0" smtClean="0"/>
              <a:t>a </a:t>
            </a:r>
            <a:r>
              <a:rPr lang="en-US" b="1" dirty="0" smtClean="0"/>
              <a:t>queue</a:t>
            </a:r>
            <a:r>
              <a:rPr lang="en-US" dirty="0" smtClean="0"/>
              <a:t> </a:t>
            </a:r>
            <a:r>
              <a:rPr lang="en-US" dirty="0"/>
              <a:t>and three </a:t>
            </a:r>
            <a:r>
              <a:rPr lang="en-US" b="1" dirty="0" smtClean="0"/>
              <a:t>operations</a:t>
            </a:r>
            <a:r>
              <a:rPr lang="en-US" dirty="0" smtClean="0"/>
              <a:t>:</a:t>
            </a:r>
            <a:endParaRPr lang="en-US" dirty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 err="1"/>
              <a:t>Init</a:t>
            </a:r>
            <a:r>
              <a:rPr lang="en-US" b="1" dirty="0" smtClean="0"/>
              <a:t>(): </a:t>
            </a:r>
            <a:r>
              <a:rPr lang="en-US" dirty="0"/>
              <a:t>initializes the semaphore to a nonnegative </a:t>
            </a:r>
            <a:r>
              <a:rPr lang="en-US" dirty="0" smtClean="0"/>
              <a:t>number</a:t>
            </a:r>
            <a:endParaRPr lang="en-US" dirty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/>
              <a:t>Wait</a:t>
            </a:r>
            <a:r>
              <a:rPr lang="en-US" b="1" dirty="0" smtClean="0"/>
              <a:t>(): </a:t>
            </a:r>
            <a:r>
              <a:rPr lang="en-US" dirty="0" smtClean="0"/>
              <a:t>decrements </a:t>
            </a:r>
            <a:r>
              <a:rPr lang="en-US" dirty="0"/>
              <a:t>the semaphore </a:t>
            </a:r>
            <a:r>
              <a:rPr lang="en-US" dirty="0" smtClean="0"/>
              <a:t>value</a:t>
            </a:r>
          </a:p>
          <a:p>
            <a:pPr marL="786765" lvl="2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If </a:t>
            </a:r>
            <a:r>
              <a:rPr lang="en-US" dirty="0"/>
              <a:t>the value is negative, then the process executing wait() is </a:t>
            </a:r>
            <a:r>
              <a:rPr lang="en-US" dirty="0" smtClean="0"/>
              <a:t>blocked</a:t>
            </a:r>
            <a:endParaRPr lang="en-US" dirty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/>
              <a:t>Signal</a:t>
            </a:r>
            <a:r>
              <a:rPr lang="en-US" b="1" dirty="0" smtClean="0"/>
              <a:t>(): </a:t>
            </a:r>
            <a:r>
              <a:rPr lang="en-US" dirty="0" smtClean="0"/>
              <a:t>increments </a:t>
            </a:r>
            <a:r>
              <a:rPr lang="en-US" dirty="0"/>
              <a:t>semaphore </a:t>
            </a:r>
            <a:r>
              <a:rPr lang="en-US" dirty="0" smtClean="0"/>
              <a:t>value</a:t>
            </a:r>
          </a:p>
          <a:p>
            <a:pPr marL="786765" lvl="2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Signal </a:t>
            </a:r>
            <a:r>
              <a:rPr lang="en-US" dirty="0"/>
              <a:t>unblocks one process from the suspended </a:t>
            </a:r>
            <a:r>
              <a:rPr lang="en-US" dirty="0" smtClean="0"/>
              <a:t>list</a:t>
            </a:r>
          </a:p>
          <a:p>
            <a:pPr marL="786765" lvl="2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Semaphores (3)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</a:t>
            </a:r>
            <a:r>
              <a:rPr lang="en-US" altLang="en-US" b="1" dirty="0" smtClean="0"/>
              <a:t> queue </a:t>
            </a:r>
            <a:r>
              <a:rPr lang="en-US" altLang="en-US" dirty="0" smtClean="0"/>
              <a:t>is used to hold processes waiting on a semaphore</a:t>
            </a:r>
          </a:p>
          <a:p>
            <a:pPr eaLnBrk="1" hangingPunct="1"/>
            <a:r>
              <a:rPr lang="en-US" altLang="en-US" dirty="0" smtClean="0"/>
              <a:t>A restricted version of a semaphore is a binary semaphore (or </a:t>
            </a:r>
            <a:r>
              <a:rPr lang="en-US" altLang="en-US" dirty="0" err="1" smtClean="0"/>
              <a:t>mutex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Semaphores are OS objects: the operating system is aware of them</a:t>
            </a:r>
          </a:p>
          <a:p>
            <a:pPr lvl="1" eaLnBrk="1" hangingPunct="1"/>
            <a:r>
              <a:rPr lang="en-US" altLang="en-US" dirty="0" smtClean="0"/>
              <a:t>The semaphore queue is maintain by the OS</a:t>
            </a:r>
          </a:p>
          <a:p>
            <a:pPr lvl="1" eaLnBrk="1" hangingPunct="1"/>
            <a:r>
              <a:rPr lang="en-US" altLang="en-US" dirty="0" smtClean="0"/>
              <a:t>The semaphore operations are atomic actions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35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smtClean="0"/>
              <a:t>producer – consumer </a:t>
            </a:r>
            <a:r>
              <a:rPr lang="en-US" altLang="en-US" dirty="0" smtClean="0"/>
              <a:t>problem can be solved using a buffer where items are stored, and from where they are removed for consumption</a:t>
            </a:r>
          </a:p>
          <a:p>
            <a:pPr eaLnBrk="1" hangingPunct="1"/>
            <a:r>
              <a:rPr lang="en-US" altLang="en-US" dirty="0" smtClean="0"/>
              <a:t>One or more producers are generating data and placing items in the buffer</a:t>
            </a:r>
          </a:p>
          <a:p>
            <a:pPr eaLnBrk="1" hangingPunct="1"/>
            <a:r>
              <a:rPr lang="en-US" altLang="en-US" dirty="0"/>
              <a:t>C</a:t>
            </a:r>
            <a:r>
              <a:rPr lang="en-US" altLang="en-US" dirty="0" smtClean="0"/>
              <a:t>onsumer are taking items out of the buffer one at time</a:t>
            </a:r>
          </a:p>
          <a:p>
            <a:pPr eaLnBrk="1" hangingPunct="1"/>
            <a:r>
              <a:rPr lang="en-US" altLang="en-US" dirty="0" smtClean="0"/>
              <a:t>Only one producer or consumer may access the buffer at any time</a:t>
            </a:r>
          </a:p>
        </p:txBody>
      </p:sp>
    </p:spTree>
    <p:extLst>
      <p:ext uri="{BB962C8B-B14F-4D97-AF65-F5344CB8AC3E}">
        <p14:creationId xmlns:p14="http://schemas.microsoft.com/office/powerpoint/2010/main" val="8750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Producer-Consumer </a:t>
            </a: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(Circular Buffer)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finite </a:t>
            </a:r>
            <a:r>
              <a:rPr lang="en-US" altLang="en-US" b="1" dirty="0" smtClean="0"/>
              <a:t>circular buffer </a:t>
            </a:r>
            <a:r>
              <a:rPr lang="en-US" altLang="en-US" dirty="0" smtClean="0"/>
              <a:t>is a correct solution to this problem </a:t>
            </a:r>
          </a:p>
          <a:p>
            <a:pPr eaLnBrk="1" hangingPunct="1"/>
            <a:r>
              <a:rPr lang="en-US" altLang="en-US" dirty="0" smtClean="0"/>
              <a:t>The pointer values must be expressed modulo the size of the buffer</a:t>
            </a: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smtClean="0"/>
              <a:t>producer</a:t>
            </a:r>
            <a:r>
              <a:rPr lang="en-US" altLang="en-US" dirty="0" smtClean="0"/>
              <a:t> is </a:t>
            </a:r>
            <a:r>
              <a:rPr lang="en-US" altLang="en-US" b="1" dirty="0" smtClean="0"/>
              <a:t>blocked if the buffer is full </a:t>
            </a: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smtClean="0"/>
              <a:t>consumer</a:t>
            </a:r>
            <a:r>
              <a:rPr lang="en-US" altLang="en-US" dirty="0" smtClean="0"/>
              <a:t> is </a:t>
            </a:r>
            <a:r>
              <a:rPr lang="en-US" altLang="en-US" b="1" dirty="0" smtClean="0"/>
              <a:t>blocked if the buffer is empty</a:t>
            </a:r>
          </a:p>
        </p:txBody>
      </p:sp>
    </p:spTree>
    <p:extLst>
      <p:ext uri="{BB962C8B-B14F-4D97-AF65-F5344CB8AC3E}">
        <p14:creationId xmlns:p14="http://schemas.microsoft.com/office/powerpoint/2010/main" val="17153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Producer (</a:t>
            </a: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Circular Buffer)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 smtClean="0">
                <a:latin typeface="Times New Roman" pitchFamily="18" charset="0"/>
              </a:rPr>
              <a:t>producer: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 smtClean="0">
                <a:latin typeface="Times New Roman" pitchFamily="18" charset="0"/>
              </a:rPr>
              <a:t>while (true)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 smtClean="0">
                <a:latin typeface="Times New Roman" pitchFamily="18" charset="0"/>
              </a:rPr>
              <a:t>	/* produce item v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 smtClean="0">
                <a:latin typeface="Times New Roman" pitchFamily="18" charset="0"/>
              </a:rPr>
              <a:t>	wait (</a:t>
            </a:r>
            <a:r>
              <a:rPr lang="en-US" altLang="en-US" b="1" dirty="0" err="1" smtClean="0">
                <a:latin typeface="Times New Roman" pitchFamily="18" charset="0"/>
              </a:rPr>
              <a:t>buffer_full</a:t>
            </a:r>
            <a:r>
              <a:rPr lang="en-US" altLang="en-US" b="1" dirty="0" smtClean="0">
                <a:latin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Times New Roman" pitchFamily="18" charset="0"/>
              </a:rPr>
              <a:t> </a:t>
            </a:r>
            <a:r>
              <a:rPr lang="en-US" altLang="en-US" b="1" dirty="0" smtClean="0">
                <a:latin typeface="Times New Roman" pitchFamily="18" charset="0"/>
              </a:rPr>
              <a:t>  wait (</a:t>
            </a:r>
            <a:r>
              <a:rPr lang="en-US" altLang="en-US" b="1" dirty="0" err="1" smtClean="0">
                <a:latin typeface="Times New Roman" pitchFamily="18" charset="0"/>
              </a:rPr>
              <a:t>access_to_buffer</a:t>
            </a:r>
            <a:r>
              <a:rPr lang="en-US" altLang="en-US" b="1" dirty="0" smtClean="0">
                <a:latin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Times New Roman" pitchFamily="18" charset="0"/>
              </a:rPr>
              <a:t> </a:t>
            </a:r>
            <a:r>
              <a:rPr lang="en-US" altLang="en-US" b="1" dirty="0" smtClean="0">
                <a:latin typeface="Times New Roman" pitchFamily="18" charset="0"/>
              </a:rPr>
              <a:t>  put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Times New Roman" pitchFamily="18" charset="0"/>
              </a:rPr>
              <a:t> </a:t>
            </a:r>
            <a:r>
              <a:rPr lang="en-US" altLang="en-US" b="1" dirty="0" smtClean="0">
                <a:latin typeface="Times New Roman" pitchFamily="18" charset="0"/>
              </a:rPr>
              <a:t>  signal (</a:t>
            </a:r>
            <a:r>
              <a:rPr lang="en-US" altLang="en-US" b="1" dirty="0" err="1" smtClean="0">
                <a:latin typeface="Times New Roman" pitchFamily="18" charset="0"/>
              </a:rPr>
              <a:t>access_to_buffer</a:t>
            </a:r>
            <a:r>
              <a:rPr lang="en-US" altLang="en-US" b="1" dirty="0" smtClean="0">
                <a:latin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Times New Roman" pitchFamily="18" charset="0"/>
              </a:rPr>
              <a:t> </a:t>
            </a:r>
            <a:r>
              <a:rPr lang="en-US" altLang="en-US" b="1" dirty="0" smtClean="0">
                <a:latin typeface="Times New Roman" pitchFamily="18" charset="0"/>
              </a:rPr>
              <a:t>  signal (</a:t>
            </a:r>
            <a:r>
              <a:rPr lang="en-US" altLang="en-US" b="1" dirty="0" err="1" smtClean="0">
                <a:latin typeface="Times New Roman" pitchFamily="18" charset="0"/>
              </a:rPr>
              <a:t>buffer_empty</a:t>
            </a:r>
            <a:r>
              <a:rPr lang="en-US" altLang="en-US" b="1" dirty="0" smtClean="0">
                <a:latin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 smtClean="0">
                <a:latin typeface="Times New Roman" pitchFamily="18" charset="0"/>
              </a:rPr>
              <a:t>}</a:t>
            </a:r>
            <a:endParaRPr lang="en-US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Consumer (</a:t>
            </a: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Circular Buffer)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57200"/>
            <a:ext cx="8183562" cy="4187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 smtClean="0">
                <a:latin typeface="Times New Roman" pitchFamily="18" charset="0"/>
              </a:rPr>
              <a:t>consumer: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 smtClean="0">
                <a:latin typeface="Times New Roman" pitchFamily="18" charset="0"/>
              </a:rPr>
              <a:t>while (true)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Times New Roman" pitchFamily="18" charset="0"/>
              </a:rPr>
              <a:t>	wait (</a:t>
            </a:r>
            <a:r>
              <a:rPr lang="en-US" altLang="en-US" b="1" dirty="0" err="1" smtClean="0">
                <a:latin typeface="Times New Roman" pitchFamily="18" charset="0"/>
              </a:rPr>
              <a:t>buffer_empty</a:t>
            </a:r>
            <a:r>
              <a:rPr lang="en-US" altLang="en-US" b="1" dirty="0" smtClean="0">
                <a:latin typeface="Times New Roman" pitchFamily="18" charset="0"/>
              </a:rPr>
              <a:t>)</a:t>
            </a:r>
            <a:endParaRPr lang="en-US" altLang="en-US" b="1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Times New Roman" pitchFamily="18" charset="0"/>
              </a:rPr>
              <a:t>   wait (</a:t>
            </a:r>
            <a:r>
              <a:rPr lang="en-US" altLang="en-US" b="1" dirty="0" err="1">
                <a:latin typeface="Times New Roman" pitchFamily="18" charset="0"/>
              </a:rPr>
              <a:t>access_to_buffer</a:t>
            </a:r>
            <a:r>
              <a:rPr lang="en-US" altLang="en-US" b="1" dirty="0">
                <a:latin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Times New Roman" pitchFamily="18" charset="0"/>
              </a:rPr>
              <a:t>   </a:t>
            </a:r>
            <a:r>
              <a:rPr lang="en-US" altLang="en-US" b="1" dirty="0" smtClean="0">
                <a:latin typeface="Times New Roman" pitchFamily="18" charset="0"/>
              </a:rPr>
              <a:t>get</a:t>
            </a:r>
            <a:endParaRPr lang="en-US" altLang="en-US" b="1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Times New Roman" pitchFamily="18" charset="0"/>
              </a:rPr>
              <a:t>   signal (</a:t>
            </a:r>
            <a:r>
              <a:rPr lang="en-US" altLang="en-US" b="1" dirty="0" err="1">
                <a:latin typeface="Times New Roman" pitchFamily="18" charset="0"/>
              </a:rPr>
              <a:t>access_to_buffer</a:t>
            </a:r>
            <a:r>
              <a:rPr lang="en-US" altLang="en-US" b="1" dirty="0">
                <a:latin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Times New Roman" pitchFamily="18" charset="0"/>
              </a:rPr>
              <a:t>   signal (</a:t>
            </a:r>
            <a:r>
              <a:rPr lang="en-US" altLang="en-US" b="1" dirty="0" err="1" smtClean="0">
                <a:latin typeface="Times New Roman" pitchFamily="18" charset="0"/>
              </a:rPr>
              <a:t>buffer_full</a:t>
            </a:r>
            <a:r>
              <a:rPr lang="en-US" altLang="en-US" b="1" dirty="0" smtClean="0">
                <a:latin typeface="Times New Roman" pitchFamily="18" charset="0"/>
              </a:rPr>
              <a:t>)</a:t>
            </a:r>
            <a:endParaRPr lang="en-US" altLang="en-US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 smtClean="0">
                <a:latin typeface="Times New Roman" pitchFamily="18" charset="0"/>
              </a:rPr>
              <a:t>	/* consume item w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 smtClean="0">
                <a:latin typeface="Times New Roman" pitchFamily="18" charset="0"/>
              </a:rPr>
              <a:t>}</a:t>
            </a:r>
            <a:endParaRPr lang="en-US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Monitors (1)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651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monitor</a:t>
            </a:r>
            <a:r>
              <a:rPr lang="en-US" altLang="en-US" sz="2400" dirty="0" smtClean="0"/>
              <a:t> is a construct that can be added to any programming language that have defined the concept of abstract data type or object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dirty="0" smtClean="0"/>
              <a:t>A monitor is an object designed to be accessed from multiple threads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Many languages have monitors (e.g., Java, C#)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Monitors are implemented in  libraries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monitor is a module with the following components: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Variables</a:t>
            </a:r>
            <a:r>
              <a:rPr lang="en-US" altLang="en-US" sz="2000" dirty="0" smtClean="0"/>
              <a:t> (any kind)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Condition variables </a:t>
            </a:r>
            <a:r>
              <a:rPr lang="en-US" altLang="en-US" sz="2000" dirty="0" smtClean="0"/>
              <a:t>to signal inside the monitor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Procedures</a:t>
            </a:r>
            <a:r>
              <a:rPr lang="en-US" altLang="en-US" sz="2000" dirty="0" smtClean="0"/>
              <a:t> that can be called from outside the monitor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562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IPC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When processes interact with one another two requirements should be satisfied:</a:t>
            </a:r>
          </a:p>
          <a:p>
            <a:pPr lvl="1" eaLnBrk="1" hangingPunct="1"/>
            <a:r>
              <a:rPr lang="en-US" altLang="en-US" dirty="0" smtClean="0"/>
              <a:t>Synchronization</a:t>
            </a:r>
          </a:p>
          <a:p>
            <a:pPr lvl="1" eaLnBrk="1" hangingPunct="1"/>
            <a:r>
              <a:rPr lang="en-US" altLang="en-US" dirty="0" smtClean="0"/>
              <a:t>Communication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IPC stands for </a:t>
            </a:r>
            <a:r>
              <a:rPr lang="en-US" altLang="en-US" b="1" dirty="0" err="1" smtClean="0"/>
              <a:t>Interprocess</a:t>
            </a:r>
            <a:r>
              <a:rPr lang="en-US" altLang="en-US" b="1" dirty="0" smtClean="0"/>
              <a:t> Communication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There are different styles of communication between processes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Communication </a:t>
            </a:r>
            <a:r>
              <a:rPr lang="en-US" altLang="en-US" b="1" dirty="0" smtClean="0"/>
              <a:t>should</a:t>
            </a:r>
            <a:r>
              <a:rPr lang="en-US" altLang="en-US" dirty="0" smtClean="0"/>
              <a:t> be synchronized</a:t>
            </a:r>
          </a:p>
        </p:txBody>
      </p:sp>
    </p:spTree>
    <p:extLst>
      <p:ext uri="{BB962C8B-B14F-4D97-AF65-F5344CB8AC3E}">
        <p14:creationId xmlns:p14="http://schemas.microsoft.com/office/powerpoint/2010/main" val="18431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Monitors (2)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Important characteristics:</a:t>
            </a:r>
          </a:p>
          <a:p>
            <a:pPr lvl="1" eaLnBrk="1" hangingPunct="1"/>
            <a:r>
              <a:rPr lang="en-US" altLang="en-US" dirty="0" smtClean="0"/>
              <a:t>Local data variables are accessible only inside the monitor</a:t>
            </a:r>
          </a:p>
          <a:p>
            <a:pPr lvl="1" eaLnBrk="1" hangingPunct="1"/>
            <a:r>
              <a:rPr lang="en-US" altLang="en-US" dirty="0" smtClean="0"/>
              <a:t>A process (or thread) enters a monitor by invoking one of its procedures</a:t>
            </a:r>
          </a:p>
          <a:p>
            <a:pPr lvl="1" eaLnBrk="1" hangingPunct="1"/>
            <a:r>
              <a:rPr lang="en-US" altLang="en-US" dirty="0" smtClean="0"/>
              <a:t>Only one process (or thread) may be executing in the monitor at a time</a:t>
            </a:r>
          </a:p>
        </p:txBody>
      </p:sp>
    </p:spTree>
    <p:extLst>
      <p:ext uri="{BB962C8B-B14F-4D97-AF65-F5344CB8AC3E}">
        <p14:creationId xmlns:p14="http://schemas.microsoft.com/office/powerpoint/2010/main" val="6366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Monitors (3)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925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Condition variables </a:t>
            </a:r>
            <a:r>
              <a:rPr lang="en-US" dirty="0"/>
              <a:t>are defined only inside the </a:t>
            </a:r>
            <a:r>
              <a:rPr lang="en-US" dirty="0" smtClean="0"/>
              <a:t>monitor </a:t>
            </a:r>
            <a:endParaRPr lang="en-US" dirty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Condition variables are not the same as  </a:t>
            </a:r>
            <a:r>
              <a:rPr lang="en-US" dirty="0" smtClean="0"/>
              <a:t>semaphore variables; </a:t>
            </a:r>
            <a:r>
              <a:rPr lang="en-US" dirty="0"/>
              <a:t>they don’t have </a:t>
            </a:r>
            <a:r>
              <a:rPr lang="en-US" dirty="0" smtClean="0"/>
              <a:t>memory</a:t>
            </a:r>
            <a:endParaRPr lang="en-US" dirty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 err="1"/>
              <a:t>cwait</a:t>
            </a:r>
            <a:r>
              <a:rPr lang="en-US" b="1" dirty="0"/>
              <a:t>(c) </a:t>
            </a:r>
            <a:r>
              <a:rPr lang="en-US" dirty="0"/>
              <a:t>– suspends the execution of the calling process on condition c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 err="1"/>
              <a:t>csignal</a:t>
            </a:r>
            <a:r>
              <a:rPr lang="en-US" b="1" dirty="0"/>
              <a:t>(c) </a:t>
            </a:r>
            <a:r>
              <a:rPr lang="en-US" dirty="0"/>
              <a:t>– resume execution on the same condition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thread </a:t>
            </a:r>
            <a:r>
              <a:rPr lang="en-US" dirty="0"/>
              <a:t>signals and no </a:t>
            </a:r>
            <a:r>
              <a:rPr lang="en-US" dirty="0" smtClean="0"/>
              <a:t>thread </a:t>
            </a:r>
            <a:r>
              <a:rPr lang="en-US" dirty="0"/>
              <a:t>is waiting on that condition, then the signal is </a:t>
            </a:r>
            <a:r>
              <a:rPr lang="en-US" dirty="0" smtClean="0"/>
              <a:t>lost</a:t>
            </a:r>
          </a:p>
          <a:p>
            <a:pPr marL="282575" lvl="1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1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Monitors (4)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Advantages</a:t>
            </a:r>
            <a:r>
              <a:rPr lang="en-US" altLang="en-US" dirty="0" smtClean="0"/>
              <a:t> of monitors over semaphores:</a:t>
            </a:r>
          </a:p>
          <a:p>
            <a:pPr lvl="1" eaLnBrk="1" hangingPunct="1"/>
            <a:r>
              <a:rPr lang="en-US" altLang="en-US" dirty="0" smtClean="0"/>
              <a:t>All synchronization functions are confined to the monitor</a:t>
            </a:r>
          </a:p>
          <a:p>
            <a:pPr lvl="1" eaLnBrk="1" hangingPunct="1"/>
            <a:r>
              <a:rPr lang="en-US" altLang="en-US" dirty="0" smtClean="0"/>
              <a:t>It is easy to verify if the synchronization has been done correctly and to detect bugs (Why?)</a:t>
            </a:r>
          </a:p>
          <a:p>
            <a:pPr lvl="1" eaLnBrk="1" hangingPunct="1"/>
            <a:r>
              <a:rPr lang="en-US" altLang="en-US" dirty="0" smtClean="0"/>
              <a:t>Synchronization is done at the level of the library</a:t>
            </a:r>
          </a:p>
          <a:p>
            <a:pPr eaLnBrk="1" hangingPunct="1"/>
            <a:r>
              <a:rPr lang="en-US" altLang="en-US" dirty="0" smtClean="0"/>
              <a:t>What are the </a:t>
            </a:r>
            <a:r>
              <a:rPr lang="en-US" altLang="en-US" b="1" dirty="0" smtClean="0"/>
              <a:t>disadvantages </a:t>
            </a:r>
            <a:r>
              <a:rPr lang="en-US" altLang="en-US" dirty="0" smtClean="0"/>
              <a:t>of monitors over semaphores?  </a:t>
            </a:r>
          </a:p>
        </p:txBody>
      </p:sp>
    </p:spTree>
    <p:extLst>
      <p:ext uri="{BB962C8B-B14F-4D97-AF65-F5344CB8AC3E}">
        <p14:creationId xmlns:p14="http://schemas.microsoft.com/office/powerpoint/2010/main" val="32124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Monitor Producer Consumer (1)</a:t>
            </a:r>
            <a:endParaRPr lang="en-CA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CA" altLang="en-US" smtClean="0"/>
              <a:t>monitor ProducerConsumer </a:t>
            </a:r>
          </a:p>
          <a:p>
            <a:pPr eaLnBrk="1" hangingPunct="1"/>
            <a:r>
              <a:rPr lang="en-CA" altLang="en-US" smtClean="0"/>
              <a:t>{ </a:t>
            </a:r>
          </a:p>
          <a:p>
            <a:pPr eaLnBrk="1" hangingPunct="1"/>
            <a:r>
              <a:rPr lang="en-CA" altLang="en-US" smtClean="0"/>
              <a:t>Private int itemCount;</a:t>
            </a:r>
          </a:p>
          <a:p>
            <a:pPr eaLnBrk="1" hangingPunct="1"/>
            <a:r>
              <a:rPr lang="en-CA" altLang="en-US" smtClean="0"/>
              <a:t>Constant int BUFFER_SIZE = N; </a:t>
            </a:r>
          </a:p>
          <a:p>
            <a:pPr eaLnBrk="1" hangingPunct="1"/>
            <a:r>
              <a:rPr lang="en-CA" altLang="en-US" smtClean="0"/>
              <a:t>condition BufferFull; </a:t>
            </a:r>
          </a:p>
          <a:p>
            <a:pPr eaLnBrk="1" hangingPunct="1"/>
            <a:r>
              <a:rPr lang="en-CA" altLang="en-US" smtClean="0"/>
              <a:t>condition BufferEmpty; </a:t>
            </a:r>
          </a:p>
          <a:p>
            <a:pPr eaLnBrk="1" hangingPunct="1"/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8235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Monitor Producer Consumer (2)</a:t>
            </a:r>
            <a:endParaRPr lang="en-CA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procedure add(item) </a:t>
            </a:r>
          </a:p>
          <a:p>
            <a:pPr eaLnBrk="1" hangingPunct="1"/>
            <a:r>
              <a:rPr lang="en-CA" altLang="en-US" dirty="0" smtClean="0"/>
              <a:t>{ while (</a:t>
            </a:r>
            <a:r>
              <a:rPr lang="en-CA" altLang="en-US" dirty="0" err="1" smtClean="0"/>
              <a:t>itemCount</a:t>
            </a:r>
            <a:r>
              <a:rPr lang="en-CA" altLang="en-US" dirty="0" smtClean="0"/>
              <a:t> == BUFFER_SIZE) </a:t>
            </a:r>
          </a:p>
          <a:p>
            <a:pPr lvl="1" eaLnBrk="1" hangingPunct="1"/>
            <a:r>
              <a:rPr lang="en-CA" altLang="en-US" dirty="0" smtClean="0"/>
              <a:t>{ </a:t>
            </a:r>
            <a:r>
              <a:rPr lang="en-CA" altLang="en-US" dirty="0" err="1" smtClean="0"/>
              <a:t>Monitor.wait</a:t>
            </a:r>
            <a:r>
              <a:rPr lang="en-CA" altLang="en-US" dirty="0" smtClean="0"/>
              <a:t>(</a:t>
            </a:r>
            <a:r>
              <a:rPr lang="en-CA" altLang="en-US" dirty="0" err="1" smtClean="0"/>
              <a:t>BufferFull</a:t>
            </a:r>
            <a:r>
              <a:rPr lang="en-CA" altLang="en-US" dirty="0" smtClean="0"/>
              <a:t>); } </a:t>
            </a:r>
          </a:p>
          <a:p>
            <a:pPr lvl="1" eaLnBrk="1" hangingPunct="1"/>
            <a:r>
              <a:rPr lang="en-CA" altLang="en-US" dirty="0" smtClean="0"/>
              <a:t>writer(item); </a:t>
            </a:r>
          </a:p>
          <a:p>
            <a:pPr lvl="1" eaLnBrk="1" hangingPunct="1"/>
            <a:r>
              <a:rPr lang="en-CA" altLang="en-US" dirty="0" err="1" smtClean="0"/>
              <a:t>itemCount</a:t>
            </a:r>
            <a:r>
              <a:rPr lang="en-CA" altLang="en-US" dirty="0" smtClean="0"/>
              <a:t> = </a:t>
            </a:r>
            <a:r>
              <a:rPr lang="en-CA" altLang="en-US" dirty="0" err="1" smtClean="0"/>
              <a:t>itemCount</a:t>
            </a:r>
            <a:r>
              <a:rPr lang="en-CA" altLang="en-US" dirty="0" smtClean="0"/>
              <a:t> + 1; </a:t>
            </a:r>
          </a:p>
          <a:p>
            <a:pPr lvl="1" eaLnBrk="1" hangingPunct="1"/>
            <a:r>
              <a:rPr lang="en-CA" altLang="en-US" dirty="0" smtClean="0"/>
              <a:t>if (</a:t>
            </a:r>
            <a:r>
              <a:rPr lang="en-CA" altLang="en-US" dirty="0" err="1" smtClean="0"/>
              <a:t>itemCount</a:t>
            </a:r>
            <a:r>
              <a:rPr lang="en-CA" altLang="en-US" dirty="0" smtClean="0"/>
              <a:t> == 1) </a:t>
            </a:r>
          </a:p>
          <a:p>
            <a:pPr lvl="2" eaLnBrk="1" hangingPunct="1"/>
            <a:r>
              <a:rPr lang="en-CA" altLang="en-US" dirty="0" smtClean="0"/>
              <a:t>{ </a:t>
            </a:r>
            <a:r>
              <a:rPr lang="en-CA" altLang="en-US" dirty="0" err="1" smtClean="0"/>
              <a:t>Monitor.signal</a:t>
            </a:r>
            <a:r>
              <a:rPr lang="en-CA" altLang="en-US" dirty="0" smtClean="0"/>
              <a:t>(</a:t>
            </a:r>
            <a:r>
              <a:rPr lang="en-CA" altLang="en-US" dirty="0" err="1" smtClean="0"/>
              <a:t>BufferEmpty</a:t>
            </a:r>
            <a:r>
              <a:rPr lang="en-CA" altLang="en-US" dirty="0" smtClean="0"/>
              <a:t>); } </a:t>
            </a:r>
          </a:p>
          <a:p>
            <a:pPr lvl="1" eaLnBrk="1" hangingPunct="1"/>
            <a:r>
              <a:rPr lang="en-CA" alt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5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Monitor Producer Consumer (3) </a:t>
            </a:r>
            <a:endParaRPr lang="en-CA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marL="265113" lvl="1" indent="-265113" eaLnBrk="1" hangingPunct="1">
              <a:buSzPct val="80000"/>
              <a:buFont typeface="Wingdings 2" pitchFamily="18" charset="2"/>
              <a:buChar char=""/>
            </a:pPr>
            <a:r>
              <a:rPr lang="en-CA" altLang="en-US" dirty="0" smtClean="0"/>
              <a:t>procedure remove() </a:t>
            </a:r>
          </a:p>
          <a:p>
            <a:pPr marL="265113" lvl="1" indent="-265113" eaLnBrk="1" hangingPunct="1">
              <a:buSzPct val="80000"/>
              <a:buFont typeface="Wingdings 2" pitchFamily="18" charset="2"/>
              <a:buChar char=""/>
            </a:pPr>
            <a:r>
              <a:rPr lang="en-CA" altLang="en-US" dirty="0" smtClean="0"/>
              <a:t>{ while (</a:t>
            </a:r>
            <a:r>
              <a:rPr lang="en-CA" altLang="en-US" dirty="0" err="1" smtClean="0"/>
              <a:t>itemCount</a:t>
            </a:r>
            <a:r>
              <a:rPr lang="en-CA" altLang="en-US" dirty="0" smtClean="0"/>
              <a:t> == 0) </a:t>
            </a:r>
          </a:p>
          <a:p>
            <a:pPr marL="503238" lvl="2" indent="-265113" eaLnBrk="1" hangingPunct="1">
              <a:buSzPct val="80000"/>
              <a:buFont typeface="Wingdings 2" pitchFamily="18" charset="2"/>
              <a:buChar char=""/>
            </a:pPr>
            <a:r>
              <a:rPr lang="en-CA" altLang="en-US" dirty="0" smtClean="0"/>
              <a:t>{ </a:t>
            </a:r>
            <a:r>
              <a:rPr lang="en-CA" altLang="en-US" dirty="0" err="1" smtClean="0"/>
              <a:t>Monitor.wait</a:t>
            </a:r>
            <a:r>
              <a:rPr lang="en-CA" altLang="en-US" dirty="0" smtClean="0"/>
              <a:t>(</a:t>
            </a:r>
            <a:r>
              <a:rPr lang="en-CA" altLang="en-US" dirty="0" err="1" smtClean="0"/>
              <a:t>BufferEmpty</a:t>
            </a:r>
            <a:r>
              <a:rPr lang="en-CA" altLang="en-US" dirty="0" smtClean="0"/>
              <a:t>); } </a:t>
            </a:r>
          </a:p>
          <a:p>
            <a:pPr marL="503238" lvl="2" indent="-265113" eaLnBrk="1" hangingPunct="1">
              <a:buSzPct val="80000"/>
              <a:buFont typeface="Wingdings 2" pitchFamily="18" charset="2"/>
              <a:buChar char=""/>
            </a:pPr>
            <a:r>
              <a:rPr lang="en-CA" altLang="en-US" dirty="0" smtClean="0"/>
              <a:t>item = read(); </a:t>
            </a:r>
          </a:p>
          <a:p>
            <a:pPr marL="503238" lvl="2" indent="-265113" eaLnBrk="1" hangingPunct="1">
              <a:buSzPct val="80000"/>
              <a:buFont typeface="Wingdings 2" pitchFamily="18" charset="2"/>
              <a:buChar char=""/>
            </a:pPr>
            <a:r>
              <a:rPr lang="en-CA" altLang="en-US" dirty="0" err="1" smtClean="0"/>
              <a:t>itemCount</a:t>
            </a:r>
            <a:r>
              <a:rPr lang="en-CA" altLang="en-US" dirty="0" smtClean="0"/>
              <a:t> = </a:t>
            </a:r>
            <a:r>
              <a:rPr lang="en-CA" altLang="en-US" dirty="0" err="1" smtClean="0"/>
              <a:t>itemCount</a:t>
            </a:r>
            <a:r>
              <a:rPr lang="en-CA" altLang="en-US" dirty="0" smtClean="0"/>
              <a:t> - 1; </a:t>
            </a:r>
          </a:p>
          <a:p>
            <a:pPr marL="503238" lvl="2" indent="-265113" eaLnBrk="1" hangingPunct="1">
              <a:buSzPct val="80000"/>
              <a:buFont typeface="Wingdings 2" pitchFamily="18" charset="2"/>
              <a:buChar char=""/>
            </a:pPr>
            <a:r>
              <a:rPr lang="en-CA" altLang="en-US" dirty="0" smtClean="0"/>
              <a:t>if (</a:t>
            </a:r>
            <a:r>
              <a:rPr lang="en-CA" altLang="en-US" dirty="0" err="1" smtClean="0"/>
              <a:t>itemCount</a:t>
            </a:r>
            <a:r>
              <a:rPr lang="en-CA" altLang="en-US" dirty="0" smtClean="0"/>
              <a:t> == BUFFER_SIZE - 1) </a:t>
            </a:r>
          </a:p>
          <a:p>
            <a:pPr marL="741363" lvl="3" indent="-265113" eaLnBrk="1" hangingPunct="1">
              <a:buSzPct val="80000"/>
              <a:buFont typeface="Wingdings 2" pitchFamily="18" charset="2"/>
              <a:buChar char=""/>
            </a:pPr>
            <a:r>
              <a:rPr lang="en-CA" altLang="en-US" dirty="0" smtClean="0"/>
              <a:t>{ signal(</a:t>
            </a:r>
            <a:r>
              <a:rPr lang="en-CA" altLang="en-US" dirty="0" err="1" smtClean="0"/>
              <a:t>Monitor.BufferFull</a:t>
            </a:r>
            <a:r>
              <a:rPr lang="en-CA" altLang="en-US" dirty="0" smtClean="0"/>
              <a:t>); } </a:t>
            </a:r>
          </a:p>
          <a:p>
            <a:pPr marL="503238" lvl="2" indent="-265113" eaLnBrk="1" hangingPunct="1">
              <a:buSzPct val="80000"/>
              <a:buFont typeface="Wingdings 2" pitchFamily="18" charset="2"/>
              <a:buChar char=""/>
            </a:pPr>
            <a:r>
              <a:rPr lang="en-CA" altLang="en-US" dirty="0" smtClean="0"/>
              <a:t>return item; } </a:t>
            </a:r>
          </a:p>
          <a:p>
            <a:pPr marL="265113" lvl="1" indent="-265113" eaLnBrk="1" hangingPunct="1">
              <a:buSzPct val="80000"/>
              <a:buFont typeface="Wingdings 2" pitchFamily="18" charset="2"/>
              <a:buChar char=""/>
            </a:pPr>
            <a:endParaRPr lang="en-CA" altLang="en-US" dirty="0" smtClean="0"/>
          </a:p>
          <a:p>
            <a:pPr marL="265113" lvl="1" indent="-265113" eaLnBrk="1" hangingPunct="1">
              <a:buSzPct val="80000"/>
              <a:buFont typeface="Wingdings 2" pitchFamily="18" charset="2"/>
              <a:buChar char=""/>
            </a:pPr>
            <a:r>
              <a:rPr lang="en-CA" altLang="en-US" dirty="0" smtClean="0"/>
              <a:t>} // end monitor </a:t>
            </a:r>
          </a:p>
          <a:p>
            <a:pPr eaLnBrk="1" hangingPunct="1"/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1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183563" cy="68580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Semaphores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27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CA" sz="2400" dirty="0" smtClean="0"/>
              <a:t>A semaphore is a low level construct</a:t>
            </a:r>
          </a:p>
          <a:p>
            <a:pPr>
              <a:defRPr/>
            </a:pPr>
            <a:r>
              <a:rPr lang="en-CA" sz="2400" dirty="0" smtClean="0"/>
              <a:t>A semaphore is </a:t>
            </a:r>
            <a:r>
              <a:rPr lang="en-CA" sz="2400" dirty="0"/>
              <a:t>essentially </a:t>
            </a:r>
            <a:r>
              <a:rPr lang="en-CA" sz="2400" dirty="0" smtClean="0"/>
              <a:t>a shared </a:t>
            </a:r>
            <a:r>
              <a:rPr lang="en-CA" sz="2400" dirty="0"/>
              <a:t>global </a:t>
            </a:r>
            <a:r>
              <a:rPr lang="en-CA" sz="2400" dirty="0" smtClean="0"/>
              <a:t>variable</a:t>
            </a:r>
            <a:endParaRPr lang="en-CA" sz="2400" dirty="0"/>
          </a:p>
          <a:p>
            <a:pPr lvl="1">
              <a:defRPr/>
            </a:pPr>
            <a:r>
              <a:rPr lang="en-CA" sz="2000" dirty="0" smtClean="0"/>
              <a:t>Can </a:t>
            </a:r>
            <a:r>
              <a:rPr lang="en-CA" sz="2000" dirty="0"/>
              <a:t>potentially be accessed anywhere in program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CA" sz="2400" dirty="0" smtClean="0"/>
              <a:t>A semaphore allows multiple threads or processes (up to a predefined number) to access one or multiple shared objects</a:t>
            </a:r>
          </a:p>
          <a:p>
            <a:pPr>
              <a:defRPr/>
            </a:pPr>
            <a:r>
              <a:rPr lang="en-CA" sz="2400" dirty="0"/>
              <a:t>No connection </a:t>
            </a:r>
            <a:r>
              <a:rPr lang="en-CA" sz="2400" dirty="0" smtClean="0"/>
              <a:t>exists between </a:t>
            </a:r>
            <a:r>
              <a:rPr lang="en-CA" sz="2400" dirty="0"/>
              <a:t>the semaphore and the data </a:t>
            </a:r>
            <a:r>
              <a:rPr lang="en-CA" sz="2400" dirty="0" smtClean="0"/>
              <a:t>being controlled </a:t>
            </a:r>
            <a:r>
              <a:rPr lang="en-CA" sz="2400" dirty="0"/>
              <a:t>by the semaphore</a:t>
            </a:r>
            <a:r>
              <a:rPr lang="en-CA" sz="2400" dirty="0" smtClean="0"/>
              <a:t> </a:t>
            </a:r>
          </a:p>
          <a:p>
            <a:pPr>
              <a:defRPr/>
            </a:pPr>
            <a:r>
              <a:rPr lang="en-CA" sz="2400" dirty="0"/>
              <a:t>No control or guarantee of proper usage</a:t>
            </a:r>
            <a:endParaRPr lang="en-CA" sz="2400" dirty="0" smtClean="0"/>
          </a:p>
          <a:p>
            <a:pPr marL="0" indent="0">
              <a:buFont typeface="Wingdings 2" pitchFamily="18" charset="2"/>
              <a:buNone/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502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5257799"/>
            <a:ext cx="8183562" cy="762001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Monitors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sz="2400" dirty="0" smtClean="0"/>
              <a:t>A monitor is a high level construct that encapsulates: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sz="2000" dirty="0" smtClean="0"/>
              <a:t>Shared data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sz="2000" dirty="0" smtClean="0"/>
              <a:t>Procedures that operate on the shared data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sz="2000" dirty="0" smtClean="0"/>
              <a:t>Synchronization between concurrent procedure invocations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dirty="0" smtClean="0"/>
              <a:t>Monitors allow mutually exclusive access to a shared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sz="2000" dirty="0" smtClean="0"/>
              <a:t>A monitor protects its data from unstructured access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dirty="0" smtClean="0"/>
              <a:t>Monitors have different implementations (Hoare, Mesa, etc.)</a:t>
            </a:r>
            <a:endParaRPr lang="en-US" altLang="en-US" sz="2400" dirty="0" smtClean="0"/>
          </a:p>
          <a:p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175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Readings</a:t>
            </a:r>
            <a:endParaRPr lang="en-CA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CA" altLang="en-US" dirty="0" smtClean="0"/>
              <a:t>Semaphores:</a:t>
            </a:r>
          </a:p>
          <a:p>
            <a:pPr lvl="1"/>
            <a:r>
              <a:rPr lang="en-CA" altLang="en-US" dirty="0" smtClean="0">
                <a:hlinkClick r:id="rId2"/>
              </a:rPr>
              <a:t>http://msdn.microsoft.com/en-us/library/system.threading.semaphore.aspx</a:t>
            </a:r>
            <a:r>
              <a:rPr lang="en-CA" altLang="en-US" dirty="0" smtClean="0"/>
              <a:t> </a:t>
            </a:r>
          </a:p>
          <a:p>
            <a:r>
              <a:rPr lang="en-CA" altLang="en-US" dirty="0" smtClean="0"/>
              <a:t>Monitors:</a:t>
            </a:r>
          </a:p>
          <a:p>
            <a:pPr lvl="1"/>
            <a:r>
              <a:rPr lang="en-CA" altLang="en-US" dirty="0" smtClean="0">
                <a:hlinkClick r:id="rId3"/>
              </a:rPr>
              <a:t>http://msdn.microsoft.com/en-us/library/system.threading.monitor.aspx</a:t>
            </a:r>
            <a:r>
              <a:rPr lang="en-CA" altLang="en-US" dirty="0" smtClean="0"/>
              <a:t> </a:t>
            </a:r>
          </a:p>
          <a:p>
            <a:r>
              <a:rPr lang="en-CA" altLang="en-US" dirty="0" smtClean="0"/>
              <a:t>Monitors vs. Semaphores</a:t>
            </a:r>
          </a:p>
          <a:p>
            <a:pPr lvl="1"/>
            <a:r>
              <a:rPr lang="en-CA" altLang="en-US" dirty="0" smtClean="0">
                <a:hlinkClick r:id="rId4"/>
              </a:rPr>
              <a:t>http://www.cs.mtu.edu/~shene/NSF-3/e-Book/MONITOR/sema-vs-monitor.html</a:t>
            </a:r>
            <a:r>
              <a:rPr lang="en-CA" altLang="en-US" dirty="0" smtClean="0"/>
              <a:t> </a:t>
            </a:r>
          </a:p>
          <a:p>
            <a:r>
              <a:rPr lang="en-CA" altLang="en-US" dirty="0" smtClean="0"/>
              <a:t>Monitor Types</a:t>
            </a:r>
          </a:p>
          <a:p>
            <a:pPr lvl="1"/>
            <a:r>
              <a:rPr lang="en-CA" altLang="en-US" dirty="0" smtClean="0">
                <a:hlinkClick r:id="rId5"/>
              </a:rPr>
              <a:t>http://www.cs.mtu.edu/~shene/NSF-3/e-Book/MONITOR/monitor-types.html</a:t>
            </a:r>
            <a:r>
              <a:rPr lang="en-CA" altLang="en-US" dirty="0" smtClean="0"/>
              <a:t> </a:t>
            </a:r>
          </a:p>
          <a:p>
            <a:pPr lvl="1"/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71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IPC: Message </a:t>
            </a: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Passing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most basic pattern for </a:t>
            </a:r>
            <a:r>
              <a:rPr lang="en-US" sz="2400" b="1" dirty="0" smtClean="0"/>
              <a:t>competitive </a:t>
            </a:r>
            <a:r>
              <a:rPr lang="en-US" sz="2400" b="1" dirty="0" err="1" smtClean="0"/>
              <a:t>interprocess</a:t>
            </a:r>
            <a:r>
              <a:rPr lang="en-US" sz="2400" b="1" dirty="0" smtClean="0"/>
              <a:t> communication</a:t>
            </a:r>
          </a:p>
          <a:p>
            <a:pPr eaLnBrk="1" hangingPunct="1"/>
            <a:r>
              <a:rPr lang="en-US" altLang="en-US" sz="2400" dirty="0" smtClean="0"/>
              <a:t>Enforce mutual exclusion</a:t>
            </a:r>
          </a:p>
          <a:p>
            <a:pPr eaLnBrk="1" hangingPunct="1"/>
            <a:r>
              <a:rPr lang="en-US" altLang="en-US" sz="2400" dirty="0" smtClean="0"/>
              <a:t>Exchange information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</a:rPr>
              <a:t>send (destination, message)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receive (source, message)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Consider two processes A and B. If they both  try to change a file in the same time, the file can be corrupted.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solution is a message queue special designed to guard access to the file.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b="1" dirty="0" smtClean="0">
              <a:latin typeface="Courier New" pitchFamily="49" charset="0"/>
            </a:endParaRP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00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IPC: Message </a:t>
            </a: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Passing (2)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lnSpcReduction="10000"/>
          </a:bodyPr>
          <a:lstStyle/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/>
              <a:t>Originally, the queue is initialized with a message. 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/>
              <a:t>The message acts like a ticket, if one process got the message then it can use the file. The queue is empty and the other process cannot use the file.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/>
              <a:t>The contents of the message is not important.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/>
              <a:t>When the process finished the job with the file, it will send the message back to the queue. </a:t>
            </a:r>
          </a:p>
        </p:txBody>
      </p:sp>
    </p:spTree>
    <p:extLst>
      <p:ext uri="{BB962C8B-B14F-4D97-AF65-F5344CB8AC3E}">
        <p14:creationId xmlns:p14="http://schemas.microsoft.com/office/powerpoint/2010/main" val="3532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IPC Pattern: Signaling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process can send a signal when it wants to inform another process</a:t>
            </a:r>
          </a:p>
          <a:p>
            <a:pPr eaLnBrk="1" hangingPunct="1"/>
            <a:r>
              <a:rPr lang="en-US" altLang="en-US" dirty="0" smtClean="0"/>
              <a:t>Example: a printer control process (daemon) sends a message to inform the process that the printing job is completed </a:t>
            </a:r>
          </a:p>
          <a:p>
            <a:pPr eaLnBrk="1" hangingPunct="1"/>
            <a:r>
              <a:rPr lang="en-US" altLang="en-US" dirty="0" smtClean="0"/>
              <a:t>This is a one way signaling: the signal sender never waits for the signal receiver</a:t>
            </a:r>
          </a:p>
          <a:p>
            <a:pPr eaLnBrk="1" hangingPunct="1"/>
            <a:r>
              <a:rPr lang="en-US" altLang="en-US" dirty="0" smtClean="0"/>
              <a:t>The signal receiver may wait for the signal</a:t>
            </a:r>
          </a:p>
        </p:txBody>
      </p:sp>
    </p:spTree>
    <p:extLst>
      <p:ext uri="{BB962C8B-B14F-4D97-AF65-F5344CB8AC3E}">
        <p14:creationId xmlns:p14="http://schemas.microsoft.com/office/powerpoint/2010/main" val="863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IPC Pattern: Rendezvous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Sometimes it is necessary for </a:t>
            </a:r>
            <a:r>
              <a:rPr lang="en-US" dirty="0" smtClean="0"/>
              <a:t>two or more </a:t>
            </a:r>
            <a:r>
              <a:rPr lang="en-US" dirty="0"/>
              <a:t>processes to synchronize and do something in the same </a:t>
            </a:r>
            <a:r>
              <a:rPr lang="en-US" dirty="0" smtClean="0"/>
              <a:t>time</a:t>
            </a:r>
            <a:endParaRPr lang="en-US" dirty="0"/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rendezvous is a two one-way signals, each in one </a:t>
            </a:r>
            <a:r>
              <a:rPr lang="en-US" dirty="0" smtClean="0"/>
              <a:t>direction </a:t>
            </a:r>
            <a:endParaRPr lang="en-US" dirty="0"/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 this case the situation is </a:t>
            </a:r>
            <a:r>
              <a:rPr lang="en-US" dirty="0" smtClean="0"/>
              <a:t>symmetric</a:t>
            </a:r>
            <a:endParaRPr lang="en-US" dirty="0"/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process that gets to the rendezvous point first will have to wait for </a:t>
            </a:r>
            <a:r>
              <a:rPr lang="en-US" dirty="0" smtClean="0"/>
              <a:t>the other process (or processes)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9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IPC Pattern: Producer-consumer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lnSpcReduction="10000"/>
          </a:bodyPr>
          <a:lstStyle/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</a:t>
            </a:r>
            <a:r>
              <a:rPr lang="en-US" dirty="0"/>
              <a:t>most basic pattern for </a:t>
            </a:r>
            <a:r>
              <a:rPr lang="en-US" b="1" dirty="0"/>
              <a:t>cooperative </a:t>
            </a:r>
            <a:r>
              <a:rPr lang="en-US" b="1" dirty="0" err="1"/>
              <a:t>interprocess</a:t>
            </a:r>
            <a:r>
              <a:rPr lang="en-US" b="1" dirty="0"/>
              <a:t> </a:t>
            </a:r>
            <a:r>
              <a:rPr lang="en-US" b="1" dirty="0" smtClean="0"/>
              <a:t>communication</a:t>
            </a:r>
            <a:endParaRPr lang="en-US" b="1" dirty="0"/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One process, the producer, is producing something that a second process, the consumer, </a:t>
            </a:r>
            <a:r>
              <a:rPr lang="en-US" dirty="0" smtClean="0"/>
              <a:t>needs</a:t>
            </a:r>
            <a:endParaRPr lang="en-US" dirty="0"/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All forms of process cooperation can be considered to be variations on the producer-consumer </a:t>
            </a:r>
            <a:r>
              <a:rPr lang="en-US" b="1" dirty="0" smtClean="0"/>
              <a:t>patter </a:t>
            </a:r>
            <a:endParaRPr lang="en-US" b="1" dirty="0"/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There are different flavors: </a:t>
            </a:r>
            <a:endParaRPr lang="en-US" dirty="0" smtClean="0"/>
          </a:p>
          <a:p>
            <a:pPr marL="547751" lvl="1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one </a:t>
            </a:r>
            <a:r>
              <a:rPr lang="en-US" dirty="0"/>
              <a:t>producer many </a:t>
            </a:r>
            <a:r>
              <a:rPr lang="en-US" dirty="0" smtClean="0"/>
              <a:t>consumers, </a:t>
            </a:r>
            <a:r>
              <a:rPr lang="en-US" dirty="0"/>
              <a:t>many producers many </a:t>
            </a:r>
            <a:r>
              <a:rPr lang="en-US" dirty="0" smtClean="0"/>
              <a:t>consumers,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IPC Pattern: Client - Server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Sometimes a resource or a service is best to be managed centrally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E.g., file servers, authentication servers, printer servers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server is the owner of the resource; the clients send service requests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Important: the server doesn’t solicit business, just waits for requests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This pattern can be generalized to many servers and many clients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1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IPC Pattern: Database Access and Update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925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This pattern include a common </a:t>
            </a:r>
            <a:r>
              <a:rPr lang="en-US" dirty="0" smtClean="0"/>
              <a:t>database, and </a:t>
            </a:r>
            <a:r>
              <a:rPr lang="en-US" dirty="0"/>
              <a:t>several readers and several </a:t>
            </a:r>
            <a:r>
              <a:rPr lang="en-US" dirty="0" smtClean="0"/>
              <a:t>writers</a:t>
            </a:r>
            <a:endParaRPr lang="en-US" dirty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readers can share access to the database with each other, but not with a </a:t>
            </a:r>
            <a:r>
              <a:rPr lang="en-US" dirty="0" smtClean="0"/>
              <a:t>writer</a:t>
            </a:r>
            <a:endParaRPr lang="en-US" dirty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If one writer is writing, other writers and readers should </a:t>
            </a:r>
            <a:r>
              <a:rPr lang="en-US" dirty="0" smtClean="0"/>
              <a:t>wait</a:t>
            </a:r>
            <a:endParaRPr lang="en-US" dirty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This is similar to the mutual exclusive </a:t>
            </a:r>
            <a:r>
              <a:rPr lang="en-US" dirty="0" smtClean="0"/>
              <a:t>pattern </a:t>
            </a:r>
            <a:endParaRPr lang="en-US" dirty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difference is that there is a process that coordinates the access to the </a:t>
            </a:r>
            <a:r>
              <a:rPr lang="en-US" dirty="0" smtClean="0"/>
              <a:t>database</a:t>
            </a:r>
            <a:endParaRPr lang="en-US" dirty="0"/>
          </a:p>
          <a:p>
            <a:pPr marL="265176" indent="-265176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1400</Words>
  <Application>Microsoft Office PowerPoint</Application>
  <PresentationFormat>On-screen Show (4:3)</PresentationFormat>
  <Paragraphs>200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Aspect</vt:lpstr>
      <vt:lpstr>Synchronization Mechanisms</vt:lpstr>
      <vt:lpstr>IPC</vt:lpstr>
      <vt:lpstr>IPC: Message Passing</vt:lpstr>
      <vt:lpstr>IPC: Message Passing (2)</vt:lpstr>
      <vt:lpstr>IPC Pattern: Signaling</vt:lpstr>
      <vt:lpstr>IPC Pattern: Rendezvous</vt:lpstr>
      <vt:lpstr>IPC Pattern: Producer-consumer</vt:lpstr>
      <vt:lpstr>IPC Pattern: Client - Server</vt:lpstr>
      <vt:lpstr>IPC Pattern: Database Access and Update</vt:lpstr>
      <vt:lpstr>Readers/Writers Problem</vt:lpstr>
      <vt:lpstr>Synchronization</vt:lpstr>
      <vt:lpstr>Semaphores (1)</vt:lpstr>
      <vt:lpstr>Semaphores (2)</vt:lpstr>
      <vt:lpstr>Semaphores (3)</vt:lpstr>
      <vt:lpstr>Producer-Consumer Problem</vt:lpstr>
      <vt:lpstr>Producer-Consumer (Circular Buffer)</vt:lpstr>
      <vt:lpstr>Producer (Circular Buffer)</vt:lpstr>
      <vt:lpstr>Consumer (Circular Buffer)</vt:lpstr>
      <vt:lpstr>Monitors (1)</vt:lpstr>
      <vt:lpstr>Monitors (2)</vt:lpstr>
      <vt:lpstr>Monitors (3)</vt:lpstr>
      <vt:lpstr>Monitors (4)</vt:lpstr>
      <vt:lpstr>Monitor Producer Consumer (1)</vt:lpstr>
      <vt:lpstr>Monitor Producer Consumer (2)</vt:lpstr>
      <vt:lpstr>Monitor Producer Consumer (3) </vt:lpstr>
      <vt:lpstr>Semaphores Overview</vt:lpstr>
      <vt:lpstr>Monitors Overview</vt:lpstr>
      <vt:lpstr>Readings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Synchronization Mechanisms</dc:title>
  <dc:creator>Mirela Gutica</dc:creator>
  <cp:lastModifiedBy>Mirela Gutica</cp:lastModifiedBy>
  <cp:revision>7</cp:revision>
  <dcterms:created xsi:type="dcterms:W3CDTF">2006-08-16T00:00:00Z</dcterms:created>
  <dcterms:modified xsi:type="dcterms:W3CDTF">2015-10-13T22:00:48Z</dcterms:modified>
</cp:coreProperties>
</file>