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25-10-2017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447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25-10-2017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081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25-10-2017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225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25-10-2017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186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25-10-2017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966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25-10-2017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873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25-10-2017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669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25-10-2017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925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25-10-2017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896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25-10-2017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802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DE6F-1482-48A9-B929-F4D4DCC1989B}" type="datetimeFigureOut">
              <a:rPr lang="da-DK" smtClean="0"/>
              <a:pPr/>
              <a:t>25-10-2017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869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EDE6F-1482-48A9-B929-F4D4DCC1989B}" type="datetimeFigureOut">
              <a:rPr lang="da-DK" smtClean="0"/>
              <a:pPr/>
              <a:t>25-10-2017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4050-5641-4D9C-91EF-79E1C283CC9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948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Præsentation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Mundtlig eksamen i faget</a:t>
            </a:r>
          </a:p>
          <a:p>
            <a:r>
              <a:rPr lang="da-DK" dirty="0" smtClean="0"/>
              <a:t>Grundlæggende Database</a:t>
            </a:r>
          </a:p>
          <a:p>
            <a:endParaRPr lang="da-DK" dirty="0"/>
          </a:p>
          <a:p>
            <a:r>
              <a:rPr lang="da-DK" dirty="0" smtClean="0"/>
              <a:t>Jens Erik Pedersen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3433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Timestamping</a:t>
            </a:r>
            <a:r>
              <a:rPr lang="da-DK" dirty="0" smtClean="0"/>
              <a:t> protokol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 dirty="0" err="1" smtClean="0"/>
              <a:t>Timestamping</a:t>
            </a:r>
            <a:r>
              <a:rPr lang="da-DK" dirty="0" smtClean="0"/>
              <a:t> samtidigheds kontrol protokollen bruger ikke låse og er derfor ikke sårbar overfor </a:t>
            </a:r>
            <a:r>
              <a:rPr lang="da-DK" dirty="0" err="1" smtClean="0"/>
              <a:t>deadlocks</a:t>
            </a:r>
            <a:endParaRPr lang="da-DK" dirty="0" smtClean="0"/>
          </a:p>
          <a:p>
            <a:r>
              <a:rPr lang="da-DK" dirty="0" smtClean="0"/>
              <a:t>Alle transaktioner får et timestamp når transaktionen starter</a:t>
            </a:r>
          </a:p>
          <a:p>
            <a:r>
              <a:rPr lang="da-DK" dirty="0" smtClean="0"/>
              <a:t>Den ældste transaktion udføres først</a:t>
            </a:r>
          </a:p>
          <a:p>
            <a:r>
              <a:rPr lang="da-DK" dirty="0" smtClean="0"/>
              <a:t>Alle data items som berøres af en transaktion, får et timestamps når data item læses og/eller opdateres</a:t>
            </a:r>
          </a:p>
          <a:p>
            <a:r>
              <a:rPr lang="da-DK" dirty="0" smtClean="0"/>
              <a:t>De tre timestamps </a:t>
            </a:r>
            <a:r>
              <a:rPr lang="da-DK" dirty="0" err="1" smtClean="0"/>
              <a:t>afgører</a:t>
            </a:r>
            <a:r>
              <a:rPr lang="da-DK" dirty="0" smtClean="0"/>
              <a:t>, om en transaktion gennemføres eller afvises</a:t>
            </a:r>
          </a:p>
          <a:p>
            <a:r>
              <a:rPr lang="da-DK" dirty="0" smtClean="0"/>
              <a:t>Hvis en transaktions operation afvises, rulles hele transaktionen tilbage og </a:t>
            </a:r>
            <a:r>
              <a:rPr lang="da-DK" smtClean="0"/>
              <a:t>startes forfra. </a:t>
            </a:r>
            <a:r>
              <a:rPr lang="da-DK" dirty="0" smtClean="0"/>
              <a:t>I så fald, tildeles transaktionen et nyt timestamp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3778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Optimistisk samtidigheds kontrol protokol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Optimistisk </a:t>
            </a:r>
            <a:r>
              <a:rPr lang="da-DK" dirty="0" smtClean="0"/>
              <a:t>samtidigheds kontrol </a:t>
            </a:r>
            <a:r>
              <a:rPr lang="da-DK" dirty="0"/>
              <a:t>består typisk af tre faser, og bruger timestamps til at tjekke eventuelle konflikter mellem de samtidige </a:t>
            </a:r>
            <a:r>
              <a:rPr lang="da-DK" dirty="0" smtClean="0"/>
              <a:t>transaktioner</a:t>
            </a:r>
          </a:p>
          <a:p>
            <a:r>
              <a:rPr lang="da-DK" dirty="0" smtClean="0"/>
              <a:t>Timestamps noteres ved påbegyndelse af fase 1 og fase 2, og efter fase 3 er gennemført</a:t>
            </a:r>
          </a:p>
          <a:p>
            <a:r>
              <a:rPr lang="da-DK" i="1" dirty="0" smtClean="0"/>
              <a:t>Læse fase</a:t>
            </a:r>
            <a:r>
              <a:rPr lang="da-DK" dirty="0" smtClean="0"/>
              <a:t> </a:t>
            </a:r>
            <a:r>
              <a:rPr lang="da-DK" dirty="0"/>
              <a:t>forløber fra start til umiddelbart før transaktionen </a:t>
            </a:r>
            <a:r>
              <a:rPr lang="da-DK" i="1" dirty="0" err="1"/>
              <a:t>committes</a:t>
            </a:r>
            <a:r>
              <a:rPr lang="da-DK" dirty="0"/>
              <a:t>. Værdier læses ud af alle relevante data items for transaktionen, og lagres i lokale variable i </a:t>
            </a:r>
            <a:r>
              <a:rPr lang="da-DK" dirty="0" err="1" smtClean="0"/>
              <a:t>memory</a:t>
            </a:r>
            <a:r>
              <a:rPr lang="da-DK" dirty="0" smtClean="0"/>
              <a:t>, hvor DML operationer udføres</a:t>
            </a:r>
          </a:p>
          <a:p>
            <a:r>
              <a:rPr lang="da-DK" dirty="0" smtClean="0"/>
              <a:t>I </a:t>
            </a:r>
            <a:r>
              <a:rPr lang="da-DK" i="1" dirty="0"/>
              <a:t>v</a:t>
            </a:r>
            <a:r>
              <a:rPr lang="da-DK" i="1" dirty="0" smtClean="0"/>
              <a:t>aliderings fase</a:t>
            </a:r>
            <a:r>
              <a:rPr lang="da-DK" dirty="0" smtClean="0"/>
              <a:t> tjekkes, om gennemførelse af transaktionen vil efterlade databasen i en konsistent tilstand</a:t>
            </a:r>
          </a:p>
          <a:p>
            <a:r>
              <a:rPr lang="da-DK" dirty="0" smtClean="0"/>
              <a:t>Hvis transaktionen passerer validerings fasen, </a:t>
            </a:r>
            <a:r>
              <a:rPr lang="da-DK" dirty="0" err="1" smtClean="0"/>
              <a:t>committes</a:t>
            </a:r>
            <a:r>
              <a:rPr lang="da-DK" dirty="0" smtClean="0"/>
              <a:t> </a:t>
            </a:r>
            <a:r>
              <a:rPr lang="da-DK" dirty="0" smtClean="0"/>
              <a:t>transaktionen </a:t>
            </a:r>
            <a:r>
              <a:rPr lang="da-DK" dirty="0" smtClean="0"/>
              <a:t>i </a:t>
            </a:r>
            <a:r>
              <a:rPr lang="da-DK" i="1" dirty="0" smtClean="0"/>
              <a:t>skrive fasen</a:t>
            </a:r>
          </a:p>
          <a:p>
            <a:r>
              <a:rPr lang="da-DK" dirty="0" smtClean="0"/>
              <a:t>Fordele ved optimistisk samtidigheds kontrol er performance, og den har sin styrke i systemer, hvor sandsynligheden for konflikter er små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410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Transaktioner i min database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 smtClean="0"/>
              <a:t>MS SQL server har som DBMS indbygget samtidigheds kontrol</a:t>
            </a:r>
          </a:p>
          <a:p>
            <a:r>
              <a:rPr lang="da-DK" dirty="0" smtClean="0"/>
              <a:t>De DML operationer hvor samtidigheds kontrol er vigtig, er ved tilmeldinger</a:t>
            </a:r>
          </a:p>
          <a:p>
            <a:r>
              <a:rPr lang="da-DK" dirty="0" err="1" smtClean="0"/>
              <a:t>Triggeren</a:t>
            </a:r>
            <a:r>
              <a:rPr lang="da-DK" dirty="0" smtClean="0"/>
              <a:t> læses antallet af eksisterende tilmeldinger, og sættes status til ‘V’, hvis holdet er fuldt</a:t>
            </a:r>
          </a:p>
          <a:p>
            <a:r>
              <a:rPr lang="da-DK" dirty="0" smtClean="0"/>
              <a:t>Hvis to medlemmer opretter en tilmelding samtidig, er det vigtigt at hver enkelt DML operation udføres i en transaktion, da operationen </a:t>
            </a:r>
            <a:r>
              <a:rPr lang="da-DK" dirty="0" smtClean="0"/>
              <a:t>i </a:t>
            </a:r>
            <a:r>
              <a:rPr lang="da-DK" dirty="0" smtClean="0"/>
              <a:t>sig selv </a:t>
            </a:r>
            <a:r>
              <a:rPr lang="da-DK" dirty="0" smtClean="0"/>
              <a:t>er </a:t>
            </a:r>
            <a:r>
              <a:rPr lang="da-DK" dirty="0" smtClean="0"/>
              <a:t>sårbar for ‘</a:t>
            </a:r>
            <a:r>
              <a:rPr lang="da-DK" dirty="0" err="1" smtClean="0"/>
              <a:t>dirty</a:t>
            </a:r>
            <a:r>
              <a:rPr lang="da-DK" dirty="0"/>
              <a:t> </a:t>
            </a:r>
            <a:r>
              <a:rPr lang="da-DK" dirty="0" err="1" smtClean="0"/>
              <a:t>reads</a:t>
            </a:r>
            <a:r>
              <a:rPr lang="da-DK" dirty="0" smtClean="0"/>
              <a:t>’ med forkert status værdi i begge tilmeldinger som følge</a:t>
            </a:r>
          </a:p>
          <a:p>
            <a:r>
              <a:rPr lang="da-DK" dirty="0" smtClean="0"/>
              <a:t>Alle individuelle DML statements i MS SQL er som standard i en transaktion, herunder INSERT af en tilmelding (auto </a:t>
            </a:r>
            <a:r>
              <a:rPr lang="da-DK" dirty="0" err="1" smtClean="0"/>
              <a:t>commit</a:t>
            </a:r>
            <a:r>
              <a:rPr lang="da-DK" dirty="0" smtClean="0"/>
              <a:t> transaktion)</a:t>
            </a:r>
          </a:p>
          <a:p>
            <a:r>
              <a:rPr lang="da-DK" dirty="0" smtClean="0"/>
              <a:t>En </a:t>
            </a:r>
            <a:r>
              <a:rPr lang="da-DK" dirty="0" err="1" smtClean="0"/>
              <a:t>Trigger</a:t>
            </a:r>
            <a:r>
              <a:rPr lang="da-DK" dirty="0" smtClean="0"/>
              <a:t> er automatisk en del af den transaktion, som udløser den. I dette tilfælde INSERT statementets transaktion</a:t>
            </a:r>
          </a:p>
          <a:p>
            <a:r>
              <a:rPr lang="da-DK" dirty="0" smtClean="0"/>
              <a:t>Der er derfor ikke umiddelbart risiko for data inkonsistens som følge af flere samtidige tilmeldinger i databasen</a:t>
            </a:r>
          </a:p>
          <a:p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405404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Transaktioner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Hvad er en transaktion</a:t>
            </a:r>
          </a:p>
          <a:p>
            <a:r>
              <a:rPr lang="da-DK" dirty="0" smtClean="0"/>
              <a:t>ACID</a:t>
            </a:r>
          </a:p>
          <a:p>
            <a:r>
              <a:rPr lang="da-DK" dirty="0"/>
              <a:t>Udfordringer med samtidige </a:t>
            </a:r>
            <a:r>
              <a:rPr lang="da-DK" dirty="0" smtClean="0"/>
              <a:t>operationer</a:t>
            </a:r>
          </a:p>
          <a:p>
            <a:r>
              <a:rPr lang="da-DK" dirty="0" smtClean="0"/>
              <a:t>Låse</a:t>
            </a:r>
          </a:p>
          <a:p>
            <a:r>
              <a:rPr lang="da-DK" dirty="0" err="1" smtClean="0"/>
              <a:t>Deadlocks</a:t>
            </a:r>
            <a:endParaRPr lang="da-DK" dirty="0" smtClean="0"/>
          </a:p>
          <a:p>
            <a:r>
              <a:rPr lang="da-DK" dirty="0" smtClean="0"/>
              <a:t>To fase låsning</a:t>
            </a:r>
          </a:p>
          <a:p>
            <a:r>
              <a:rPr lang="da-DK" dirty="0" err="1" smtClean="0"/>
              <a:t>Timestamping</a:t>
            </a:r>
            <a:endParaRPr lang="da-DK" dirty="0" smtClean="0"/>
          </a:p>
          <a:p>
            <a:r>
              <a:rPr lang="da-DK" dirty="0" smtClean="0"/>
              <a:t>Optimistisk samtidigheds kontrol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2318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Hvad er en transaktion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En transaktion består af et antal operationer udført af en bruger eller et program, som læser eller manipulerer data i en </a:t>
            </a:r>
            <a:r>
              <a:rPr lang="da-DK" dirty="0" smtClean="0"/>
              <a:t>database</a:t>
            </a:r>
          </a:p>
          <a:p>
            <a:r>
              <a:rPr lang="da-DK" dirty="0" smtClean="0"/>
              <a:t>Operationerne </a:t>
            </a:r>
            <a:r>
              <a:rPr lang="da-DK" dirty="0"/>
              <a:t>kan være alle fire CRUD </a:t>
            </a:r>
            <a:r>
              <a:rPr lang="da-DK" dirty="0" smtClean="0"/>
              <a:t>operationer og være fordelt over flere tabeller</a:t>
            </a:r>
          </a:p>
          <a:p>
            <a:r>
              <a:rPr lang="da-DK" dirty="0"/>
              <a:t>Antallet og typen af operationer afhænger af den enkelte transaktion og dens </a:t>
            </a:r>
            <a:r>
              <a:rPr lang="da-DK" dirty="0" smtClean="0"/>
              <a:t>formål</a:t>
            </a:r>
          </a:p>
          <a:p>
            <a:r>
              <a:rPr lang="da-DK" dirty="0" smtClean="0"/>
              <a:t>En transaktion bliver enten gennemført (</a:t>
            </a:r>
            <a:r>
              <a:rPr lang="da-DK" dirty="0" err="1" smtClean="0"/>
              <a:t>committet</a:t>
            </a:r>
            <a:r>
              <a:rPr lang="da-DK" dirty="0" smtClean="0"/>
              <a:t>) eller </a:t>
            </a:r>
            <a:r>
              <a:rPr lang="da-DK" dirty="0" err="1" smtClean="0"/>
              <a:t>annuleret</a:t>
            </a:r>
            <a:r>
              <a:rPr lang="da-DK" dirty="0" smtClean="0"/>
              <a:t> (</a:t>
            </a:r>
            <a:r>
              <a:rPr lang="da-DK" dirty="0" err="1" smtClean="0"/>
              <a:t>rollback</a:t>
            </a:r>
            <a:r>
              <a:rPr lang="da-DK" dirty="0" smtClean="0"/>
              <a:t>)</a:t>
            </a:r>
          </a:p>
          <a:p>
            <a:r>
              <a:rPr lang="da-DK" dirty="0" smtClean="0"/>
              <a:t>Transaktioner har nogle egenskaber, som forkortes ACID</a:t>
            </a:r>
          </a:p>
        </p:txBody>
      </p:sp>
    </p:spTree>
    <p:extLst>
      <p:ext uri="{BB962C8B-B14F-4D97-AF65-F5344CB8AC3E}">
        <p14:creationId xmlns:p14="http://schemas.microsoft.com/office/powerpoint/2010/main" val="334617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ACID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b="1" dirty="0" smtClean="0"/>
              <a:t>A</a:t>
            </a:r>
            <a:r>
              <a:rPr lang="da-DK" dirty="0" smtClean="0"/>
              <a:t>tomar</a:t>
            </a:r>
            <a:br>
              <a:rPr lang="da-DK" dirty="0" smtClean="0"/>
            </a:br>
            <a:r>
              <a:rPr lang="da-DK" dirty="0" smtClean="0"/>
              <a:t>Enten gennemføres </a:t>
            </a:r>
            <a:r>
              <a:rPr lang="da-DK" dirty="0"/>
              <a:t>alle operationer i transaktionen eller også gennemføres ingen </a:t>
            </a:r>
            <a:r>
              <a:rPr lang="da-DK" dirty="0" smtClean="0"/>
              <a:t>operationer</a:t>
            </a:r>
          </a:p>
          <a:p>
            <a:r>
              <a:rPr lang="da-DK" b="1" dirty="0" err="1" smtClean="0"/>
              <a:t>C</a:t>
            </a:r>
            <a:r>
              <a:rPr lang="da-DK" dirty="0" err="1" smtClean="0"/>
              <a:t>onsistency</a:t>
            </a:r>
            <a:r>
              <a:rPr lang="da-DK" dirty="0" smtClean="0"/>
              <a:t> (Konsistens)</a:t>
            </a:r>
            <a:br>
              <a:rPr lang="da-DK" dirty="0" smtClean="0"/>
            </a:br>
            <a:r>
              <a:rPr lang="da-DK" dirty="0"/>
              <a:t>En transaktion transformerer altid databasen fra en konsistent tilstand til en ny konsistent tilstand</a:t>
            </a:r>
            <a:r>
              <a:rPr lang="da-DK" dirty="0" smtClean="0"/>
              <a:t>.</a:t>
            </a:r>
          </a:p>
          <a:p>
            <a:r>
              <a:rPr lang="da-DK" b="1" dirty="0" smtClean="0"/>
              <a:t>I</a:t>
            </a:r>
            <a:r>
              <a:rPr lang="da-DK" dirty="0" smtClean="0"/>
              <a:t>solation</a:t>
            </a:r>
            <a:br>
              <a:rPr lang="da-DK" dirty="0" smtClean="0"/>
            </a:br>
            <a:r>
              <a:rPr lang="da-DK" dirty="0" smtClean="0"/>
              <a:t>Transaktioner udføres uafhængigt af hinanden, og hver enkelt transaktion kender intet til de øvrige transaktioners</a:t>
            </a:r>
          </a:p>
          <a:p>
            <a:r>
              <a:rPr lang="da-DK" b="1" dirty="0" err="1" smtClean="0"/>
              <a:t>D</a:t>
            </a:r>
            <a:r>
              <a:rPr lang="da-DK" dirty="0" err="1" smtClean="0"/>
              <a:t>urability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En succesfuld gennemført transaktion medfører altid, at effekten af operationerne bliver gemt i database filen</a:t>
            </a:r>
          </a:p>
          <a:p>
            <a:endParaRPr lang="da-DK" dirty="0" smtClean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5973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Udfordringer med samtidige operationer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Man ønsker at udføre samtidige </a:t>
            </a:r>
            <a:r>
              <a:rPr lang="da-DK" dirty="0" smtClean="0"/>
              <a:t>transaktioner </a:t>
            </a:r>
            <a:r>
              <a:rPr lang="da-DK" dirty="0" smtClean="0"/>
              <a:t>på en database af hensyn til performance</a:t>
            </a:r>
          </a:p>
          <a:p>
            <a:r>
              <a:rPr lang="da-DK" dirty="0" smtClean="0"/>
              <a:t>Flere samtidige operationer som behandler samme data, kan skabe konflikter og inkonsistens i databasen</a:t>
            </a:r>
          </a:p>
          <a:p>
            <a:r>
              <a:rPr lang="da-DK" dirty="0" smtClean="0"/>
              <a:t>Det klassiske bank-eksempel med penge </a:t>
            </a:r>
            <a:r>
              <a:rPr lang="da-DK" dirty="0" smtClean="0"/>
              <a:t>overførelse</a:t>
            </a:r>
          </a:p>
          <a:p>
            <a:r>
              <a:rPr lang="da-DK" dirty="0" smtClean="0"/>
              <a:t>DBMS har forskellige protokoller, som skal forhindre disse problemer</a:t>
            </a:r>
          </a:p>
          <a:p>
            <a:r>
              <a:rPr lang="da-DK" dirty="0" smtClean="0"/>
              <a:t>Målet for alle protokoller er, at </a:t>
            </a:r>
            <a:r>
              <a:rPr lang="da-DK" dirty="0" err="1" smtClean="0"/>
              <a:t>Serializability</a:t>
            </a:r>
            <a:r>
              <a:rPr lang="da-DK" dirty="0" smtClean="0"/>
              <a:t> princippet overholdes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1183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Låse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 dirty="0" smtClean="0"/>
              <a:t>Låse </a:t>
            </a:r>
            <a:r>
              <a:rPr lang="da-DK" dirty="0"/>
              <a:t>(</a:t>
            </a:r>
            <a:r>
              <a:rPr lang="da-DK" i="1" dirty="0" err="1"/>
              <a:t>locks</a:t>
            </a:r>
            <a:r>
              <a:rPr lang="da-DK" dirty="0"/>
              <a:t>) </a:t>
            </a:r>
            <a:r>
              <a:rPr lang="da-DK" dirty="0" smtClean="0"/>
              <a:t>forhindrer</a:t>
            </a:r>
            <a:r>
              <a:rPr lang="da-DK" dirty="0"/>
              <a:t>, at mere end én transaktion kan manipulere et givent data item af </a:t>
            </a:r>
            <a:r>
              <a:rPr lang="da-DK" dirty="0" smtClean="0"/>
              <a:t>gangen</a:t>
            </a:r>
          </a:p>
          <a:p>
            <a:r>
              <a:rPr lang="da-DK" dirty="0" err="1" smtClean="0"/>
              <a:t>Overodnet</a:t>
            </a:r>
            <a:r>
              <a:rPr lang="da-DK" dirty="0" smtClean="0"/>
              <a:t> findes der to typer: binære og </a:t>
            </a:r>
            <a:r>
              <a:rPr lang="da-DK" dirty="0" err="1" smtClean="0"/>
              <a:t>shared</a:t>
            </a:r>
            <a:r>
              <a:rPr lang="da-DK" dirty="0" smtClean="0"/>
              <a:t>/</a:t>
            </a:r>
            <a:r>
              <a:rPr lang="da-DK" dirty="0" err="1" smtClean="0"/>
              <a:t>exclusive</a:t>
            </a:r>
            <a:endParaRPr lang="da-DK" dirty="0" smtClean="0"/>
          </a:p>
          <a:p>
            <a:r>
              <a:rPr lang="da-DK" dirty="0" smtClean="0"/>
              <a:t>Binære låse på dataitem er enten låst eller ulåst uanset operationstype</a:t>
            </a:r>
          </a:p>
          <a:p>
            <a:r>
              <a:rPr lang="da-DK" dirty="0" smtClean="0"/>
              <a:t>læse-låse </a:t>
            </a:r>
            <a:r>
              <a:rPr lang="da-DK" i="1" dirty="0" err="1" smtClean="0"/>
              <a:t>shared</a:t>
            </a:r>
            <a:r>
              <a:rPr lang="da-DK" i="1" dirty="0" smtClean="0"/>
              <a:t> </a:t>
            </a:r>
            <a:r>
              <a:rPr lang="da-DK" i="1" dirty="0" err="1" smtClean="0"/>
              <a:t>locks</a:t>
            </a:r>
            <a:r>
              <a:rPr lang="da-DK" dirty="0" smtClean="0"/>
              <a:t> </a:t>
            </a:r>
            <a:r>
              <a:rPr lang="da-DK" dirty="0"/>
              <a:t>og skrive-låse </a:t>
            </a:r>
            <a:r>
              <a:rPr lang="da-DK" i="1" dirty="0" smtClean="0"/>
              <a:t>eksklusive </a:t>
            </a:r>
            <a:r>
              <a:rPr lang="da-DK" i="1" dirty="0" err="1" smtClean="0"/>
              <a:t>locks</a:t>
            </a:r>
            <a:r>
              <a:rPr lang="da-DK" dirty="0" smtClean="0"/>
              <a:t> differentiere på deres operation</a:t>
            </a:r>
          </a:p>
          <a:p>
            <a:r>
              <a:rPr lang="da-DK" dirty="0"/>
              <a:t>Hvis et data item kun skal læses, anvendes en </a:t>
            </a:r>
            <a:r>
              <a:rPr lang="da-DK" i="1" dirty="0" err="1"/>
              <a:t>shared-lock</a:t>
            </a:r>
            <a:r>
              <a:rPr lang="da-DK" dirty="0"/>
              <a:t> som andre transaktioner kan </a:t>
            </a:r>
            <a:r>
              <a:rPr lang="da-DK" dirty="0" smtClean="0"/>
              <a:t>dele</a:t>
            </a:r>
          </a:p>
          <a:p>
            <a:r>
              <a:rPr lang="da-DK" dirty="0"/>
              <a:t>Derved låses data item ikke for andre læse operationer, men kun for skrive operationer</a:t>
            </a:r>
          </a:p>
        </p:txBody>
      </p:sp>
    </p:spTree>
    <p:extLst>
      <p:ext uri="{BB962C8B-B14F-4D97-AF65-F5344CB8AC3E}">
        <p14:creationId xmlns:p14="http://schemas.microsoft.com/office/powerpoint/2010/main" val="109306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Låse (fortsat)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Hvis et data item derimod skal manipuleres (opdateres eller slettes), anvendes en </a:t>
            </a:r>
            <a:r>
              <a:rPr lang="da-DK" i="1" dirty="0" err="1"/>
              <a:t>exclusive</a:t>
            </a:r>
            <a:r>
              <a:rPr lang="da-DK" i="1" dirty="0"/>
              <a:t> </a:t>
            </a:r>
            <a:r>
              <a:rPr lang="da-DK" i="1" dirty="0" err="1"/>
              <a:t>lock</a:t>
            </a:r>
            <a:r>
              <a:rPr lang="da-DK" dirty="0"/>
              <a:t> som forhindrer alle andre transaktioner i at få en lås på samme data </a:t>
            </a:r>
            <a:r>
              <a:rPr lang="da-DK" dirty="0" smtClean="0"/>
              <a:t>item</a:t>
            </a:r>
          </a:p>
          <a:p>
            <a:r>
              <a:rPr lang="da-DK" dirty="0" smtClean="0"/>
              <a:t>Når </a:t>
            </a:r>
            <a:r>
              <a:rPr lang="da-DK" dirty="0"/>
              <a:t>en operation er gennemført, frigiver DBMS data item igen ved at fjerne </a:t>
            </a:r>
            <a:r>
              <a:rPr lang="da-DK" dirty="0" smtClean="0"/>
              <a:t>låsen</a:t>
            </a:r>
          </a:p>
          <a:p>
            <a:r>
              <a:rPr lang="da-DK" dirty="0" smtClean="0"/>
              <a:t>Herefter </a:t>
            </a:r>
            <a:r>
              <a:rPr lang="da-DK" dirty="0"/>
              <a:t>kan andre transaktioner anmode om at få låsen til det pågældende data </a:t>
            </a:r>
            <a:r>
              <a:rPr lang="da-DK" dirty="0" smtClean="0"/>
              <a:t>item</a:t>
            </a:r>
          </a:p>
          <a:p>
            <a:r>
              <a:rPr lang="da-DK" dirty="0" smtClean="0"/>
              <a:t>Når to transaktioner har cykliske afhængigheder, kan låse forårsage </a:t>
            </a:r>
            <a:r>
              <a:rPr lang="da-DK" dirty="0" err="1" smtClean="0"/>
              <a:t>deadlocks</a:t>
            </a:r>
            <a:endParaRPr lang="da-DK" dirty="0"/>
          </a:p>
          <a:p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3491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Deadlocks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 err="1" smtClean="0"/>
              <a:t>Deadlocks</a:t>
            </a:r>
            <a:r>
              <a:rPr lang="da-DK" dirty="0" smtClean="0"/>
              <a:t> er en tilstand, hvor to transaktioner får en cyklisk afhængighed af hinanden</a:t>
            </a:r>
          </a:p>
          <a:p>
            <a:r>
              <a:rPr lang="da-DK" dirty="0" smtClean="0"/>
              <a:t>Transaktion A har en operation, hvor den har fået tildelt en </a:t>
            </a:r>
            <a:r>
              <a:rPr lang="da-DK" dirty="0" err="1" smtClean="0"/>
              <a:t>shared</a:t>
            </a:r>
            <a:r>
              <a:rPr lang="da-DK" dirty="0" smtClean="0"/>
              <a:t> lås på dataitem 1</a:t>
            </a:r>
          </a:p>
          <a:p>
            <a:r>
              <a:rPr lang="da-DK" dirty="0" smtClean="0"/>
              <a:t>Transaktion B har en operation, hvor den har fået tildelt en </a:t>
            </a:r>
            <a:r>
              <a:rPr lang="da-DK" dirty="0" err="1" smtClean="0"/>
              <a:t>shared</a:t>
            </a:r>
            <a:r>
              <a:rPr lang="da-DK" dirty="0" smtClean="0"/>
              <a:t> lås på dataitem 2</a:t>
            </a:r>
          </a:p>
          <a:p>
            <a:r>
              <a:rPr lang="da-DK" dirty="0" smtClean="0"/>
              <a:t>Transaktion A anmoder nu om at få en </a:t>
            </a:r>
            <a:r>
              <a:rPr lang="da-DK" dirty="0" err="1" smtClean="0"/>
              <a:t>exclusive</a:t>
            </a:r>
            <a:r>
              <a:rPr lang="da-DK" dirty="0" smtClean="0"/>
              <a:t> lås på dataitem 2, som pt. er låst af Transaktion B. Transaktion A venter på at </a:t>
            </a:r>
            <a:r>
              <a:rPr lang="da-DK" dirty="0" err="1" smtClean="0"/>
              <a:t>shared</a:t>
            </a:r>
            <a:r>
              <a:rPr lang="da-DK" dirty="0" smtClean="0"/>
              <a:t> lås på dataitem 2 frigives</a:t>
            </a:r>
          </a:p>
          <a:p>
            <a:r>
              <a:rPr lang="da-DK" dirty="0" smtClean="0"/>
              <a:t>Transaktion B anmoder nu om at få en </a:t>
            </a:r>
            <a:r>
              <a:rPr lang="da-DK" dirty="0" err="1" smtClean="0"/>
              <a:t>exclusive</a:t>
            </a:r>
            <a:r>
              <a:rPr lang="da-DK" dirty="0" smtClean="0"/>
              <a:t> lås på dataitem 1, som pt. er låst af Transaktion A. Transaktion B venter på at låsen på dataitem 1 frigives</a:t>
            </a:r>
          </a:p>
          <a:p>
            <a:r>
              <a:rPr lang="da-DK" dirty="0" smtClean="0"/>
              <a:t>Ingen af transaktionerne kan komme videre, og der er opstået en </a:t>
            </a:r>
            <a:r>
              <a:rPr lang="da-DK" dirty="0" err="1" smtClean="0"/>
              <a:t>deadlock</a:t>
            </a:r>
            <a:endParaRPr lang="da-DK" dirty="0" smtClean="0"/>
          </a:p>
          <a:p>
            <a:r>
              <a:rPr lang="da-DK" dirty="0" smtClean="0"/>
              <a:t>DBMS har typisk periodisk overvågning af cykliske afhængigheder. Finder den en, </a:t>
            </a:r>
            <a:r>
              <a:rPr lang="da-DK" dirty="0" err="1" smtClean="0"/>
              <a:t>termineres</a:t>
            </a:r>
            <a:r>
              <a:rPr lang="da-DK" dirty="0" smtClean="0"/>
              <a:t> én af transaktionerne, som må starte forfra</a:t>
            </a:r>
          </a:p>
          <a:p>
            <a:r>
              <a:rPr lang="da-DK" dirty="0" smtClean="0"/>
              <a:t>Andre samtidigheds kontroller har ikke risiko for </a:t>
            </a:r>
            <a:r>
              <a:rPr lang="da-DK" dirty="0" err="1" smtClean="0"/>
              <a:t>deadlocks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3481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To-fase låse protokol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 dirty="0"/>
              <a:t>En transaktion inddeles i to faser: </a:t>
            </a:r>
            <a:r>
              <a:rPr lang="da-DK" i="1" dirty="0"/>
              <a:t>growing </a:t>
            </a:r>
            <a:r>
              <a:rPr lang="da-DK" i="1" dirty="0" err="1"/>
              <a:t>phase</a:t>
            </a:r>
            <a:r>
              <a:rPr lang="da-DK" dirty="0"/>
              <a:t> og </a:t>
            </a:r>
            <a:r>
              <a:rPr lang="da-DK" i="1" dirty="0" err="1"/>
              <a:t>shrinking</a:t>
            </a:r>
            <a:r>
              <a:rPr lang="da-DK" i="1" dirty="0"/>
              <a:t> </a:t>
            </a:r>
            <a:r>
              <a:rPr lang="da-DK" i="1" dirty="0" err="1"/>
              <a:t>phase</a:t>
            </a:r>
            <a:r>
              <a:rPr lang="da-DK" dirty="0"/>
              <a:t>.</a:t>
            </a:r>
          </a:p>
          <a:p>
            <a:r>
              <a:rPr lang="da-DK" dirty="0"/>
              <a:t>I </a:t>
            </a:r>
            <a:r>
              <a:rPr lang="da-DK" i="1" dirty="0"/>
              <a:t>growing </a:t>
            </a:r>
            <a:r>
              <a:rPr lang="da-DK" i="1" dirty="0" err="1"/>
              <a:t>phase</a:t>
            </a:r>
            <a:r>
              <a:rPr lang="da-DK" dirty="0"/>
              <a:t> tildeler DBMS låse til de data items, som operationerne foretages på. Det sker inden operationen </a:t>
            </a:r>
            <a:r>
              <a:rPr lang="da-DK" dirty="0" smtClean="0"/>
              <a:t>udføres</a:t>
            </a:r>
          </a:p>
          <a:p>
            <a:r>
              <a:rPr lang="da-DK" dirty="0"/>
              <a:t>Nøgler tildeles ikke nødvendigvis på én gang, men bliver tildelt efterhånden som operationerne kræver </a:t>
            </a:r>
            <a:r>
              <a:rPr lang="da-DK" dirty="0" smtClean="0"/>
              <a:t>det</a:t>
            </a:r>
          </a:p>
          <a:p>
            <a:r>
              <a:rPr lang="da-DK" dirty="0"/>
              <a:t>I denne fase frigives ingen tildelte låse, før alle nødvendige låse er tildelt.</a:t>
            </a:r>
          </a:p>
          <a:p>
            <a:r>
              <a:rPr lang="da-DK" dirty="0"/>
              <a:t>I </a:t>
            </a:r>
            <a:r>
              <a:rPr lang="da-DK" i="1" dirty="0" err="1"/>
              <a:t>shrinking</a:t>
            </a:r>
            <a:r>
              <a:rPr lang="da-DK" i="1" dirty="0"/>
              <a:t> </a:t>
            </a:r>
            <a:r>
              <a:rPr lang="da-DK" i="1" dirty="0" err="1"/>
              <a:t>phase</a:t>
            </a:r>
            <a:r>
              <a:rPr lang="da-DK" i="1" dirty="0"/>
              <a:t> </a:t>
            </a:r>
            <a:r>
              <a:rPr lang="da-DK" dirty="0" smtClean="0"/>
              <a:t>tildeler DBMS ikke længere nye låse, men afgiver </a:t>
            </a:r>
            <a:r>
              <a:rPr lang="da-DK" dirty="0"/>
              <a:t>alle låsene </a:t>
            </a:r>
            <a:r>
              <a:rPr lang="da-DK" dirty="0" smtClean="0"/>
              <a:t>igen efterhånden som transaktionen gennemføres.</a:t>
            </a:r>
          </a:p>
          <a:p>
            <a:r>
              <a:rPr lang="da-DK" dirty="0" smtClean="0"/>
              <a:t>I den restriktive to fase låse protokol afgives alle låsene på én gang, </a:t>
            </a:r>
            <a:r>
              <a:rPr lang="da-DK" dirty="0"/>
              <a:t>når sidste operation i </a:t>
            </a:r>
            <a:r>
              <a:rPr lang="da-DK" dirty="0" smtClean="0"/>
              <a:t>transaktionen er færdig og et </a:t>
            </a:r>
            <a:r>
              <a:rPr lang="da-DK" dirty="0" err="1" smtClean="0"/>
              <a:t>commit</a:t>
            </a:r>
            <a:r>
              <a:rPr lang="da-DK" dirty="0" smtClean="0"/>
              <a:t> udføres</a:t>
            </a:r>
          </a:p>
        </p:txBody>
      </p:sp>
    </p:spTree>
    <p:extLst>
      <p:ext uri="{BB962C8B-B14F-4D97-AF65-F5344CB8AC3E}">
        <p14:creationId xmlns:p14="http://schemas.microsoft.com/office/powerpoint/2010/main" val="315390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943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Præsentation</vt:lpstr>
      <vt:lpstr>Transaktioner</vt:lpstr>
      <vt:lpstr>Hvad er en transaktion</vt:lpstr>
      <vt:lpstr>ACID</vt:lpstr>
      <vt:lpstr>Udfordringer med samtidige operationer</vt:lpstr>
      <vt:lpstr>Låse</vt:lpstr>
      <vt:lpstr>Låse (fortsat)</vt:lpstr>
      <vt:lpstr>Deadlocks</vt:lpstr>
      <vt:lpstr>To-fase låse protokol</vt:lpstr>
      <vt:lpstr>Timestamping protokol</vt:lpstr>
      <vt:lpstr>Optimistisk samtidigheds kontrol protokol</vt:lpstr>
      <vt:lpstr>Transaktioner i min database</vt:lpstr>
    </vt:vector>
  </TitlesOfParts>
  <Company>Topdanmark A/S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Præsentation</dc:title>
  <dc:creator>Jens Erik Pedersen</dc:creator>
  <cp:lastModifiedBy>Jens Erik Pedersen</cp:lastModifiedBy>
  <cp:revision>54</cp:revision>
  <dcterms:created xsi:type="dcterms:W3CDTF">2017-10-23T05:40:37Z</dcterms:created>
  <dcterms:modified xsi:type="dcterms:W3CDTF">2017-10-25T15:24:09Z</dcterms:modified>
</cp:coreProperties>
</file>