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6"/>
  </p:notesMasterIdLst>
  <p:sldIdLst>
    <p:sldId id="256" r:id="rId2"/>
    <p:sldId id="257" r:id="rId3"/>
    <p:sldId id="258" r:id="rId4"/>
    <p:sldId id="259" r:id="rId5"/>
    <p:sldId id="264" r:id="rId6"/>
    <p:sldId id="265" r:id="rId7"/>
    <p:sldId id="266" r:id="rId8"/>
    <p:sldId id="267" r:id="rId9"/>
    <p:sldId id="268" r:id="rId10"/>
    <p:sldId id="260" r:id="rId11"/>
    <p:sldId id="269" r:id="rId12"/>
    <p:sldId id="261" r:id="rId13"/>
    <p:sldId id="262"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97"/>
  </p:normalViewPr>
  <p:slideViewPr>
    <p:cSldViewPr snapToGrid="0" snapToObjects="1">
      <p:cViewPr varScale="1">
        <p:scale>
          <a:sx n="85" d="100"/>
          <a:sy n="85" d="100"/>
        </p:scale>
        <p:origin x="19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2-02T09:26:33.397" idx="1">
    <p:pos x="3143" y="2429"/>
    <p:text>各自の学籍番号を所定の欄に記述しましょう．
Write down your student number.</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6" dt="2017-02-02T09:40:50.200" idx="1">
    <p:pos x="828" y="588"/>
    <p:text>成果物の公開を担当される方は記入してね！</p:text>
    <p:extLst mod="1">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andai-trema/IaaS-team-1/blob/master/README.md" TargetMode="External"/><Relationship Id="rId4" Type="http://schemas.openxmlformats.org/officeDocument/2006/relationships/comments" Target="../comments/comment5.xml"/><Relationship Id="rId1" Type="http://schemas.openxmlformats.org/officeDocument/2006/relationships/slideLayout" Target="../slideLayouts/slideLayout7.xml"/><Relationship Id="rId2" Type="http://schemas.openxmlformats.org/officeDocument/2006/relationships/hyperlink" Target="https://github.com/handai-trema/IaaS-team-1/tree/master/rest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4" Type="http://schemas.openxmlformats.org/officeDocument/2006/relationships/hyperlink" Target="mailto:y-hara@ist.osaka-u.ac.jp" TargetMode="External"/><Relationship Id="rId5" Type="http://schemas.openxmlformats.org/officeDocument/2006/relationships/hyperlink" Target="mailto:o-jens@ist.osaka-u.ac.jp" TargetMode="External"/><Relationship Id="rId6" Type="http://schemas.openxmlformats.org/officeDocument/2006/relationships/hyperlink" Target="mailto:ktsuji@ist.osaka-u.ac.jp" TargetMode="External"/><Relationship Id="rId7"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hyperlink" Target="mailto:ginnan.kazuki@ist.osaka-u.ac.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 </a:t>
            </a:r>
            <a:r>
              <a:rPr lang="en-US" altLang="ja-JP" sz="4800" dirty="0" smtClean="0"/>
              <a:t>(1)</a:t>
            </a:r>
          </a:p>
          <a:p>
            <a:pPr marL="914400" indent="-914400">
              <a:buFont typeface="+mj-lt"/>
              <a:buAutoNum type="arabicPeriod" startAt="3"/>
            </a:pPr>
            <a:endParaRPr lang="ja-JP" altLang="en-US" sz="4800" dirty="0"/>
          </a:p>
        </p:txBody>
      </p:sp>
      <p:sp>
        <p:nvSpPr>
          <p:cNvPr id="4" name="正方形/長方形 3"/>
          <p:cNvSpPr/>
          <p:nvPr/>
        </p:nvSpPr>
        <p:spPr>
          <a:xfrm>
            <a:off x="1923288" y="979468"/>
            <a:ext cx="8345424" cy="575542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en-US" altLang="ja-JP" sz="1600" kern="100" dirty="0" smtClean="0">
              <a:effectLst/>
              <a:latin typeface="Yu Mincho" charset="-128"/>
              <a:ea typeface="HGPGothicE" charset="-128"/>
              <a:cs typeface="Times New Roman" charset="0"/>
            </a:endParaRPr>
          </a:p>
          <a:p>
            <a:pPr marL="800100" lvl="1" indent="-342900" algn="just">
              <a:buFont typeface="Wingdings" panose="05000000000000000000" pitchFamily="2" charset="2"/>
              <a:buChar char="Ø"/>
            </a:pPr>
            <a:r>
              <a:rPr lang="ja-JP" altLang="ja-JP" sz="1600" kern="100" dirty="0">
                <a:latin typeface="Yu Mincho" charset="-128"/>
                <a:ea typeface="HGPGothicE" charset="-128"/>
                <a:cs typeface="Times New Roman" charset="0"/>
              </a:rPr>
              <a:t>コントローラの実装．</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コンテナとの</a:t>
            </a:r>
            <a:r>
              <a:rPr lang="ja-JP" altLang="ja-JP" sz="1600" kern="100" dirty="0" smtClean="0">
                <a:latin typeface="Yu Mincho" charset="-128"/>
                <a:ea typeface="HGPGothicE" charset="-128"/>
                <a:cs typeface="Times New Roman" charset="0"/>
              </a:rPr>
              <a:t>通信</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en-US" sz="1600" kern="100" dirty="0" smtClean="0">
                <a:effectLst/>
                <a:latin typeface="Yu Mincho" charset="-128"/>
                <a:ea typeface="HGPGothicE" charset="-128"/>
                <a:cs typeface="Times New Roman" charset="0"/>
              </a:rPr>
              <a:t>期間が短すぎたこと．演習</a:t>
            </a:r>
            <a:r>
              <a:rPr lang="en-US" altLang="ja-JP" sz="1600" kern="100" dirty="0" smtClean="0">
                <a:effectLst/>
                <a:latin typeface="Yu Mincho" charset="-128"/>
                <a:ea typeface="HGPGothicE" charset="-128"/>
                <a:cs typeface="Times New Roman" charset="0"/>
              </a:rPr>
              <a:t>Ⅰ</a:t>
            </a:r>
            <a:r>
              <a:rPr lang="ja-JP" altLang="en-US" sz="1600" kern="100" dirty="0" smtClean="0">
                <a:effectLst/>
                <a:latin typeface="Yu Mincho" charset="-128"/>
                <a:ea typeface="HGPGothicE" charset="-128"/>
                <a:cs typeface="Times New Roman" charset="0"/>
              </a:rPr>
              <a:t>と同じ ７ 週構成にして</a:t>
            </a:r>
            <a:r>
              <a:rPr lang="ja-JP" altLang="en-US" sz="1600" kern="100" dirty="0">
                <a:latin typeface="Yu Mincho" charset="-128"/>
                <a:ea typeface="HGPGothicE" charset="-128"/>
                <a:cs typeface="Times New Roman" charset="0"/>
              </a:rPr>
              <a:t>欲</a:t>
            </a:r>
            <a:r>
              <a:rPr lang="ja-JP" altLang="en-US" sz="1600" kern="100" dirty="0" smtClean="0">
                <a:latin typeface="Yu Mincho" charset="-128"/>
                <a:ea typeface="HGPGothicE" charset="-128"/>
                <a:cs typeface="Times New Roman" charset="0"/>
              </a:rPr>
              <a:t>しい</a:t>
            </a:r>
            <a:r>
              <a:rPr lang="ja-JP" altLang="en-US" sz="1600" kern="100" dirty="0" smtClean="0">
                <a:effectLst/>
                <a:latin typeface="Yu Mincho" charset="-128"/>
                <a:ea typeface="HGPGothicE" charset="-128"/>
                <a:cs typeface="Times New Roman" charset="0"/>
              </a:rPr>
              <a:t>ととても強く感じた．</a:t>
            </a:r>
            <a:endParaRPr lang="en-US" altLang="ja-JP" sz="1600" kern="100" dirty="0" smtClean="0">
              <a:effectLst/>
              <a:latin typeface="Yu Mincho" charset="-128"/>
              <a:ea typeface="HGPGothicE" charset="-128"/>
              <a:cs typeface="Times New Roman" charset="0"/>
            </a:endParaRPr>
          </a:p>
          <a:p>
            <a:pPr marL="800100" lvl="1" indent="-342900" algn="just">
              <a:buFont typeface="Wingdings" charset="2"/>
              <a:buChar char=""/>
            </a:pPr>
            <a:r>
              <a:rPr lang="ja-JP" altLang="en-US" sz="1600" kern="100" dirty="0">
                <a:latin typeface="Yu Mincho" charset="-128"/>
                <a:ea typeface="HGPGothicE" charset="-128"/>
                <a:cs typeface="Times New Roman" charset="0"/>
              </a:rPr>
              <a:t>仕様がざっくり過ぎて何を作ればいいのかよく理解できなかったこと．もう少し詳細に</a:t>
            </a:r>
            <a:r>
              <a:rPr lang="ja-JP" altLang="en-US" sz="1600" kern="100" dirty="0" smtClean="0">
                <a:latin typeface="Yu Mincho" charset="-128"/>
                <a:ea typeface="HGPGothicE" charset="-128"/>
                <a:cs typeface="Times New Roman" charset="0"/>
              </a:rPr>
              <a:t>仕様・要件</a:t>
            </a:r>
            <a:r>
              <a:rPr lang="ja-JP" altLang="en-US" sz="1600" kern="100" dirty="0">
                <a:latin typeface="Yu Mincho" charset="-128"/>
                <a:ea typeface="HGPGothicE" charset="-128"/>
                <a:cs typeface="Times New Roman" charset="0"/>
              </a:rPr>
              <a:t>を記載して欲しいと強く感じた</a:t>
            </a:r>
            <a:r>
              <a:rPr lang="ja-JP" altLang="en-US" sz="1600" kern="100" dirty="0" smtClean="0">
                <a:latin typeface="Yu Mincho" charset="-128"/>
                <a:ea typeface="HGPGothicE" charset="-128"/>
                <a:cs typeface="Times New Roman" charset="0"/>
              </a:rPr>
              <a:t>．</a:t>
            </a:r>
            <a:endParaRPr lang="en-US" altLang="ja-JP" sz="1600" kern="100" dirty="0">
              <a:latin typeface="Yu Mincho" charset="-128"/>
              <a:ea typeface="HGPGothicE" charset="-128"/>
              <a:cs typeface="Times New Roman" charset="0"/>
            </a:endParaRPr>
          </a:p>
          <a:p>
            <a:pPr marL="800100" lvl="1" indent="-342900" algn="just">
              <a:buFont typeface="Wingdings" charset="2"/>
              <a:buChar char=""/>
            </a:pPr>
            <a:r>
              <a:rPr lang="en-US" altLang="ja-JP" sz="1600" kern="100" dirty="0" err="1" smtClean="0">
                <a:latin typeface="Yu Mincho" charset="-128"/>
                <a:ea typeface="HGPGothicE" charset="-128"/>
                <a:cs typeface="Times New Roman" charset="0"/>
              </a:rPr>
              <a:t>Trema</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プログラムや各種コントローラのプログラムに欠陥があったこと．これらの修正に大変な時間及び労力を用いることを強いられた．これまで何年も演習を実施しているのだから，上記欠陥は教員が発見している，もしくは学生によって指摘されているはずで，本来授業スタッフである教員または </a:t>
            </a:r>
            <a:r>
              <a:rPr lang="en-US" altLang="ja-JP" sz="1600" kern="100" dirty="0" smtClean="0">
                <a:latin typeface="Yu Mincho" charset="-128"/>
                <a:ea typeface="HGPGothicE" charset="-128"/>
                <a:cs typeface="Times New Roman" charset="0"/>
              </a:rPr>
              <a:t>TA </a:t>
            </a:r>
            <a:r>
              <a:rPr lang="ja-JP" altLang="en-US" sz="1600" kern="100" dirty="0" smtClean="0">
                <a:latin typeface="Yu Mincho" charset="-128"/>
                <a:ea typeface="HGPGothicE" charset="-128"/>
                <a:cs typeface="Times New Roman" charset="0"/>
              </a:rPr>
              <a:t>によって修正されているべきものである．これがなされてないのは完全に教員側の怠惰であり，このような職務放棄をしておきながら学生に対して意見をし，成果物の評価を行うのは完全に立場を利用した傲慢な行為である，と言わざるを得ない．少なくとも学生に対して提供する上記プログラムに関しては，提供者である教員側が責任をもって修正し，仮想環境及び実機での動作確認をして，欠陥なく正常に稼働することを保証するべきである．これは，学生から授業料を徴収し，さらに （国立大学なので） 国家から補助金を交付されることで生活の糧を得ている対価として，教員が当然果たすべき職務である．</a:t>
            </a: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ja-JP" altLang="ja-JP" sz="1600" kern="100" dirty="0" smtClean="0">
              <a:effectLst/>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 </a:t>
            </a:r>
            <a:r>
              <a:rPr lang="en-US" altLang="ja-JP" sz="4800" dirty="0" smtClean="0"/>
              <a:t>(2)</a:t>
            </a:r>
            <a:endParaRPr lang="ja-JP" altLang="en-US" sz="4800" dirty="0"/>
          </a:p>
        </p:txBody>
      </p:sp>
      <p:sp>
        <p:nvSpPr>
          <p:cNvPr id="4" name="正方形/長方形 3"/>
          <p:cNvSpPr/>
          <p:nvPr/>
        </p:nvSpPr>
        <p:spPr>
          <a:xfrm>
            <a:off x="0" y="847834"/>
            <a:ext cx="11540067" cy="5755422"/>
          </a:xfrm>
          <a:prstGeom prst="rect">
            <a:avLst/>
          </a:prstGeom>
        </p:spPr>
        <p:txBody>
          <a:bodyPr wrap="square">
            <a:spAutoFit/>
          </a:bodyPr>
          <a:lstStyle/>
          <a:p>
            <a:pPr lvl="0" algn="just">
              <a:spcAft>
                <a:spcPts val="0"/>
              </a:spcAft>
            </a:pPr>
            <a:r>
              <a:rPr lang="ja-JP" altLang="en-US" sz="1600" kern="100" dirty="0">
                <a:latin typeface="HGPｺﾞｼｯｸE" panose="020B0900000000000000" pitchFamily="50" charset="-128"/>
                <a:ea typeface="HGPｺﾞｼｯｸE" panose="020B0900000000000000" pitchFamily="50" charset="-128"/>
                <a:cs typeface="Times New Roman" charset="0"/>
              </a:rPr>
              <a:t>③</a:t>
            </a:r>
            <a:r>
              <a:rPr lang="ja-JP" altLang="en-US" sz="1600" kern="100" dirty="0" smtClean="0">
                <a:effectLst/>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d</a:t>
            </a:r>
            <a:r>
              <a:rPr lang="en-US" altLang="ja-JP" sz="1600" kern="100" dirty="0" err="1" smtClean="0">
                <a:effectLst/>
                <a:latin typeface="HGPGothicE" charset="-128"/>
                <a:ea typeface="Yu Mincho" charset="-128"/>
                <a:cs typeface="Times New Roman" charset="0"/>
              </a:rPr>
              <a:t>ocker</a:t>
            </a:r>
            <a:r>
              <a:rPr lang="ja-JP" altLang="ja-JP" sz="1600" kern="100" dirty="0" smtClean="0">
                <a:effectLst/>
                <a:latin typeface="Yu Mincho" charset="-128"/>
                <a:ea typeface="HGPGothicE" charset="-128"/>
                <a:cs typeface="Times New Roman" charset="0"/>
              </a:rPr>
              <a:t>コンテナに割り当てる</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ホストのポートはどのように決定している？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smtClean="0">
                <a:effectLst/>
                <a:latin typeface="HGPGothicE" charset="-128"/>
                <a:ea typeface="Yu Mincho" charset="-128"/>
                <a:cs typeface="Times New Roman" charset="0"/>
              </a:rPr>
              <a:t>restAPI</a:t>
            </a:r>
            <a:r>
              <a:rPr lang="ja-JP" altLang="ja-JP" sz="1600" kern="100" dirty="0" smtClean="0">
                <a:effectLst/>
                <a:latin typeface="Yu Mincho" charset="-128"/>
                <a:ea typeface="HGPGothicE" charset="-128"/>
                <a:cs typeface="Times New Roman" charset="0"/>
              </a:rPr>
              <a:t>を使うと</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lvl="0" algn="just">
              <a:spcAft>
                <a:spcPts val="0"/>
              </a:spcAft>
            </a:pPr>
            <a:r>
              <a:rPr lang="ja-JP" altLang="en-US" sz="1600" kern="100" dirty="0">
                <a:latin typeface="Yu Mincho" charset="-128"/>
                <a:ea typeface="HGPGothicE" charset="-128"/>
                <a:cs typeface="Times New Roman" charset="0"/>
              </a:rPr>
              <a:t>④</a:t>
            </a:r>
            <a:r>
              <a:rPr lang="ja-JP" altLang="en-US" sz="1600" kern="100" dirty="0" smtClean="0">
                <a:effectLst/>
                <a:latin typeface="Yu Mincho" charset="-128"/>
                <a:ea typeface="HGPGothicE" charset="-128"/>
                <a:cs typeface="Times New Roman" charset="0"/>
              </a:rPr>
              <a:t>　</a:t>
            </a:r>
            <a:r>
              <a:rPr lang="ja-JP" altLang="ja-JP" sz="1600" kern="100" dirty="0" smtClean="0">
                <a:effectLst/>
                <a:latin typeface="Yu Mincho" charset="-128"/>
                <a:ea typeface="HGPGothicE" charset="-128"/>
                <a:cs typeface="Times New Roman" charset="0"/>
              </a:rPr>
              <a:t>アクセス制限はどのように実装している？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でアクセスを判定している？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アクセスが発生するごとに直近の</a:t>
            </a:r>
            <a:r>
              <a:rPr lang="en-US" altLang="ja-JP" sz="1600" kern="100" dirty="0" smtClean="0">
                <a:effectLst/>
                <a:latin typeface="Yu Mincho" charset="-128"/>
                <a:ea typeface="HGPGothicE" charset="-128"/>
                <a:cs typeface="Times New Roman" charset="0"/>
              </a:rPr>
              <a:t>T[s]</a:t>
            </a:r>
            <a:r>
              <a:rPr lang="ja-JP" altLang="ja-JP" sz="1600" kern="100" dirty="0" smtClean="0">
                <a:effectLst/>
                <a:latin typeface="Yu Mincho" charset="-128"/>
                <a:ea typeface="HGPGothicE" charset="-128"/>
                <a:cs typeface="Times New Roman" charset="0"/>
              </a:rPr>
              <a:t>間をみて</a:t>
            </a:r>
            <a:r>
              <a:rPr lang="en-US" altLang="ja-JP" sz="1600" kern="100" dirty="0" smtClean="0">
                <a:effectLst/>
                <a:latin typeface="Yu Mincho" charset="-128"/>
                <a:ea typeface="HGPGothicE" charset="-128"/>
                <a:cs typeface="Times New Roman" charset="0"/>
              </a:rPr>
              <a:t>,n</a:t>
            </a:r>
            <a:r>
              <a:rPr lang="ja-JP" altLang="ja-JP" sz="1600" kern="100" dirty="0" smtClean="0">
                <a:effectLst/>
                <a:latin typeface="Yu Mincho" charset="-128"/>
                <a:ea typeface="HGPGothicE" charset="-128"/>
                <a:cs typeface="Times New Roman" charset="0"/>
              </a:rPr>
              <a:t>回アクセスが発生しているか確認する．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で判定している．</a:t>
            </a:r>
            <a:endParaRPr lang="en-US" altLang="ja-JP" sz="1600" kern="100" dirty="0">
              <a:latin typeface="Yu Mincho" charset="-128"/>
              <a:ea typeface="Yu Mincho" charset="-128"/>
              <a:cs typeface="Times New Roman" charset="0"/>
            </a:endParaRPr>
          </a:p>
          <a:p>
            <a:pPr lvl="1" algn="just">
              <a:spcAft>
                <a:spcPts val="0"/>
              </a:spcAft>
            </a:pPr>
            <a:endParaRPr lang="en-US" altLang="ja-JP" sz="1600" kern="100" dirty="0" smtClean="0">
              <a:effectLst/>
              <a:latin typeface="HGPGothicE" charset="-128"/>
              <a:ea typeface="Yu Mincho" charset="-128"/>
              <a:cs typeface="Times New Roman" charset="0"/>
            </a:endParaRPr>
          </a:p>
          <a:p>
            <a:pPr lvl="0" algn="just">
              <a:spcAft>
                <a:spcPts val="0"/>
              </a:spcAft>
            </a:pPr>
            <a:r>
              <a:rPr lang="ja-JP" altLang="en-US" sz="1600" kern="100" dirty="0">
                <a:latin typeface="HGSｺﾞｼｯｸE" panose="020B0900000000000000" pitchFamily="50" charset="-128"/>
                <a:ea typeface="HGSｺﾞｼｯｸE" panose="020B0900000000000000" pitchFamily="50" charset="-128"/>
                <a:cs typeface="Times New Roman" charset="0"/>
              </a:rPr>
              <a:t>⑤</a:t>
            </a:r>
            <a:r>
              <a:rPr lang="ja-JP" altLang="en-US" sz="1600" kern="100" dirty="0" smtClean="0">
                <a:effectLst/>
                <a:latin typeface="HGPGothicE" charset="-128"/>
                <a:ea typeface="Yu Mincho" charset="-128"/>
                <a:cs typeface="Times New Roman" charset="0"/>
              </a:rPr>
              <a:t>　</a:t>
            </a:r>
            <a:r>
              <a:rPr lang="en-US" altLang="ja-JP" sz="1600" kern="100" dirty="0" err="1" smtClean="0">
                <a:latin typeface="HGPGothicE" charset="-128"/>
                <a:ea typeface="Yu Mincho" charset="-128"/>
                <a:cs typeface="Times New Roman" charset="0"/>
              </a:rPr>
              <a:t>PacketIn</a:t>
            </a:r>
            <a:r>
              <a:rPr lang="en-US" altLang="ja-JP" sz="1600" kern="100" dirty="0" smtClean="0">
                <a:latin typeface="HGPGothicE" charset="-128"/>
                <a:ea typeface="Yu Mincho" charset="-128"/>
                <a:cs typeface="Times New Roman" charset="0"/>
              </a:rPr>
              <a:t> </a:t>
            </a:r>
            <a:r>
              <a:rPr lang="ja-JP" altLang="ja-JP" sz="1600" kern="100" dirty="0" smtClean="0">
                <a:effectLst/>
                <a:latin typeface="Yu Mincho" charset="-128"/>
                <a:ea typeface="HGPGothicE" charset="-128"/>
                <a:cs typeface="Times New Roman" charset="0"/>
              </a:rPr>
              <a:t>を毎回するなら時間がかかるので，</a:t>
            </a:r>
            <a:r>
              <a:rPr lang="en-US" altLang="ja-JP" sz="1600" kern="100" dirty="0" err="1" smtClean="0">
                <a:effectLst/>
                <a:latin typeface="Yu Mincho" charset="-128"/>
                <a:ea typeface="HGPGothicE" charset="-128"/>
                <a:cs typeface="Times New Roman" charset="0"/>
              </a:rPr>
              <a:t>OpenFlow</a:t>
            </a:r>
            <a:r>
              <a:rPr lang="ja-JP" altLang="ja-JP" sz="1600" kern="100" dirty="0" smtClean="0">
                <a:effectLst/>
                <a:latin typeface="Yu Mincho" charset="-128"/>
                <a:ea typeface="HGPGothicE" charset="-128"/>
                <a:cs typeface="Times New Roman" charset="0"/>
              </a:rPr>
              <a:t>の良さがないのではないか？</a:t>
            </a:r>
            <a:endParaRPr lang="ja-JP" altLang="ja-JP" sz="1600" kern="100" dirty="0" smtClean="0">
              <a:effectLst/>
              <a:latin typeface="Yu Mincho" charset="-128"/>
              <a:ea typeface="Yu Mincho" charset="-128"/>
              <a:cs typeface="Times New Roman" charset="0"/>
            </a:endParaRPr>
          </a:p>
          <a:p>
            <a:pPr marL="742950" lvl="1" indent="-285750" algn="just">
              <a:buFont typeface="Wingdings" panose="05000000000000000000" pitchFamily="2" charset="2"/>
              <a:buChar char="Ø"/>
            </a:pPr>
            <a:r>
              <a:rPr lang="ja-JP" altLang="en-US" sz="1600" kern="100" dirty="0" smtClean="0">
                <a:latin typeface="Yu Mincho" charset="-128"/>
                <a:ea typeface="HGPGothicE" charset="-128"/>
                <a:cs typeface="Times New Roman" charset="0"/>
              </a:rPr>
              <a:t>フローテーブルを用いる場合と比較するとより多くの時間がかかるのは確かである．しかし，</a:t>
            </a:r>
            <a:r>
              <a:rPr lang="en-US" altLang="ja-JP" sz="1600" kern="100" dirty="0">
                <a:latin typeface="HGPGothicE" charset="-128"/>
                <a:ea typeface="Yu Mincho" charset="-128"/>
                <a:cs typeface="Times New Roman" charset="0"/>
              </a:rPr>
              <a:t> </a:t>
            </a:r>
            <a:r>
              <a:rPr lang="en-US" altLang="ja-JP" sz="1600" kern="100" dirty="0" err="1" smtClean="0">
                <a:latin typeface="HGPGothicE" charset="-128"/>
                <a:ea typeface="Yu Mincho" charset="-128"/>
                <a:cs typeface="Times New Roman" charset="0"/>
              </a:rPr>
              <a:t>PacketIn</a:t>
            </a:r>
            <a:r>
              <a:rPr lang="ja-JP" altLang="en-US" sz="1600" kern="100" dirty="0" smtClean="0">
                <a:latin typeface="Yu Mincho" charset="-128"/>
                <a:ea typeface="HGPGothicE" charset="-128"/>
                <a:cs typeface="Times New Roman" charset="0"/>
              </a:rPr>
              <a:t>ハンドラを編集することで，スイッチに届いたパケットを，</a:t>
            </a:r>
            <a:r>
              <a:rPr lang="en-US" altLang="ja-JP" sz="1600" kern="100" dirty="0" smtClean="0">
                <a:latin typeface="Yu Mincho" charset="-128"/>
                <a:ea typeface="HGPGothicE" charset="-128"/>
                <a:cs typeface="Times New Roman" charset="0"/>
              </a:rPr>
              <a:t>L2</a:t>
            </a:r>
            <a:r>
              <a:rPr lang="ja-JP" altLang="en-US" sz="1600" kern="100" dirty="0" smtClean="0">
                <a:latin typeface="Yu Mincho" charset="-128"/>
                <a:ea typeface="HGPGothicE" charset="-128"/>
                <a:cs typeface="Times New Roman" charset="0"/>
              </a:rPr>
              <a:t>レベルから</a:t>
            </a:r>
            <a:r>
              <a:rPr lang="en-US" altLang="ja-JP" sz="1600" kern="100" dirty="0" smtClean="0">
                <a:latin typeface="Yu Mincho" charset="-128"/>
                <a:ea typeface="HGPGothicE" charset="-128"/>
                <a:cs typeface="Times New Roman" charset="0"/>
              </a:rPr>
              <a:t>L4</a:t>
            </a:r>
            <a:r>
              <a:rPr lang="ja-JP" altLang="en-US" sz="1600" kern="100" dirty="0" smtClean="0">
                <a:latin typeface="Yu Mincho" charset="-128"/>
                <a:ea typeface="HGPGothicE" charset="-128"/>
                <a:cs typeface="Times New Roman" charset="0"/>
              </a:rPr>
              <a:t>レベルまで柔軟にかつプログラマブルに処理することが出来る．これは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のない従来のスイッチでは決して実装することのできない機能であり，この </a:t>
            </a:r>
            <a:r>
              <a:rPr lang="en-US" altLang="ja-JP" sz="1600" kern="100" dirty="0" err="1" smtClean="0">
                <a:latin typeface="Yu Mincho" charset="-128"/>
                <a:ea typeface="HGPGothicE" charset="-128"/>
                <a:cs typeface="Times New Roman" charset="0"/>
              </a:rPr>
              <a:t>PacketIn</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を駆使してスイッチ</a:t>
            </a:r>
            <a:r>
              <a:rPr lang="ja-JP" altLang="en-US" sz="1600" kern="100" dirty="0">
                <a:latin typeface="Yu Mincho" charset="-128"/>
                <a:ea typeface="HGPGothicE" charset="-128"/>
                <a:cs typeface="Times New Roman" charset="0"/>
              </a:rPr>
              <a:t>の</a:t>
            </a:r>
            <a:r>
              <a:rPr lang="ja-JP" altLang="en-US" sz="1600" kern="100" dirty="0" smtClean="0">
                <a:latin typeface="Yu Mincho" charset="-128"/>
                <a:ea typeface="HGPGothicE" charset="-128"/>
                <a:cs typeface="Times New Roman" charset="0"/>
              </a:rPr>
              <a:t>ソフトウェア的な挙動を実現している今回のコントローラはまさに </a:t>
            </a:r>
            <a:r>
              <a:rPr lang="en-US" altLang="ja-JP" sz="1600" kern="100" dirty="0" smtClean="0">
                <a:latin typeface="Yu Mincho" charset="-128"/>
                <a:ea typeface="HGPGothicE" charset="-128"/>
                <a:cs typeface="Times New Roman" charset="0"/>
              </a:rPr>
              <a:t>SDN </a:t>
            </a:r>
            <a:r>
              <a:rPr lang="ja-JP" altLang="en-US" sz="1600" kern="100" dirty="0" smtClean="0">
                <a:latin typeface="Yu Mincho" charset="-128"/>
                <a:ea typeface="HGPGothicE" charset="-128"/>
                <a:cs typeface="Times New Roman" charset="0"/>
              </a:rPr>
              <a:t>を体現するものとしてふさわしく，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の良さを充分に生かしている．なお，今回講義にて提供されたコントローラのプログラム </a:t>
            </a:r>
            <a:r>
              <a:rPr lang="en-US" altLang="ja-JP" sz="1600" kern="100" dirty="0" smtClean="0">
                <a:latin typeface="Yu Mincho" charset="-128"/>
                <a:ea typeface="HGPGothicE" charset="-128"/>
                <a:cs typeface="Times New Roman" charset="0"/>
              </a:rPr>
              <a:t>(</a:t>
            </a:r>
            <a:r>
              <a:rPr lang="en-US" altLang="ja-JP" sz="1600" kern="100" dirty="0" err="1" smtClean="0">
                <a:latin typeface="Yu Mincho" charset="-128"/>
                <a:ea typeface="HGPGothicE" charset="-128"/>
                <a:cs typeface="Times New Roman" charset="0"/>
              </a:rPr>
              <a:t>simple_router</a:t>
            </a:r>
            <a:r>
              <a:rPr lang="en-US" altLang="ja-JP" sz="1600" kern="100" dirty="0" smtClean="0">
                <a:latin typeface="Yu Mincho" charset="-128"/>
                <a:ea typeface="HGPGothicE" charset="-128"/>
                <a:cs typeface="Times New Roman" charset="0"/>
              </a:rPr>
              <a:t>, </a:t>
            </a:r>
            <a:r>
              <a:rPr lang="en-US" altLang="ja-JP" sz="1600" kern="100" dirty="0" err="1" smtClean="0">
                <a:latin typeface="Yu Mincho" charset="-128"/>
                <a:ea typeface="HGPGothicE" charset="-128"/>
                <a:cs typeface="Times New Roman" charset="0"/>
              </a:rPr>
              <a:t>routing_switch</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は，少なくとも実機での動作においては，毎回 </a:t>
            </a:r>
            <a:r>
              <a:rPr lang="en-US" altLang="ja-JP" sz="1600" kern="100" dirty="0" err="1" smtClean="0">
                <a:latin typeface="Yu Mincho" charset="-128"/>
                <a:ea typeface="HGPGothicE" charset="-128"/>
                <a:cs typeface="Times New Roman" charset="0"/>
              </a:rPr>
              <a:t>PacketIn</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を発生させてパケットを処理していた．</a:t>
            </a:r>
            <a:r>
              <a:rPr lang="en-US" altLang="ja-JP" sz="1600" kern="100" dirty="0" err="1" smtClean="0">
                <a:latin typeface="Yu Mincho" charset="-128"/>
                <a:ea typeface="HGPGothicE" charset="-128"/>
                <a:cs typeface="Times New Roman" charset="0"/>
              </a:rPr>
              <a:t>routing_switch</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に至ってはそもそも </a:t>
            </a:r>
            <a:r>
              <a:rPr lang="en-US" altLang="ja-JP" sz="1600" kern="100" dirty="0" err="1" smtClean="0">
                <a:latin typeface="Yu Mincho" charset="-128"/>
                <a:ea typeface="HGPGothicE" charset="-128"/>
                <a:cs typeface="Times New Roman" charset="0"/>
              </a:rPr>
              <a:t>FlowMod</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を追加する処理が記載されていない．なので，当質問での指摘を適用すると，上記コントローラは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の良さを生かせていない欠陥品であり，教員は学生に対して欠陥プログラムを提供していたということになる．また，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良さを生かしたものを作成することを要求したいのであれば，その旨の要件を仕様に明記するべきであり，これを行わなかったのは教員側のコミュニケーション不足の表れである．上記２点を鑑みると，学生 （彼はおそらくフローエントリを十二分に生かしたコントローラを実装していたであろう．デモでその雄姿を見せることなくコントローラが落ちてしまったのは大変残念である．完全無二な </a:t>
            </a:r>
            <a:r>
              <a:rPr lang="en-US" altLang="ja-JP" sz="1600" kern="100" dirty="0" smtClean="0">
                <a:latin typeface="Yu Mincho" charset="-128"/>
                <a:ea typeface="HGPGothicE" charset="-128"/>
                <a:cs typeface="Times New Roman" charset="0"/>
              </a:rPr>
              <a:t>IaaS </a:t>
            </a:r>
            <a:r>
              <a:rPr lang="ja-JP" altLang="en-US" sz="1600" kern="100" dirty="0" smtClean="0">
                <a:latin typeface="Yu Mincho" charset="-128"/>
                <a:ea typeface="HGPGothicE" charset="-128"/>
                <a:cs typeface="Times New Roman" charset="0"/>
              </a:rPr>
              <a:t>が動作し，求められている仕様</a:t>
            </a:r>
            <a:r>
              <a:rPr lang="ja-JP" altLang="en-US" sz="1600" kern="100" dirty="0">
                <a:latin typeface="Yu Mincho" charset="-128"/>
                <a:ea typeface="HGPGothicE" charset="-128"/>
                <a:cs typeface="Times New Roman" charset="0"/>
              </a:rPr>
              <a:t>を</a:t>
            </a:r>
            <a:r>
              <a:rPr lang="ja-JP" altLang="en-US" sz="1600" kern="100" dirty="0" smtClean="0">
                <a:latin typeface="Yu Mincho" charset="-128"/>
                <a:ea typeface="HGPGothicE" charset="-128"/>
                <a:cs typeface="Times New Roman" charset="0"/>
              </a:rPr>
              <a:t>満たして稼働している様を是非とも拝見したかった） はともかく，教員が当質問のような指摘を行う資格を有しているとは到底考えられない．</a:t>
            </a:r>
            <a:endParaRPr lang="en-US" altLang="ja-JP" sz="1600" kern="100" dirty="0">
              <a:latin typeface="HGPGothicE" charset="-128"/>
              <a:ea typeface="Yu Mincho" charset="-128"/>
              <a:cs typeface="Times New Roman" charset="0"/>
            </a:endParaRPr>
          </a:p>
          <a:p>
            <a:pPr lvl="1" algn="just"/>
            <a:endParaRPr lang="en-US" altLang="ja-JP" sz="1600" kern="100" dirty="0">
              <a:latin typeface="HGPGothicE" charset="-128"/>
              <a:ea typeface="Yu Mincho" charset="-128"/>
              <a:cs typeface="Times New Roman" charset="0"/>
            </a:endParaRPr>
          </a:p>
          <a:p>
            <a:pPr lvl="1" algn="just"/>
            <a:r>
              <a:rPr lang="ja-JP" altLang="ja-JP" sz="1600" kern="100" dirty="0" smtClean="0">
                <a:effectLst/>
                <a:latin typeface="Yu Mincho" charset="-128"/>
                <a:ea typeface="HGPGothicE" charset="-128"/>
                <a:cs typeface="Times New Roman" charset="0"/>
              </a:rPr>
              <a:t>コメント</a:t>
            </a:r>
            <a:endParaRPr lang="ja-JP" altLang="ja-JP" sz="1600" kern="100" dirty="0" smtClean="0">
              <a:effectLst/>
              <a:latin typeface="Yu Mincho" charset="-128"/>
              <a:ea typeface="Yu Mincho" charset="-128"/>
              <a:cs typeface="Times New Roman" charset="0"/>
            </a:endParaRPr>
          </a:p>
          <a:p>
            <a:pPr marL="1257300" lvl="2" indent="-342900" algn="just">
              <a:buFont typeface="HGPGothicE" charset="-128"/>
              <a:buChar char="・"/>
            </a:pPr>
            <a:r>
              <a:rPr lang="en-US" altLang="ja-JP" sz="1600" kern="100" dirty="0" err="1" smtClean="0">
                <a:effectLst/>
                <a:latin typeface="HGPGothicE" charset="-128"/>
                <a:ea typeface="Yu Mincho" charset="-128"/>
                <a:cs typeface="Times New Roman" charset="0"/>
              </a:rPr>
              <a:t>flowstats</a:t>
            </a:r>
            <a:r>
              <a:rPr lang="ja-JP" altLang="ja-JP" sz="1600" kern="100" dirty="0" smtClean="0">
                <a:effectLst/>
                <a:latin typeface="Yu Mincho" charset="-128"/>
                <a:ea typeface="HGPGothicE" charset="-128"/>
                <a:cs typeface="Times New Roman" charset="0"/>
              </a:rPr>
              <a:t>でパケットの統計情報が見れるよ．</a:t>
            </a:r>
            <a:endParaRPr lang="ja-JP" altLang="ja-JP" sz="1600"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1947018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627280437"/>
              </p:ext>
            </p:extLst>
          </p:nvPr>
        </p:nvGraphicFramePr>
        <p:xfrm>
          <a:off x="5186796" y="1272302"/>
          <a:ext cx="6358127" cy="5449173"/>
        </p:xfrm>
        <a:graphic>
          <a:graphicData uri="http://schemas.openxmlformats.org/drawingml/2006/table">
            <a:tbl>
              <a:tblPr firstRow="1" firstCol="1" bandRow="1">
                <a:tableStyleId>{5C22544A-7EE6-4342-B048-85BDC9FD1C3A}</a:tableStyleId>
              </a:tblPr>
              <a:tblGrid>
                <a:gridCol w="2373131">
                  <a:extLst>
                    <a:ext uri="{9D8B030D-6E8A-4147-A177-3AD203B41FA5}">
                      <a16:colId xmlns:a16="http://schemas.microsoft.com/office/drawing/2014/main" xmlns="" val="20000"/>
                    </a:ext>
                  </a:extLst>
                </a:gridCol>
                <a:gridCol w="3984996">
                  <a:extLst>
                    <a:ext uri="{9D8B030D-6E8A-4147-A177-3AD203B41FA5}">
                      <a16:colId xmlns:a16="http://schemas.microsoft.com/office/drawing/2014/main" xmlns=""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最終課題の発表</a:t>
                      </a:r>
                      <a:r>
                        <a:rPr lang="en-US" altLang="ja-JP" sz="1200" kern="100" dirty="0" smtClean="0">
                          <a:effectLst/>
                        </a:rPr>
                        <a:t>】</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2"/>
                  </a:ext>
                </a:extLst>
              </a:tr>
              <a:tr h="237067">
                <a:tc>
                  <a:txBody>
                    <a:bodyPr/>
                    <a:lstStyle/>
                    <a:p>
                      <a:pPr algn="ctr">
                        <a:spcAft>
                          <a:spcPts val="0"/>
                        </a:spcAft>
                      </a:pPr>
                      <a:r>
                        <a:rPr lang="en-US" sz="1200" kern="100" dirty="0">
                          <a:effectLst/>
                        </a:rPr>
                        <a:t>1/11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a16="http://schemas.microsoft.com/office/drawing/2014/main" xmlns=""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最終</a:t>
                      </a:r>
                      <a:r>
                        <a:rPr lang="ja-JP" sz="1200" kern="100" smtClean="0">
                          <a:effectLst/>
                        </a:rPr>
                        <a:t>発表</a:t>
                      </a:r>
                      <a:r>
                        <a:rPr lang="ja-JP" sz="1200" kern="100" dirty="0">
                          <a:effectLst/>
                        </a:rPr>
                        <a:t>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9"/>
                  </a:ext>
                </a:extLst>
              </a:tr>
            </a:tbl>
          </a:graphicData>
        </a:graphic>
      </p:graphicFrame>
      <p:sp>
        <p:nvSpPr>
          <p:cNvPr id="6" name="正方形/長方形 5"/>
          <p:cNvSpPr/>
          <p:nvPr/>
        </p:nvSpPr>
        <p:spPr>
          <a:xfrm>
            <a:off x="6901355" y="902970"/>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3838258636"/>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a16="http://schemas.microsoft.com/office/drawing/2014/main" xmlns="" val="20000"/>
                    </a:ext>
                  </a:extLst>
                </a:gridCol>
                <a:gridCol w="4868409">
                  <a:extLst>
                    <a:ext uri="{9D8B030D-6E8A-4147-A177-3AD203B41FA5}">
                      <a16:colId xmlns:a16="http://schemas.microsoft.com/office/drawing/2014/main" xmlns="" val="20001"/>
                    </a:ext>
                  </a:extLst>
                </a:gridCol>
              </a:tblGrid>
              <a:tr h="387130">
                <a:tc>
                  <a:txBody>
                    <a:bodyPr/>
                    <a:lstStyle/>
                    <a:p>
                      <a:pPr algn="ctr">
                        <a:spcAft>
                          <a:spcPts val="0"/>
                        </a:spcAft>
                      </a:pPr>
                      <a:r>
                        <a:rPr lang="ja-JP" sz="1600" kern="100">
                          <a:effectLst/>
                        </a:rPr>
                        <a:t>氏名</a:t>
                      </a:r>
                      <a:endParaRPr lang="ja-JP" sz="1400" kern="10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2"/>
                  </a:ext>
                </a:extLst>
              </a:tr>
              <a:tr h="660701">
                <a:tc>
                  <a:txBody>
                    <a:bodyPr/>
                    <a:lstStyle/>
                    <a:p>
                      <a:pPr algn="ctr">
                        <a:spcAft>
                          <a:spcPts val="0"/>
                        </a:spcAft>
                      </a:pPr>
                      <a:r>
                        <a:rPr lang="ja-JP" sz="1600" kern="100" dirty="0">
                          <a:effectLst/>
                        </a:rPr>
                        <a:t>原　祐介</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
        <p:nvSpPr>
          <p:cNvPr id="5" name="正方形/長方形 4"/>
          <p:cNvSpPr/>
          <p:nvPr/>
        </p:nvSpPr>
        <p:spPr>
          <a:xfrm>
            <a:off x="637350" y="1314808"/>
            <a:ext cx="6013185" cy="369332"/>
          </a:xfrm>
          <a:prstGeom prst="rect">
            <a:avLst/>
          </a:prstGeom>
        </p:spPr>
        <p:txBody>
          <a:bodyPr wrap="none">
            <a:spAutoFit/>
          </a:bodyPr>
          <a:lstStyle/>
          <a:p>
            <a:pPr marL="285750" indent="-285750">
              <a:buFont typeface="Arial" charset="0"/>
              <a:buChar char="•"/>
            </a:pPr>
            <a:r>
              <a:rPr lang="ja-JP" altLang="en-US" dirty="0" smtClean="0">
                <a:latin typeface="HGGothicE" charset="-128"/>
                <a:ea typeface="HGGothicE" charset="-128"/>
                <a:cs typeface="HGGothicE" charset="-128"/>
              </a:rPr>
              <a:t>成果物の公開場所およびその説明を表６にまとめる．</a:t>
            </a:r>
            <a:endParaRPr lang="en-US" altLang="ja-JP" dirty="0">
              <a:latin typeface="HGGothicE" charset="-128"/>
              <a:ea typeface="HGGothicE" charset="-128"/>
              <a:cs typeface="HGGothicE"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59347555"/>
              </p:ext>
            </p:extLst>
          </p:nvPr>
        </p:nvGraphicFramePr>
        <p:xfrm>
          <a:off x="2393792" y="2413873"/>
          <a:ext cx="7404415" cy="2221988"/>
        </p:xfrm>
        <a:graphic>
          <a:graphicData uri="http://schemas.openxmlformats.org/drawingml/2006/table">
            <a:tbl>
              <a:tblPr firstRow="1" firstCol="1" bandRow="1">
                <a:tableStyleId>{5C22544A-7EE6-4342-B048-85BDC9FD1C3A}</a:tableStyleId>
              </a:tblPr>
              <a:tblGrid>
                <a:gridCol w="1698873">
                  <a:extLst>
                    <a:ext uri="{9D8B030D-6E8A-4147-A177-3AD203B41FA5}">
                      <a16:colId xmlns:a16="http://schemas.microsoft.com/office/drawing/2014/main" xmlns="" val="20000"/>
                    </a:ext>
                  </a:extLst>
                </a:gridCol>
                <a:gridCol w="2852771">
                  <a:extLst>
                    <a:ext uri="{9D8B030D-6E8A-4147-A177-3AD203B41FA5}">
                      <a16:colId xmlns:a16="http://schemas.microsoft.com/office/drawing/2014/main" xmlns="" val="20001"/>
                    </a:ext>
                  </a:extLst>
                </a:gridCol>
                <a:gridCol w="2852771"/>
              </a:tblGrid>
              <a:tr h="758948">
                <a:tc>
                  <a:txBody>
                    <a:bodyPr/>
                    <a:lstStyle/>
                    <a:p>
                      <a:pPr algn="ctr">
                        <a:spcAft>
                          <a:spcPts val="0"/>
                        </a:spcAft>
                      </a:pPr>
                      <a:r>
                        <a:rPr lang="ja-JP" altLang="en-US" sz="1600" kern="100" dirty="0" smtClean="0">
                          <a:effectLst/>
                          <a:latin typeface="+mn-lt"/>
                          <a:ea typeface="+mn-ea"/>
                          <a:cs typeface="+mn-cs"/>
                        </a:rPr>
                        <a:t>成果物の名前</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公開場所</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説明</a:t>
                      </a:r>
                      <a:endParaRPr lang="ja-JP" sz="16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0"/>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Rest API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en-US" altLang="ja-JP" sz="1600" kern="100" dirty="0" smtClean="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1"/>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CLI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tr>
            </a:tbl>
          </a:graphicData>
        </a:graphic>
      </p:graphicFrame>
      <p:sp>
        <p:nvSpPr>
          <p:cNvPr id="7" name="正方形/長方形 6"/>
          <p:cNvSpPr/>
          <p:nvPr/>
        </p:nvSpPr>
        <p:spPr>
          <a:xfrm>
            <a:off x="4136820" y="2044541"/>
            <a:ext cx="3701654" cy="369332"/>
          </a:xfrm>
          <a:prstGeom prst="rect">
            <a:avLst/>
          </a:prstGeom>
        </p:spPr>
        <p:txBody>
          <a:bodyPr wrap="none">
            <a:spAutoFit/>
          </a:bodyPr>
          <a:lstStyle/>
          <a:p>
            <a:r>
              <a:rPr lang="ja-JP" altLang="ja-JP" i="1" dirty="0" smtClean="0">
                <a:effectLst/>
                <a:ea typeface="HGPGothicE" charset="-128"/>
                <a:cs typeface="Times New Roman" charset="0"/>
              </a:rPr>
              <a:t>表</a:t>
            </a:r>
            <a:r>
              <a:rPr lang="ja-JP" altLang="en-US" i="1" smtClean="0">
                <a:effectLst/>
                <a:ea typeface="HGPGothicE" charset="-128"/>
                <a:cs typeface="Times New Roman" charset="0"/>
              </a:rPr>
              <a:t>６</a:t>
            </a:r>
            <a:r>
              <a:rPr lang="ja-JP" altLang="ja-JP" i="1" smtClean="0">
                <a:effectLst/>
                <a:ea typeface="HGPGothicE" charset="-128"/>
                <a:cs typeface="Times New Roman" charset="0"/>
              </a:rPr>
              <a:t>．</a:t>
            </a:r>
            <a:r>
              <a:rPr lang="ja-JP" altLang="en-US" i="1" smtClean="0">
                <a:effectLst/>
                <a:ea typeface="HGPGothicE" charset="-128"/>
                <a:cs typeface="Times New Roman" charset="0"/>
              </a:rPr>
              <a:t>成果物の公開場所とその説明</a:t>
            </a:r>
            <a:r>
              <a:rPr lang="ja-JP" altLang="ja-JP" smtClean="0">
                <a:effectLst/>
              </a:rPr>
              <a:t> </a:t>
            </a:r>
            <a:endParaRPr lang="ja-JP" altLang="en-US"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409081579"/>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a16="http://schemas.microsoft.com/office/drawing/2014/main" xmlns="" val="20000"/>
                    </a:ext>
                  </a:extLst>
                </a:gridCol>
                <a:gridCol w="3177556">
                  <a:extLst>
                    <a:ext uri="{9D8B030D-6E8A-4147-A177-3AD203B41FA5}">
                      <a16:colId xmlns:a16="http://schemas.microsoft.com/office/drawing/2014/main" xmlns="" val="20001"/>
                    </a:ext>
                  </a:extLst>
                </a:gridCol>
                <a:gridCol w="4219435">
                  <a:extLst>
                    <a:ext uri="{9D8B030D-6E8A-4147-A177-3AD203B41FA5}">
                      <a16:colId xmlns:a16="http://schemas.microsoft.com/office/drawing/2014/main" xmlns=""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0"/>
                  </a:ext>
                </a:extLst>
              </a:tr>
              <a:tr h="0">
                <a:tc>
                  <a:txBody>
                    <a:bodyPr/>
                    <a:lstStyle/>
                    <a:p>
                      <a:pPr algn="ctr">
                        <a:spcAft>
                          <a:spcPts val="0"/>
                        </a:spcAft>
                      </a:pPr>
                      <a:r>
                        <a:rPr lang="ja-JP" sz="3200" kern="100" dirty="0" smtClean="0">
                          <a:effectLst/>
                        </a:rPr>
                        <a:t>銀杏</a:t>
                      </a:r>
                      <a:r>
                        <a:rPr lang="en-US" altLang="ja-JP" sz="3200" kern="100" dirty="0" smtClean="0">
                          <a:effectLst/>
                        </a:rPr>
                        <a:t> </a:t>
                      </a:r>
                      <a:r>
                        <a:rPr lang="ja-JP" sz="3200" kern="100" dirty="0" smtClean="0">
                          <a:effectLst/>
                        </a:rPr>
                        <a:t>一樹</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1"/>
                  </a:ext>
                </a:extLst>
              </a:tr>
              <a:tr h="277495">
                <a:tc>
                  <a:txBody>
                    <a:bodyPr/>
                    <a:lstStyle/>
                    <a:p>
                      <a:pPr algn="ctr">
                        <a:spcAft>
                          <a:spcPts val="0"/>
                        </a:spcAft>
                      </a:pPr>
                      <a:r>
                        <a:rPr lang="ja-JP" altLang="en-US" sz="3200" kern="100" dirty="0" smtClean="0">
                          <a:effectLst/>
                        </a:rPr>
                        <a:t>齋藤 </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2"/>
                  </a:ext>
                </a:extLst>
              </a:tr>
              <a:tr h="0">
                <a:tc>
                  <a:txBody>
                    <a:bodyPr/>
                    <a:lstStyle/>
                    <a:p>
                      <a:pPr algn="ctr">
                        <a:spcAft>
                          <a:spcPts val="0"/>
                        </a:spcAft>
                      </a:pPr>
                      <a:r>
                        <a:rPr lang="ja-JP" sz="3200" kern="100" dirty="0" smtClean="0">
                          <a:effectLst/>
                        </a:rPr>
                        <a:t>原</a:t>
                      </a:r>
                      <a:r>
                        <a:rPr lang="en-US" altLang="ja-JP" sz="3200" kern="100" baseline="0" dirty="0" smtClean="0">
                          <a:effectLst/>
                        </a:rPr>
                        <a:t> </a:t>
                      </a:r>
                      <a:r>
                        <a:rPr lang="ja-JP" sz="3200" kern="100" dirty="0" smtClean="0">
                          <a:effectLst/>
                        </a:rPr>
                        <a:t>祐</a:t>
                      </a:r>
                      <a:r>
                        <a:rPr lang="ja-JP" sz="3200" kern="100" dirty="0">
                          <a:effectLst/>
                        </a:rPr>
                        <a:t>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smtClean="0">
                          <a:effectLst/>
                        </a:rPr>
                        <a:t>33E16018</a:t>
                      </a:r>
                      <a:r>
                        <a:rPr lang="en-US" sz="2000" kern="10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4"/>
                  </a:ext>
                </a:extLst>
              </a:tr>
              <a:tr h="233045">
                <a:tc>
                  <a:txBody>
                    <a:bodyPr/>
                    <a:lstStyle/>
                    <a:p>
                      <a:pPr algn="ctr">
                        <a:spcAft>
                          <a:spcPts val="0"/>
                        </a:spcAft>
                      </a:pPr>
                      <a:r>
                        <a:rPr lang="ja-JP" sz="3200" kern="100" dirty="0" smtClean="0">
                          <a:effectLst/>
                        </a:rPr>
                        <a:t>辻</a:t>
                      </a:r>
                      <a:r>
                        <a:rPr lang="en-US" altLang="ja-JP" sz="3200" kern="100" baseline="0" dirty="0" smtClean="0">
                          <a:effectLst/>
                        </a:rPr>
                        <a:t> </a:t>
                      </a:r>
                      <a:r>
                        <a:rPr lang="ja-JP" sz="3200" kern="100" dirty="0" smtClean="0">
                          <a:effectLst/>
                        </a:rPr>
                        <a:t>健太</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391886" y="1777003"/>
            <a:ext cx="11329059" cy="1692771"/>
          </a:xfrm>
          <a:prstGeom prst="rect">
            <a:avLst/>
          </a:prstGeom>
          <a:noFill/>
        </p:spPr>
        <p:txBody>
          <a:bodyPr wrap="square" rtlCol="0">
            <a:spAutoFit/>
          </a:bodyPr>
          <a:lstStyle/>
          <a:p>
            <a:pPr marL="685800" indent="-685800">
              <a:buFont typeface="Arial" charset="0"/>
              <a:buChar char="•"/>
            </a:pPr>
            <a:r>
              <a:rPr lang="ja-JP" altLang="en-US" sz="2800" dirty="0" smtClean="0">
                <a:latin typeface="HGGothicE" charset="-128"/>
                <a:ea typeface="HGGothicE" charset="-128"/>
                <a:cs typeface="HGGothicE" charset="-128"/>
              </a:rPr>
              <a:t>工夫点：ポートをスライスに割り当て</a:t>
            </a:r>
            <a:endParaRPr lang="en-US" altLang="ja-JP" sz="2800" dirty="0" smtClean="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スライス</a:t>
            </a:r>
            <a:r>
              <a:rPr lang="ja-JP" altLang="en-US" sz="2400" dirty="0">
                <a:latin typeface="HGGothicE" charset="-128"/>
                <a:ea typeface="HGGothicE" charset="-128"/>
                <a:cs typeface="HGGothicE" charset="-128"/>
              </a:rPr>
              <a:t>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マネージャのポート番号を追加</a:t>
            </a:r>
            <a:endParaRPr lang="en-US" altLang="ja-JP" sz="2000" dirty="0">
              <a:latin typeface="HGGothicE" charset="-128"/>
              <a:ea typeface="HGGothicE" charset="-128"/>
              <a:cs typeface="HGGothicE" charset="-128"/>
            </a:endParaRPr>
          </a:p>
          <a:p>
            <a:pPr marL="1600200" lvl="2" indent="-685800">
              <a:buFont typeface="Arial" charset="0"/>
              <a:buChar char="•"/>
            </a:pPr>
            <a:r>
              <a:rPr lang="en-US" altLang="ja-JP" sz="2000" dirty="0">
                <a:latin typeface="HGGothicE" charset="-128"/>
                <a:ea typeface="HGGothicE" charset="-128"/>
                <a:cs typeface="HGGothicE" charset="-128"/>
              </a:rPr>
              <a:t>VM</a:t>
            </a:r>
            <a:r>
              <a:rPr lang="ja-JP" altLang="en-US" sz="2000" dirty="0">
                <a:latin typeface="HGGothicE" charset="-128"/>
                <a:ea typeface="HGGothicE" charset="-128"/>
                <a:cs typeface="HGGothicE" charset="-128"/>
              </a:rPr>
              <a:t>マネージャのポートごとに</a:t>
            </a:r>
            <a:r>
              <a:rPr lang="en-US" altLang="ja-JP" sz="2000" dirty="0">
                <a:latin typeface="HGGothicE" charset="-128"/>
                <a:ea typeface="HGGothicE" charset="-128"/>
                <a:cs typeface="HGGothicE" charset="-128"/>
              </a:rPr>
              <a:t>Docker</a:t>
            </a:r>
            <a:r>
              <a:rPr lang="ja-JP" altLang="en-US" sz="2000" dirty="0">
                <a:latin typeface="HGGothicE" charset="-128"/>
                <a:ea typeface="HGGothicE" charset="-128"/>
                <a:cs typeface="HGGothicE" charset="-128"/>
              </a:rPr>
              <a:t>コンテナを割り当てていたため</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52284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215409" y="2230365"/>
                <a:ext cx="6425573" cy="3231654"/>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アドレスからのアクセスを制限</a:t>
                </a:r>
                <a:endParaRPr lang="en-US" altLang="ja-JP" sz="24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アドレスからのアクセスが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からのアクセスを遮断</a:t>
                </a:r>
                <a:endParaRPr lang="en-US" altLang="ja-JP" sz="2000" dirty="0">
                  <a:latin typeface="HGGothicE" charset="-128"/>
                  <a:ea typeface="HGGothicE" charset="-128"/>
                  <a:cs typeface="HGGothicE" charset="-128"/>
                </a:endParaRPr>
              </a:p>
              <a:p>
                <a:pPr marL="1600200" lvl="2" indent="-685800">
                  <a:buFont typeface="Arial" charset="0"/>
                  <a:buChar char="•"/>
                </a:pPr>
                <a:endParaRPr lang="en-US" altLang="ja-JP" sz="20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→サーバへのアクセス集中を防止</a:t>
                </a:r>
                <a:endParaRPr lang="en-US" altLang="ja-JP" sz="24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a:t>
                </a:r>
                <a:r>
                  <a:rPr lang="en-US" altLang="ja-JP" sz="2400" dirty="0">
                    <a:latin typeface="HGGothicE" charset="-128"/>
                    <a:ea typeface="HGGothicE" charset="-128"/>
                    <a:cs typeface="HGGothicE" charset="-128"/>
                  </a:rPr>
                  <a:t>DOS</a:t>
                </a:r>
                <a:r>
                  <a:rPr lang="ja-JP" altLang="en-US" sz="2400" dirty="0">
                    <a:latin typeface="HGGothicE" charset="-128"/>
                    <a:ea typeface="HGGothicE" charset="-128"/>
                    <a:cs typeface="HGGothicE" charset="-128"/>
                  </a:rPr>
                  <a:t>攻撃対策</a:t>
                </a:r>
                <a:endParaRPr lang="en-US" altLang="ja-JP" sz="3200" dirty="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15409" y="2230365"/>
                <a:ext cx="6425573" cy="3231654"/>
              </a:xfrm>
              <a:prstGeom prst="rect">
                <a:avLst/>
              </a:prstGeom>
              <a:blipFill rotWithShape="0">
                <a:blip r:embed="rId2"/>
                <a:stretch>
                  <a:fillRect l="-1708" t="-2075" b="-3396"/>
                </a:stretch>
              </a:blipFill>
            </p:spPr>
            <p:txBody>
              <a:bodyPr/>
              <a:lstStyle/>
              <a:p>
                <a:r>
                  <a:rPr lang="ja-JP" altLang="en-US">
                    <a:noFill/>
                  </a:rPr>
                  <a:t> </a:t>
                </a:r>
              </a:p>
            </p:txBody>
          </p:sp>
        </mc:Fallback>
      </mc:AlternateContent>
      <p:grpSp>
        <p:nvGrpSpPr>
          <p:cNvPr id="4" name="図形グループ 3"/>
          <p:cNvGrpSpPr/>
          <p:nvPr/>
        </p:nvGrpSpPr>
        <p:grpSpPr>
          <a:xfrm>
            <a:off x="6850525" y="1078041"/>
            <a:ext cx="5341475" cy="5681867"/>
            <a:chOff x="6850525" y="1078041"/>
            <a:chExt cx="5341475"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11805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08647780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898</Words>
  <Application>Microsoft Macintosh PowerPoint</Application>
  <PresentationFormat>ワイド画面</PresentationFormat>
  <Paragraphs>275</Paragraphs>
  <Slides>14</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Arial</vt:lpstr>
      <vt:lpstr>Cambria Math</vt:lpstr>
      <vt:lpstr>HGGothicE</vt:lpstr>
      <vt:lpstr>HGPGothicE</vt:lpstr>
      <vt:lpstr>HGPｺﾞｼｯｸE</vt:lpstr>
      <vt:lpstr>HGSｺﾞｼｯｸE</vt:lpstr>
      <vt:lpstr>Times New Roman</vt:lpstr>
      <vt:lpstr>Wingdings</vt:lpstr>
      <vt:lpstr>Yu Gothic</vt:lpstr>
      <vt:lpstr>Yu Mincho</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辻 健太</cp:lastModifiedBy>
  <cp:revision>133</cp:revision>
  <dcterms:created xsi:type="dcterms:W3CDTF">2017-02-02T00:17:05Z</dcterms:created>
  <dcterms:modified xsi:type="dcterms:W3CDTF">2017-02-02T10:32:52Z</dcterms:modified>
</cp:coreProperties>
</file>