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8"/>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586"/>
  </p:normalViewPr>
  <p:slideViewPr>
    <p:cSldViewPr snapToGrid="0" snapToObjects="1">
      <p:cViewPr varScale="1">
        <p:scale>
          <a:sx n="75" d="100"/>
          <a:sy n="75"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6" dt="2017-02-02T09:40:50.200" idx="1">
    <p:pos x="828" y="588"/>
    <p:text>成果物の公開を担当される方は記入してね！</p:text>
    <p:extLst mod="1">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2017/2/3</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2" Type="http://schemas.openxmlformats.org/officeDocument/2006/relationships/hyperlink" Target="https://github.com/handai-trema/IaaS-team-1/tree/master/restAPI" TargetMode="External"/><Relationship Id="rId1" Type="http://schemas.openxmlformats.org/officeDocument/2006/relationships/slideLayout" Target="../slideLayouts/slideLayout7.xml"/><Relationship Id="rId5" Type="http://schemas.openxmlformats.org/officeDocument/2006/relationships/comments" Target="../comments/comment4.xml"/><Relationship Id="rId4" Type="http://schemas.openxmlformats.org/officeDocument/2006/relationships/hyperlink" Target="http://www.anarg.jp/personal/t-saitoh/Controller_team1.o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2" Type="http://schemas.openxmlformats.org/officeDocument/2006/relationships/hyperlink" Target="mailto:ginnan.kazuki@ist.osaka-u.ac.jp" TargetMode="External"/><Relationship Id="rId1" Type="http://schemas.openxmlformats.org/officeDocument/2006/relationships/slideLayout" Target="../slideLayouts/slideLayout2.xml"/><Relationship Id="rId6" Type="http://schemas.openxmlformats.org/officeDocument/2006/relationships/hyperlink" Target="mailto:ktsuji@ist.osaka-u.ac.jp" TargetMode="External"/><Relationship Id="rId5" Type="http://schemas.openxmlformats.org/officeDocument/2006/relationships/hyperlink" Target="mailto:o-jens@ist.osaka-u.ac.jp" TargetMode="External"/><Relationship Id="rId4" Type="http://schemas.openxmlformats.org/officeDocument/2006/relationships/hyperlink" Target="mailto:y-hara@ist.osaka-u.ac.jp" TargetMode="Externa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5125"/>
            <a:ext cx="12192000" cy="1325563"/>
          </a:xfrm>
        </p:spPr>
        <p:txBody>
          <a:bodyPr/>
          <a:lstStyle/>
          <a:p>
            <a:r>
              <a:rPr lang="en-US" altLang="ja-JP" dirty="0"/>
              <a:t>+α</a:t>
            </a:r>
            <a:r>
              <a:rPr lang="ja-JP" altLang="en-US" dirty="0"/>
              <a:t>：　ポート番号の自動割り当ての工夫</a:t>
            </a:r>
            <a:r>
              <a:rPr lang="ja-JP" altLang="en-US" dirty="0" smtClean="0"/>
              <a:t>理由</a:t>
            </a:r>
            <a:r>
              <a:rPr lang="en-US" altLang="ja-JP" dirty="0" smtClean="0"/>
              <a:t>(2/2)</a:t>
            </a:r>
            <a:endParaRPr kumimoji="1" lang="ja-JP" altLang="en-US" dirty="0"/>
          </a:p>
        </p:txBody>
      </p:sp>
      <p:sp>
        <p:nvSpPr>
          <p:cNvPr id="3" name="コンテンツ プレースホルダー 2"/>
          <p:cNvSpPr>
            <a:spLocks noGrp="1"/>
          </p:cNvSpPr>
          <p:nvPr>
            <p:ph idx="1"/>
          </p:nvPr>
        </p:nvSpPr>
        <p:spPr>
          <a:xfrm>
            <a:off x="241738" y="1685726"/>
            <a:ext cx="11112062" cy="5172274"/>
          </a:xfrm>
        </p:spPr>
        <p:txBody>
          <a:bodyPr>
            <a:normAutofit/>
          </a:bodyPr>
          <a:lstStyle/>
          <a:p>
            <a:r>
              <a:rPr lang="ja-JP" altLang="en-US" dirty="0" smtClean="0"/>
              <a:t>実装する予定だった構成</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pPr marL="0" indent="0">
              <a:buNone/>
            </a:pPr>
            <a:endParaRPr lang="en-US" altLang="ja-JP" dirty="0" smtClean="0"/>
          </a:p>
          <a:p>
            <a:pPr lvl="1"/>
            <a:r>
              <a:rPr lang="en-US" altLang="ja-JP" dirty="0" smtClean="0"/>
              <a:t>Docker</a:t>
            </a:r>
            <a:r>
              <a:rPr lang="ja-JP" altLang="en-US" dirty="0" smtClean="0"/>
              <a:t>ホストに仮想ブリッジを立て、そこに</a:t>
            </a:r>
            <a:r>
              <a:rPr lang="en-US" altLang="ja-JP" dirty="0" smtClean="0"/>
              <a:t>Web</a:t>
            </a:r>
            <a:r>
              <a:rPr lang="ja-JP" altLang="en-US" dirty="0" smtClean="0"/>
              <a:t>サーバを接続</a:t>
            </a:r>
            <a:endParaRPr lang="en-US" altLang="ja-JP" dirty="0" smtClean="0"/>
          </a:p>
          <a:p>
            <a:pPr lvl="1"/>
            <a:r>
              <a:rPr lang="en-US" altLang="ja-JP" dirty="0" smtClean="0"/>
              <a:t>Web</a:t>
            </a:r>
            <a:r>
              <a:rPr lang="ja-JP" altLang="en-US" dirty="0" smtClean="0"/>
              <a:t>サーバには</a:t>
            </a:r>
            <a:r>
              <a:rPr lang="en-US" altLang="ja-JP" dirty="0" smtClean="0"/>
              <a:t>192.168.1.x</a:t>
            </a:r>
            <a:r>
              <a:rPr lang="ja-JP" altLang="en-US" dirty="0" smtClean="0"/>
              <a:t>の</a:t>
            </a:r>
            <a:r>
              <a:rPr lang="en-US" altLang="ja-JP" dirty="0" smtClean="0"/>
              <a:t>IP</a:t>
            </a:r>
            <a:r>
              <a:rPr lang="ja-JP" altLang="en-US" dirty="0" smtClean="0"/>
              <a:t>を割り当て</a:t>
            </a:r>
            <a:endParaRPr lang="en-US" altLang="ja-JP" dirty="0" smtClean="0"/>
          </a:p>
          <a:p>
            <a:r>
              <a:rPr kumimoji="1" lang="ja-JP" altLang="en-US" dirty="0" smtClean="0"/>
              <a:t>実装できなかった要因</a:t>
            </a:r>
            <a:endParaRPr kumimoji="1" lang="en-US" altLang="ja-JP" dirty="0" smtClean="0"/>
          </a:p>
          <a:p>
            <a:pPr lvl="1"/>
            <a:r>
              <a:rPr lang="en-US" altLang="ja-JP" dirty="0" smtClean="0"/>
              <a:t>Switch</a:t>
            </a:r>
            <a:r>
              <a:rPr lang="ja-JP" altLang="en-US" dirty="0" smtClean="0"/>
              <a:t>と仮想ブリッジ</a:t>
            </a:r>
            <a:r>
              <a:rPr lang="ja-JP" altLang="en-US" dirty="0"/>
              <a:t>間</a:t>
            </a:r>
            <a:r>
              <a:rPr lang="ja-JP" altLang="en-US" dirty="0" smtClean="0"/>
              <a:t>の</a:t>
            </a:r>
            <a:r>
              <a:rPr lang="en-US" altLang="ja-JP" dirty="0" err="1" smtClean="0"/>
              <a:t>arp</a:t>
            </a:r>
            <a:r>
              <a:rPr lang="ja-JP" altLang="en-US" dirty="0" smtClean="0"/>
              <a:t>解決ができていなかった</a:t>
            </a:r>
            <a:endParaRPr lang="en-US" altLang="ja-JP" dirty="0" smtClean="0"/>
          </a:p>
          <a:p>
            <a:pPr marL="457200" lvl="1" indent="0">
              <a:buNone/>
            </a:pPr>
            <a:r>
              <a:rPr kumimoji="1" lang="ja-JP" altLang="en-US" dirty="0" smtClean="0"/>
              <a:t>   →解決方法は今後の課題</a:t>
            </a:r>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6944" y="2143801"/>
            <a:ext cx="8232097" cy="25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54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73573" y="1439003"/>
                <a:ext cx="6399633" cy="5693866"/>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a:t>
                </a:r>
                <a:r>
                  <a:rPr lang="ja-JP" altLang="en-US" sz="2400" dirty="0" smtClean="0">
                    <a:latin typeface="HGGothicE" charset="-128"/>
                    <a:ea typeface="HGGothicE" charset="-128"/>
                    <a:cs typeface="HGGothicE" charset="-128"/>
                  </a:rPr>
                  <a:t>制限</a:t>
                </a:r>
                <a:endParaRPr lang="en-US" altLang="ja-JP" sz="24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アクセス制限は</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で実装</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に入る前にパケットを落とす</a:t>
                </a:r>
                <a:endParaRPr lang="en-US" altLang="ja-JP" sz="2000" dirty="0" smtClean="0">
                  <a:latin typeface="HGGothicE" charset="-128"/>
                  <a:ea typeface="HGGothicE" charset="-128"/>
                  <a:cs typeface="HGGothicE" charset="-128"/>
                </a:endParaRPr>
              </a:p>
              <a:p>
                <a:pPr marL="4000500" lvl="8" indent="-342900">
                  <a:buFont typeface="Arial" panose="020B0604020202020204" pitchFamily="34" charset="0"/>
                  <a:buChar char="•"/>
                </a:pPr>
                <a:endParaRPr lang="en-US" altLang="ja-JP" sz="8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a:t>
                </a:r>
                <a:r>
                  <a:rPr lang="ja-JP" altLang="en-US" sz="2000" dirty="0" smtClean="0">
                    <a:latin typeface="HGGothicE" charset="-128"/>
                    <a:ea typeface="HGGothicE" charset="-128"/>
                    <a:cs typeface="HGGothicE" charset="-128"/>
                  </a:rPr>
                  <a:t>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a:t>
                </a:r>
                <a:r>
                  <a:rPr lang="ja-JP" altLang="en-US" sz="2000" dirty="0" smtClean="0">
                    <a:latin typeface="HGGothicE" charset="-128"/>
                    <a:ea typeface="HGGothicE" charset="-128"/>
                    <a:cs typeface="HGGothicE" charset="-128"/>
                  </a:rPr>
                  <a:t>の</a:t>
                </a:r>
                <a:r>
                  <a:rPr lang="en-US" altLang="ja-JP" sz="2000" dirty="0" smtClean="0">
                    <a:latin typeface="HGGothicE" charset="-128"/>
                    <a:ea typeface="HGGothicE" charset="-128"/>
                    <a:cs typeface="HGGothicE" charset="-128"/>
                  </a:rPr>
                  <a:t/>
                </a:r>
                <a:br>
                  <a:rPr lang="en-US" altLang="ja-JP" sz="2000" dirty="0" smtClean="0">
                    <a:latin typeface="HGGothicE" charset="-128"/>
                    <a:ea typeface="HGGothicE" charset="-128"/>
                    <a:cs typeface="HGGothicE" charset="-128"/>
                  </a:rPr>
                </a:br>
                <a:r>
                  <a:rPr lang="ja-JP" altLang="en-US" sz="2000" dirty="0" smtClean="0">
                    <a:latin typeface="HGGothicE" charset="-128"/>
                    <a:ea typeface="HGGothicE" charset="-128"/>
                    <a:cs typeface="HGGothicE" charset="-128"/>
                  </a:rPr>
                  <a:t>アクセス</a:t>
                </a:r>
                <a:r>
                  <a:rPr lang="ja-JP" altLang="en-US" sz="2000" dirty="0">
                    <a:latin typeface="HGGothicE" charset="-128"/>
                    <a:ea typeface="HGGothicE" charset="-128"/>
                    <a:cs typeface="HGGothicE" charset="-128"/>
                  </a:rPr>
                  <a:t>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a:t>
                </a:r>
                <a:r>
                  <a:rPr lang="ja-JP" altLang="en-US" sz="2000" dirty="0" smtClean="0">
                    <a:latin typeface="HGGothicE" charset="-128"/>
                    <a:ea typeface="HGGothicE" charset="-128"/>
                    <a:cs typeface="HGGothicE" charset="-128"/>
                  </a:rPr>
                  <a:t>遮断</a:t>
                </a:r>
                <a:endParaRPr lang="en-US" altLang="ja-JP" sz="2000" dirty="0" smtClean="0">
                  <a:latin typeface="HGGothicE" charset="-128"/>
                  <a:ea typeface="HGGothicE" charset="-128"/>
                  <a:cs typeface="HGGothicE" charset="-128"/>
                </a:endParaRPr>
              </a:p>
              <a:p>
                <a:pPr marL="3429000" lvl="6" indent="-685800">
                  <a:buFont typeface="Arial" charset="0"/>
                  <a:buChar char="•"/>
                </a:pPr>
                <a:endParaRPr lang="en-US" altLang="ja-JP" sz="8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一定時間後、またアクセスが可能に</a:t>
                </a:r>
                <a:endParaRPr lang="en-US" altLang="ja-JP" sz="2000" dirty="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導入目的</a:t>
                </a:r>
                <a:endParaRPr lang="en-US" altLang="ja-JP" sz="2400" dirty="0">
                  <a:latin typeface="HGGothicE" charset="-128"/>
                  <a:ea typeface="HGGothicE" charset="-128"/>
                  <a:cs typeface="HGGothicE" charset="-128"/>
                </a:endParaRPr>
              </a:p>
              <a:p>
                <a:pPr marL="1257300" lvl="2" indent="-342900">
                  <a:buFont typeface="Arial" panose="020B0604020202020204" pitchFamily="34" charset="0"/>
                  <a:buChar char="•"/>
                </a:pPr>
                <a:r>
                  <a:rPr lang="ja-JP" altLang="en-US" sz="2000" dirty="0" smtClean="0">
                    <a:latin typeface="HGGothicE" charset="-128"/>
                    <a:ea typeface="HGGothicE" charset="-128"/>
                    <a:cs typeface="HGGothicE" charset="-128"/>
                  </a:rPr>
                  <a:t>サーバ</a:t>
                </a:r>
                <a:r>
                  <a:rPr lang="ja-JP" altLang="en-US" sz="2000" dirty="0">
                    <a:latin typeface="HGGothicE" charset="-128"/>
                    <a:ea typeface="HGGothicE" charset="-128"/>
                    <a:cs typeface="HGGothicE" charset="-128"/>
                  </a:rPr>
                  <a:t>へのアクセス集中を</a:t>
                </a:r>
                <a:r>
                  <a:rPr lang="ja-JP" altLang="en-US" sz="2000" dirty="0" smtClean="0">
                    <a:latin typeface="HGGothicE" charset="-128"/>
                    <a:ea typeface="HGGothicE" charset="-128"/>
                    <a:cs typeface="HGGothicE" charset="-128"/>
                  </a:rPr>
                  <a:t>防止</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→サーバへの負荷を低減することにより、  </a:t>
                </a:r>
                <a:endParaRPr lang="en-US" altLang="ja-JP" sz="2000" dirty="0" smtClean="0">
                  <a:latin typeface="HGGothicE" charset="-128"/>
                  <a:ea typeface="HGGothicE" charset="-128"/>
                  <a:cs typeface="HGGothicE" charset="-128"/>
                </a:endParaRPr>
              </a:p>
              <a:p>
                <a:pPr lvl="2"/>
                <a:r>
                  <a:rPr lang="en-US" altLang="ja-JP" sz="2000" dirty="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    </a:t>
                </a:r>
                <a:r>
                  <a:rPr lang="ja-JP" altLang="en-US" sz="2000" dirty="0" smtClean="0">
                    <a:latin typeface="HGGothicE" charset="-128"/>
                    <a:ea typeface="HGGothicE" charset="-128"/>
                    <a:cs typeface="HGGothicE" charset="-128"/>
                  </a:rPr>
                  <a:t>サーバが停止することを防ぐ</a:t>
                </a:r>
                <a:endParaRPr lang="en-US" altLang="ja-JP" sz="2000" dirty="0">
                  <a:latin typeface="HGGothicE" charset="-128"/>
                  <a:ea typeface="HGGothicE" charset="-128"/>
                  <a:cs typeface="HGGothicE" charset="-128"/>
                </a:endParaRPr>
              </a:p>
              <a:p>
                <a:pPr marL="1257300" lvl="2" indent="-342900">
                  <a:buFont typeface="Arial" panose="020B0604020202020204" pitchFamily="34" charset="0"/>
                  <a:buChar char="•"/>
                </a:pPr>
                <a:r>
                  <a:rPr lang="en-US" altLang="ja-JP" sz="2000" dirty="0" smtClean="0">
                    <a:latin typeface="HGGothicE" charset="-128"/>
                    <a:ea typeface="HGGothicE" charset="-128"/>
                    <a:cs typeface="HGGothicE" charset="-128"/>
                  </a:rPr>
                  <a:t>DOS</a:t>
                </a:r>
                <a:r>
                  <a:rPr lang="ja-JP" altLang="en-US" sz="2000" dirty="0">
                    <a:latin typeface="HGGothicE" charset="-128"/>
                    <a:ea typeface="HGGothicE" charset="-128"/>
                    <a:cs typeface="HGGothicE" charset="-128"/>
                  </a:rPr>
                  <a:t>攻撃</a:t>
                </a:r>
                <a:r>
                  <a:rPr lang="ja-JP" altLang="en-US" sz="2000" dirty="0" smtClean="0">
                    <a:latin typeface="HGGothicE" charset="-128"/>
                    <a:ea typeface="HGGothicE" charset="-128"/>
                    <a:cs typeface="HGGothicE" charset="-128"/>
                  </a:rPr>
                  <a:t>対策</a:t>
                </a:r>
                <a:endParaRPr lang="en-US" altLang="ja-JP" sz="2000" dirty="0" smtClean="0">
                  <a:latin typeface="HGGothicE" charset="-128"/>
                  <a:ea typeface="HGGothicE" charset="-128"/>
                  <a:cs typeface="HGGothicE" charset="-128"/>
                </a:endParaRPr>
              </a:p>
              <a:p>
                <a:pPr lvl="1"/>
                <a:endParaRPr lang="en-US" altLang="ja-JP" sz="2400" dirty="0">
                  <a:latin typeface="HGGothicE" charset="-128"/>
                  <a:ea typeface="HGGothicE" charset="-128"/>
                  <a:cs typeface="HGGothicE" charset="-128"/>
                </a:endParaRPr>
              </a:p>
              <a:p>
                <a:pPr lvl="1"/>
                <a:endParaRPr lang="en-US" altLang="ja-JP" sz="2400" dirty="0" smtClean="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3573" y="1439003"/>
                <a:ext cx="6399633" cy="5693866"/>
              </a:xfrm>
              <a:prstGeom prst="rect">
                <a:avLst/>
              </a:prstGeom>
              <a:blipFill rotWithShape="1">
                <a:blip r:embed="rId2"/>
                <a:stretch>
                  <a:fillRect l="-1619" t="-1071"/>
                </a:stretch>
              </a:blipFill>
            </p:spPr>
            <p:txBody>
              <a:bodyPr/>
              <a:lstStyle/>
              <a:p>
                <a:r>
                  <a:rPr lang="ja-JP" altLang="en-US">
                    <a:noFill/>
                  </a:rPr>
                  <a:t> </a:t>
                </a:r>
              </a:p>
            </p:txBody>
          </p:sp>
        </mc:Fallback>
      </mc:AlternateContent>
      <p:grpSp>
        <p:nvGrpSpPr>
          <p:cNvPr id="4" name="図形グループ 3"/>
          <p:cNvGrpSpPr/>
          <p:nvPr/>
        </p:nvGrpSpPr>
        <p:grpSpPr>
          <a:xfrm>
            <a:off x="6633847" y="1078041"/>
            <a:ext cx="5558153" cy="5681867"/>
            <a:chOff x="6633847" y="1078041"/>
            <a:chExt cx="5558153"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04805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cxnSp>
          <p:nvCxnSpPr>
            <p:cNvPr id="37" name="直線矢印コネクタ 36"/>
            <p:cNvCxnSpPr/>
            <p:nvPr/>
          </p:nvCxnSpPr>
          <p:spPr>
            <a:xfrm flipH="1">
              <a:off x="9117125" y="604720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9099310" y="6187949"/>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9108218" y="6345612"/>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9108218" y="6499991"/>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33847" y="5907885"/>
              <a:ext cx="2031325" cy="646331"/>
            </a:xfrm>
            <a:prstGeom prst="rect">
              <a:avLst/>
            </a:prstGeom>
            <a:noFill/>
            <a:ln>
              <a:solidFill>
                <a:schemeClr val="tx1"/>
              </a:solidFill>
            </a:ln>
          </p:spPr>
          <p:txBody>
            <a:bodyPr wrap="none" rtlCol="0">
              <a:spAutoFit/>
            </a:bodyPr>
            <a:lstStyle/>
            <a:p>
              <a:r>
                <a:rPr kumimoji="1" lang="ja-JP" altLang="en-US" dirty="0" smtClean="0">
                  <a:latin typeface="HGGothicE" charset="-128"/>
                  <a:ea typeface="HGGothicE" charset="-128"/>
                  <a:cs typeface="HGGothicE" charset="-128"/>
                </a:rPr>
                <a:t>一定時間後にまた</a:t>
              </a:r>
              <a:endParaRPr kumimoji="1" lang="en-US" altLang="ja-JP" dirty="0" smtClean="0">
                <a:latin typeface="HGGothicE" charset="-128"/>
                <a:ea typeface="HGGothicE" charset="-128"/>
                <a:cs typeface="HGGothicE" charset="-128"/>
              </a:endParaRPr>
            </a:p>
            <a:p>
              <a:r>
                <a:rPr kumimoji="1" lang="ja-JP" altLang="en-US" dirty="0" smtClean="0">
                  <a:latin typeface="HGGothicE" charset="-128"/>
                  <a:ea typeface="HGGothicE" charset="-128"/>
                  <a:cs typeface="HGGothicE" charset="-128"/>
                </a:rPr>
                <a:t>アクセスが可能</a:t>
              </a:r>
              <a:endParaRPr kumimoji="1" lang="ja-JP" altLang="en-US" dirty="0">
                <a:latin typeface="HGGothicE" charset="-128"/>
                <a:ea typeface="HGGothicE" charset="-128"/>
                <a:cs typeface="HGGothicE" charset="-128"/>
              </a:endParaRPr>
            </a:p>
          </p:txBody>
        </p:sp>
        <p:sp>
          <p:nvSpPr>
            <p:cNvPr id="42" name="左中かっこ 41"/>
            <p:cNvSpPr/>
            <p:nvPr/>
          </p:nvSpPr>
          <p:spPr>
            <a:xfrm>
              <a:off x="8632712" y="5847005"/>
              <a:ext cx="338437" cy="8032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44" name="直線矢印コネクタ 43"/>
            <p:cNvCxnSpPr/>
            <p:nvPr/>
          </p:nvCxnSpPr>
          <p:spPr>
            <a:xfrm>
              <a:off x="11287329" y="3999143"/>
              <a:ext cx="0" cy="179893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11287329" y="4519974"/>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1287329" y="4519974"/>
                  <a:ext cx="904671" cy="369332"/>
                </a:xfrm>
                <a:prstGeom prst="rect">
                  <a:avLst/>
                </a:prstGeom>
                <a:blipFill rotWithShape="1">
                  <a:blip r:embed="rId6"/>
                  <a:stretch>
                    <a:fillRect t="-11475" r="-4730" b="-21311"/>
                  </a:stretch>
                </a:blipFill>
              </p:spPr>
              <p:txBody>
                <a:bodyPr/>
                <a:lstStyle/>
                <a:p>
                  <a:r>
                    <a:rPr lang="ja-JP" altLang="en-US">
                      <a:noFill/>
                    </a:rPr>
                    <a:t> </a:t>
                  </a:r>
                </a:p>
              </p:txBody>
            </p:sp>
          </mc:Fallback>
        </mc:AlternateContent>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221150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+α</a:t>
            </a:r>
            <a:r>
              <a:rPr lang="ja-JP" altLang="en-US" dirty="0"/>
              <a:t>：　アクセス</a:t>
            </a:r>
            <a:r>
              <a:rPr lang="ja-JP" altLang="en-US" dirty="0" smtClean="0"/>
              <a:t>権限のアルゴリズムの流れ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lgn="ctr">
                  <a:buNone/>
                </a:pPr>
                <a:r>
                  <a:rPr kumimoji="1" lang="ja-JP" altLang="en-US" dirty="0" smtClean="0"/>
                  <a:t>サーバへのアクセスが発生</a:t>
                </a:r>
                <a:r>
                  <a:rPr kumimoji="1" lang="en-US" altLang="ja-JP" dirty="0" smtClean="0"/>
                  <a:t>(</a:t>
                </a:r>
                <a:r>
                  <a:rPr kumimoji="1" lang="ja-JP" altLang="en-US" dirty="0" smtClean="0"/>
                  <a:t>トリガー</a:t>
                </a:r>
                <a:r>
                  <a:rPr kumimoji="1" lang="en-US" altLang="ja-JP" dirty="0" smtClean="0"/>
                  <a:t>)</a:t>
                </a:r>
              </a:p>
              <a:p>
                <a:pPr marL="0" indent="0" algn="ctr">
                  <a:buNone/>
                </a:pPr>
                <a:r>
                  <a:rPr lang="ja-JP" altLang="en-US" dirty="0"/>
                  <a:t>↓</a:t>
                </a:r>
                <a:endParaRPr kumimoji="1" lang="en-US" altLang="ja-JP" dirty="0" smtClean="0"/>
              </a:p>
              <a:p>
                <a:pPr marL="0" indent="0" algn="ctr">
                  <a:buNone/>
                </a:pPr>
                <a:r>
                  <a:rPr kumimoji="1" lang="ja-JP" altLang="en-US" dirty="0" smtClean="0"/>
                  <a:t>アクセスが発生した時刻をログに</a:t>
                </a:r>
                <a:r>
                  <a:rPr lang="ja-JP" altLang="en-US" dirty="0" smtClean="0"/>
                  <a:t>取得</a:t>
                </a:r>
                <a:endParaRPr lang="en-US" altLang="ja-JP" dirty="0" smtClean="0"/>
              </a:p>
              <a:p>
                <a:pPr marL="0" indent="0" algn="ctr">
                  <a:buNone/>
                </a:pPr>
                <a:r>
                  <a:rPr kumimoji="1" lang="ja-JP" altLang="en-US" dirty="0"/>
                  <a:t>↓</a:t>
                </a:r>
                <a:endParaRPr kumimoji="1" lang="en-US" altLang="ja-JP" dirty="0" smtClean="0"/>
              </a:p>
              <a:p>
                <a:pPr marL="0" indent="0" algn="ctr">
                  <a:buNone/>
                </a:pPr>
                <a:r>
                  <a:rPr lang="en-US" altLang="ja-JP" dirty="0" smtClean="0"/>
                  <a:t>(</a:t>
                </a:r>
                <a:r>
                  <a:rPr lang="ja-JP" altLang="en-US" dirty="0" smtClean="0"/>
                  <a:t>サーバが発生した時刻</a:t>
                </a:r>
                <a:r>
                  <a:rPr lang="en-US" altLang="ja-JP" dirty="0" smtClean="0"/>
                  <a:t>) - </a:t>
                </a:r>
                <a14:m>
                  <m:oMath xmlns:m="http://schemas.openxmlformats.org/officeDocument/2006/math">
                    <m:r>
                      <a:rPr lang="en-US" altLang="ja-JP" b="0" i="1" smtClean="0">
                        <a:latin typeface="Cambria Math"/>
                      </a:rPr>
                      <m:t>𝑇</m:t>
                    </m:r>
                  </m:oMath>
                </a14:m>
                <a:r>
                  <a:rPr kumimoji="1" lang="en-US" altLang="ja-JP" dirty="0" smtClean="0"/>
                  <a:t> </a:t>
                </a:r>
                <a14:m>
                  <m:oMath xmlns:m="http://schemas.openxmlformats.org/officeDocument/2006/math">
                    <m:r>
                      <a:rPr kumimoji="1" lang="en-US" altLang="ja-JP" i="1" dirty="0" smtClean="0">
                        <a:latin typeface="Cambria Math"/>
                        <a:ea typeface="Cambria Math"/>
                      </a:rPr>
                      <m:t>≤</m:t>
                    </m:r>
                    <m:r>
                      <a:rPr kumimoji="1" lang="en-US" altLang="ja-JP" b="0" i="1" dirty="0" smtClean="0">
                        <a:latin typeface="Cambria Math"/>
                        <a:ea typeface="Cambria Math"/>
                      </a:rPr>
                      <m:t>𝑡</m:t>
                    </m:r>
                    <m:r>
                      <a:rPr kumimoji="1" lang="en-US" altLang="ja-JP" i="1" dirty="0" smtClean="0">
                        <a:latin typeface="Cambria Math"/>
                        <a:ea typeface="Cambria Math"/>
                      </a:rPr>
                      <m:t>≤</m:t>
                    </m:r>
                  </m:oMath>
                </a14:m>
                <a:r>
                  <a:rPr kumimoji="1" lang="en-US" altLang="ja-JP" dirty="0" smtClean="0"/>
                  <a:t> </a:t>
                </a:r>
                <a:r>
                  <a:rPr lang="en-US" altLang="ja-JP" dirty="0"/>
                  <a:t>(</a:t>
                </a:r>
                <a:r>
                  <a:rPr lang="ja-JP" altLang="en-US" dirty="0"/>
                  <a:t>サーバが発生した時刻</a:t>
                </a:r>
                <a:r>
                  <a:rPr lang="en-US" altLang="ja-JP" dirty="0"/>
                  <a:t>) </a:t>
                </a:r>
                <a:br>
                  <a:rPr lang="en-US" altLang="ja-JP" dirty="0"/>
                </a:br>
                <a:r>
                  <a:rPr lang="ja-JP" altLang="en-US" dirty="0" smtClean="0"/>
                  <a:t>の条件</a:t>
                </a:r>
                <a:r>
                  <a:rPr lang="ja-JP" altLang="en-US" dirty="0"/>
                  <a:t>を満たす</a:t>
                </a:r>
                <a:r>
                  <a:rPr lang="ja-JP" altLang="en-US" dirty="0" smtClean="0"/>
                  <a:t>𝑡に発生したログの個数</a:t>
                </a:r>
                <a14:m>
                  <m:oMath xmlns:m="http://schemas.openxmlformats.org/officeDocument/2006/math">
                    <m:r>
                      <a:rPr lang="en-US" altLang="ja-JP" b="0" i="1" smtClean="0">
                        <a:latin typeface="Cambria Math"/>
                      </a:rPr>
                      <m:t>𝑐</m:t>
                    </m:r>
                  </m:oMath>
                </a14:m>
                <a:r>
                  <a:rPr lang="ja-JP" altLang="en-US" dirty="0" smtClean="0"/>
                  <a:t>を取得</a:t>
                </a:r>
                <a:endParaRPr lang="en-US" altLang="ja-JP" dirty="0" smtClean="0"/>
              </a:p>
              <a:p>
                <a:pPr marL="0" indent="0" algn="ctr">
                  <a:buNone/>
                </a:pPr>
                <a:r>
                  <a:rPr lang="ja-JP" altLang="en-US" dirty="0"/>
                  <a:t>↓</a:t>
                </a:r>
                <a:endParaRPr lang="en-US" altLang="ja-JP" dirty="0" smtClean="0"/>
              </a:p>
              <a:p>
                <a:pPr marL="0" indent="0" algn="ctr">
                  <a:buNone/>
                </a:pPr>
                <a14:m>
                  <m:oMath xmlns:m="http://schemas.openxmlformats.org/officeDocument/2006/math">
                    <m:r>
                      <a:rPr kumimoji="1" lang="en-US" altLang="ja-JP" b="0" i="1" smtClean="0">
                        <a:latin typeface="Cambria Math"/>
                      </a:rPr>
                      <m:t>𝑐</m:t>
                    </m:r>
                    <m:r>
                      <a:rPr kumimoji="1" lang="en-US" altLang="ja-JP" b="0" i="1" smtClean="0">
                        <a:latin typeface="Cambria Math"/>
                        <a:ea typeface="Cambria Math"/>
                      </a:rPr>
                      <m:t>≥</m:t>
                    </m:r>
                    <m:r>
                      <a:rPr kumimoji="1" lang="en-US" altLang="ja-JP" b="0" i="1" smtClean="0">
                        <a:latin typeface="Cambria Math"/>
                        <a:ea typeface="Cambria Math"/>
                      </a:rPr>
                      <m:t>𝑛</m:t>
                    </m:r>
                  </m:oMath>
                </a14:m>
                <a:r>
                  <a:rPr kumimoji="1" lang="ja-JP" altLang="en-US" dirty="0" smtClean="0"/>
                  <a:t>の場合、</a:t>
                </a:r>
                <a14:m>
                  <m:oMath xmlns:m="http://schemas.openxmlformats.org/officeDocument/2006/math">
                    <m:r>
                      <a:rPr kumimoji="1" lang="en-US" altLang="ja-JP" b="0" i="1" smtClean="0">
                        <a:latin typeface="Cambria Math"/>
                      </a:rPr>
                      <m:t>𝑇</m:t>
                    </m:r>
                  </m:oMath>
                </a14:m>
                <a:r>
                  <a:rPr kumimoji="1" lang="ja-JP" altLang="en-US" dirty="0" smtClean="0"/>
                  <a:t>秒間、アクセスを遮断</a:t>
                </a:r>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t="-238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Tree>
    <p:extLst>
      <p:ext uri="{BB962C8B-B14F-4D97-AF65-F5344CB8AC3E}">
        <p14:creationId xmlns:p14="http://schemas.microsoft.com/office/powerpoint/2010/main" val="129723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en-US" altLang="ja-JP" sz="4800" dirty="0" smtClean="0"/>
          </a:p>
          <a:p>
            <a:pPr marL="914400" indent="-914400">
              <a:buFont typeface="+mj-lt"/>
              <a:buAutoNum type="arabicPeriod" startAt="3"/>
            </a:pPr>
            <a:endParaRPr lang="ja-JP" altLang="en-US" sz="4800" dirty="0"/>
          </a:p>
        </p:txBody>
      </p:sp>
      <p:sp>
        <p:nvSpPr>
          <p:cNvPr id="4" name="正方形/長方形 3"/>
          <p:cNvSpPr/>
          <p:nvPr/>
        </p:nvSpPr>
        <p:spPr>
          <a:xfrm>
            <a:off x="0" y="847834"/>
            <a:ext cx="1176169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期間が短すぎて講義時間以外にも多くの時間を割いて作業しなければならなかったこと．演習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a:t>
            </a:r>
            <a:r>
              <a:rPr lang="ja-JP" altLang="en-US" sz="1600" kern="100" dirty="0" smtClean="0">
                <a:latin typeface="Yu Mincho" charset="-128"/>
                <a:ea typeface="HGPGothicE" charset="-128"/>
                <a:cs typeface="Times New Roman" charset="0"/>
              </a:rPr>
              <a:t>過ぎてその解釈に時間を取られて大変だった．</a:t>
            </a:r>
            <a:r>
              <a:rPr lang="ja-JP" altLang="en-US" sz="1600" kern="100" dirty="0">
                <a:latin typeface="Yu Mincho" charset="-128"/>
                <a:ea typeface="HGPGothicE" charset="-128"/>
                <a:cs typeface="Times New Roman" charset="0"/>
              </a:rPr>
              <a:t>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a:t>
            </a:r>
            <a:r>
              <a:rPr lang="ja-JP" altLang="en-US" sz="1600" kern="100" dirty="0" smtClean="0">
                <a:latin typeface="Yu Mincho" charset="-128"/>
                <a:ea typeface="HGPGothicE" charset="-128"/>
                <a:cs typeface="Times New Roman" charset="0"/>
              </a:rPr>
              <a:t>と感じた．</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のプログラムや各種コントローラのプログラムにバグがあり、これらの修正に大変な労力を強いられた。</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en-US" altLang="ja-JP" sz="1600" kern="100" dirty="0" smtClean="0">
              <a:effectLst/>
              <a:latin typeface="Yu Mincho" charset="-128"/>
              <a:ea typeface="HGPGothicE" charset="-128"/>
              <a:cs typeface="Times New Roman" charset="0"/>
            </a:endParaRPr>
          </a:p>
          <a:p>
            <a:pPr marL="742950" lvl="1" indent="-285750" algn="just">
              <a:spcAft>
                <a:spcPts val="0"/>
              </a:spcAft>
              <a:buFont typeface="Wingdings" charset="2"/>
              <a:buChar char=""/>
            </a:pPr>
            <a:endParaRPr lang="en-US" altLang="ja-JP" sz="1600" kern="100" dirty="0">
              <a:latin typeface="Yu Mincho" charset="-128"/>
              <a:ea typeface="Yu Mincho" charset="-128"/>
              <a:cs typeface="Times New Roman" charset="0"/>
            </a:endParaRPr>
          </a:p>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docker</a:t>
            </a:r>
            <a:r>
              <a:rPr lang="ja-JP" altLang="ja-JP" sz="1600" kern="100" dirty="0">
                <a:latin typeface="Yu Mincho" charset="-128"/>
                <a:ea typeface="HGPGothicE" charset="-128"/>
                <a:cs typeface="Times New Roman" charset="0"/>
              </a:rPr>
              <a:t>コンテナに</a:t>
            </a:r>
            <a:r>
              <a:rPr lang="ja-JP" altLang="ja-JP" sz="1600" kern="100" dirty="0" smtClean="0">
                <a:latin typeface="Yu Mincho" charset="-128"/>
                <a:ea typeface="HGPGothicE" charset="-128"/>
                <a:cs typeface="Times New Roman" charset="0"/>
              </a:rPr>
              <a:t>割り当てる</a:t>
            </a:r>
            <a:r>
              <a:rPr lang="en-US" altLang="ja-JP" sz="1600" kern="100" dirty="0" smtClean="0">
                <a:latin typeface="Yu Mincho" charset="-128"/>
                <a:ea typeface="HGPGothicE" charset="-128"/>
                <a:cs typeface="Times New Roman" charset="0"/>
              </a:rPr>
              <a:t> Docker </a:t>
            </a:r>
            <a:r>
              <a:rPr lang="ja-JP" altLang="ja-JP" sz="1600" kern="100" dirty="0" smtClean="0">
                <a:latin typeface="Yu Mincho" charset="-128"/>
                <a:ea typeface="HGPGothicE" charset="-128"/>
                <a:cs typeface="Times New Roman" charset="0"/>
              </a:rPr>
              <a:t>ホスト</a:t>
            </a:r>
            <a:r>
              <a:rPr lang="ja-JP" altLang="ja-JP" sz="1600" kern="100" dirty="0">
                <a:latin typeface="Yu Mincho" charset="-128"/>
                <a:ea typeface="HGPGothicE" charset="-128"/>
                <a:cs typeface="Times New Roman" charset="0"/>
              </a:rPr>
              <a:t>のポートはどのように決定している？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a:latin typeface="HGPGothicE" charset="-128"/>
                <a:ea typeface="Yu Mincho" charset="-128"/>
                <a:cs typeface="Times New Roman" charset="0"/>
              </a:rPr>
              <a:t>restAPI</a:t>
            </a:r>
            <a:r>
              <a:rPr lang="ja-JP" altLang="ja-JP" sz="1600" kern="100" dirty="0">
                <a:latin typeface="Yu Mincho" charset="-128"/>
                <a:ea typeface="HGPGothicE" charset="-128"/>
                <a:cs typeface="Times New Roman" charset="0"/>
              </a:rPr>
              <a:t>を使うと</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　</a:t>
            </a:r>
            <a:r>
              <a:rPr lang="ja-JP" altLang="ja-JP" sz="1600" kern="100" dirty="0">
                <a:latin typeface="Yu Mincho" charset="-128"/>
                <a:ea typeface="HGPGothicE" charset="-128"/>
                <a:cs typeface="Times New Roman" charset="0"/>
              </a:rPr>
              <a:t>アクセス制限はどのように実装している？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でアクセスを判定している？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a:latin typeface="Yu Mincho" charset="-128"/>
                <a:ea typeface="HGPGothicE" charset="-128"/>
                <a:cs typeface="Times New Roman" charset="0"/>
              </a:rPr>
              <a:t>アクセスが発生するごとに直近の</a:t>
            </a:r>
            <a:r>
              <a:rPr lang="en-US" altLang="ja-JP" sz="1600" kern="100" dirty="0">
                <a:latin typeface="Yu Mincho" charset="-128"/>
                <a:ea typeface="HGPGothicE" charset="-128"/>
                <a:cs typeface="Times New Roman" charset="0"/>
              </a:rPr>
              <a:t>T[s]</a:t>
            </a:r>
            <a:r>
              <a:rPr lang="ja-JP" altLang="ja-JP" sz="1600" kern="100" dirty="0">
                <a:latin typeface="Yu Mincho" charset="-128"/>
                <a:ea typeface="HGPGothicE" charset="-128"/>
                <a:cs typeface="Times New Roman" charset="0"/>
              </a:rPr>
              <a:t>間をみて</a:t>
            </a:r>
            <a:r>
              <a:rPr lang="en-US" altLang="ja-JP" sz="1600" kern="100" dirty="0">
                <a:latin typeface="Yu Mincho" charset="-128"/>
                <a:ea typeface="HGPGothicE" charset="-128"/>
                <a:cs typeface="Times New Roman" charset="0"/>
              </a:rPr>
              <a:t>,n</a:t>
            </a:r>
            <a:r>
              <a:rPr lang="ja-JP" altLang="ja-JP" sz="1600" kern="100" dirty="0">
                <a:latin typeface="Yu Mincho" charset="-128"/>
                <a:ea typeface="HGPGothicE" charset="-128"/>
                <a:cs typeface="Times New Roman" charset="0"/>
              </a:rPr>
              <a:t>回アクセスが発生しているか確認する．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PacketIn</a:t>
            </a:r>
            <a:r>
              <a:rPr lang="en-US" altLang="ja-JP" sz="1600" kern="100" dirty="0">
                <a:latin typeface="HGPGothicE" charset="-128"/>
                <a:ea typeface="Yu Mincho" charset="-128"/>
                <a:cs typeface="Times New Roman" charset="0"/>
              </a:rPr>
              <a:t> </a:t>
            </a:r>
            <a:r>
              <a:rPr lang="ja-JP" altLang="ja-JP" sz="1600" kern="100" dirty="0">
                <a:latin typeface="Yu Mincho" charset="-128"/>
                <a:ea typeface="HGPGothicE" charset="-128"/>
                <a:cs typeface="Times New Roman" charset="0"/>
              </a:rPr>
              <a:t>を毎回するなら時間がかかるので，</a:t>
            </a:r>
            <a:r>
              <a:rPr lang="en-US" altLang="ja-JP" sz="1600" kern="100" dirty="0" err="1">
                <a:latin typeface="Yu Mincho" charset="-128"/>
                <a:ea typeface="HGPGothicE" charset="-128"/>
                <a:cs typeface="Times New Roman" charset="0"/>
              </a:rPr>
              <a:t>OpenFlow</a:t>
            </a:r>
            <a:r>
              <a:rPr lang="ja-JP" altLang="ja-JP" sz="1600" kern="100" dirty="0">
                <a:latin typeface="Yu Mincho" charset="-128"/>
                <a:ea typeface="HGPGothicE" charset="-128"/>
                <a:cs typeface="Times New Roman" charset="0"/>
              </a:rPr>
              <a:t>の良さがないのではないか？</a:t>
            </a:r>
            <a:endParaRPr lang="ja-JP" altLang="ja-JP" sz="1600" kern="100" dirty="0">
              <a:latin typeface="Yu Mincho" charset="-128"/>
              <a:ea typeface="Yu Mincho" charset="-128"/>
              <a:cs typeface="Times New Roman" charset="0"/>
            </a:endParaRPr>
          </a:p>
          <a:p>
            <a:pPr marL="742950" lvl="1" indent="-285750" algn="just">
              <a:buFont typeface="Wingdings" charset="2"/>
              <a:buChar char="Ø"/>
            </a:pPr>
            <a:r>
              <a:rPr lang="ja-JP" altLang="en-US" sz="1600" kern="100" dirty="0">
                <a:latin typeface="Yu Mincho" charset="-128"/>
                <a:ea typeface="HGPGothicE" charset="-128"/>
                <a:cs typeface="Times New Roman" charset="0"/>
              </a:rPr>
              <a:t>おっしゃる通りだが、</a:t>
            </a:r>
            <a:r>
              <a:rPr lang="en-US" altLang="ja-JP" sz="1600" kern="100" dirty="0">
                <a:latin typeface="Yu Mincho" charset="-128"/>
                <a:ea typeface="HGPGothicE" charset="-128"/>
                <a:cs typeface="Times New Roman" charset="0"/>
              </a:rPr>
              <a:t> </a:t>
            </a:r>
            <a:r>
              <a:rPr lang="ja-JP" altLang="en-US" sz="1600" kern="100" dirty="0">
                <a:latin typeface="Yu Mincho" charset="-128"/>
                <a:ea typeface="HGPGothicE" charset="-128"/>
                <a:cs typeface="Times New Roman" charset="0"/>
              </a:rPr>
              <a:t>フローエントリを用いた処理を実装してもうまく稼働せず、時間の都合上これを省くこととなった</a:t>
            </a:r>
            <a:r>
              <a:rPr lang="ja-JP" altLang="en-US" sz="1600" kern="100" dirty="0" smtClean="0">
                <a:latin typeface="Yu Mincho" charset="-128"/>
                <a:ea typeface="HGPGothicE" charset="-128"/>
                <a:cs typeface="Times New Roman" charset="0"/>
              </a:rPr>
              <a:t>。</a:t>
            </a:r>
            <a:endParaRPr lang="en-US" altLang="ja-JP" sz="1600" kern="100" dirty="0" smtClean="0">
              <a:latin typeface="Yu Mincho" charset="-128"/>
              <a:ea typeface="HGPGothicE" charset="-128"/>
              <a:cs typeface="Times New Roman" charset="0"/>
            </a:endParaRPr>
          </a:p>
          <a:p>
            <a:pPr marL="742950" lvl="1" indent="-285750" algn="just">
              <a:buFont typeface="Wingdings" charset="2"/>
              <a:buChar char="Ø"/>
            </a:pPr>
            <a:endParaRPr lang="en-US" altLang="ja-JP" sz="1600" kern="100" dirty="0">
              <a:latin typeface="HGPGothicE" charset="-128"/>
              <a:ea typeface="Yu Mincho" charset="-128"/>
              <a:cs typeface="Times New Roman" charset="0"/>
            </a:endParaRPr>
          </a:p>
          <a:p>
            <a:pPr lvl="1" algn="just"/>
            <a:r>
              <a:rPr lang="ja-JP" altLang="ja-JP" sz="1600" kern="100" dirty="0">
                <a:latin typeface="Yu Mincho" charset="-128"/>
                <a:ea typeface="HGPGothicE" charset="-128"/>
                <a:cs typeface="Times New Roman" charset="0"/>
              </a:rPr>
              <a:t>コメント</a:t>
            </a:r>
            <a:endParaRPr lang="ja-JP" altLang="ja-JP" sz="1600" kern="100" dirty="0">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a:latin typeface="HGPGothicE" charset="-128"/>
                <a:ea typeface="Yu Mincho" charset="-128"/>
                <a:cs typeface="Times New Roman" charset="0"/>
              </a:rPr>
              <a:t>flowstats</a:t>
            </a:r>
            <a:r>
              <a:rPr lang="ja-JP" altLang="ja-JP" sz="1600" kern="100" dirty="0">
                <a:latin typeface="Yu Mincho" charset="-128"/>
                <a:ea typeface="HGPGothicE" charset="-128"/>
                <a:cs typeface="Times New Roman" charset="0"/>
              </a:rPr>
              <a:t>でパケットの統計情報が見れるよ</a:t>
            </a:r>
            <a:r>
              <a:rPr lang="ja-JP" altLang="ja-JP" sz="1600" kern="100" dirty="0" smtClean="0">
                <a:latin typeface="Yu Mincho" charset="-128"/>
                <a:ea typeface="HGPGothicE" charset="-128"/>
                <a:cs typeface="Times New Roman" charset="0"/>
              </a:rPr>
              <a:t>．</a:t>
            </a:r>
            <a:endParaRPr lang="ja-JP" altLang="ja-JP" sz="1600" kern="100" dirty="0">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val="20000"/>
                    </a:ext>
                  </a:extLst>
                </a:gridCol>
                <a:gridCol w="3984996">
                  <a:extLst>
                    <a:ext uri="{9D8B030D-6E8A-4147-A177-3AD203B41FA5}">
                      <a16:colId xmlns:a16="http://schemas.microsoft.com/office/drawing/2014/main"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865286775"/>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val="20000"/>
                    </a:ext>
                  </a:extLst>
                </a:gridCol>
                <a:gridCol w="4868409">
                  <a:extLst>
                    <a:ext uri="{9D8B030D-6E8A-4147-A177-3AD203B41FA5}">
                      <a16:colId xmlns:a16="http://schemas.microsoft.com/office/drawing/2014/main" val="20001"/>
                    </a:ext>
                  </a:extLst>
                </a:gridCol>
              </a:tblGrid>
              <a:tr h="387130">
                <a:tc>
                  <a:txBody>
                    <a:bodyPr/>
                    <a:lstStyle/>
                    <a:p>
                      <a:pPr algn="ctr">
                        <a:spcAft>
                          <a:spcPts val="0"/>
                        </a:spcAft>
                      </a:pPr>
                      <a:r>
                        <a:rPr lang="ja-JP" sz="1600" kern="100" dirty="0">
                          <a:effectLst/>
                        </a:rPr>
                        <a:t>氏名</a:t>
                      </a:r>
                      <a:endParaRPr lang="ja-JP" sz="1400" kern="100" dirty="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a:t>
                      </a:r>
                      <a:r>
                        <a:rPr lang="ja-JP" sz="1400" kern="100" dirty="0" smtClean="0">
                          <a:effectLst/>
                        </a:rPr>
                        <a:t>の</a:t>
                      </a:r>
                      <a:r>
                        <a:rPr lang="ja-JP" altLang="en-US" sz="1400" kern="100" dirty="0" smtClean="0">
                          <a:effectLst/>
                        </a:rPr>
                        <a:t>提案</a:t>
                      </a:r>
                      <a:endParaRPr lang="ja-JP" sz="1400" kern="100" dirty="0">
                        <a:effectLst/>
                      </a:endParaRPr>
                    </a:p>
                    <a:p>
                      <a:pPr marL="342900" lvl="0" indent="-342900" algn="just">
                        <a:spcAft>
                          <a:spcPts val="0"/>
                        </a:spcAft>
                        <a:buFont typeface="HGPGothicE" charset="-128"/>
                        <a:buChar char="・"/>
                      </a:pPr>
                      <a:r>
                        <a:rPr lang="ja-JP" sz="1400" kern="100" dirty="0">
                          <a:effectLst/>
                        </a:rPr>
                        <a:t>アクセス制限</a:t>
                      </a:r>
                      <a:r>
                        <a:rPr lang="ja-JP" sz="1400" kern="100" dirty="0" smtClean="0">
                          <a:effectLst/>
                        </a:rPr>
                        <a:t>の</a:t>
                      </a:r>
                      <a:r>
                        <a:rPr lang="ja-JP" altLang="en-US" sz="1400" kern="100" dirty="0" smtClean="0">
                          <a:effectLst/>
                        </a:rPr>
                        <a:t>提案、実装補助</a:t>
                      </a:r>
                      <a:endParaRPr lang="ja-JP" sz="1400" kern="100" dirty="0">
                        <a:effectLst/>
                      </a:endParaRP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16</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637350" y="1314808"/>
            <a:ext cx="6013185" cy="369332"/>
          </a:xfrm>
          <a:prstGeom prst="rect">
            <a:avLst/>
          </a:prstGeom>
        </p:spPr>
        <p:txBody>
          <a:bodyPr wrap="none">
            <a:spAutoFit/>
          </a:bodyPr>
          <a:lstStyle/>
          <a:p>
            <a:pPr marL="285750" indent="-285750">
              <a:buFont typeface="Arial" charset="0"/>
              <a:buChar char="•"/>
            </a:pPr>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803421236"/>
              </p:ext>
            </p:extLst>
          </p:nvPr>
        </p:nvGraphicFramePr>
        <p:xfrm>
          <a:off x="2116667" y="2413873"/>
          <a:ext cx="7681541" cy="2953508"/>
        </p:xfrm>
        <a:graphic>
          <a:graphicData uri="http://schemas.openxmlformats.org/drawingml/2006/table">
            <a:tbl>
              <a:tblPr firstRow="1" firstCol="1" bandRow="1">
                <a:tableStyleId>{5C22544A-7EE6-4342-B048-85BDC9FD1C3A}</a:tableStyleId>
              </a:tblPr>
              <a:tblGrid>
                <a:gridCol w="1762457">
                  <a:extLst>
                    <a:ext uri="{9D8B030D-6E8A-4147-A177-3AD203B41FA5}">
                      <a16:colId xmlns:a16="http://schemas.microsoft.com/office/drawing/2014/main" val="20000"/>
                    </a:ext>
                  </a:extLst>
                </a:gridCol>
                <a:gridCol w="2959542">
                  <a:extLst>
                    <a:ext uri="{9D8B030D-6E8A-4147-A177-3AD203B41FA5}">
                      <a16:colId xmlns:a16="http://schemas.microsoft.com/office/drawing/2014/main" val="20001"/>
                    </a:ext>
                  </a:extLst>
                </a:gridCol>
                <a:gridCol w="2959542">
                  <a:extLst>
                    <a:ext uri="{9D8B030D-6E8A-4147-A177-3AD203B41FA5}">
                      <a16:colId xmlns:a16="http://schemas.microsoft.com/office/drawing/2014/main" val="20002"/>
                    </a:ext>
                  </a:extLst>
                </a:gridCol>
              </a:tblGrid>
              <a:tr h="758948">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0"/>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1"/>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2"/>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Controller VM</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4"/>
                        </a:rPr>
                        <a:t>http://www.anarg.jp/personal/t-saitoh/Controller_team1.ova</a:t>
                      </a:r>
                      <a:endParaRPr lang="ja-JP" sz="1600" kern="100" dirty="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898541787"/>
                  </a:ext>
                </a:extLst>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2885436585"/>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val="20000"/>
                    </a:ext>
                  </a:extLst>
                </a:gridCol>
                <a:gridCol w="3177556">
                  <a:extLst>
                    <a:ext uri="{9D8B030D-6E8A-4147-A177-3AD203B41FA5}">
                      <a16:colId xmlns:a16="http://schemas.microsoft.com/office/drawing/2014/main" val="20001"/>
                    </a:ext>
                  </a:extLst>
                </a:gridCol>
                <a:gridCol w="4219435">
                  <a:extLst>
                    <a:ext uri="{9D8B030D-6E8A-4147-A177-3AD203B41FA5}">
                      <a16:colId xmlns:a16="http://schemas.microsoft.com/office/drawing/2014/main"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altLang="en-US" sz="3200" kern="100" dirty="0" smtClean="0">
                          <a:effectLst/>
                        </a:rPr>
                        <a:t>一輝</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33E16006</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altLang="en-US" sz="3200" kern="100" baseline="0" dirty="0" smtClean="0">
                          <a:effectLst/>
                        </a:rPr>
                        <a:t>佑輔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157376" y="1356547"/>
            <a:ext cx="11329059" cy="261610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a:t>
            </a:r>
            <a:r>
              <a:rPr lang="ja-JP" altLang="en-US" sz="2400" dirty="0" smtClean="0">
                <a:latin typeface="HGGothicE" charset="-128"/>
                <a:ea typeface="HGGothicE" charset="-128"/>
                <a:cs typeface="HGGothicE" charset="-128"/>
              </a:rPr>
              <a:t>追加</a:t>
            </a:r>
            <a:endParaRPr lang="en-US" altLang="ja-JP" sz="2000" dirty="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ポートフォワーディングにより、</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ホストの各ポートに立ち上げた</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コンテナ</a:t>
            </a:r>
            <a:r>
              <a:rPr lang="en-US" altLang="ja-JP" sz="2000" dirty="0" smtClean="0">
                <a:latin typeface="HGGothicE" charset="-128"/>
                <a:ea typeface="HGGothicE" charset="-128"/>
                <a:cs typeface="HGGothicE" charset="-128"/>
              </a:rPr>
              <a:t>(Web</a:t>
            </a:r>
            <a:r>
              <a:rPr lang="ja-JP" altLang="en-US" sz="2000" dirty="0">
                <a:latin typeface="HGGothicE" charset="-128"/>
                <a:ea typeface="HGGothicE" charset="-128"/>
                <a:cs typeface="HGGothicE" charset="-128"/>
              </a:rPr>
              <a:t>サーバ</a:t>
            </a:r>
            <a:r>
              <a:rPr lang="en-US" altLang="ja-JP" sz="2000" dirty="0" smtClean="0">
                <a:latin typeface="HGGothicE" charset="-128"/>
                <a:ea typeface="HGGothicE" charset="-128"/>
                <a:cs typeface="HGGothicE" charset="-128"/>
              </a:rPr>
              <a:t>)</a:t>
            </a:r>
            <a:r>
              <a:rPr lang="ja-JP" altLang="en-US" sz="2000" dirty="0" smtClean="0">
                <a:latin typeface="HGGothicE" charset="-128"/>
                <a:ea typeface="HGGothicE" charset="-128"/>
                <a:cs typeface="HGGothicE" charset="-128"/>
              </a:rPr>
              <a:t>を割り当て</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割り当てるポートは</a:t>
            </a:r>
            <a:r>
              <a:rPr lang="en-US" altLang="ja-JP" sz="2000" dirty="0" err="1" smtClean="0">
                <a:latin typeface="HGGothicE" charset="-128"/>
                <a:ea typeface="HGGothicE" charset="-128"/>
                <a:cs typeface="HGGothicE" charset="-128"/>
              </a:rPr>
              <a:t>restAPI</a:t>
            </a:r>
            <a:r>
              <a:rPr lang="ja-JP" altLang="en-US" sz="2000" dirty="0" smtClean="0">
                <a:latin typeface="HGGothicE" charset="-128"/>
                <a:ea typeface="HGGothicE" charset="-128"/>
                <a:cs typeface="HGGothicE" charset="-128"/>
              </a:rPr>
              <a:t>を使うことにより自動で設定</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ホストはクライントはポート番号を</a:t>
            </a:r>
            <a:r>
              <a:rPr lang="en-US" altLang="ja-JP" sz="2000" dirty="0" smtClean="0">
                <a:latin typeface="HGGothicE" charset="-128"/>
                <a:ea typeface="HGGothicE" charset="-128"/>
                <a:cs typeface="HGGothicE" charset="-128"/>
              </a:rPr>
              <a:t>Web</a:t>
            </a:r>
            <a:r>
              <a:rPr lang="ja-JP" altLang="en-US" sz="2000" dirty="0" smtClean="0">
                <a:latin typeface="HGGothicE" charset="-128"/>
                <a:ea typeface="HGGothicE" charset="-128"/>
                <a:cs typeface="HGGothicE" charset="-128"/>
              </a:rPr>
              <a:t>上に通知</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0392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65125"/>
            <a:ext cx="12118297" cy="1325563"/>
          </a:xfrm>
        </p:spPr>
        <p:txBody>
          <a:bodyPr/>
          <a:lstStyle/>
          <a:p>
            <a:r>
              <a:rPr lang="en-US" altLang="ja-JP" dirty="0"/>
              <a:t>+α</a:t>
            </a:r>
            <a:r>
              <a:rPr lang="ja-JP" altLang="en-US" dirty="0"/>
              <a:t>：　ポート番号の自動</a:t>
            </a:r>
            <a:r>
              <a:rPr lang="ja-JP" altLang="en-US" dirty="0" smtClean="0"/>
              <a:t>割り当ての工夫理由</a:t>
            </a:r>
            <a:r>
              <a:rPr lang="en-US" altLang="ja-JP" dirty="0" smtClean="0"/>
              <a:t>(1/2)</a:t>
            </a:r>
            <a:endParaRPr kumimoji="1" lang="ja-JP" altLang="en-US" dirty="0"/>
          </a:p>
        </p:txBody>
      </p:sp>
      <p:sp>
        <p:nvSpPr>
          <p:cNvPr id="3" name="コンテンツ プレースホルダー 2"/>
          <p:cNvSpPr>
            <a:spLocks noGrp="1"/>
          </p:cNvSpPr>
          <p:nvPr>
            <p:ph idx="1"/>
          </p:nvPr>
        </p:nvSpPr>
        <p:spPr>
          <a:xfrm>
            <a:off x="199697" y="1825625"/>
            <a:ext cx="11992303" cy="4351338"/>
          </a:xfrm>
        </p:spPr>
        <p:txBody>
          <a:bodyPr/>
          <a:lstStyle/>
          <a:p>
            <a:r>
              <a:rPr kumimoji="1" lang="ja-JP" altLang="en-US" dirty="0" smtClean="0"/>
              <a:t>当初の予定</a:t>
            </a:r>
            <a:endParaRPr kumimoji="1" lang="en-US" altLang="ja-JP" dirty="0" smtClean="0"/>
          </a:p>
          <a:p>
            <a:pPr lvl="1"/>
            <a:r>
              <a:rPr lang="en-US" altLang="ja-JP" dirty="0" smtClean="0"/>
              <a:t>Docker</a:t>
            </a:r>
            <a:r>
              <a:rPr lang="ja-JP" altLang="en-US" dirty="0" smtClean="0"/>
              <a:t>コンテナ</a:t>
            </a:r>
            <a:r>
              <a:rPr lang="en-US" altLang="ja-JP" dirty="0" smtClean="0"/>
              <a:t>(Web</a:t>
            </a:r>
            <a:r>
              <a:rPr lang="ja-JP" altLang="en-US" dirty="0" smtClean="0"/>
              <a:t>サーバ</a:t>
            </a:r>
            <a:r>
              <a:rPr lang="en-US" altLang="ja-JP" dirty="0" smtClean="0"/>
              <a:t>)</a:t>
            </a:r>
            <a:r>
              <a:rPr lang="ja-JP" altLang="en-US" dirty="0" smtClean="0"/>
              <a:t>に任意の</a:t>
            </a:r>
            <a:r>
              <a:rPr lang="en-US" altLang="ja-JP" dirty="0" smtClean="0"/>
              <a:t>IP</a:t>
            </a:r>
            <a:r>
              <a:rPr lang="ja-JP" altLang="en-US" dirty="0" smtClean="0"/>
              <a:t>を割り当てることにより、</a:t>
            </a:r>
            <a:r>
              <a:rPr lang="en-US" altLang="ja-JP" dirty="0" smtClean="0"/>
              <a:t/>
            </a:r>
            <a:br>
              <a:rPr lang="en-US" altLang="ja-JP" dirty="0" smtClean="0"/>
            </a:br>
            <a:r>
              <a:rPr lang="ja-JP" altLang="en-US" dirty="0" smtClean="0"/>
              <a:t>クライアントと</a:t>
            </a:r>
            <a:r>
              <a:rPr lang="en-US" altLang="ja-JP" dirty="0" smtClean="0"/>
              <a:t>Web</a:t>
            </a:r>
            <a:r>
              <a:rPr lang="ja-JP" altLang="en-US" dirty="0" smtClean="0"/>
              <a:t>サーバを通信させる予定だった。</a:t>
            </a:r>
            <a:endParaRPr lang="en-US" altLang="ja-JP" dirty="0" smtClean="0"/>
          </a:p>
          <a:p>
            <a:pPr lvl="1"/>
            <a:r>
              <a:rPr lang="ja-JP" altLang="en-US" dirty="0" smtClean="0"/>
              <a:t>しかし、</a:t>
            </a:r>
            <a:r>
              <a:rPr lang="en-US" altLang="ja-JP" dirty="0" smtClean="0"/>
              <a:t>Web</a:t>
            </a:r>
            <a:r>
              <a:rPr lang="ja-JP" altLang="en-US" dirty="0" smtClean="0"/>
              <a:t>サーバの</a:t>
            </a:r>
            <a:r>
              <a:rPr lang="en-US" altLang="ja-JP" dirty="0" smtClean="0"/>
              <a:t>IP</a:t>
            </a:r>
            <a:r>
              <a:rPr lang="ja-JP" altLang="en-US" dirty="0" smtClean="0"/>
              <a:t>を見て通信しようとすると</a:t>
            </a:r>
            <a:r>
              <a:rPr lang="en-US" altLang="ja-JP" dirty="0" smtClean="0"/>
              <a:t>ping</a:t>
            </a:r>
            <a:r>
              <a:rPr lang="ja-JP" altLang="en-US" dirty="0" smtClean="0"/>
              <a:t>が飛ばないという事態が発生した。</a:t>
            </a:r>
            <a:endParaRPr lang="en-US" altLang="ja-JP" dirty="0" smtClean="0"/>
          </a:p>
          <a:p>
            <a:pPr lvl="1"/>
            <a:r>
              <a:rPr kumimoji="1" lang="ja-JP" altLang="en-US" dirty="0"/>
              <a:t>その</a:t>
            </a:r>
            <a:r>
              <a:rPr kumimoji="1" lang="ja-JP" altLang="en-US" dirty="0" smtClean="0"/>
              <a:t>ため</a:t>
            </a:r>
            <a:r>
              <a:rPr lang="ja-JP" altLang="en-US" dirty="0" smtClean="0"/>
              <a:t>、</a:t>
            </a:r>
            <a:r>
              <a:rPr lang="en-US" altLang="ja-JP" dirty="0" smtClean="0"/>
              <a:t>Web</a:t>
            </a:r>
            <a:r>
              <a:rPr lang="ja-JP" altLang="en-US" dirty="0" smtClean="0"/>
              <a:t>サーバをスライスに割り当てるとき、</a:t>
            </a:r>
            <a:r>
              <a:rPr lang="en-US" altLang="ja-JP" dirty="0" smtClean="0"/>
              <a:t/>
            </a:r>
            <a:br>
              <a:rPr lang="en-US" altLang="ja-JP" dirty="0" smtClean="0"/>
            </a:br>
            <a:r>
              <a:rPr lang="en-US" altLang="ja-JP" dirty="0" smtClean="0"/>
              <a:t>IP</a:t>
            </a:r>
            <a:r>
              <a:rPr lang="ja-JP" altLang="en-US" dirty="0" smtClean="0"/>
              <a:t>アドレスを指定して割り当てることができなかった。</a:t>
            </a:r>
            <a:endParaRPr lang="en-US" altLang="ja-JP" dirty="0" smtClean="0"/>
          </a:p>
          <a:p>
            <a:pPr lvl="2"/>
            <a:r>
              <a:rPr kumimoji="1" lang="ja-JP" altLang="en-US" dirty="0" smtClean="0"/>
              <a:t>スライスに割り当てることができるように、スライスの要素として、</a:t>
            </a:r>
            <a:r>
              <a:rPr kumimoji="1" lang="en-US" altLang="ja-JP" dirty="0" smtClean="0"/>
              <a:t>TCP</a:t>
            </a:r>
            <a:r>
              <a:rPr kumimoji="1" lang="ja-JP" altLang="en-US" dirty="0" smtClean="0"/>
              <a:t>のポート番号を追加した。</a:t>
            </a: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p:spTree>
    <p:extLst>
      <p:ext uri="{BB962C8B-B14F-4D97-AF65-F5344CB8AC3E}">
        <p14:creationId xmlns:p14="http://schemas.microsoft.com/office/powerpoint/2010/main" val="263252184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1059</Words>
  <Application>Microsoft Office PowerPoint</Application>
  <PresentationFormat>ワイド画面</PresentationFormat>
  <Paragraphs>318</Paragraphs>
  <Slides>16</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16</vt:i4>
      </vt:variant>
    </vt:vector>
  </HeadingPairs>
  <TitlesOfParts>
    <vt:vector size="27" baseType="lpstr">
      <vt:lpstr>HGPGothicE</vt:lpstr>
      <vt:lpstr>HGPGothicE</vt:lpstr>
      <vt:lpstr>HGSｺﾞｼｯｸE</vt:lpstr>
      <vt:lpstr>HGGothicE</vt:lpstr>
      <vt:lpstr>Yu Gothic</vt:lpstr>
      <vt:lpstr>Yu Mincho</vt:lpstr>
      <vt:lpstr>Arial</vt:lpstr>
      <vt:lpstr>Cambria Math</vt:lpstr>
      <vt:lpstr>Times New Roman</vt:lpstr>
      <vt:lpstr>Wingdings</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+α：　ポート番号の自動割り当ての工夫理由(1/2)</vt:lpstr>
      <vt:lpstr>+α：　ポート番号の自動割り当ての工夫理由(2/2)</vt:lpstr>
      <vt:lpstr>PowerPoint プレゼンテーション</vt:lpstr>
      <vt:lpstr>+α：　アクセス権限のアルゴリズムの流れ</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齋藤卓哉</cp:lastModifiedBy>
  <cp:revision>149</cp:revision>
  <dcterms:created xsi:type="dcterms:W3CDTF">2017-02-02T00:17:05Z</dcterms:created>
  <dcterms:modified xsi:type="dcterms:W3CDTF">2017-02-03T12:06:23Z</dcterms:modified>
</cp:coreProperties>
</file>