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4" r:id="rId2"/>
    <p:sldId id="352" r:id="rId3"/>
    <p:sldId id="323" r:id="rId4"/>
    <p:sldId id="333" r:id="rId5"/>
    <p:sldId id="385" r:id="rId6"/>
    <p:sldId id="386" r:id="rId7"/>
    <p:sldId id="387" r:id="rId8"/>
    <p:sldId id="388" r:id="rId9"/>
    <p:sldId id="395" r:id="rId10"/>
    <p:sldId id="360" r:id="rId11"/>
    <p:sldId id="361" r:id="rId12"/>
    <p:sldId id="389" r:id="rId13"/>
    <p:sldId id="390" r:id="rId14"/>
    <p:sldId id="391" r:id="rId15"/>
    <p:sldId id="392" r:id="rId16"/>
    <p:sldId id="393" r:id="rId17"/>
    <p:sldId id="394" r:id="rId18"/>
    <p:sldId id="383" r:id="rId19"/>
    <p:sldId id="35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33"/>
    <a:srgbClr val="BB0000"/>
    <a:srgbClr val="7F7F7F"/>
    <a:srgbClr val="A41C37"/>
    <a:srgbClr val="990C3F"/>
    <a:srgbClr val="949594"/>
    <a:srgbClr val="C3092B"/>
    <a:srgbClr val="56051B"/>
    <a:srgbClr val="550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96271" autoAdjust="0"/>
  </p:normalViewPr>
  <p:slideViewPr>
    <p:cSldViewPr snapToGrid="0" snapToObjects="1">
      <p:cViewPr varScale="1">
        <p:scale>
          <a:sx n="105" d="100"/>
          <a:sy n="105" d="100"/>
        </p:scale>
        <p:origin x="-112" y="-2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2E0A-C88D-184C-B7C1-4E339E662E6D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2D86-C447-3640-932B-4A6E1DE0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9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80D66-0AAC-2D4C-9154-A743C855C15D}" type="datetime1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DF928-E245-3143-A53E-66BFCC525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12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067778"/>
            <a:ext cx="12192001" cy="790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01640" y="2949532"/>
            <a:ext cx="9988723" cy="761576"/>
          </a:xfrm>
        </p:spPr>
        <p:txBody>
          <a:bodyPr/>
          <a:lstStyle>
            <a:lvl1pPr algn="l"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Title Slide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01640" y="3728098"/>
            <a:ext cx="8534400" cy="1358900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 descr="OH-TECH_Ohio_Supercomputer_Cen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01" y="764647"/>
            <a:ext cx="9873996" cy="1508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  <p:pic>
        <p:nvPicPr>
          <p:cNvPr id="12" name="Picture 11" descr="OSC_url_ppt_templa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0" y="6252005"/>
            <a:ext cx="2510028" cy="421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067778"/>
            <a:ext cx="12192001" cy="790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693479"/>
            <a:ext cx="10363200" cy="1075497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2800" b="0" i="0" u="none" cap="none" baseline="0">
                <a:solidFill>
                  <a:srgbClr val="BB0000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3998544"/>
            <a:ext cx="10363200" cy="673389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000" baseline="0">
                <a:solidFill>
                  <a:srgbClr val="3333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text styles</a:t>
            </a:r>
          </a:p>
        </p:txBody>
      </p:sp>
      <p:pic>
        <p:nvPicPr>
          <p:cNvPr id="14" name="Picture 13" descr="OH-TECH_Ohio_Supercomputer_Cen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8" y="2931454"/>
            <a:ext cx="7293293" cy="1114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  <p:pic>
        <p:nvPicPr>
          <p:cNvPr id="15" name="Picture 14" descr="OSC_url_ppt_templa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0" y="6252005"/>
            <a:ext cx="2510028" cy="4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>
            <a:noAutofit/>
          </a:bodyPr>
          <a:lstStyle>
            <a:lvl1pPr>
              <a:defRPr b="0">
                <a:solidFill>
                  <a:srgbClr val="BB0000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3906558"/>
          </a:xfrm>
          <a:ln>
            <a:noFill/>
          </a:ln>
        </p:spPr>
        <p:txBody>
          <a:bodyPr wrap="square">
            <a:noAutofit/>
          </a:bodyPr>
          <a:lstStyle>
            <a:lvl1pPr>
              <a:defRPr>
                <a:ln>
                  <a:noFill/>
                </a:ln>
              </a:defRPr>
            </a:lvl1pPr>
            <a:lvl2pPr>
              <a:defRPr>
                <a:ln>
                  <a:noFill/>
                </a:ln>
              </a:defRPr>
            </a:lvl2pPr>
            <a:lvl3pPr>
              <a:defRPr sz="2000">
                <a:ln>
                  <a:noFill/>
                </a:ln>
              </a:defRPr>
            </a:lvl3pPr>
            <a:lvl4pPr>
              <a:defRPr sz="1800">
                <a:ln>
                  <a:noFill/>
                </a:ln>
              </a:defRPr>
            </a:lvl4pPr>
            <a:lvl5pPr>
              <a:defRPr sz="1600">
                <a:ln>
                  <a:noFill/>
                </a:ln>
              </a:defRPr>
            </a:lvl5pPr>
          </a:lstStyle>
          <a:p>
            <a:pPr lvl="0"/>
            <a:r>
              <a:rPr lang="en-US" dirty="0"/>
              <a:t>Ideas to share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0">
                <a:ln>
                  <a:noFill/>
                </a:ln>
                <a:solidFill>
                  <a:srgbClr val="C3092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21592"/>
          </a:xfrm>
          <a:ln>
            <a:noFill/>
          </a:ln>
        </p:spPr>
        <p:txBody>
          <a:bodyPr>
            <a:noAutofit/>
          </a:bodyPr>
          <a:lstStyle>
            <a:lvl1pPr>
              <a:defRPr sz="2400">
                <a:ln>
                  <a:noFill/>
                </a:ln>
              </a:defRPr>
            </a:lvl1pPr>
            <a:lvl2pPr>
              <a:defRPr sz="2400">
                <a:ln>
                  <a:noFill/>
                </a:ln>
              </a:defRPr>
            </a:lvl2pPr>
            <a:lvl3pPr>
              <a:defRPr sz="2000">
                <a:ln>
                  <a:noFill/>
                </a:ln>
              </a:defRPr>
            </a:lvl3pPr>
            <a:lvl4pPr>
              <a:defRPr sz="1800">
                <a:ln>
                  <a:noFill/>
                </a:ln>
              </a:defRPr>
            </a:lvl4pPr>
            <a:lvl5pPr>
              <a:defRPr sz="1600">
                <a:ln>
                  <a:noFill/>
                </a:ln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21593"/>
          </a:xfrm>
          <a:ln>
            <a:noFill/>
          </a:ln>
        </p:spPr>
        <p:txBody>
          <a:bodyPr>
            <a:noAutofit/>
          </a:bodyPr>
          <a:lstStyle>
            <a:lvl1pPr>
              <a:defRPr sz="2400">
                <a:ln>
                  <a:noFill/>
                </a:ln>
              </a:defRPr>
            </a:lvl1pPr>
            <a:lvl2pPr>
              <a:defRPr sz="2200">
                <a:ln>
                  <a:noFill/>
                </a:ln>
              </a:defRPr>
            </a:lvl2pPr>
            <a:lvl3pPr>
              <a:defRPr sz="2000">
                <a:ln>
                  <a:noFill/>
                </a:ln>
              </a:defRPr>
            </a:lvl3pPr>
            <a:lvl4pPr>
              <a:defRPr sz="1800">
                <a:ln>
                  <a:noFill/>
                </a:ln>
              </a:defRPr>
            </a:lvl4pPr>
            <a:lvl5pPr>
              <a:defRPr sz="1600">
                <a:ln>
                  <a:noFill/>
                </a:ln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764316"/>
            <a:ext cx="7315200" cy="566738"/>
          </a:xfrm>
          <a:ln>
            <a:noFill/>
          </a:ln>
        </p:spPr>
        <p:txBody>
          <a:bodyPr anchor="b">
            <a:noAutofit/>
          </a:bodyPr>
          <a:lstStyle>
            <a:lvl1pPr algn="l">
              <a:defRPr sz="2000" b="0">
                <a:solidFill>
                  <a:srgbClr val="C3092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1311" y="612775"/>
            <a:ext cx="7315200" cy="411480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647019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067778"/>
            <a:ext cx="12192001" cy="790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85896" y="770676"/>
            <a:ext cx="7315200" cy="566738"/>
          </a:xfrm>
          <a:ln>
            <a:noFill/>
          </a:ln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C3092B"/>
                </a:solidFill>
              </a:defRPr>
            </a:lvl1pPr>
          </a:lstStyle>
          <a:p>
            <a:r>
              <a:rPr lang="en-US" dirty="0"/>
              <a:t>Closing line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85896" y="1703723"/>
            <a:ext cx="7315200" cy="161317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Contact info</a:t>
            </a:r>
          </a:p>
        </p:txBody>
      </p:sp>
      <p:pic>
        <p:nvPicPr>
          <p:cNvPr id="7" name="Picture 6" descr="OSC_url_ppt_templa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0" y="6252005"/>
            <a:ext cx="2510028" cy="421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1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23056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2548" y="6332986"/>
            <a:ext cx="142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949594"/>
                </a:solidFill>
                <a:latin typeface="Univers LT Std 55"/>
                <a:cs typeface="Univers LT Std 55"/>
              </a:rPr>
              <a:t>Slide </a:t>
            </a:r>
            <a:fld id="{F23DD899-23D4-B74D-81E5-8B38761BD6BE}" type="slidenum">
              <a:rPr lang="en-US" sz="1000" b="0" i="0" smtClean="0">
                <a:solidFill>
                  <a:srgbClr val="949594"/>
                </a:solidFill>
                <a:latin typeface="Univers LT Std 55"/>
                <a:cs typeface="Univers LT Std 55"/>
              </a:rPr>
              <a:pPr algn="ctr"/>
              <a:t>‹#›</a:t>
            </a:fld>
            <a:endParaRPr lang="en-US" sz="1000" b="0" i="0" dirty="0">
              <a:solidFill>
                <a:srgbClr val="949594"/>
              </a:solidFill>
              <a:latin typeface="Univers LT Std 55"/>
              <a:cs typeface="Univers LT Std 55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79157"/>
            <a:ext cx="12192000" cy="589461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 descr="OSC_key_ppt_templa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99"/>
            <a:ext cx="12192000" cy="165100"/>
          </a:xfrm>
          <a:prstGeom prst="rect">
            <a:avLst/>
          </a:prstGeom>
        </p:spPr>
      </p:pic>
      <p:pic>
        <p:nvPicPr>
          <p:cNvPr id="5" name="Picture 4" descr="Ohio_Supercomputer_Cen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1" y="6121549"/>
            <a:ext cx="4475988" cy="704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5" r:id="rId5"/>
    <p:sldLayoutId id="2147483657" r:id="rId6"/>
    <p:sldLayoutId id="2147483661" r:id="rId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55051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ched.co/Ax2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s.osu.edu/mailman/listinfo/ood-users" TargetMode="External"/><Relationship Id="rId4" Type="http://schemas.openxmlformats.org/officeDocument/2006/relationships/hyperlink" Target="https://github.com/OSC/Open-OnDemand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sc.github.io/Open-OnDemand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o.osu.edu/ood" TargetMode="External"/><Relationship Id="rId4" Type="http://schemas.openxmlformats.org/officeDocument/2006/relationships/hyperlink" Target="https://osc.github.io/Open-OnDemand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dhudak@osc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osc.github.io/Open-OnDemand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5139" y="2815717"/>
            <a:ext cx="11179795" cy="76157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Open OnDemand</a:t>
            </a:r>
            <a:r>
              <a:rPr lang="en-US" sz="3200" b="1" dirty="0" smtClean="0"/>
              <a:t>:</a:t>
            </a:r>
            <a:br>
              <a:rPr lang="en-US" sz="3200" b="1" dirty="0" smtClean="0"/>
            </a:br>
            <a:r>
              <a:rPr lang="en-US" sz="3200" b="1" dirty="0"/>
              <a:t>Supporting your HPC needs now more than </a:t>
            </a:r>
            <a:r>
              <a:rPr lang="en-US" sz="3200" b="1" dirty="0" smtClean="0"/>
              <a:t>ever</a:t>
            </a:r>
            <a:endParaRPr lang="en-US" sz="3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14450" y="4337868"/>
            <a:ext cx="9401175" cy="1358900"/>
          </a:xfrm>
        </p:spPr>
        <p:txBody>
          <a:bodyPr/>
          <a:lstStyle/>
          <a:p>
            <a:pPr algn="ctr"/>
            <a:r>
              <a:rPr lang="en-US" dirty="0"/>
              <a:t>Basil Mohamed Gohar</a:t>
            </a:r>
          </a:p>
          <a:p>
            <a:pPr algn="ctr"/>
            <a:r>
              <a:rPr lang="en-US" dirty="0"/>
              <a:t>Web and Interface Applications Manager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488" y="5696768"/>
            <a:ext cx="11615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work is supported by the National Science Foundation of the United States under the award NSF SI2-SSE-1534949.</a:t>
            </a:r>
          </a:p>
        </p:txBody>
      </p:sp>
    </p:spTree>
    <p:extLst>
      <p:ext uri="{BB962C8B-B14F-4D97-AF65-F5344CB8AC3E}">
        <p14:creationId xmlns:p14="http://schemas.microsoft.com/office/powerpoint/2010/main" val="404855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What’s new?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18489" y="1634728"/>
            <a:ext cx="10342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MOTD support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Simpler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 installation with a single script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Desktop support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 Desktop (e.g., GNOME, MATE)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 desktop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resource manager support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Slurm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LSF</a:t>
            </a:r>
          </a:p>
        </p:txBody>
      </p:sp>
    </p:spTree>
    <p:extLst>
      <p:ext uri="{BB962C8B-B14F-4D97-AF65-F5344CB8AC3E}">
        <p14:creationId xmlns:p14="http://schemas.microsoft.com/office/powerpoint/2010/main" val="19339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What’s new?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Installation Overview</a:t>
            </a:r>
          </a:p>
          <a:p>
            <a:r>
              <a:rPr lang="en-US" sz="3200" dirty="0" smtClean="0"/>
              <a:t>Motivated by making the process easier</a:t>
            </a:r>
          </a:p>
          <a:p>
            <a:r>
              <a:rPr lang="en-US" sz="3200" dirty="0" smtClean="0"/>
              <a:t>Found opportunities to make installation smoother and simpler for admins</a:t>
            </a:r>
          </a:p>
          <a:p>
            <a:r>
              <a:rPr lang="en-US" sz="3200" dirty="0" smtClean="0"/>
              <a:t>Many steps reduced to a single step</a:t>
            </a:r>
          </a:p>
          <a:p>
            <a:r>
              <a:rPr lang="en-US" sz="3200" dirty="0" smtClean="0"/>
              <a:t>Released on April 27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, 2017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627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What’s new?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Interactive Desktop Demonstration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919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What’s new?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External install and </a:t>
            </a:r>
            <a:r>
              <a:rPr lang="en-US" sz="3200" dirty="0" err="1" smtClean="0"/>
              <a:t>Slurm</a:t>
            </a:r>
            <a:r>
              <a:rPr lang="en-US" sz="3200" dirty="0" smtClean="0"/>
              <a:t> </a:t>
            </a:r>
            <a:r>
              <a:rPr lang="en-US" sz="3200" dirty="0" smtClean="0"/>
              <a:t>demo </a:t>
            </a:r>
            <a:r>
              <a:rPr lang="en-US" sz="3200" dirty="0" smtClean="0"/>
              <a:t>by </a:t>
            </a:r>
            <a:r>
              <a:rPr lang="en-US" sz="3200" dirty="0" smtClean="0"/>
              <a:t>PSC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165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Recap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What’s new?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Community experience</a:t>
            </a:r>
          </a:p>
          <a:p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217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Community experience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</a:t>
            </a:r>
            <a:r>
              <a:rPr lang="en-US" dirty="0" smtClean="0"/>
              <a:t>PSC, </a:t>
            </a:r>
            <a:r>
              <a:rPr lang="en-US" dirty="0" smtClean="0"/>
              <a:t>we also have installs </a:t>
            </a:r>
            <a:r>
              <a:rPr lang="en-US" dirty="0" smtClean="0"/>
              <a:t>at at a handful of other locations that we kno</a:t>
            </a:r>
            <a:r>
              <a:rPr lang="en-US" dirty="0" smtClean="0"/>
              <a:t>w about</a:t>
            </a:r>
          </a:p>
          <a:p>
            <a:pPr lvl="1"/>
            <a:r>
              <a:rPr lang="en-US" dirty="0" smtClean="0"/>
              <a:t>If you’ve tried it and we don’t know, please let us know!</a:t>
            </a:r>
            <a:endParaRPr lang="en-US" dirty="0" smtClean="0"/>
          </a:p>
          <a:p>
            <a:r>
              <a:rPr lang="en-US" dirty="0" smtClean="0"/>
              <a:t>Feedback</a:t>
            </a:r>
            <a:endParaRPr lang="en-US" dirty="0" smtClean="0"/>
          </a:p>
          <a:p>
            <a:pPr lvl="1"/>
            <a:r>
              <a:rPr lang="en-US" dirty="0" smtClean="0"/>
              <a:t>Resource managers (</a:t>
            </a:r>
            <a:r>
              <a:rPr lang="en-US" dirty="0" err="1" smtClean="0"/>
              <a:t>Slurm</a:t>
            </a:r>
            <a:r>
              <a:rPr lang="en-US" dirty="0" smtClean="0"/>
              <a:t> &amp; LSF)</a:t>
            </a:r>
            <a:endParaRPr lang="en-US" dirty="0" smtClean="0"/>
          </a:p>
          <a:p>
            <a:pPr lvl="1"/>
            <a:r>
              <a:rPr lang="en-US" dirty="0" smtClean="0"/>
              <a:t>Theming/Branding</a:t>
            </a:r>
          </a:p>
          <a:p>
            <a:pPr lvl="1"/>
            <a:r>
              <a:rPr lang="en-US" dirty="0" smtClean="0"/>
              <a:t>2FA</a:t>
            </a:r>
          </a:p>
          <a:p>
            <a:pPr lvl="1"/>
            <a:r>
              <a:rPr lang="en-US" dirty="0" err="1" smtClean="0"/>
              <a:t>CILogon</a:t>
            </a:r>
            <a:endParaRPr lang="en-US" dirty="0" smtClean="0"/>
          </a:p>
          <a:p>
            <a:pPr lvl="1"/>
            <a:r>
              <a:rPr lang="en-US" dirty="0" smtClean="0"/>
              <a:t>X11</a:t>
            </a:r>
          </a:p>
          <a:p>
            <a:pPr lvl="1"/>
            <a:r>
              <a:rPr lang="en-US" dirty="0" smtClean="0"/>
              <a:t>VNC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12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Recap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What’s new?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Community experience</a:t>
            </a:r>
          </a:p>
          <a:p>
            <a:pPr>
              <a:buFont typeface="Wingdings" charset="2"/>
              <a:buChar char="ü"/>
            </a:pPr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156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and Future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PEARC17 </a:t>
            </a:r>
            <a:r>
              <a:rPr lang="en-US" dirty="0" err="1" smtClean="0"/>
              <a:t>BoF</a:t>
            </a:r>
            <a:r>
              <a:rPr lang="en-US" dirty="0" smtClean="0"/>
              <a:t> – Come meet us!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Wednesday, July 12 • 4:00pm - 5:</a:t>
            </a:r>
            <a:r>
              <a:rPr lang="en-US" dirty="0" smtClean="0">
                <a:solidFill>
                  <a:srgbClr val="404040"/>
                </a:solidFill>
              </a:rPr>
              <a:t>00pm</a:t>
            </a:r>
            <a:endParaRPr lang="en-US" dirty="0" smtClean="0">
              <a:solidFill>
                <a:srgbClr val="404040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sched.co/Ax2T</a:t>
            </a:r>
            <a:r>
              <a:rPr lang="en-US" dirty="0" smtClean="0"/>
              <a:t> </a:t>
            </a:r>
          </a:p>
          <a:p>
            <a:r>
              <a:rPr lang="en-US" dirty="0" smtClean="0"/>
              <a:t>Upcoming features</a:t>
            </a:r>
            <a:endParaRPr lang="en-US" dirty="0" smtClean="0"/>
          </a:p>
          <a:p>
            <a:pPr lvl="1"/>
            <a:r>
              <a:rPr lang="en-US" dirty="0" smtClean="0"/>
              <a:t>App </a:t>
            </a:r>
            <a:r>
              <a:rPr lang="en-US" dirty="0"/>
              <a:t>development</a:t>
            </a:r>
          </a:p>
          <a:p>
            <a:pPr lvl="2"/>
            <a:r>
              <a:rPr lang="en-US" dirty="0" smtClean="0"/>
              <a:t>Graphical desktop applications</a:t>
            </a:r>
            <a:endParaRPr lang="en-US" dirty="0"/>
          </a:p>
          <a:p>
            <a:pPr lvl="3"/>
            <a:r>
              <a:rPr lang="en-US" dirty="0" err="1"/>
              <a:t>Paraview</a:t>
            </a:r>
            <a:r>
              <a:rPr lang="en-US" dirty="0"/>
              <a:t>, MATLAB, </a:t>
            </a:r>
            <a:r>
              <a:rPr lang="en-US" dirty="0" err="1"/>
              <a:t>Abaqus</a:t>
            </a:r>
            <a:r>
              <a:rPr lang="en-US" dirty="0"/>
              <a:t>, ANSYS Workbench, COMSOL </a:t>
            </a:r>
            <a:r>
              <a:rPr lang="en-US" dirty="0" err="1" smtClean="0"/>
              <a:t>Multiphysics</a:t>
            </a:r>
            <a:endParaRPr lang="en-US" dirty="0" smtClean="0"/>
          </a:p>
          <a:p>
            <a:pPr lvl="2"/>
            <a:r>
              <a:rPr lang="en-US" dirty="0"/>
              <a:t>Interactive web applications</a:t>
            </a:r>
          </a:p>
          <a:p>
            <a:pPr lvl="3"/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en-US" dirty="0" err="1"/>
              <a:t>RStudio</a:t>
            </a:r>
            <a:r>
              <a:rPr lang="en-US" dirty="0"/>
              <a:t> Server, COMSOL </a:t>
            </a:r>
            <a:r>
              <a:rPr lang="en-US" dirty="0" smtClean="0"/>
              <a:t>Server</a:t>
            </a:r>
            <a:endParaRPr lang="en-US" dirty="0"/>
          </a:p>
          <a:p>
            <a:pPr lvl="2"/>
            <a:r>
              <a:rPr lang="en-US" dirty="0"/>
              <a:t>New and customized </a:t>
            </a:r>
            <a:r>
              <a:rPr lang="en-US" dirty="0" smtClean="0"/>
              <a:t>apps</a:t>
            </a:r>
            <a:endParaRPr lang="en-US" dirty="0" smtClean="0"/>
          </a:p>
          <a:p>
            <a:pPr lvl="1"/>
            <a:r>
              <a:rPr lang="en-US" dirty="0" smtClean="0"/>
              <a:t>Suggestions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Webinar/Staying in 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webinars are planned roughly quarterly</a:t>
            </a:r>
          </a:p>
          <a:p>
            <a:pPr lvl="1"/>
            <a:r>
              <a:rPr lang="en-US" dirty="0" smtClean="0"/>
              <a:t>Let us know what you’d like to learn about next</a:t>
            </a:r>
          </a:p>
          <a:p>
            <a:r>
              <a:rPr lang="en-US" dirty="0" smtClean="0"/>
              <a:t>Visit our website</a:t>
            </a:r>
          </a:p>
          <a:p>
            <a:pPr lvl="1"/>
            <a:r>
              <a:rPr lang="en-US" dirty="0">
                <a:hlinkClick r:id="rId2"/>
              </a:rPr>
              <a:t>https://osc.github.io/Open-OnDemand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Join our mailing list</a:t>
            </a:r>
          </a:p>
          <a:p>
            <a:pPr lvl="1"/>
            <a:r>
              <a:rPr lang="en-US" dirty="0">
                <a:hlinkClick r:id="rId3"/>
              </a:rPr>
              <a:t>https://lists.osu.edu/mailman/listinfo/ood-</a:t>
            </a:r>
            <a:r>
              <a:rPr lang="en-US" dirty="0" smtClean="0">
                <a:hlinkClick r:id="rId3"/>
              </a:rPr>
              <a:t>users</a:t>
            </a:r>
            <a:endParaRPr lang="en-US" dirty="0" smtClean="0"/>
          </a:p>
          <a:p>
            <a:r>
              <a:rPr lang="en-US" dirty="0" smtClean="0"/>
              <a:t>Get Open OnDemand!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/OSC/Open-OnDemand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9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Thank you!  Any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Basil Mohamed Gohar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Web and Interface Applications Manager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Ohio Supercomputer Center</a:t>
            </a:r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bgohar@osc.edu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29836" y="5360811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go.osu.edu/</a:t>
            </a:r>
            <a:r>
              <a:rPr lang="en-US" sz="3200" dirty="0" err="1">
                <a:hlinkClick r:id="rId3"/>
              </a:rPr>
              <a:t>ood</a:t>
            </a:r>
            <a:r>
              <a:rPr lang="en-US" sz="3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997" y="5360810"/>
            <a:ext cx="71875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4"/>
              </a:rPr>
              <a:t>https://osc.github.io/Open-OnDemand/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345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Recap</a:t>
            </a:r>
            <a:endParaRPr lang="en-US" sz="3200" dirty="0"/>
          </a:p>
          <a:p>
            <a:r>
              <a:rPr lang="en-US" sz="3200" dirty="0" smtClean="0"/>
              <a:t>What’s new?</a:t>
            </a:r>
            <a:endParaRPr lang="en-US" sz="3200" dirty="0"/>
          </a:p>
          <a:p>
            <a:r>
              <a:rPr lang="en-US" sz="3200" dirty="0" smtClean="0"/>
              <a:t>Community experience</a:t>
            </a:r>
          </a:p>
          <a:p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234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About Open </a:t>
            </a:r>
            <a:r>
              <a:rPr lang="en-US" sz="4000" dirty="0" err="1" smtClean="0"/>
              <a:t>OnDemand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</a:t>
            </a:r>
            <a:r>
              <a:rPr lang="en-US" sz="3200" dirty="0" smtClean="0"/>
              <a:t>pen </a:t>
            </a:r>
            <a:r>
              <a:rPr lang="en-US" sz="3200" dirty="0"/>
              <a:t>source software </a:t>
            </a:r>
            <a:r>
              <a:rPr lang="en-US" sz="3200" dirty="0" smtClean="0"/>
              <a:t>project</a:t>
            </a:r>
          </a:p>
          <a:p>
            <a:r>
              <a:rPr lang="en-US" sz="3200" dirty="0" smtClean="0"/>
              <a:t>Installable for an HPC cluster (or clusters)</a:t>
            </a:r>
          </a:p>
          <a:p>
            <a:pPr lvl="1"/>
            <a:r>
              <a:rPr lang="en-US" sz="3000" dirty="0" smtClean="0"/>
              <a:t>Standalone system, Lab, Department</a:t>
            </a:r>
            <a:r>
              <a:rPr lang="en-US" sz="3000" dirty="0"/>
              <a:t>,</a:t>
            </a:r>
            <a:r>
              <a:rPr lang="en-US" sz="3000" dirty="0" smtClean="0"/>
              <a:t> University or National Resources</a:t>
            </a:r>
          </a:p>
          <a:p>
            <a:r>
              <a:rPr lang="en-US" sz="3200" dirty="0" smtClean="0"/>
              <a:t>More than just an “out of the box” solution</a:t>
            </a:r>
          </a:p>
          <a:p>
            <a:pPr lvl="1"/>
            <a:r>
              <a:rPr lang="en-US" sz="3000" dirty="0" smtClean="0"/>
              <a:t>OnDemand is a platform that can be extended through additional and custom apps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0644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</a:t>
            </a:r>
            <a:r>
              <a:rPr lang="en-US" sz="4000" dirty="0" err="1" smtClean="0"/>
              <a:t>OnDemand</a:t>
            </a:r>
            <a:r>
              <a:rPr lang="en-US" sz="4000" dirty="0"/>
              <a:t>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Single point of entry </a:t>
            </a:r>
            <a:r>
              <a:rPr lang="en-US" sz="3200" dirty="0" smtClean="0"/>
              <a:t>for HPC Center’s services</a:t>
            </a:r>
            <a:endParaRPr lang="en-US" sz="3200" dirty="0"/>
          </a:p>
          <a:p>
            <a:r>
              <a:rPr lang="en-US" sz="3200" u="sng" dirty="0" smtClean="0"/>
              <a:t>User needs three things</a:t>
            </a:r>
            <a:endParaRPr lang="en-US" sz="3200" dirty="0"/>
          </a:p>
          <a:p>
            <a:pPr lvl="1"/>
            <a:r>
              <a:rPr lang="en-US" sz="2800" dirty="0" smtClean="0"/>
              <a:t>URL:  </a:t>
            </a:r>
            <a:r>
              <a:rPr lang="en-US" sz="2800" dirty="0" err="1" smtClean="0"/>
              <a:t>ondemand.xxx.edu</a:t>
            </a:r>
            <a:endParaRPr lang="en-US" sz="2800" dirty="0"/>
          </a:p>
          <a:p>
            <a:pPr lvl="1"/>
            <a:r>
              <a:rPr lang="en-US" sz="2800" dirty="0" smtClean="0"/>
              <a:t>Username</a:t>
            </a:r>
          </a:p>
          <a:p>
            <a:pPr lvl="1"/>
            <a:r>
              <a:rPr lang="en-US" sz="2800" dirty="0" smtClean="0"/>
              <a:t>Password</a:t>
            </a:r>
            <a:endParaRPr lang="en-US" sz="2800" dirty="0"/>
          </a:p>
          <a:p>
            <a:r>
              <a:rPr lang="en-US" sz="3200" u="sng" dirty="0" smtClean="0"/>
              <a:t>Zero install </a:t>
            </a:r>
            <a:r>
              <a:rPr lang="en-US" sz="3200" dirty="0" smtClean="0"/>
              <a:t>(Completely browser based)</a:t>
            </a:r>
            <a:endParaRPr lang="en-US" sz="3200" dirty="0"/>
          </a:p>
          <a:p>
            <a:r>
              <a:rPr lang="en-US" sz="3200" u="sng" dirty="0" smtClean="0"/>
              <a:t>Single sign-on</a:t>
            </a:r>
          </a:p>
          <a:p>
            <a:r>
              <a:rPr lang="en-US" sz="3200" u="sng" dirty="0" smtClean="0"/>
              <a:t>Firewall friendly </a:t>
            </a:r>
            <a:r>
              <a:rPr lang="en-US" sz="3200" dirty="0" smtClean="0"/>
              <a:t>(Keep traffic on https port)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868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	What sort of things can you do with </a:t>
            </a:r>
            <a:r>
              <a:rPr lang="en-US" sz="3200" dirty="0" smtClean="0"/>
              <a:t>Open OnDemand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Access your supercomputer via web</a:t>
            </a:r>
          </a:p>
          <a:p>
            <a:pPr lvl="1"/>
            <a:r>
              <a:rPr lang="en-US" sz="2800" dirty="0" smtClean="0"/>
              <a:t>File Browser, File Editor:  upload/download, browse edit files</a:t>
            </a:r>
          </a:p>
          <a:p>
            <a:pPr lvl="1"/>
            <a:r>
              <a:rPr lang="en-US" sz="2800" dirty="0" smtClean="0"/>
              <a:t>Terminal:  connect to a login node command line</a:t>
            </a:r>
          </a:p>
          <a:p>
            <a:r>
              <a:rPr lang="en-US" sz="3200" u="sng" dirty="0" smtClean="0"/>
              <a:t>Manage Batch Jobs via the web</a:t>
            </a:r>
          </a:p>
          <a:p>
            <a:pPr lvl="1"/>
            <a:r>
              <a:rPr lang="en-US" sz="2800" dirty="0" err="1" smtClean="0"/>
              <a:t>MyJobs</a:t>
            </a:r>
            <a:r>
              <a:rPr lang="en-US" sz="2800" dirty="0" smtClean="0"/>
              <a:t> app:  create, submit and inspect individual jobs</a:t>
            </a:r>
          </a:p>
          <a:p>
            <a:pPr lvl="1"/>
            <a:r>
              <a:rPr lang="en-US" sz="2800" dirty="0" err="1" smtClean="0"/>
              <a:t>ActiveJobs</a:t>
            </a:r>
            <a:r>
              <a:rPr lang="en-US" sz="2800" dirty="0" smtClean="0"/>
              <a:t> app:  inspect queues and running job statistics </a:t>
            </a:r>
          </a:p>
        </p:txBody>
      </p:sp>
    </p:spTree>
    <p:extLst>
      <p:ext uri="{BB962C8B-B14F-4D97-AF65-F5344CB8AC3E}">
        <p14:creationId xmlns:p14="http://schemas.microsoft.com/office/powerpoint/2010/main" val="68817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Recap</a:t>
            </a:r>
            <a:endParaRPr lang="en-US" sz="3200" dirty="0"/>
          </a:p>
          <a:p>
            <a:r>
              <a:rPr lang="en-US" sz="3200" dirty="0" smtClean="0"/>
              <a:t>What’s new?</a:t>
            </a:r>
            <a:endParaRPr lang="en-US" sz="3200" dirty="0"/>
          </a:p>
          <a:p>
            <a:r>
              <a:rPr lang="en-US" sz="3200" dirty="0" smtClean="0"/>
              <a:t>Community experience</a:t>
            </a:r>
          </a:p>
          <a:p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877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6" name="Content Placeholder 5" descr="Screen Shot 2017-06-01 at 5.05.1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6" b="18536"/>
          <a:stretch/>
        </p:blipFill>
        <p:spPr/>
      </p:pic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51" b="-4451"/>
          <a:stretch>
            <a:fillRect/>
          </a:stretch>
        </p:blipFill>
        <p:spPr>
          <a:xfrm>
            <a:off x="9380475" y="2624138"/>
            <a:ext cx="2146300" cy="1762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5238" y="532190"/>
            <a:ext cx="740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webinar can be found on the Open OnDemand </a:t>
            </a:r>
            <a:r>
              <a:rPr lang="en-US" dirty="0" smtClean="0"/>
              <a:t>website:</a:t>
            </a:r>
            <a:endParaRPr lang="en-US" dirty="0"/>
          </a:p>
          <a:p>
            <a:pPr algn="r"/>
            <a:r>
              <a:rPr lang="en-US" dirty="0" smtClean="0">
                <a:hlinkClick r:id="rId4"/>
              </a:rPr>
              <a:t>https://osc.github.io</a:t>
            </a:r>
            <a:r>
              <a:rPr lang="en-US" dirty="0">
                <a:hlinkClick r:id="rId4"/>
              </a:rPr>
              <a:t>/Open-</a:t>
            </a:r>
            <a:r>
              <a:rPr lang="en-US" dirty="0" smtClean="0">
                <a:hlinkClick r:id="rId4"/>
              </a:rPr>
              <a:t>OnDemand</a:t>
            </a:r>
            <a:endParaRPr lang="en-US" dirty="0"/>
          </a:p>
        </p:txBody>
      </p:sp>
      <p:pic>
        <p:nvPicPr>
          <p:cNvPr id="12" name="Picture 11" descr="Screen Shot 2017-06-01 at 6.00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4" y="1560286"/>
            <a:ext cx="3148842" cy="1790095"/>
          </a:xfrm>
          <a:prstGeom prst="rect">
            <a:avLst/>
          </a:prstGeom>
        </p:spPr>
      </p:pic>
      <p:pic>
        <p:nvPicPr>
          <p:cNvPr id="13" name="Picture 12" descr="Screen Shot 2017-06-01 at 6.01.2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3" y="3797906"/>
            <a:ext cx="3170863" cy="18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Recap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 smtClean="0"/>
              <a:t>What’s new?</a:t>
            </a:r>
            <a:endParaRPr lang="en-US" sz="3200" dirty="0"/>
          </a:p>
          <a:p>
            <a:r>
              <a:rPr lang="en-US" sz="3200" dirty="0" smtClean="0"/>
              <a:t>Community experience</a:t>
            </a:r>
          </a:p>
          <a:p>
            <a:r>
              <a:rPr lang="en-US" sz="3200" dirty="0" smtClean="0"/>
              <a:t>Upcoming and Future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30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OnDemand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2016Q4</a:t>
            </a:r>
          </a:p>
          <a:p>
            <a:pPr lvl="1"/>
            <a:r>
              <a:rPr lang="en-US" dirty="0" smtClean="0"/>
              <a:t>OSC OnDemand 3.0 released</a:t>
            </a:r>
          </a:p>
          <a:p>
            <a:pPr lvl="2"/>
            <a:r>
              <a:rPr lang="en-US" dirty="0" smtClean="0"/>
              <a:t>First usage of Open OnDemand</a:t>
            </a:r>
          </a:p>
          <a:p>
            <a:pPr lvl="1"/>
            <a:r>
              <a:rPr lang="en-US" dirty="0" smtClean="0"/>
              <a:t>Beta testing at external sites begins</a:t>
            </a:r>
          </a:p>
          <a:p>
            <a:r>
              <a:rPr lang="en-US" dirty="0" smtClean="0"/>
              <a:t>2017Q1</a:t>
            </a:r>
          </a:p>
          <a:p>
            <a:pPr lvl="1"/>
            <a:r>
              <a:rPr lang="en-US" dirty="0" smtClean="0"/>
              <a:t>First public, fully installable release</a:t>
            </a:r>
          </a:p>
          <a:p>
            <a:pPr lvl="1"/>
            <a:r>
              <a:rPr lang="en-US" dirty="0" smtClean="0"/>
              <a:t>First webinar</a:t>
            </a:r>
          </a:p>
          <a:p>
            <a:r>
              <a:rPr lang="en-US" dirty="0" smtClean="0"/>
              <a:t>2017Q2</a:t>
            </a:r>
          </a:p>
          <a:p>
            <a:pPr lvl="1"/>
            <a:r>
              <a:rPr lang="en-US" dirty="0" smtClean="0"/>
              <a:t>Second webinar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68835"/>
      </p:ext>
    </p:extLst>
  </p:cSld>
  <p:clrMapOvr>
    <a:masterClrMapping/>
  </p:clrMapOvr>
</p:sld>
</file>

<file path=ppt/theme/theme1.xml><?xml version="1.0" encoding="utf-8"?>
<a:theme xmlns:a="http://schemas.openxmlformats.org/drawingml/2006/main" name="OSC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OSC_PowerPoint_Template.pptx</Template>
  <TotalTime>17049</TotalTime>
  <Words>565</Words>
  <Application>Microsoft Macintosh PowerPoint</Application>
  <PresentationFormat>Custom</PresentationFormat>
  <Paragraphs>127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OSC_PowerPoint_Template</vt:lpstr>
      <vt:lpstr>Open OnDemand: Supporting your HPC needs now more than ever</vt:lpstr>
      <vt:lpstr> Open OnDemand Overview</vt:lpstr>
      <vt:lpstr> About Open OnDemand</vt:lpstr>
      <vt:lpstr> OnDemand Features</vt:lpstr>
      <vt:lpstr> What sort of things can you do with Open OnDemand?</vt:lpstr>
      <vt:lpstr> Open OnDemand Overview</vt:lpstr>
      <vt:lpstr>Previously…</vt:lpstr>
      <vt:lpstr> Open OnDemand Overview</vt:lpstr>
      <vt:lpstr>Open OnDemand Timeline</vt:lpstr>
      <vt:lpstr> What’s new?</vt:lpstr>
      <vt:lpstr> What’s new?</vt:lpstr>
      <vt:lpstr> What’s new?</vt:lpstr>
      <vt:lpstr> What’s new?</vt:lpstr>
      <vt:lpstr> Open OnDemand Overview</vt:lpstr>
      <vt:lpstr>Community experience</vt:lpstr>
      <vt:lpstr> Open OnDemand Overview</vt:lpstr>
      <vt:lpstr>Upcoming and Future</vt:lpstr>
      <vt:lpstr>Next Webinar/Staying in Touch</vt:lpstr>
      <vt:lpstr> Thank you!  Any questions?</vt:lpstr>
    </vt:vector>
  </TitlesOfParts>
  <Company>OSC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Rebecca Dolan</dc:creator>
  <cp:lastModifiedBy>Basil Gohar</cp:lastModifiedBy>
  <cp:revision>696</cp:revision>
  <dcterms:created xsi:type="dcterms:W3CDTF">2010-10-22T18:24:59Z</dcterms:created>
  <dcterms:modified xsi:type="dcterms:W3CDTF">2017-06-07T15:24:40Z</dcterms:modified>
</cp:coreProperties>
</file>