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1" r:id="rId3"/>
  </p:sldIdLst>
  <p:sldSz cx="12599988" cy="5403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23" autoAdjust="0"/>
    <p:restoredTop sz="98933" autoAdjust="0"/>
  </p:normalViewPr>
  <p:slideViewPr>
    <p:cSldViewPr snapToGrid="0" snapToObjects="1">
      <p:cViewPr>
        <p:scale>
          <a:sx n="200" d="100"/>
          <a:sy n="200" d="100"/>
        </p:scale>
        <p:origin x="-664" y="-376"/>
      </p:cViewPr>
      <p:guideLst>
        <p:guide orient="horz" pos="1702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4DC60-F915-4045-8F64-8C80BDBB41EE}" type="datetime1">
              <a:rPr lang="en-US" smtClean="0"/>
              <a:t>19/5/13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CFA7-FFFF-9345-98D0-EDF8287E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76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2A689-61AF-2B42-853A-E4CE1CC4B12E}" type="datetime1">
              <a:rPr lang="en-US" smtClean="0"/>
              <a:t>19/5/13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68325" y="685800"/>
            <a:ext cx="7994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34D24-11FA-3440-9984-9494CF190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46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678697"/>
            <a:ext cx="10709990" cy="11583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3062182"/>
            <a:ext cx="8819992" cy="13809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89052" y="170121"/>
            <a:ext cx="3904683" cy="3633839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438" y="170121"/>
            <a:ext cx="11510614" cy="3633839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3472474"/>
            <a:ext cx="10709990" cy="10732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2290382"/>
            <a:ext cx="10709990" cy="11820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8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438" y="993208"/>
            <a:ext cx="7706554" cy="28107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4991" y="993208"/>
            <a:ext cx="7708743" cy="28107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16404"/>
            <a:ext cx="11339989" cy="900642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1209612"/>
            <a:ext cx="5567183" cy="504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1713721"/>
            <a:ext cx="5567183" cy="3113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19" y="1209612"/>
            <a:ext cx="5569370" cy="504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19" y="1713721"/>
            <a:ext cx="5569370" cy="3113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15153"/>
            <a:ext cx="4145309" cy="91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215154"/>
            <a:ext cx="7043743" cy="4612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1130806"/>
            <a:ext cx="4145309" cy="369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6" y="3782695"/>
            <a:ext cx="7559993" cy="4465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6" y="482844"/>
            <a:ext cx="7559993" cy="3242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6" y="4229264"/>
            <a:ext cx="7559993" cy="634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216404"/>
            <a:ext cx="11339989" cy="90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260899"/>
            <a:ext cx="11339989" cy="35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5008569"/>
            <a:ext cx="2939997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89EF-C686-EF45-80AB-09E09D08BD91}" type="datetimeFigureOut">
              <a:rPr lang="en-US" smtClean="0"/>
              <a:t>19/5/13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5008569"/>
            <a:ext cx="3989996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5008569"/>
            <a:ext cx="2939997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5A97-A300-EA4A-B076-A65104D2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317750" y="647089"/>
            <a:ext cx="909198" cy="214056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lgDash"/>
          </a:ln>
          <a:effectLst/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Sans Serif Demi Condensed"/>
                <a:cs typeface="CMU Sans Serif Demi Condensed"/>
              </a:rPr>
              <a:t>User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9603" y="647089"/>
            <a:ext cx="6569659" cy="339174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lgDash"/>
          </a:ln>
          <a:effectLst/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r"/>
            <a:endParaRPr lang="en-US" sz="1000" dirty="0">
              <a:solidFill>
                <a:srgbClr val="000000"/>
              </a:solidFill>
              <a:latin typeface="CMU Sans Serif Demi Condensed"/>
              <a:cs typeface="CMU Sans Serif Demi Condensed"/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2387601" y="709236"/>
            <a:ext cx="779736" cy="1079272"/>
          </a:xfrm>
          <a:prstGeom prst="flowChartMulti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original</a:t>
            </a:r>
          </a:p>
          <a:p>
            <a:pPr algn="ctr"/>
            <a:r>
              <a:rPr lang="en-US" sz="1400" dirty="0">
                <a:latin typeface="CMU Sans Serif Demi Condensed"/>
                <a:cs typeface="CMU Sans Serif Demi Condensed"/>
              </a:rPr>
              <a:t>s</a:t>
            </a:r>
            <a:r>
              <a:rPr lang="en-US" sz="1400" dirty="0" smtClean="0">
                <a:latin typeface="CMU Sans Serif Demi Condensed"/>
                <a:cs typeface="CMU Sans Serif Demi Condensed"/>
              </a:rPr>
              <a:t>ource</a:t>
            </a:r>
          </a:p>
          <a:p>
            <a:pPr algn="ctr"/>
            <a:r>
              <a:rPr lang="en-US" sz="1400" dirty="0">
                <a:latin typeface="CMU Sans Serif Demi Condensed"/>
                <a:cs typeface="CMU Sans Serif Demi Condensed"/>
              </a:rPr>
              <a:t>c</a:t>
            </a:r>
            <a:r>
              <a:rPr lang="en-US" sz="1400" dirty="0" smtClean="0">
                <a:latin typeface="CMU Sans Serif Demi Condensed"/>
                <a:cs typeface="CMU Sans Serif Demi Condensed"/>
              </a:rPr>
              <a:t>ode</a:t>
            </a:r>
            <a:endParaRPr lang="en-US" sz="1400" dirty="0">
              <a:latin typeface="CMU Sans Serif Demi Condensed"/>
              <a:cs typeface="CMU Sans Serif Demi Condensed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340221" y="1162356"/>
            <a:ext cx="1553961" cy="540000"/>
          </a:xfrm>
          <a:prstGeom prst="homePlate">
            <a:avLst/>
          </a:prstGeom>
          <a:pattFill prst="pct75">
            <a:fgClr>
              <a:srgbClr val="CCFFCC"/>
            </a:fgClr>
            <a:bgClr>
              <a:srgbClr val="008000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Compiler</a:t>
            </a:r>
            <a:endParaRPr lang="en-US" sz="1400" dirty="0">
              <a:latin typeface="CMU Sans Serif Demi Condensed"/>
              <a:cs typeface="CMU Sans Serif Demi Condensed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6044495" y="1162356"/>
            <a:ext cx="1080000" cy="540000"/>
          </a:xfrm>
          <a:prstGeom prst="homePlate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Analyzer</a:t>
            </a:r>
            <a:endParaRPr lang="en-US" sz="1400" dirty="0">
              <a:latin typeface="CMU Sans Serif Demi Condensed"/>
              <a:cs typeface="CMU Sans Serif Demi Condensed"/>
            </a:endParaRP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(HPCToolKit)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8539067" y="889536"/>
            <a:ext cx="540000" cy="1080000"/>
          </a:xfrm>
          <a:prstGeom prst="homePlate">
            <a:avLst>
              <a:gd name="adj" fmla="val 24547"/>
            </a:avLst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ans Serif Demi Condensed"/>
                <a:cs typeface="CMU Sans Serif Demi Condensed"/>
              </a:rPr>
              <a:t>MACPO</a:t>
            </a:r>
            <a:endParaRPr lang="en-US" sz="1400" dirty="0">
              <a:latin typeface="CMU Sans Serif Demi Condensed"/>
              <a:cs typeface="CMU Sans Serif Demi Condensed"/>
            </a:endParaRPr>
          </a:p>
        </p:txBody>
      </p:sp>
      <p:sp>
        <p:nvSpPr>
          <p:cNvPr id="14" name="Document 13"/>
          <p:cNvSpPr/>
          <p:nvPr/>
        </p:nvSpPr>
        <p:spPr>
          <a:xfrm>
            <a:off x="7158545" y="1162356"/>
            <a:ext cx="1080000" cy="540000"/>
          </a:xfrm>
          <a:prstGeom prst="flowChart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900" dirty="0">
                <a:latin typeface="CMU Sans Serif Demi Condensed"/>
                <a:cs typeface="CMU Sans Serif Demi Condensed"/>
              </a:rPr>
              <a:t>c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ode bottlenecks and general </a:t>
            </a:r>
            <a:r>
              <a:rPr lang="en-US" sz="900" dirty="0">
                <a:latin typeface="CMU Sans Serif Demi Condensed"/>
                <a:cs typeface="CMU Sans Serif Demi Condensed"/>
              </a:rPr>
              <a:t>p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erformance </a:t>
            </a:r>
            <a:r>
              <a:rPr lang="en-US" sz="900" dirty="0">
                <a:latin typeface="CMU Sans Serif Demi Condensed"/>
                <a:cs typeface="CMU Sans Serif Demi Condensed"/>
              </a:rPr>
              <a:t>m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etrics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15" name="Document 14"/>
          <p:cNvSpPr/>
          <p:nvPr/>
        </p:nvSpPr>
        <p:spPr>
          <a:xfrm>
            <a:off x="8269066" y="1735062"/>
            <a:ext cx="1080000" cy="504000"/>
          </a:xfrm>
          <a:prstGeom prst="flowChart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add data access</a:t>
            </a: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performance metrics to previous output</a:t>
            </a:r>
          </a:p>
        </p:txBody>
      </p:sp>
      <p:sp>
        <p:nvSpPr>
          <p:cNvPr id="16" name="Multidocument 15"/>
          <p:cNvSpPr/>
          <p:nvPr/>
        </p:nvSpPr>
        <p:spPr>
          <a:xfrm>
            <a:off x="8269065" y="2932550"/>
            <a:ext cx="1080000" cy="612000"/>
          </a:xfrm>
          <a:prstGeom prst="flowChartMulti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900" dirty="0">
                <a:latin typeface="CMU Sans Serif Demi Condensed"/>
                <a:cs typeface="CMU Sans Serif Demi Condensed"/>
              </a:rPr>
              <a:t>code fragments 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to</a:t>
            </a: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optimize and list of</a:t>
            </a: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recommendations</a:t>
            </a:r>
          </a:p>
          <a:p>
            <a:pPr algn="ctr"/>
            <a:endParaRPr lang="en-US" sz="400" dirty="0">
              <a:latin typeface="CMU Sans Serif Demi Condensed"/>
              <a:cs typeface="CMU Sans Serif Demi Condensed"/>
            </a:endParaRPr>
          </a:p>
        </p:txBody>
      </p:sp>
      <p:sp>
        <p:nvSpPr>
          <p:cNvPr id="17" name="Pentagon 16"/>
          <p:cNvSpPr/>
          <p:nvPr/>
        </p:nvSpPr>
        <p:spPr>
          <a:xfrm flipH="1">
            <a:off x="7148375" y="2905658"/>
            <a:ext cx="1080000" cy="540000"/>
          </a:xfrm>
          <a:prstGeom prst="homePlate">
            <a:avLst/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Pattern Recognizer</a:t>
            </a: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(Bison/Flex)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18" name="Multidocument 17"/>
          <p:cNvSpPr/>
          <p:nvPr/>
        </p:nvSpPr>
        <p:spPr>
          <a:xfrm>
            <a:off x="6044496" y="2932550"/>
            <a:ext cx="1080000" cy="612000"/>
          </a:xfrm>
          <a:prstGeom prst="flowChartMulti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MU Sans Serif Demi Condensed"/>
                <a:cs typeface="CMU Sans Serif Demi Condensed"/>
              </a:rPr>
              <a:t>c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ode fragments to optimize and list of code transformers</a:t>
            </a:r>
          </a:p>
          <a:p>
            <a:pPr algn="ctr"/>
            <a:endParaRPr lang="en-US" sz="400" dirty="0" smtClean="0">
              <a:latin typeface="CMU Sans Serif Demi Condensed"/>
              <a:cs typeface="CMU Sans Serif Demi Condensed"/>
            </a:endParaRPr>
          </a:p>
        </p:txBody>
      </p:sp>
      <p:sp>
        <p:nvSpPr>
          <p:cNvPr id="19" name="Multidocument 18"/>
          <p:cNvSpPr/>
          <p:nvPr/>
        </p:nvSpPr>
        <p:spPr>
          <a:xfrm>
            <a:off x="3814182" y="2932550"/>
            <a:ext cx="1080000" cy="612000"/>
          </a:xfrm>
          <a:prstGeom prst="flowChartMulti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MU Sans Serif Demi Condensed"/>
                <a:cs typeface="CMU Sans Serif Demi Condensed"/>
              </a:rPr>
              <a:t>o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ptimized code </a:t>
            </a:r>
            <a:r>
              <a:rPr lang="en-US" sz="900" dirty="0">
                <a:latin typeface="CMU Sans Serif Demi Condensed"/>
                <a:cs typeface="CMU Sans Serif Demi Condensed"/>
              </a:rPr>
              <a:t>f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ragments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20" name="Pentagon 19"/>
          <p:cNvSpPr/>
          <p:nvPr/>
        </p:nvSpPr>
        <p:spPr>
          <a:xfrm rot="5400000">
            <a:off x="8488072" y="2044664"/>
            <a:ext cx="641988" cy="1080000"/>
          </a:xfrm>
          <a:prstGeom prst="homePlate">
            <a:avLst>
              <a:gd name="adj" fmla="val 24547"/>
            </a:avLst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Optimization Formulator</a:t>
            </a: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(ROSE)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21" name="Pentagon 20"/>
          <p:cNvSpPr/>
          <p:nvPr/>
        </p:nvSpPr>
        <p:spPr>
          <a:xfrm rot="16200000">
            <a:off x="4084182" y="2078984"/>
            <a:ext cx="540000" cy="1080000"/>
          </a:xfrm>
          <a:prstGeom prst="homePlate">
            <a:avLst>
              <a:gd name="adj" fmla="val 24547"/>
            </a:avLst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ans Serif Demi Condensed"/>
                <a:cs typeface="CMU Sans Serif Demi Condensed"/>
              </a:rPr>
              <a:t>Integrator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CMU Sans Serif Demi Condensed"/>
                <a:cs typeface="CMU Sans Serif Demi Condensed"/>
              </a:rPr>
              <a:t>(ROSE)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22" name="Multidocument 21"/>
          <p:cNvSpPr/>
          <p:nvPr/>
        </p:nvSpPr>
        <p:spPr>
          <a:xfrm>
            <a:off x="3814182" y="1745915"/>
            <a:ext cx="1080000" cy="612000"/>
          </a:xfrm>
          <a:prstGeom prst="flowChartMulti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optimized</a:t>
            </a:r>
          </a:p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source code</a:t>
            </a:r>
            <a:endParaRPr lang="en-US" sz="400" dirty="0" smtClean="0">
              <a:latin typeface="CMU Sans Serif Demi Condensed"/>
              <a:cs typeface="CMU Sans Serif Demi Condensed"/>
            </a:endParaRPr>
          </a:p>
          <a:p>
            <a:pPr algn="ctr"/>
            <a:endParaRPr lang="en-US" sz="400" dirty="0">
              <a:latin typeface="CMU Sans Serif Demi Condensed"/>
              <a:cs typeface="CMU Sans Serif Demi Condensed"/>
            </a:endParaRPr>
          </a:p>
        </p:txBody>
      </p:sp>
      <p:sp>
        <p:nvSpPr>
          <p:cNvPr id="25" name="Can 24"/>
          <p:cNvSpPr/>
          <p:nvPr/>
        </p:nvSpPr>
        <p:spPr>
          <a:xfrm>
            <a:off x="5875281" y="2034203"/>
            <a:ext cx="1503420" cy="773172"/>
          </a:xfrm>
          <a:prstGeom prst="can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Support Database</a:t>
            </a:r>
            <a:endParaRPr lang="en-US" sz="1400" dirty="0">
              <a:latin typeface="CMU Sans Serif Demi Condensed"/>
              <a:cs typeface="CMU Sans Serif Demi Condensed"/>
            </a:endParaRPr>
          </a:p>
        </p:txBody>
      </p:sp>
      <p:sp>
        <p:nvSpPr>
          <p:cNvPr id="26" name="Pentagon 25"/>
          <p:cNvSpPr/>
          <p:nvPr/>
        </p:nvSpPr>
        <p:spPr>
          <a:xfrm flipH="1">
            <a:off x="4924568" y="2905658"/>
            <a:ext cx="1080000" cy="540000"/>
          </a:xfrm>
          <a:prstGeom prst="homePlate">
            <a:avLst/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Transformer</a:t>
            </a: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(PIPS/ROSE)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340222" y="658822"/>
            <a:ext cx="2704274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50" dirty="0" smtClean="0">
                <a:latin typeface="CMU Sans Serif Demi Condensed"/>
                <a:cs typeface="CMU Sans Serif Demi Condensed"/>
              </a:rPr>
              <a:t>Compilation Phase</a:t>
            </a:r>
            <a:endParaRPr lang="en-US" sz="1350" dirty="0">
              <a:latin typeface="CMU Sans Serif Demi Condensed"/>
              <a:cs typeface="CMU Sans Serif Demi Condensed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8213287" y="2035263"/>
            <a:ext cx="274921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72000" rIns="0" rtlCol="0" anchor="ctr"/>
          <a:lstStyle/>
          <a:p>
            <a:pPr algn="ctr"/>
            <a:r>
              <a:rPr lang="en-US" sz="1350" dirty="0">
                <a:latin typeface="CMU Sans Serif Demi Condensed"/>
                <a:cs typeface="CMU Sans Serif Demi Condensed"/>
              </a:rPr>
              <a:t>Diagnose and Recommendation Phases</a:t>
            </a:r>
          </a:p>
        </p:txBody>
      </p:sp>
      <p:sp>
        <p:nvSpPr>
          <p:cNvPr id="29" name="Right Arrow 28"/>
          <p:cNvSpPr/>
          <p:nvPr/>
        </p:nvSpPr>
        <p:spPr>
          <a:xfrm flipH="1">
            <a:off x="3670344" y="3542383"/>
            <a:ext cx="592450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50" dirty="0" smtClean="0">
                <a:latin typeface="CMU Sans Serif Demi Condensed"/>
                <a:cs typeface="CMU Sans Serif Demi Condensed"/>
              </a:rPr>
              <a:t>Code Transformation Phase</a:t>
            </a:r>
            <a:endParaRPr lang="en-US" sz="1350" dirty="0">
              <a:latin typeface="CMU Sans Serif Demi Condensed"/>
              <a:cs typeface="CMU Sans Serif Demi Condensed"/>
            </a:endParaRPr>
          </a:p>
        </p:txBody>
      </p:sp>
      <p:sp>
        <p:nvSpPr>
          <p:cNvPr id="30" name="Right Arrow 29"/>
          <p:cNvSpPr/>
          <p:nvPr/>
        </p:nvSpPr>
        <p:spPr>
          <a:xfrm rot="5400000" flipH="1">
            <a:off x="2525716" y="2519402"/>
            <a:ext cx="204961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rIns="0" rtlCol="0" anchor="ctr"/>
          <a:lstStyle/>
          <a:p>
            <a:pPr algn="ctr"/>
            <a:r>
              <a:rPr lang="en-US" sz="1350" dirty="0" smtClean="0">
                <a:latin typeface="CMU Sans Serif Demi Condensed"/>
                <a:cs typeface="CMU Sans Serif Demi Condensed"/>
              </a:rPr>
              <a:t>Code Integration Phase</a:t>
            </a:r>
            <a:endParaRPr lang="en-US" sz="1350" dirty="0">
              <a:latin typeface="CMU Sans Serif Demi Condensed"/>
              <a:cs typeface="CMU Sans Serif Demi Condensed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3455" y="3750881"/>
            <a:ext cx="180000" cy="1800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CMU Sans Serif Demi Condensed"/>
              <a:cs typeface="CMU Sans Serif Demi Condense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0714" y="3665874"/>
            <a:ext cx="76888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latin typeface="CMU Sans Serif Demi Condensed"/>
                <a:cs typeface="CMU Sans Serif Demi Condensed"/>
              </a:rPr>
              <a:t>Input/output data</a:t>
            </a:r>
            <a:endParaRPr lang="en-US" sz="1100" dirty="0">
              <a:latin typeface="CMU Sans Serif Demi Condensed"/>
              <a:cs typeface="CMU Sans Serif Demi Condense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3455" y="2995535"/>
            <a:ext cx="180000" cy="180000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CMU Sans Serif Demi Condensed"/>
              <a:cs typeface="CMU Sans Serif Demi Condense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0713" y="2918692"/>
            <a:ext cx="76889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latin typeface="CMU Sans Serif Demi Condensed"/>
                <a:cs typeface="CMU Sans Serif Demi Condensed"/>
              </a:rPr>
              <a:t>Developed by the authors</a:t>
            </a:r>
            <a:endParaRPr lang="en-US" sz="1100" dirty="0">
              <a:latin typeface="CMU Sans Serif Demi Condensed"/>
              <a:cs typeface="CMU Sans Serif Demi Condensed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3455" y="3389637"/>
            <a:ext cx="180000" cy="180000"/>
          </a:xfrm>
          <a:prstGeom prst="rect">
            <a:avLst/>
          </a:prstGeom>
          <a:pattFill prst="pct75">
            <a:fgClr>
              <a:srgbClr val="CCFFCC"/>
            </a:fgClr>
            <a:bgClr>
              <a:srgbClr val="008000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latin typeface="CMU Sans Serif Demi Condensed"/>
              <a:cs typeface="CMU Sans Serif Demi Condense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713" y="3318842"/>
            <a:ext cx="7688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latin typeface="CMU Sans Serif Demi Condensed"/>
                <a:cs typeface="CMU Sans Serif Demi Condensed"/>
              </a:rPr>
              <a:t>Standard Compiler</a:t>
            </a:r>
            <a:endParaRPr lang="en-US" sz="1100" dirty="0">
              <a:latin typeface="CMU Sans Serif Demi Condensed"/>
              <a:cs typeface="CMU Sans Serif Demi Condensed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044496" y="658822"/>
            <a:ext cx="3429704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50" dirty="0" smtClean="0">
                <a:latin typeface="CMU Sans Serif Demi Condensed"/>
                <a:cs typeface="CMU Sans Serif Demi Condensed"/>
              </a:rPr>
              <a:t>Measurement and Analysis Phases</a:t>
            </a:r>
            <a:endParaRPr lang="en-US" sz="1350" dirty="0">
              <a:latin typeface="CMU Sans Serif Demi Condensed"/>
              <a:cs typeface="CMU Sans Serif Demi Condensed"/>
            </a:endParaRPr>
          </a:p>
        </p:txBody>
      </p:sp>
      <p:sp>
        <p:nvSpPr>
          <p:cNvPr id="39" name="Pentagon 38"/>
          <p:cNvSpPr/>
          <p:nvPr/>
        </p:nvSpPr>
        <p:spPr>
          <a:xfrm rot="16200000">
            <a:off x="2413979" y="1780291"/>
            <a:ext cx="726983" cy="779734"/>
          </a:xfrm>
          <a:prstGeom prst="homePlate">
            <a:avLst>
              <a:gd name="adj" fmla="val 24547"/>
            </a:avLst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ans Serif Demi Condensed"/>
                <a:cs typeface="CMU Sans Serif Demi Condensed"/>
              </a:rPr>
              <a:t>Work Flow Script</a:t>
            </a:r>
            <a:endParaRPr lang="en-US" sz="1400" dirty="0">
              <a:latin typeface="CMU Sans Serif Demi Condensed"/>
              <a:cs typeface="CMU Sans Serif Demi Condensed"/>
            </a:endParaRPr>
          </a:p>
        </p:txBody>
      </p:sp>
      <p:sp>
        <p:nvSpPr>
          <p:cNvPr id="2" name="Up-Down Arrow 1"/>
          <p:cNvSpPr/>
          <p:nvPr/>
        </p:nvSpPr>
        <p:spPr>
          <a:xfrm rot="5400000">
            <a:off x="7684258" y="2078285"/>
            <a:ext cx="265558" cy="79757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ans Serif Demi Condensed"/>
              <a:cs typeface="CMU Sans Serif Demi Condensed"/>
            </a:endParaRPr>
          </a:p>
        </p:txBody>
      </p:sp>
      <p:sp>
        <p:nvSpPr>
          <p:cNvPr id="3" name="Left-Up Arrow 2"/>
          <p:cNvSpPr/>
          <p:nvPr/>
        </p:nvSpPr>
        <p:spPr>
          <a:xfrm rot="10800000">
            <a:off x="5309881" y="2342402"/>
            <a:ext cx="540000" cy="540000"/>
          </a:xfrm>
          <a:prstGeom prst="lef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ans Serif Demi Condensed"/>
              <a:cs typeface="CMU Sans Serif Demi Condensed"/>
            </a:endParaRPr>
          </a:p>
        </p:txBody>
      </p:sp>
      <p:sp>
        <p:nvSpPr>
          <p:cNvPr id="40" name="Left-Up Arrow 39"/>
          <p:cNvSpPr/>
          <p:nvPr/>
        </p:nvSpPr>
        <p:spPr>
          <a:xfrm rot="16200000">
            <a:off x="7416926" y="2342402"/>
            <a:ext cx="540000" cy="540000"/>
          </a:xfrm>
          <a:prstGeom prst="lef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ans Serif Demi Condensed"/>
              <a:cs typeface="CMU Sans Serif Demi Condensed"/>
            </a:endParaRPr>
          </a:p>
        </p:txBody>
      </p:sp>
      <p:sp>
        <p:nvSpPr>
          <p:cNvPr id="42" name="Document 41"/>
          <p:cNvSpPr/>
          <p:nvPr/>
        </p:nvSpPr>
        <p:spPr>
          <a:xfrm>
            <a:off x="4928232" y="1162358"/>
            <a:ext cx="1080000" cy="540000"/>
          </a:xfrm>
          <a:prstGeom prst="flowChart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binary object</a:t>
            </a:r>
            <a:endParaRPr lang="en-US" sz="1400" dirty="0">
              <a:latin typeface="CMU Sans Serif Demi Condensed"/>
              <a:cs typeface="CMU Sans Serif D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354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317750" y="647089"/>
            <a:ext cx="909198" cy="214056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lgDash"/>
          </a:ln>
          <a:effectLst/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Sans Serif Demi Condensed"/>
                <a:cs typeface="CMU Sans Serif Demi Condensed"/>
              </a:rPr>
              <a:t>User Interface</a:t>
            </a:r>
          </a:p>
        </p:txBody>
      </p:sp>
      <p:sp>
        <p:nvSpPr>
          <p:cNvPr id="9" name="Multidocument 8"/>
          <p:cNvSpPr/>
          <p:nvPr/>
        </p:nvSpPr>
        <p:spPr>
          <a:xfrm>
            <a:off x="2387601" y="709236"/>
            <a:ext cx="779736" cy="1079272"/>
          </a:xfrm>
          <a:prstGeom prst="flowChartMulti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binary object</a:t>
            </a:r>
            <a:endParaRPr lang="en-US" sz="1400" dirty="0">
              <a:latin typeface="CMU Sans Serif Demi Condensed"/>
              <a:cs typeface="CMU Sans Serif Demi Condensed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6044495" y="1162356"/>
            <a:ext cx="1080000" cy="540000"/>
          </a:xfrm>
          <a:prstGeom prst="homePlate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Measurement</a:t>
            </a:r>
            <a:endParaRPr lang="en-US" sz="1400" dirty="0">
              <a:latin typeface="CMU Sans Serif Demi Condensed"/>
              <a:cs typeface="CMU Sans Serif Demi Condensed"/>
            </a:endParaRP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(HPCToolKit)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14" name="Document 13"/>
          <p:cNvSpPr/>
          <p:nvPr/>
        </p:nvSpPr>
        <p:spPr>
          <a:xfrm>
            <a:off x="7158545" y="1162356"/>
            <a:ext cx="1080000" cy="540000"/>
          </a:xfrm>
          <a:prstGeom prst="flowChart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general </a:t>
            </a:r>
            <a:r>
              <a:rPr lang="en-US" sz="900" dirty="0">
                <a:latin typeface="CMU Sans Serif Demi Condensed"/>
                <a:cs typeface="CMU Sans Serif Demi Condensed"/>
              </a:rPr>
              <a:t>p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erformance </a:t>
            </a:r>
            <a:r>
              <a:rPr lang="en-US" sz="900" dirty="0">
                <a:latin typeface="CMU Sans Serif Demi Condensed"/>
                <a:cs typeface="CMU Sans Serif Demi Condensed"/>
              </a:rPr>
              <a:t>m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etrics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16" name="Multidocument 15"/>
          <p:cNvSpPr/>
          <p:nvPr/>
        </p:nvSpPr>
        <p:spPr>
          <a:xfrm>
            <a:off x="8269065" y="2932550"/>
            <a:ext cx="1080000" cy="612000"/>
          </a:xfrm>
          <a:prstGeom prst="flowChartMultidocumen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900" dirty="0">
                <a:latin typeface="CMU Sans Serif Demi Condensed"/>
                <a:cs typeface="CMU Sans Serif Demi Condensed"/>
              </a:rPr>
              <a:t>code 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bottlenecks </a:t>
            </a:r>
            <a:r>
              <a:rPr lang="en-US" sz="900" dirty="0" smtClean="0">
                <a:latin typeface="CMU Sans Serif Demi Condensed"/>
                <a:cs typeface="CMU Sans Serif Demi Condensed"/>
              </a:rPr>
              <a:t>and list of</a:t>
            </a:r>
          </a:p>
          <a:p>
            <a:pPr algn="ctr"/>
            <a:r>
              <a:rPr lang="en-US" sz="900" dirty="0" smtClean="0">
                <a:latin typeface="CMU Sans Serif Demi Condensed"/>
                <a:cs typeface="CMU Sans Serif Demi Condensed"/>
              </a:rPr>
              <a:t>recommendations</a:t>
            </a:r>
          </a:p>
          <a:p>
            <a:pPr algn="ctr"/>
            <a:endParaRPr lang="en-US" sz="400" dirty="0">
              <a:latin typeface="CMU Sans Serif Demi Condensed"/>
              <a:cs typeface="CMU Sans Serif Demi Condensed"/>
            </a:endParaRPr>
          </a:p>
        </p:txBody>
      </p:sp>
      <p:sp>
        <p:nvSpPr>
          <p:cNvPr id="20" name="Pentagon 19"/>
          <p:cNvSpPr/>
          <p:nvPr/>
        </p:nvSpPr>
        <p:spPr>
          <a:xfrm rot="5400000">
            <a:off x="8488072" y="2044664"/>
            <a:ext cx="641988" cy="1080000"/>
          </a:xfrm>
          <a:prstGeom prst="homePlate">
            <a:avLst>
              <a:gd name="adj" fmla="val 24547"/>
            </a:avLst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Analyzer and</a:t>
            </a:r>
          </a:p>
          <a:p>
            <a:pPr algn="ctr"/>
            <a:r>
              <a:rPr lang="en-US" sz="1400" dirty="0" smtClean="0">
                <a:latin typeface="CMU Sans Serif Demi Condensed"/>
                <a:cs typeface="CMU Sans Serif Demi Condensed"/>
              </a:rPr>
              <a:t>Recommender</a:t>
            </a:r>
            <a:endParaRPr lang="en-US" sz="900" dirty="0">
              <a:latin typeface="CMU Sans Serif Demi Condensed"/>
              <a:cs typeface="CMU Sans Serif Demi Condensed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8213287" y="2035263"/>
            <a:ext cx="274921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72000" rIns="0" rtlCol="0" anchor="ctr"/>
          <a:lstStyle/>
          <a:p>
            <a:pPr algn="ctr"/>
            <a:r>
              <a:rPr lang="en-US" sz="1350" dirty="0">
                <a:latin typeface="CMU Sans Serif Demi Condensed"/>
                <a:cs typeface="CMU Sans Serif Demi Condensed"/>
              </a:rPr>
              <a:t>Diagnose and Recommendation Phases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3455" y="3750881"/>
            <a:ext cx="180000" cy="1800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FFFF99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CMU Sans Serif Demi Condensed"/>
              <a:cs typeface="CMU Sans Serif Demi Condense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0714" y="3665874"/>
            <a:ext cx="76888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latin typeface="CMU Sans Serif Demi Condensed"/>
                <a:cs typeface="CMU Sans Serif Demi Condensed"/>
              </a:rPr>
              <a:t>Input/output data</a:t>
            </a:r>
            <a:endParaRPr lang="en-US" sz="1100" dirty="0">
              <a:latin typeface="CMU Sans Serif Demi Condensed"/>
              <a:cs typeface="CMU Sans Serif Demi Condense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3455" y="2995535"/>
            <a:ext cx="180000" cy="180000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CMU Sans Serif Demi Condensed"/>
              <a:cs typeface="CMU Sans Serif Demi Condense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0713" y="2918692"/>
            <a:ext cx="76889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latin typeface="CMU Sans Serif Demi Condensed"/>
                <a:cs typeface="CMU Sans Serif Demi Condensed"/>
              </a:rPr>
              <a:t>Developed by the authors</a:t>
            </a:r>
            <a:endParaRPr lang="en-US" sz="1100" dirty="0">
              <a:latin typeface="CMU Sans Serif Demi Condensed"/>
              <a:cs typeface="CMU Sans Serif Demi Condensed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044494" y="658822"/>
            <a:ext cx="3429705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50" dirty="0" smtClean="0">
                <a:latin typeface="CMU Sans Serif Demi Condensed"/>
                <a:cs typeface="CMU Sans Serif Demi Condensed"/>
              </a:rPr>
              <a:t>Measurement and Analysis Phases</a:t>
            </a:r>
            <a:endParaRPr lang="en-US" sz="1350" dirty="0">
              <a:latin typeface="CMU Sans Serif Demi Condensed"/>
              <a:cs typeface="CMU Sans Serif Demi Condensed"/>
            </a:endParaRPr>
          </a:p>
        </p:txBody>
      </p:sp>
      <p:sp>
        <p:nvSpPr>
          <p:cNvPr id="39" name="Pentagon 38"/>
          <p:cNvSpPr/>
          <p:nvPr/>
        </p:nvSpPr>
        <p:spPr>
          <a:xfrm rot="16200000">
            <a:off x="2413979" y="1780291"/>
            <a:ext cx="726983" cy="779734"/>
          </a:xfrm>
          <a:prstGeom prst="homePlate">
            <a:avLst>
              <a:gd name="adj" fmla="val 24547"/>
            </a:avLst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MU Sans Serif Demi Condensed"/>
                <a:cs typeface="CMU Sans Serif Demi Condensed"/>
              </a:rPr>
              <a:t>Script</a:t>
            </a:r>
            <a:endParaRPr lang="en-US" sz="1400" dirty="0">
              <a:latin typeface="CMU Sans Serif Demi Condensed"/>
              <a:cs typeface="CMU Sans Serif Demi Condensed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9602" y="1435100"/>
            <a:ext cx="2708448" cy="0"/>
          </a:xfrm>
          <a:prstGeom prst="straightConnector1">
            <a:avLst/>
          </a:prstGeom>
          <a:ln w="28575" cmpd="sng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79602" y="2552700"/>
            <a:ext cx="4958943" cy="0"/>
          </a:xfrm>
          <a:prstGeom prst="straightConnector1">
            <a:avLst/>
          </a:prstGeom>
          <a:ln w="28575" cmpd="sng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8276645" y="1400606"/>
            <a:ext cx="570521" cy="831314"/>
          </a:xfrm>
          <a:prstGeom prst="bentConnector2">
            <a:avLst/>
          </a:prstGeom>
          <a:ln w="28575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6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140</Words>
  <Application>Microsoft Macintosh PowerPoint</Application>
  <PresentationFormat>Custom</PresentationFormat>
  <Paragraphs>51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Fialho</dc:creator>
  <cp:lastModifiedBy>Leonardo Fialho</cp:lastModifiedBy>
  <cp:revision>43</cp:revision>
  <cp:lastPrinted>2013-04-12T21:34:00Z</cp:lastPrinted>
  <dcterms:created xsi:type="dcterms:W3CDTF">2013-01-18T06:47:58Z</dcterms:created>
  <dcterms:modified xsi:type="dcterms:W3CDTF">2013-05-19T16:23:29Z</dcterms:modified>
</cp:coreProperties>
</file>