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sldIdLst>
    <p:sldId id="259" r:id="rId2"/>
    <p:sldId id="256" r:id="rId3"/>
    <p:sldId id="257" r:id="rId4"/>
    <p:sldId id="271" r:id="rId5"/>
    <p:sldId id="274" r:id="rId6"/>
    <p:sldId id="273" r:id="rId7"/>
    <p:sldId id="272" r:id="rId8"/>
    <p:sldId id="279" r:id="rId9"/>
    <p:sldId id="275" r:id="rId10"/>
    <p:sldId id="276" r:id="rId11"/>
    <p:sldId id="277" r:id="rId12"/>
    <p:sldId id="280" r:id="rId13"/>
    <p:sldId id="278" r:id="rId14"/>
    <p:sldId id="281" r:id="rId15"/>
    <p:sldId id="282" r:id="rId16"/>
    <p:sldId id="283" r:id="rId17"/>
    <p:sldId id="284" r:id="rId18"/>
    <p:sldId id="270" r:id="rId19"/>
  </p:sldIdLst>
  <p:sldSz cx="17338675" cy="9753600"/>
  <p:notesSz cx="6858000" cy="9144000"/>
  <p:defaultTextStyle>
    <a:defPPr>
      <a:defRPr lang="en-US"/>
    </a:defPPr>
    <a:lvl1pPr marL="0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1pPr>
    <a:lvl2pPr marL="650184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2pPr>
    <a:lvl3pPr marL="1300368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3pPr>
    <a:lvl4pPr marL="1950552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4pPr>
    <a:lvl5pPr marL="2600736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5pPr>
    <a:lvl6pPr marL="3250921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6pPr>
    <a:lvl7pPr marL="3901105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7pPr>
    <a:lvl8pPr marL="4551289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8pPr>
    <a:lvl9pPr marL="5201473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54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64C8"/>
    <a:srgbClr val="FF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18" autoAdjust="0"/>
    <p:restoredTop sz="95801" autoAdjust="0"/>
  </p:normalViewPr>
  <p:slideViewPr>
    <p:cSldViewPr snapToGrid="0" showGuides="1">
      <p:cViewPr varScale="1">
        <p:scale>
          <a:sx n="97" d="100"/>
          <a:sy n="97" d="100"/>
        </p:scale>
        <p:origin x="248" y="688"/>
      </p:cViewPr>
      <p:guideLst>
        <p:guide orient="horz" pos="3072"/>
        <p:guide pos="54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80C0C-85DF-417F-8238-DB0D15743621}" type="datetimeFigureOut">
              <a:rPr lang="en-GB" smtClean="0"/>
              <a:t>13/12/2023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A0A48-EDB1-4AFE-B1B7-10CE2A4164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01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887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4704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18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rpora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64F84-246C-4657-8172-1E2969D0F603}" type="datetime1">
              <a:rPr lang="en-GB" smtClean="0"/>
              <a:t>13/12/2023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Logo Large EN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747" y="2283675"/>
            <a:ext cx="4800610" cy="417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3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1393200"/>
            <a:ext cx="16424275" cy="6505200"/>
          </a:xfrm>
          <a:prstGeom prst="rect">
            <a:avLst/>
          </a:prstGeom>
          <a:solidFill>
            <a:srgbClr val="1E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291074" y="1743240"/>
            <a:ext cx="7416000" cy="5769600"/>
          </a:xfrm>
        </p:spPr>
        <p:txBody>
          <a:bodyPr anchor="t" anchorCtr="0">
            <a:noAutofit/>
          </a:bodyPr>
          <a:lstStyle>
            <a:lvl1pPr algn="l">
              <a:lnSpc>
                <a:spcPts val="3500"/>
              </a:lnSpc>
              <a:defRPr sz="2500" u="none" cap="none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latin typeface="+mn-lt"/>
              </a:defRPr>
            </a:lvl1pPr>
          </a:lstStyle>
          <a:p>
            <a:r>
              <a:rPr lang="en-GB" noProof="0" dirty="0"/>
              <a:t>Click to add presenters </a:t>
            </a:r>
            <a:r>
              <a:rPr lang="en-GB" noProof="0"/>
              <a:t>contact data</a:t>
            </a:r>
            <a:endParaRPr lang="en-GB" noProof="0" dirty="0"/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1828800"/>
            <a:ext cx="15012000" cy="59997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ijdelijke aanduiding voor tekst 4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9215999" y="3095999"/>
            <a:ext cx="7257600" cy="2125481"/>
          </a:xfrm>
        </p:spPr>
        <p:txBody>
          <a:bodyPr>
            <a:normAutofit/>
          </a:bodyPr>
          <a:lstStyle>
            <a:lvl1pPr>
              <a:lnSpc>
                <a:spcPts val="3500"/>
              </a:lnSpc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Click to add social media names</a:t>
            </a:r>
            <a:endParaRPr lang="nl-NL" dirty="0"/>
          </a:p>
        </p:txBody>
      </p:sp>
      <p:pic>
        <p:nvPicPr>
          <p:cNvPr id="13" name="Afbeelding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" y="0"/>
            <a:ext cx="4179598" cy="13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7857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1393200"/>
            <a:ext cx="16424275" cy="6505200"/>
          </a:xfrm>
          <a:prstGeom prst="rect">
            <a:avLst/>
          </a:prstGeom>
          <a:solidFill>
            <a:srgbClr val="1E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291074" y="2286000"/>
            <a:ext cx="15183366" cy="4436316"/>
          </a:xfrm>
        </p:spPr>
        <p:txBody>
          <a:bodyPr anchor="b">
            <a:noAutofit/>
          </a:bodyPr>
          <a:lstStyle>
            <a:lvl1pPr algn="l">
              <a:lnSpc>
                <a:spcPts val="11000"/>
              </a:lnSpc>
              <a:defRPr sz="10000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283414" y="6874716"/>
            <a:ext cx="15191026" cy="583200"/>
          </a:xfrm>
        </p:spPr>
        <p:txBody>
          <a:bodyPr>
            <a:normAutofit/>
          </a:bodyPr>
          <a:lstStyle>
            <a:lvl1pPr marL="0" indent="0" algn="l">
              <a:lnSpc>
                <a:spcPts val="3600"/>
              </a:lnSpc>
              <a:buNone/>
              <a:defRPr sz="3000">
                <a:solidFill>
                  <a:schemeClr val="accent1"/>
                </a:solidFill>
              </a:defRPr>
            </a:lvl1pPr>
            <a:lvl2pPr marL="650184" indent="0" algn="ctr">
              <a:buNone/>
              <a:defRPr sz="2844"/>
            </a:lvl2pPr>
            <a:lvl3pPr marL="1300368" indent="0" algn="ctr">
              <a:buNone/>
              <a:defRPr sz="2560"/>
            </a:lvl3pPr>
            <a:lvl4pPr marL="1950552" indent="0" algn="ctr">
              <a:buNone/>
              <a:defRPr sz="2275"/>
            </a:lvl4pPr>
            <a:lvl5pPr marL="2600736" indent="0" algn="ctr">
              <a:buNone/>
              <a:defRPr sz="2275"/>
            </a:lvl5pPr>
            <a:lvl6pPr marL="3250921" indent="0" algn="ctr">
              <a:buNone/>
              <a:defRPr sz="2275"/>
            </a:lvl6pPr>
            <a:lvl7pPr marL="3901105" indent="0" algn="ctr">
              <a:buNone/>
              <a:defRPr sz="2275"/>
            </a:lvl7pPr>
            <a:lvl8pPr marL="4551289" indent="0" algn="ctr">
              <a:buNone/>
              <a:defRPr sz="2275"/>
            </a:lvl8pPr>
            <a:lvl9pPr marL="5201473" indent="0" algn="ctr">
              <a:buNone/>
              <a:defRPr sz="2275"/>
            </a:lvl9pPr>
          </a:lstStyle>
          <a:p>
            <a:r>
              <a:rPr lang="en-GB" noProof="0" dirty="0"/>
              <a:t>Click to add subtitle / presenter / date [</a:t>
            </a:r>
            <a:r>
              <a:rPr lang="en-GB" noProof="0" dirty="0" err="1"/>
              <a:t>dd</a:t>
            </a:r>
            <a:r>
              <a:rPr lang="en-GB" noProof="0" dirty="0"/>
              <a:t>-mm-</a:t>
            </a:r>
            <a:r>
              <a:rPr lang="en-GB" noProof="0" dirty="0" err="1"/>
              <a:t>yyyy</a:t>
            </a:r>
            <a:r>
              <a:rPr lang="en-GB" noProof="0" dirty="0"/>
              <a:t>]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6408000"/>
            <a:ext cx="15012000" cy="576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 hasCustomPrompt="1"/>
          </p:nvPr>
        </p:nvSpPr>
        <p:spPr>
          <a:xfrm>
            <a:off x="3200400" y="8366400"/>
            <a:ext cx="2286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1</a:t>
            </a:r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5713200" y="8366400"/>
            <a:ext cx="2286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2</a:t>
            </a:r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8229600" y="8366400"/>
            <a:ext cx="2322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3</a:t>
            </a: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46000" y="8366400"/>
            <a:ext cx="2322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Partner Logo 4</a:t>
            </a:r>
          </a:p>
        </p:txBody>
      </p:sp>
      <p:sp>
        <p:nvSpPr>
          <p:cNvPr id="16" name="Oranisation Placeholder"/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8580530" y="395008"/>
            <a:ext cx="8294400" cy="540000"/>
          </a:xfrm>
        </p:spPr>
        <p:txBody>
          <a:bodyPr anchor="b" anchorCtr="0">
            <a:normAutofit/>
          </a:bodyPr>
          <a:lstStyle>
            <a:lvl1pPr>
              <a:lnSpc>
                <a:spcPts val="1700"/>
              </a:lnSpc>
              <a:defRPr sz="1400" b="1" i="0" u="sng" cap="all" baseline="0">
                <a:solidFill>
                  <a:srgbClr val="1E64C8"/>
                </a:solidFill>
                <a:uFill>
                  <a:solidFill>
                    <a:schemeClr val="bg1"/>
                  </a:solidFill>
                </a:uFill>
              </a:defRPr>
            </a:lvl1pPr>
            <a:lvl2pPr marL="0" indent="0">
              <a:lnSpc>
                <a:spcPts val="1700"/>
              </a:lnSpc>
              <a:buNone/>
              <a:defRPr sz="1400" cap="all" baseline="0">
                <a:solidFill>
                  <a:srgbClr val="1E64C8"/>
                </a:solidFill>
              </a:defRPr>
            </a:lvl2pPr>
          </a:lstStyle>
          <a:p>
            <a:pPr lvl="0"/>
            <a:r>
              <a:rPr lang="en-GB" noProof="0" dirty="0"/>
              <a:t>Click to edit organisation styles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pic>
        <p:nvPicPr>
          <p:cNvPr id="20" name="Afbeelding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" y="0"/>
            <a:ext cx="4179598" cy="13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81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0"/>
            <a:ext cx="16424275" cy="7898400"/>
          </a:xfrm>
          <a:prstGeom prst="rect">
            <a:avLst/>
          </a:prstGeom>
          <a:solidFill>
            <a:srgbClr val="1E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291074" y="3246120"/>
            <a:ext cx="15183366" cy="4436316"/>
          </a:xfrm>
        </p:spPr>
        <p:txBody>
          <a:bodyPr anchor="b">
            <a:noAutofit/>
          </a:bodyPr>
          <a:lstStyle>
            <a:lvl1pPr algn="l">
              <a:lnSpc>
                <a:spcPts val="11000"/>
              </a:lnSpc>
              <a:defRPr sz="10000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en-GB" noProof="0" dirty="0"/>
              <a:t>Click to add chapter title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7344000"/>
            <a:ext cx="15012000" cy="576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94732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5825" y="1194364"/>
            <a:ext cx="15699575" cy="6696000"/>
          </a:xfrm>
        </p:spPr>
        <p:txBody>
          <a:bodyPr/>
          <a:lstStyle>
            <a:lvl1pPr marL="536400" indent="-450000" defTabSz="457200">
              <a:lnSpc>
                <a:spcPct val="120000"/>
              </a:lnSpc>
              <a:buFont typeface="Arial" panose="020B0604020202020204" pitchFamily="34" charset="0"/>
              <a:buChar char="̶"/>
              <a:defRPr/>
            </a:lvl1pPr>
            <a:lvl2pPr marL="1170000" indent="-450000">
              <a:lnSpc>
                <a:spcPct val="120000"/>
              </a:lnSpc>
              <a:defRPr/>
            </a:lvl2pPr>
            <a:lvl3pPr marL="1756800" indent="-450000" defTabSz="457200">
              <a:lnSpc>
                <a:spcPct val="120000"/>
              </a:lnSpc>
              <a:defRPr/>
            </a:lvl3pPr>
            <a:lvl4pPr marL="2329200" indent="-550800" defTabSz="457200">
              <a:lnSpc>
                <a:spcPct val="120000"/>
              </a:lnSpc>
              <a:defRPr/>
            </a:lvl4pPr>
            <a:lvl5pPr marL="2962800" indent="-442800" defTabSz="457200">
              <a:lnSpc>
                <a:spcPct val="120000"/>
              </a:lnSpc>
              <a:buFont typeface="Arial" panose="020B0604020202020204" pitchFamily="34" charset="0"/>
              <a:buChar char="̶"/>
              <a:defRPr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CAF6-1686-4743-9124-83F33F1A0EA9}" type="datetime1">
              <a:rPr lang="en-GB" noProof="0" smtClean="0"/>
              <a:t>13/12/2023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8157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ADBF0-A618-4E69-83BB-0C41E08702AA}" type="datetime1">
              <a:rPr lang="en-GB" noProof="0" smtClean="0"/>
              <a:t>13/12/2023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10104438" y="1371918"/>
            <a:ext cx="6300000" cy="64980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Photo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5825" y="1194364"/>
            <a:ext cx="8442000" cy="6696000"/>
          </a:xfrm>
        </p:spPr>
        <p:txBody>
          <a:bodyPr/>
          <a:lstStyle>
            <a:lvl1pPr defTabSz="457200"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 defTabSz="457200">
              <a:lnSpc>
                <a:spcPct val="120000"/>
              </a:lnSpc>
              <a:defRPr/>
            </a:lvl3pPr>
            <a:lvl4pPr defTabSz="457200">
              <a:lnSpc>
                <a:spcPct val="120000"/>
              </a:lnSpc>
              <a:defRPr/>
            </a:lvl4pPr>
            <a:lvl5pPr defTabSz="457200">
              <a:lnSpc>
                <a:spcPct val="120000"/>
              </a:lnSpc>
              <a:defRPr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1488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3E58-CDC3-4782-B82C-4D381C795B98}" type="datetime1">
              <a:rPr lang="en-GB" noProof="0" smtClean="0"/>
              <a:t>13/12/2023</a:t>
            </a:fld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52038" y="1371600"/>
            <a:ext cx="15480000" cy="65016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374516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465D1-804F-429B-83CD-3EFA8410E123}" type="datetime1">
              <a:rPr lang="en-GB" smtClean="0"/>
              <a:t>13/12/2023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Covering Background"/>
          <p:cNvSpPr/>
          <p:nvPr userDrawn="1"/>
        </p:nvSpPr>
        <p:spPr>
          <a:xfrm>
            <a:off x="-1" y="0"/>
            <a:ext cx="17337600" cy="9753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17337600" cy="975360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294941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extbox over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914400" y="0"/>
            <a:ext cx="16424275" cy="7920000"/>
          </a:xfrm>
        </p:spPr>
        <p:txBody>
          <a:bodyPr/>
          <a:lstStyle>
            <a:lvl1pPr marL="8572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/>
              <a:t>Picture</a:t>
            </a:r>
            <a:endParaRPr lang="nl-BE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1384-1200-4D40-BEF0-3A17A1F906F4}" type="datetime1">
              <a:rPr lang="nl-NL" noProof="0" smtClean="0"/>
              <a:t>13-12-2023</a:t>
            </a:fld>
            <a:endParaRPr lang="nl-NL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0301F6D1-3E66-4198-8305-F0FF1745CC9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2691979"/>
            <a:ext cx="6764400" cy="5230800"/>
          </a:xfrm>
          <a:solidFill>
            <a:srgbClr val="1E64C8"/>
          </a:solidFill>
        </p:spPr>
        <p:txBody>
          <a:bodyPr anchor="b" anchorCtr="0">
            <a:noAutofit/>
          </a:bodyPr>
          <a:lstStyle>
            <a:lvl1pPr marL="85725" indent="0">
              <a:buNone/>
              <a:defRPr sz="10000" u="sng" cap="all" baseline="0">
                <a:solidFill>
                  <a:schemeClr val="bg1"/>
                </a:solidFill>
              </a:defRPr>
            </a:lvl1pPr>
            <a:lvl2pPr marL="984250" indent="-625475"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Click to add  text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28202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blue textbox over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876AD30-96E8-448B-B97A-24B00ADE12C5}"/>
              </a:ext>
            </a:extLst>
          </p:cNvPr>
          <p:cNvSpPr/>
          <p:nvPr userDrawn="1"/>
        </p:nvSpPr>
        <p:spPr>
          <a:xfrm>
            <a:off x="914400" y="0"/>
            <a:ext cx="16424275" cy="78984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914400" y="0"/>
            <a:ext cx="16424275" cy="7920000"/>
          </a:xfrm>
        </p:spPr>
        <p:txBody>
          <a:bodyPr/>
          <a:lstStyle>
            <a:lvl1pPr marL="8572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/>
              <a:t>Picture</a:t>
            </a:r>
            <a:endParaRPr lang="nl-BE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1384-1200-4D40-BEF0-3A17A1F906F4}" type="datetime1">
              <a:rPr lang="nl-NL" noProof="0" smtClean="0"/>
              <a:t>13-12-2023</a:t>
            </a:fld>
            <a:endParaRPr lang="nl-NL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0301F6D1-3E66-4198-8305-F0FF1745CC9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4399" y="1011602"/>
            <a:ext cx="7754938" cy="6908398"/>
          </a:xfrm>
          <a:solidFill>
            <a:srgbClr val="E9F0FA"/>
          </a:solidFill>
        </p:spPr>
        <p:txBody>
          <a:bodyPr>
            <a:normAutofit/>
          </a:bodyPr>
          <a:lstStyle>
            <a:lvl1pPr marL="85725" indent="0">
              <a:buNone/>
              <a:defRPr sz="5400" u="sng" cap="all" baseline="0">
                <a:solidFill>
                  <a:srgbClr val="1E64C8"/>
                </a:solidFill>
              </a:defRPr>
            </a:lvl1pPr>
            <a:lvl2pPr marL="984250" indent="-625475">
              <a:defRPr>
                <a:solidFill>
                  <a:srgbClr val="1E64C8"/>
                </a:solidFill>
              </a:defRPr>
            </a:lvl2pPr>
            <a:lvl3pPr>
              <a:defRPr>
                <a:solidFill>
                  <a:srgbClr val="1E64C8"/>
                </a:solidFill>
              </a:defRPr>
            </a:lvl3pPr>
            <a:lvl4pPr>
              <a:defRPr>
                <a:solidFill>
                  <a:srgbClr val="1E64C8"/>
                </a:solidFill>
              </a:defRPr>
            </a:lvl4pPr>
            <a:lvl5pPr>
              <a:defRPr>
                <a:solidFill>
                  <a:srgbClr val="1E64C8"/>
                </a:solidFill>
              </a:defRPr>
            </a:lvl5pPr>
          </a:lstStyle>
          <a:p>
            <a:pPr lvl="0"/>
            <a:r>
              <a:rPr lang="en-GB" noProof="0"/>
              <a:t>Click to add text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93742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0118" y="252000"/>
            <a:ext cx="15705282" cy="8636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825" y="1194364"/>
            <a:ext cx="15699575" cy="669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72394" y="8948703"/>
            <a:ext cx="2297926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BA3CA-1064-434F-B179-AB3B0298C0D6}" type="datetime1">
              <a:rPr lang="en-GB" noProof="0" smtClean="0"/>
              <a:t>13/12/2023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10236" y="8994423"/>
            <a:ext cx="8353564" cy="437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7" name="Title positioning box" hidden="1"/>
          <p:cNvSpPr/>
          <p:nvPr userDrawn="1"/>
        </p:nvSpPr>
        <p:spPr>
          <a:xfrm>
            <a:off x="927265" y="367200"/>
            <a:ext cx="15480000" cy="4636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ositoning box" hidden="1"/>
          <p:cNvSpPr/>
          <p:nvPr userDrawn="1"/>
        </p:nvSpPr>
        <p:spPr>
          <a:xfrm>
            <a:off x="927265" y="1584000"/>
            <a:ext cx="8229600" cy="630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Logo positioning box" hidden="1"/>
          <p:cNvSpPr/>
          <p:nvPr userDrawn="1"/>
        </p:nvSpPr>
        <p:spPr>
          <a:xfrm flipV="1">
            <a:off x="928800" y="7878842"/>
            <a:ext cx="15478465" cy="141635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ositoning box" hidden="1"/>
          <p:cNvSpPr/>
          <p:nvPr userDrawn="1"/>
        </p:nvSpPr>
        <p:spPr>
          <a:xfrm>
            <a:off x="9172105" y="1584000"/>
            <a:ext cx="914400" cy="630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ositoning box" hidden="1"/>
          <p:cNvSpPr/>
          <p:nvPr userDrawn="1"/>
        </p:nvSpPr>
        <p:spPr>
          <a:xfrm>
            <a:off x="10099369" y="1356360"/>
            <a:ext cx="6307895" cy="65276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Logo EN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909180"/>
            <a:ext cx="2307600" cy="184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58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1" r:id="rId2"/>
    <p:sldLayoutId id="2147483673" r:id="rId3"/>
    <p:sldLayoutId id="2147483662" r:id="rId4"/>
    <p:sldLayoutId id="2147483674" r:id="rId5"/>
    <p:sldLayoutId id="2147483666" r:id="rId6"/>
    <p:sldLayoutId id="2147483675" r:id="rId7"/>
    <p:sldLayoutId id="2147483677" r:id="rId8"/>
    <p:sldLayoutId id="2147483678" r:id="rId9"/>
    <p:sldLayoutId id="2147483676" r:id="rId10"/>
  </p:sldLayoutIdLst>
  <p:hf hdr="0" ftr="0" dt="0"/>
  <p:txStyles>
    <p:titleStyle>
      <a:lvl1pPr algn="l" defTabSz="1300368" rtl="0" eaLnBrk="1" latinLnBrk="0" hangingPunct="1">
        <a:lnSpc>
          <a:spcPct val="90000"/>
        </a:lnSpc>
        <a:spcBef>
          <a:spcPct val="0"/>
        </a:spcBef>
        <a:buNone/>
        <a:defRPr sz="5400" u="sng" kern="1200" cap="all" baseline="0">
          <a:solidFill>
            <a:srgbClr val="1E64C8"/>
          </a:solidFill>
          <a:uFill>
            <a:solidFill>
              <a:srgbClr val="1E64C8"/>
            </a:solidFill>
          </a:uFill>
          <a:latin typeface="+mj-lt"/>
          <a:ea typeface="+mj-ea"/>
          <a:cs typeface="+mj-cs"/>
        </a:defRPr>
      </a:lvl1pPr>
    </p:titleStyle>
    <p:bodyStyle>
      <a:lvl1pPr marL="0" indent="0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360000" algn="l" defTabSz="4572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̶"/>
        <a:tabLst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458788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1450" indent="-541338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325" indent="-1158875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3576013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4226197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876381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526565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184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368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552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736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0921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105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289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473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del-a-platfor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2507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4F44F-3682-5B73-0D89-10EB41D71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Agile and MVP (Minimum Viable Platform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68F39-F316-986E-9EDC-1619EB65A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10</a:t>
            </a:fld>
            <a:endParaRPr lang="en-GB" noProof="0" dirty="0"/>
          </a:p>
        </p:txBody>
      </p:sp>
      <p:pic>
        <p:nvPicPr>
          <p:cNvPr id="5" name="Picture 6" descr="13 Best Minimum Viable Product Examples (+ 8 Strategies)">
            <a:extLst>
              <a:ext uri="{FF2B5EF4-FFF2-40B4-BE49-F238E27FC236}">
                <a16:creationId xmlns:a16="http://schemas.microsoft.com/office/drawing/2014/main" id="{B8A73388-EE84-12B6-3829-2F5D00DCC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779" y="1108487"/>
            <a:ext cx="12751786" cy="8359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8725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5216F-B047-C9F9-A8FF-7B3FC7B03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SCrum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7ED2B2-2FE9-F5C4-E70F-52DA43B7D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11</a:t>
            </a:fld>
            <a:endParaRPr lang="en-GB" noProof="0" dirty="0"/>
          </a:p>
        </p:txBody>
      </p:sp>
      <p:pic>
        <p:nvPicPr>
          <p:cNvPr id="5124" name="Picture 4" descr="Scrum Method: definition and benefits">
            <a:extLst>
              <a:ext uri="{FF2B5EF4-FFF2-40B4-BE49-F238E27FC236}">
                <a16:creationId xmlns:a16="http://schemas.microsoft.com/office/drawing/2014/main" id="{3B172EE1-459F-4378-1EC6-34D899520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255" y="1283009"/>
            <a:ext cx="14962909" cy="730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7943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Marketplace </a:t>
            </a:r>
            <a:r>
              <a:rPr lang="nl-NL" dirty="0" err="1"/>
              <a:t>IDea</a:t>
            </a:r>
            <a:endParaRPr lang="nl-NL" dirty="0"/>
          </a:p>
        </p:txBody>
      </p:sp>
      <p:sp>
        <p:nvSpPr>
          <p:cNvPr id="11" name="Ondertitel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Thomas </a:t>
            </a:r>
            <a:r>
              <a:rPr lang="nl-NL" dirty="0" err="1"/>
              <a:t>Derave</a:t>
            </a:r>
            <a:endParaRPr lang="nl-NL" dirty="0"/>
          </a:p>
        </p:txBody>
      </p:sp>
      <p:sp>
        <p:nvSpPr>
          <p:cNvPr id="6" name="Text Placeholder Organsation L1/L2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GB" dirty="0"/>
              <a:t>Department Of business informatics and operations management </a:t>
            </a:r>
          </a:p>
        </p:txBody>
      </p:sp>
    </p:spTree>
    <p:extLst>
      <p:ext uri="{BB962C8B-B14F-4D97-AF65-F5344CB8AC3E}">
        <p14:creationId xmlns:p14="http://schemas.microsoft.com/office/powerpoint/2010/main" val="475382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514B7-D42F-6828-6DF4-9D4DCF7B2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Solve real problem for your users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FECE74-F725-DE6E-EACA-F1FA3F1A0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13</a:t>
            </a:fld>
            <a:endParaRPr lang="en-GB" noProof="0" dirty="0"/>
          </a:p>
        </p:txBody>
      </p:sp>
      <p:pic>
        <p:nvPicPr>
          <p:cNvPr id="1026" name="Picture 2" descr="Reasons to share">
            <a:extLst>
              <a:ext uri="{FF2B5EF4-FFF2-40B4-BE49-F238E27FC236}">
                <a16:creationId xmlns:a16="http://schemas.microsoft.com/office/drawing/2014/main" id="{9A9C37D4-D001-8EA5-447A-90BF7041E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627" y="1286019"/>
            <a:ext cx="11965420" cy="8467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248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79949-C8DB-FF3C-E899-F7080979A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Unlock Idle assets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ECF258-A156-BAF1-2A27-4E61B894F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14</a:t>
            </a:fld>
            <a:endParaRPr lang="en-GB" noProof="0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A44FAB60-202E-038D-707F-3CA152464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897" y="1066800"/>
            <a:ext cx="13898879" cy="868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3391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98017-A6FB-C8EE-4059-775ABA57A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layer of trust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25FAB-4488-9770-F2BC-877F9E4B4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15</a:t>
            </a:fld>
            <a:endParaRPr lang="en-GB" noProof="0" dirty="0"/>
          </a:p>
        </p:txBody>
      </p:sp>
      <p:pic>
        <p:nvPicPr>
          <p:cNvPr id="3074" name="Picture 2" descr="craiglist_trust">
            <a:extLst>
              <a:ext uri="{FF2B5EF4-FFF2-40B4-BE49-F238E27FC236}">
                <a16:creationId xmlns:a16="http://schemas.microsoft.com/office/drawing/2014/main" id="{409D36E6-E539-7250-DA40-2A98E3266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035" y="1115693"/>
            <a:ext cx="11614604" cy="845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779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B9316-F03C-2866-AB12-6839F4AD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Narrow focus (Niche)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99A882-2A28-F017-471F-FAACD157A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16</a:t>
            </a:fld>
            <a:endParaRPr lang="en-GB" noProof="0" dirty="0"/>
          </a:p>
        </p:txBody>
      </p:sp>
      <p:pic>
        <p:nvPicPr>
          <p:cNvPr id="4102" name="Picture 6" descr="Image">
            <a:extLst>
              <a:ext uri="{FF2B5EF4-FFF2-40B4-BE49-F238E27FC236}">
                <a16:creationId xmlns:a16="http://schemas.microsoft.com/office/drawing/2014/main" id="{DABC9D02-E051-3C25-590C-1E8A42592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7" y="1807761"/>
            <a:ext cx="17265918" cy="7660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8327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E36F5-C65E-B91D-5CEB-87B4F3931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6A0D2A-B223-6A05-BB89-3163F62FF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17</a:t>
            </a:fld>
            <a:endParaRPr lang="en-GB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C84440-9FB6-86EA-26F6-C5F5A74AD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197" y="1450797"/>
            <a:ext cx="9435341" cy="540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53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"/>
          <p:cNvSpPr txBox="1">
            <a:spLocks noGrp="1"/>
          </p:cNvSpPr>
          <p:nvPr>
            <p:ph type="sldNum" idx="12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707" b="0" i="0" u="none" strike="noStrike" cap="non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707" b="0" i="0" u="none" strike="noStrike" cap="non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707" b="0" i="0" u="none" strike="noStrike" cap="non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707" b="0" i="0" u="none" strike="noStrike" cap="non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707" b="0" i="0" u="none" strike="noStrike" cap="non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707" b="0" i="0" u="none" strike="noStrike" cap="non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707" b="0" i="0" u="none" strike="noStrike" cap="non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707" b="0" i="0" u="none" strike="noStrike" cap="non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707" b="0" i="0" u="none" strike="noStrike" cap="none">
                <a:solidFill>
                  <a:srgbClr val="1E64C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/>
          </a:p>
        </p:txBody>
      </p:sp>
      <p:sp>
        <p:nvSpPr>
          <p:cNvPr id="210" name="Google Shape;210;p15"/>
          <p:cNvSpPr txBox="1"/>
          <p:nvPr/>
        </p:nvSpPr>
        <p:spPr>
          <a:xfrm>
            <a:off x="2390880" y="845053"/>
            <a:ext cx="11169664" cy="6069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85725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GB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Thomas Derave</a:t>
            </a:r>
            <a:endParaRPr sz="3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36575" marR="0" lvl="0" indent="-4508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Char char="̶"/>
            </a:pPr>
            <a:r>
              <a:rPr lang="en-GB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PhD Student and assistent</a:t>
            </a:r>
            <a:endParaRPr/>
          </a:p>
          <a:p>
            <a:pPr marL="536575" marR="0" lvl="0" indent="-4508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Char char="̶"/>
            </a:pPr>
            <a:r>
              <a:rPr lang="en-GB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Faculty of Economics and Business Administration</a:t>
            </a:r>
            <a:endParaRPr/>
          </a:p>
          <a:p>
            <a:pPr marL="536575" marR="0" lvl="0" indent="-4508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Char char="̶"/>
            </a:pPr>
            <a:r>
              <a:rPr lang="en-GB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of Business Informatics and Operations Management</a:t>
            </a:r>
            <a:endParaRPr/>
          </a:p>
          <a:p>
            <a:pPr marL="85725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3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725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GB"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thomas.derave@ugent.be</a:t>
            </a:r>
            <a:endParaRPr sz="3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725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endParaRPr sz="4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725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GB" sz="4800" b="0" i="0" u="sng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www.model-a-platfo</a:t>
            </a:r>
            <a:r>
              <a:rPr lang="en-GB" sz="4800" b="0" i="0" u="sng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rm.com</a:t>
            </a:r>
            <a:endParaRPr sz="4800" b="0" i="0" u="sng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725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endParaRPr sz="4800" b="0" i="0" u="sng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5"/>
          <p:cNvSpPr txBox="1"/>
          <p:nvPr/>
        </p:nvSpPr>
        <p:spPr>
          <a:xfrm>
            <a:off x="3101788" y="2545976"/>
            <a:ext cx="0" cy="0"/>
          </a:xfrm>
          <a:prstGeom prst="rect">
            <a:avLst/>
          </a:prstGeom>
          <a:solidFill>
            <a:srgbClr val="1E64C8"/>
          </a:solidFill>
          <a:ln>
            <a:noFill/>
          </a:ln>
        </p:spPr>
        <p:txBody>
          <a:bodyPr spcFirstLastPara="1" wrap="square" lIns="360000" tIns="360000" rIns="360000" bIns="3600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400" b="0" i="0" u="sng" strike="noStrike" cap="none">
              <a:solidFill>
                <a:srgbClr val="FFD2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80662" y="4736781"/>
            <a:ext cx="369573" cy="280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is a Digital </a:t>
            </a:r>
            <a:r>
              <a:rPr lang="nl-NL" dirty="0" err="1"/>
              <a:t>marketplace</a:t>
            </a:r>
            <a:endParaRPr lang="nl-NL" dirty="0"/>
          </a:p>
        </p:txBody>
      </p:sp>
      <p:sp>
        <p:nvSpPr>
          <p:cNvPr id="11" name="Ondertitel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Thomas </a:t>
            </a:r>
            <a:r>
              <a:rPr lang="nl-NL" dirty="0" err="1"/>
              <a:t>Derave</a:t>
            </a:r>
            <a:endParaRPr lang="nl-NL" dirty="0"/>
          </a:p>
        </p:txBody>
      </p:sp>
      <p:sp>
        <p:nvSpPr>
          <p:cNvPr id="6" name="Text Placeholder Organsation L1/L2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GB" dirty="0"/>
              <a:t>Department Of business informatics and operations management </a:t>
            </a:r>
          </a:p>
        </p:txBody>
      </p:sp>
      <p:pic>
        <p:nvPicPr>
          <p:cNvPr id="2" name="Google Shape;73;p1">
            <a:extLst>
              <a:ext uri="{FF2B5EF4-FFF2-40B4-BE49-F238E27FC236}">
                <a16:creationId xmlns:a16="http://schemas.microsoft.com/office/drawing/2014/main" id="{23826084-C226-32E3-05D1-458E64BEE24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76539" y="8043098"/>
            <a:ext cx="147320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75;p1">
            <a:extLst>
              <a:ext uri="{FF2B5EF4-FFF2-40B4-BE49-F238E27FC236}">
                <a16:creationId xmlns:a16="http://schemas.microsoft.com/office/drawing/2014/main" id="{CBEAB306-3576-0364-6F10-991AB97CDF1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23816" y="8245254"/>
            <a:ext cx="21209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7;p1">
            <a:extLst>
              <a:ext uri="{FF2B5EF4-FFF2-40B4-BE49-F238E27FC236}">
                <a16:creationId xmlns:a16="http://schemas.microsoft.com/office/drawing/2014/main" id="{A6958E74-5641-A4B7-D4A0-44547130436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425912" y="8325636"/>
            <a:ext cx="2371334" cy="1195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78;p1">
            <a:extLst>
              <a:ext uri="{FF2B5EF4-FFF2-40B4-BE49-F238E27FC236}">
                <a16:creationId xmlns:a16="http://schemas.microsoft.com/office/drawing/2014/main" id="{C299A8CF-F675-348B-9E95-BA37BBDEB5C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80530" y="8325636"/>
            <a:ext cx="2009568" cy="10329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5618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Platform Economy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smtClean="0"/>
              <a:t>3</a:t>
            </a:fld>
            <a:endParaRPr lang="en-GB"/>
          </a:p>
        </p:txBody>
      </p:sp>
      <p:pic>
        <p:nvPicPr>
          <p:cNvPr id="2" name="Google Shape;92;p2" descr="A digital platform as a means to becoming sustainable">
            <a:extLst>
              <a:ext uri="{FF2B5EF4-FFF2-40B4-BE49-F238E27FC236}">
                <a16:creationId xmlns:a16="http://schemas.microsoft.com/office/drawing/2014/main" id="{E454909A-5B03-035A-6FE0-66FB4085C82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87943" y="1235241"/>
            <a:ext cx="13728733" cy="77134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84856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287FF-C01F-695C-D991-18DFA65D7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Digital Marketplace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39C7A6-7449-3151-6D57-ACC789309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4</a:t>
            </a:fld>
            <a:endParaRPr lang="en-GB" noProof="0" dirty="0"/>
          </a:p>
        </p:txBody>
      </p:sp>
      <p:pic>
        <p:nvPicPr>
          <p:cNvPr id="9" name="Picture 2" descr="Airbnb Business Model - Business Model Toolbox">
            <a:extLst>
              <a:ext uri="{FF2B5EF4-FFF2-40B4-BE49-F238E27FC236}">
                <a16:creationId xmlns:a16="http://schemas.microsoft.com/office/drawing/2014/main" id="{70336D5B-A28A-AE90-ACB4-C5F4946CA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113" y="1273933"/>
            <a:ext cx="11519044" cy="767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418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DF004-3CA5-B111-E35C-D91C5FE47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Sharing economy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22F096-EC84-9174-CE96-B346E3B9F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5</a:t>
            </a:fld>
            <a:endParaRPr lang="en-GB" noProof="0" dirty="0"/>
          </a:p>
        </p:txBody>
      </p:sp>
      <p:pic>
        <p:nvPicPr>
          <p:cNvPr id="4098" name="Picture 2" descr="Sharing economy and related types of economy (cf. Frenken et al. [2]).... |  Download Scientific Diagram">
            <a:extLst>
              <a:ext uri="{FF2B5EF4-FFF2-40B4-BE49-F238E27FC236}">
                <a16:creationId xmlns:a16="http://schemas.microsoft.com/office/drawing/2014/main" id="{61AC92A0-6616-1C6B-12D9-05F21AD6977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080" y="1276591"/>
            <a:ext cx="8717280" cy="8225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609666-7870-C1D8-51A1-262DEB3595DA}"/>
              </a:ext>
            </a:extLst>
          </p:cNvPr>
          <p:cNvSpPr txBox="1"/>
          <p:nvPr/>
        </p:nvSpPr>
        <p:spPr>
          <a:xfrm>
            <a:off x="4648200" y="3931920"/>
            <a:ext cx="1798320" cy="327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GB" sz="1400" i="1" dirty="0"/>
              <a:t>Digital marketplace</a:t>
            </a:r>
          </a:p>
        </p:txBody>
      </p:sp>
    </p:spTree>
    <p:extLst>
      <p:ext uri="{BB962C8B-B14F-4D97-AF65-F5344CB8AC3E}">
        <p14:creationId xmlns:p14="http://schemas.microsoft.com/office/powerpoint/2010/main" val="2645915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Sharing Economy - Business Model Toolbox">
            <a:extLst>
              <a:ext uri="{FF2B5EF4-FFF2-40B4-BE49-F238E27FC236}">
                <a16:creationId xmlns:a16="http://schemas.microsoft.com/office/drawing/2014/main" id="{F6F09900-F4BA-D903-8E5E-3FD0D6A7B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45" y="640080"/>
            <a:ext cx="13028367" cy="8680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C5FE794-D0A2-B80D-DBE6-805A89783822}"/>
              </a:ext>
            </a:extLst>
          </p:cNvPr>
          <p:cNvSpPr/>
          <p:nvPr/>
        </p:nvSpPr>
        <p:spPr>
          <a:xfrm>
            <a:off x="5233148" y="683846"/>
            <a:ext cx="3022648" cy="597366"/>
          </a:xfrm>
          <a:prstGeom prst="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F361FB-BD1C-14EB-9024-E0C710BD8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Sharing Economy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31F552-BE47-0C38-7976-A0A951D55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6</a:t>
            </a:fld>
            <a:endParaRPr lang="en-GB" noProof="0" dirty="0"/>
          </a:p>
        </p:txBody>
      </p:sp>
      <p:pic>
        <p:nvPicPr>
          <p:cNvPr id="6" name="Picture 4" descr="L'IA, fer de (re)lance de Blablacar - IA &gt; Data - E-marketing.fr">
            <a:extLst>
              <a:ext uri="{FF2B5EF4-FFF2-40B4-BE49-F238E27FC236}">
                <a16:creationId xmlns:a16="http://schemas.microsoft.com/office/drawing/2014/main" id="{CEE281F0-2B05-5E7F-9AE6-D7E3867EB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8825" y="1065173"/>
            <a:ext cx="44196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Peerby – Apps on Google Play">
            <a:extLst>
              <a:ext uri="{FF2B5EF4-FFF2-40B4-BE49-F238E27FC236}">
                <a16:creationId xmlns:a16="http://schemas.microsoft.com/office/drawing/2014/main" id="{CCE1585B-430B-6280-8D23-31ACC08A9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8825" y="3557390"/>
            <a:ext cx="4525671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Meet and Stay with Locals All Over the World | Couchsurfing">
            <a:extLst>
              <a:ext uri="{FF2B5EF4-FFF2-40B4-BE49-F238E27FC236}">
                <a16:creationId xmlns:a16="http://schemas.microsoft.com/office/drawing/2014/main" id="{0F46BDD6-E9C7-91CD-E444-DF683E4BF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8824" y="6049606"/>
            <a:ext cx="4519039" cy="2372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41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C9782-098F-F1E5-901A-B2086D4C8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Chicken and the Egg 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E81309-3D7A-DFC0-638C-7F071C09A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7</a:t>
            </a:fld>
            <a:endParaRPr lang="en-GB" noProof="0" dirty="0"/>
          </a:p>
        </p:txBody>
      </p:sp>
      <p:pic>
        <p:nvPicPr>
          <p:cNvPr id="2056" name="Picture 8" descr="How to solve the chicken and egg problem in an online marketplace | by  dotun olowoporoku | Starta | Medium">
            <a:extLst>
              <a:ext uri="{FF2B5EF4-FFF2-40B4-BE49-F238E27FC236}">
                <a16:creationId xmlns:a16="http://schemas.microsoft.com/office/drawing/2014/main" id="{6DFF68B3-CD5F-7F2A-8D5A-3F7E6D930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268" y="1397045"/>
            <a:ext cx="11514138" cy="780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3716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Minimum </a:t>
            </a:r>
            <a:r>
              <a:rPr lang="nl-NL" dirty="0" err="1"/>
              <a:t>Viable</a:t>
            </a:r>
            <a:r>
              <a:rPr lang="nl-NL" dirty="0"/>
              <a:t> Platform (MVP)</a:t>
            </a:r>
          </a:p>
        </p:txBody>
      </p:sp>
      <p:sp>
        <p:nvSpPr>
          <p:cNvPr id="11" name="Ondertitel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Thomas </a:t>
            </a:r>
            <a:r>
              <a:rPr lang="nl-NL" dirty="0" err="1"/>
              <a:t>Derave</a:t>
            </a:r>
            <a:endParaRPr lang="nl-NL" dirty="0"/>
          </a:p>
        </p:txBody>
      </p:sp>
      <p:sp>
        <p:nvSpPr>
          <p:cNvPr id="6" name="Text Placeholder Organsation L1/L2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GB" dirty="0"/>
              <a:t>Department Of business informatics and operations management </a:t>
            </a:r>
          </a:p>
        </p:txBody>
      </p:sp>
    </p:spTree>
    <p:extLst>
      <p:ext uri="{BB962C8B-B14F-4D97-AF65-F5344CB8AC3E}">
        <p14:creationId xmlns:p14="http://schemas.microsoft.com/office/powerpoint/2010/main" val="3599319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21326-358B-55EE-5ECE-D59B0CD1C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Waterfall method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832AD-18D5-647F-B6D8-35AB02487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noProof="0" smtClean="0"/>
              <a:t>9</a:t>
            </a:fld>
            <a:endParaRPr lang="en-GB" noProof="0" dirty="0"/>
          </a:p>
        </p:txBody>
      </p:sp>
      <p:pic>
        <p:nvPicPr>
          <p:cNvPr id="5" name="Picture 2" descr="Susanne Madsen's Project Management and Leadership Blog - Susanne Madsen  Intl. Developing Project Leaders">
            <a:extLst>
              <a:ext uri="{FF2B5EF4-FFF2-40B4-BE49-F238E27FC236}">
                <a16:creationId xmlns:a16="http://schemas.microsoft.com/office/drawing/2014/main" id="{F3EB01B6-F588-3C75-A9EF-30A522E0356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182" y="1199044"/>
            <a:ext cx="12428309" cy="7749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897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Gent EB">
      <a:dk1>
        <a:sysClr val="windowText" lastClr="000000"/>
      </a:dk1>
      <a:lt1>
        <a:sysClr val="window" lastClr="FFFFFF"/>
      </a:lt1>
      <a:dk2>
        <a:srgbClr val="1E64C8"/>
      </a:dk2>
      <a:lt2>
        <a:srgbClr val="E9F0FA"/>
      </a:lt2>
      <a:accent1>
        <a:srgbClr val="AEB050"/>
      </a:accent1>
      <a:accent2>
        <a:srgbClr val="B6B862"/>
      </a:accent2>
      <a:accent3>
        <a:srgbClr val="BEC073"/>
      </a:accent3>
      <a:accent4>
        <a:srgbClr val="C6C885"/>
      </a:accent4>
      <a:accent5>
        <a:srgbClr val="CED096"/>
      </a:accent5>
      <a:accent6>
        <a:srgbClr val="D7D8A8"/>
      </a:accent6>
      <a:hlink>
        <a:srgbClr val="1E64C8"/>
      </a:hlink>
      <a:folHlink>
        <a:srgbClr val="1E64C8"/>
      </a:folHlink>
    </a:clrScheme>
    <a:fontScheme name="Universiteit Ge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0">
          <a:solidFill>
            <a:srgbClr val="1E64C8"/>
          </a:solidFill>
        </a:ln>
      </a:spPr>
      <a:bodyPr rtlCol="0" anchor="ctr"/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solidFill>
            <a:srgbClr val="1E64C8"/>
          </a:solidFill>
          <a:headEnd type="none" w="lg" len="lg"/>
          <a:tailEnd type="non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342900" indent="-342900" algn="l">
          <a:lnSpc>
            <a:spcPct val="120000"/>
          </a:lnSpc>
          <a:buFont typeface="Arial" panose="020B0604020202020204" pitchFamily="34" charset="0"/>
          <a:buChar char="‒"/>
          <a:defRPr sz="25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owerPoint_UGent_EN_EB.potx" id="{CC085814-4A7B-4440-9AB7-76F027CE6164}" vid="{9031D0B0-42C2-4969-90A0-754E33B063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275</TotalTime>
  <Words>133</Words>
  <Application>Microsoft Macintosh PowerPoint</Application>
  <PresentationFormat>Custom</PresentationFormat>
  <Paragraphs>48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PowerPoint Presentation</vt:lpstr>
      <vt:lpstr>What is a Digital marketplace</vt:lpstr>
      <vt:lpstr>Platform Economy</vt:lpstr>
      <vt:lpstr>Digital Marketplace</vt:lpstr>
      <vt:lpstr>Sharing economy</vt:lpstr>
      <vt:lpstr>Sharing Economy</vt:lpstr>
      <vt:lpstr>Chicken and the Egg problem</vt:lpstr>
      <vt:lpstr>Minimum Viable Platform (MVP)</vt:lpstr>
      <vt:lpstr>Waterfall method</vt:lpstr>
      <vt:lpstr>Agile and MVP (Minimum Viable Platform</vt:lpstr>
      <vt:lpstr>SCrum</vt:lpstr>
      <vt:lpstr>Marketplace IDea</vt:lpstr>
      <vt:lpstr>Solve real problem for your users</vt:lpstr>
      <vt:lpstr>Unlock Idle assets</vt:lpstr>
      <vt:lpstr>Add layer of trust</vt:lpstr>
      <vt:lpstr>Narrow focus (Niche)</vt:lpstr>
      <vt:lpstr>ideation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thomas derave</dc:creator>
  <cp:keywords/>
  <dc:description/>
  <cp:lastModifiedBy>thomas derave</cp:lastModifiedBy>
  <cp:revision>2</cp:revision>
  <dcterms:created xsi:type="dcterms:W3CDTF">2023-12-11T16:13:00Z</dcterms:created>
  <dcterms:modified xsi:type="dcterms:W3CDTF">2023-12-13T13:12:06Z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icensed to">
    <vt:lpwstr>Ghent University</vt:lpwstr>
  </property>
  <property fmtid="{D5CDD505-2E9C-101B-9397-08002B2CF9AE}" pid="3" name="Version">
    <vt:lpwstr>1.1</vt:lpwstr>
  </property>
  <property fmtid="{D5CDD505-2E9C-101B-9397-08002B2CF9AE}" pid="4" name="Date">
    <vt:filetime>2019-05-23T22:00:00Z</vt:filetime>
  </property>
  <property fmtid="{D5CDD505-2E9C-101B-9397-08002B2CF9AE}" pid="5" name="Build">
    <vt:i4>20</vt:i4>
  </property>
</Properties>
</file>