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4" autoAdjust="0"/>
    <p:restoredTop sz="96327" autoAdjust="0"/>
  </p:normalViewPr>
  <p:slideViewPr>
    <p:cSldViewPr snapToGrid="0" showGuides="1">
      <p:cViewPr varScale="1">
        <p:scale>
          <a:sx n="84" d="100"/>
          <a:sy n="84" d="100"/>
        </p:scale>
        <p:origin x="224" y="28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3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0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2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7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-a-platf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etup-local" TargetMode="External"/><Relationship Id="rId2" Type="http://schemas.openxmlformats.org/officeDocument/2006/relationships/hyperlink" Target="https://classroom.github.com/a/D7OT9P8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ithub.com/en/repositories/creating-and-managing-repositories/cloning-a-reposito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desk.ugent.be/vpn/asa.php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pbox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Boilerplate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department Of business informatics and operational management</a:t>
            </a:r>
          </a:p>
        </p:txBody>
      </p:sp>
      <p:pic>
        <p:nvPicPr>
          <p:cNvPr id="1026" name="Picture 2" descr="Angular (framework) - Wikipedia, la enciclopedia libre">
            <a:extLst>
              <a:ext uri="{FF2B5EF4-FFF2-40B4-BE49-F238E27FC236}">
                <a16:creationId xmlns:a16="http://schemas.microsoft.com/office/drawing/2014/main" id="{7B6929CF-ADBC-B91E-1D2D-B4575EDB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59" y="1163850"/>
            <a:ext cx="6680616" cy="66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/>
              <a:t>10</a:t>
            </a:fld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2390880" y="845053"/>
            <a:ext cx="11169664" cy="60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Thomas Derave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PhD Student and assistent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Economics and Business Administration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Business Informatics and Operations Management</a:t>
            </a:r>
            <a:endParaRPr/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thomas.derave@ugent.be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www.model-a-platfo</a:t>
            </a: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rm.com</a:t>
            </a: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101788" y="2545976"/>
            <a:ext cx="0" cy="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sng" strike="noStrike" cap="non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0662" y="4736781"/>
            <a:ext cx="369573" cy="28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2</a:t>
            </a:fld>
            <a:endParaRPr lang="en-GB"/>
          </a:p>
        </p:txBody>
      </p:sp>
      <p:pic>
        <p:nvPicPr>
          <p:cNvPr id="2050" name="Picture 2" descr="Cover image for How Angular Works, and Why You Should Be Using It.">
            <a:extLst>
              <a:ext uri="{FF2B5EF4-FFF2-40B4-BE49-F238E27FC236}">
                <a16:creationId xmlns:a16="http://schemas.microsoft.com/office/drawing/2014/main" id="{673E84DC-1C5D-6571-8219-4EC1A42A0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3" y="1406078"/>
            <a:ext cx="15925261" cy="668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1387-3D4B-2896-5042-B32CBA5A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9F5E-120D-7521-3CC4-9EDBF8B4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2E741-050C-4B9B-3AE8-E4C78D96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37" y="2803162"/>
            <a:ext cx="15012323" cy="5231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39859-DD0C-F6A6-C47B-8BEB3A4927F5}"/>
              </a:ext>
            </a:extLst>
          </p:cNvPr>
          <p:cNvSpPr txBox="1"/>
          <p:nvPr/>
        </p:nvSpPr>
        <p:spPr>
          <a:xfrm>
            <a:off x="1039137" y="1633413"/>
            <a:ext cx="5902578" cy="51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2500" dirty="0"/>
              <a:t>ng generate component </a:t>
            </a:r>
            <a:r>
              <a:rPr lang="en-GB" sz="2500" dirty="0" err="1"/>
              <a:t>newComponent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0783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282-CE17-1B93-60CB-A1AE820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dirty="0" err="1"/>
              <a:t>ngfor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80119-8A45-BE64-F898-1ED6FABD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919CC-CC13-A626-51BB-88851274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091" y="0"/>
            <a:ext cx="10462384" cy="97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A40B-A6A3-4126-BE66-1EE12D6F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</a:t>
            </a:r>
            <a:r>
              <a:rPr lang="en-GB" dirty="0" err="1"/>
              <a:t>ngIF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245A-27C1-454D-351D-D1C51628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C190D-7244-73EC-D506-27406FFE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2" y="2605349"/>
            <a:ext cx="12634117" cy="34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1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E507-D748-7091-6B41-D6F6AD01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7403-DAFD-F09E-65AC-EB40528F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6400" indent="0">
              <a:buNone/>
            </a:pPr>
            <a:r>
              <a:rPr lang="en-GB" dirty="0" err="1"/>
              <a:t>Github</a:t>
            </a:r>
            <a:r>
              <a:rPr lang="en-GB" dirty="0"/>
              <a:t> classroom: </a:t>
            </a:r>
            <a:r>
              <a:rPr lang="en-GB" dirty="0">
                <a:hlinkClick r:id="rId2"/>
              </a:rPr>
              <a:t>https://classroom.github.com/a/D7OT9P8N</a:t>
            </a:r>
            <a:endParaRPr lang="en-GB" dirty="0"/>
          </a:p>
          <a:p>
            <a:pPr marL="86400" indent="0" algn="l">
              <a:buNone/>
            </a:pPr>
            <a:r>
              <a:rPr lang="en-GB" dirty="0"/>
              <a:t>Steps:</a:t>
            </a:r>
          </a:p>
          <a:p>
            <a:pPr algn="l">
              <a:buFont typeface="+mj-lt"/>
              <a:buAutoNum type="arabicPeriod"/>
            </a:pPr>
            <a:r>
              <a:rPr lang="en-GB" dirty="0"/>
              <a:t>Install Angular and Node: </a:t>
            </a: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https://angular.io/guide/setup-local</a:t>
            </a:r>
            <a:endParaRPr lang="en-GB" dirty="0"/>
          </a:p>
          <a:p>
            <a:pPr algn="l">
              <a:buFont typeface="+mj-lt"/>
              <a:buAutoNum type="arabicPeriod"/>
            </a:pPr>
            <a:r>
              <a:rPr lang="en-GB" dirty="0"/>
              <a:t>Clone the repository:</a:t>
            </a:r>
          </a:p>
          <a:p>
            <a:pPr marL="86400" indent="0" algn="l">
              <a:buNone/>
            </a:pP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https://docs.github.com/en/repositories/creating-and-managing-repositories/cloning-a-repository</a:t>
            </a:r>
            <a:endParaRPr lang="en-GB" dirty="0"/>
          </a:p>
          <a:p>
            <a:pPr marL="86400" indent="0" algn="l">
              <a:buNone/>
            </a:pPr>
            <a:r>
              <a:rPr lang="en-GB" dirty="0"/>
              <a:t>3. Check the </a:t>
            </a:r>
            <a:r>
              <a:rPr lang="en-GB" dirty="0" err="1"/>
              <a:t>read.me</a:t>
            </a:r>
            <a:r>
              <a:rPr lang="en-GB" dirty="0"/>
              <a:t> file</a:t>
            </a:r>
          </a:p>
          <a:p>
            <a:pPr marL="86400" indent="0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41D1-A4A1-16BA-46F1-E848F27E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628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163C-AD98-AE6A-06C2-0CA573F8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109C-7769-B99F-E13D-D2DFD7D5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86400" indent="0" algn="l">
              <a:buNone/>
            </a:pPr>
            <a:r>
              <a:rPr lang="en-GB" sz="5700" b="1" dirty="0"/>
              <a:t>Backend Server:</a:t>
            </a:r>
          </a:p>
          <a:p>
            <a:pPr algn="l">
              <a:buFont typeface="+mj-lt"/>
              <a:buAutoNum type="arabicPeriod"/>
            </a:pPr>
            <a:r>
              <a:rPr lang="en-GB" sz="5700" dirty="0"/>
              <a:t>Change the credentials user, password, and DB in </a:t>
            </a:r>
            <a:r>
              <a:rPr lang="en-GB" sz="5700" dirty="0" err="1"/>
              <a:t>nodejs_backend</a:t>
            </a:r>
            <a:r>
              <a:rPr lang="en-GB" sz="5700" dirty="0"/>
              <a:t>/app/config/</a:t>
            </a:r>
            <a:r>
              <a:rPr lang="en-GB" sz="5700" dirty="0" err="1"/>
              <a:t>db.config.js</a:t>
            </a:r>
            <a:r>
              <a:rPr lang="en-GB" sz="5700" dirty="0"/>
              <a:t> via </a:t>
            </a:r>
            <a:r>
              <a:rPr lang="en-GB" sz="5700" dirty="0" err="1"/>
              <a:t>vscode</a:t>
            </a:r>
            <a:r>
              <a:rPr lang="en-GB" sz="5700" dirty="0"/>
              <a:t>: </a:t>
            </a:r>
            <a:r>
              <a:rPr lang="en-GB" sz="5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lang="en-GB" sz="5700" dirty="0"/>
          </a:p>
          <a:p>
            <a:pPr algn="l">
              <a:buFont typeface="+mj-lt"/>
              <a:buAutoNum type="arabicPeriod"/>
            </a:pPr>
            <a:r>
              <a:rPr lang="en-GB" sz="5700" dirty="0"/>
              <a:t>Open a terminal in VS code and run cd </a:t>
            </a:r>
            <a:r>
              <a:rPr lang="en-GB" sz="5700" dirty="0" err="1"/>
              <a:t>nodejs_backend</a:t>
            </a:r>
            <a:r>
              <a:rPr lang="en-GB" sz="5700" dirty="0"/>
              <a:t> to enter the backend folder</a:t>
            </a:r>
          </a:p>
          <a:p>
            <a:pPr algn="l">
              <a:buFont typeface="+mj-lt"/>
              <a:buAutoNum type="arabicPeriod"/>
            </a:pPr>
            <a:r>
              <a:rPr lang="en-GB" sz="5700" dirty="0" err="1"/>
              <a:t>npm</a:t>
            </a:r>
            <a:r>
              <a:rPr lang="en-GB" sz="5700" dirty="0"/>
              <a:t> install to install the packages</a:t>
            </a:r>
          </a:p>
          <a:p>
            <a:pPr algn="l">
              <a:buFont typeface="+mj-lt"/>
              <a:buAutoNum type="arabicPeriod"/>
            </a:pPr>
            <a:r>
              <a:rPr lang="en-GB" sz="5700" dirty="0"/>
              <a:t>If you use a Database on the </a:t>
            </a:r>
            <a:r>
              <a:rPr lang="en-GB" sz="5700" dirty="0" err="1"/>
              <a:t>ugmarket.ugent.be</a:t>
            </a:r>
            <a:r>
              <a:rPr lang="en-GB" sz="5700" dirty="0"/>
              <a:t> server, connect with VPN to </a:t>
            </a:r>
            <a:r>
              <a:rPr lang="en-GB" sz="5700" dirty="0" err="1"/>
              <a:t>vpn_ugent</a:t>
            </a:r>
            <a:r>
              <a:rPr lang="en-GB" sz="5700" dirty="0"/>
              <a:t> using Cisco AnyConnect: </a:t>
            </a:r>
            <a:r>
              <a:rPr lang="en-GB" sz="5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https://helpdesk.ugent.be/vpn/asa.php</a:t>
            </a:r>
            <a:endParaRPr lang="en-GB" sz="5700" dirty="0"/>
          </a:p>
          <a:p>
            <a:pPr algn="l">
              <a:buFont typeface="+mj-lt"/>
              <a:buAutoNum type="arabicPeriod"/>
            </a:pPr>
            <a:r>
              <a:rPr lang="en-GB" sz="5700" dirty="0"/>
              <a:t>node </a:t>
            </a:r>
            <a:r>
              <a:rPr lang="en-GB" sz="5700" dirty="0" err="1"/>
              <a:t>app.js</a:t>
            </a:r>
            <a:r>
              <a:rPr lang="en-GB" sz="5700" dirty="0"/>
              <a:t> to start the backend server, it will listen for HTTP requests on port 3000 by default.</a:t>
            </a:r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D26E-A685-774C-53CF-A7B3452A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B6430-173D-310B-0736-BDC27BDD1067}"/>
              </a:ext>
            </a:extLst>
          </p:cNvPr>
          <p:cNvCxnSpPr/>
          <p:nvPr/>
        </p:nvCxnSpPr>
        <p:spPr>
          <a:xfrm>
            <a:off x="830118" y="1194364"/>
            <a:ext cx="14553317" cy="6838012"/>
          </a:xfrm>
          <a:prstGeom prst="lin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70958D-9587-8DC2-DE35-ECDB872A2738}"/>
              </a:ext>
            </a:extLst>
          </p:cNvPr>
          <p:cNvCxnSpPr/>
          <p:nvPr/>
        </p:nvCxnSpPr>
        <p:spPr>
          <a:xfrm flipV="1">
            <a:off x="830118" y="1194364"/>
            <a:ext cx="15019482" cy="6696000"/>
          </a:xfrm>
          <a:prstGeom prst="line">
            <a:avLst/>
          </a:prstGeom>
          <a:ln w="31750">
            <a:solidFill>
              <a:srgbClr val="1E64C8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4E9E-CABF-9344-5D75-44F0ED93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4136-277F-BD38-8978-5A022471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6400" indent="0" algn="l">
              <a:buNone/>
            </a:pPr>
            <a:r>
              <a:rPr lang="en-GB" sz="4200" b="1" dirty="0"/>
              <a:t>Frontend</a:t>
            </a:r>
          </a:p>
          <a:p>
            <a:pPr algn="l">
              <a:buFont typeface="+mj-lt"/>
              <a:buAutoNum type="arabicPeriod"/>
            </a:pPr>
            <a:r>
              <a:rPr lang="en-GB" sz="4200" dirty="0"/>
              <a:t>open a second terminal and run cd cd </a:t>
            </a:r>
            <a:r>
              <a:rPr lang="en-GB" sz="4200" dirty="0" err="1"/>
              <a:t>angular_frontend</a:t>
            </a:r>
            <a:r>
              <a:rPr lang="en-GB" sz="4200" dirty="0"/>
              <a:t> to enter the </a:t>
            </a:r>
            <a:r>
              <a:rPr lang="en-GB" sz="4200" dirty="0" err="1"/>
              <a:t>frondend</a:t>
            </a:r>
            <a:r>
              <a:rPr lang="en-GB" sz="4200" dirty="0"/>
              <a:t> folder</a:t>
            </a:r>
          </a:p>
          <a:p>
            <a:pPr algn="l">
              <a:buFont typeface="+mj-lt"/>
              <a:buAutoNum type="arabicPeriod"/>
            </a:pPr>
            <a:r>
              <a:rPr lang="en-GB" sz="4200" dirty="0" err="1"/>
              <a:t>npm</a:t>
            </a:r>
            <a:r>
              <a:rPr lang="en-GB" sz="4200" dirty="0"/>
              <a:t> install to install the packages</a:t>
            </a:r>
          </a:p>
          <a:p>
            <a:pPr algn="l">
              <a:buFont typeface="+mj-lt"/>
              <a:buAutoNum type="arabicPeriod"/>
            </a:pPr>
            <a:r>
              <a:rPr lang="en-GB" sz="4200" dirty="0"/>
              <a:t>ng serve to start the frontend server. Navigate to http://localhost:4200/. The app will automatically reload if you change any of the source files.</a:t>
            </a:r>
          </a:p>
          <a:p>
            <a:pPr algn="l">
              <a:buFont typeface="+mj-lt"/>
              <a:buAutoNum type="arabicPeriod"/>
            </a:pPr>
            <a:r>
              <a:rPr lang="en-GB" sz="4200" dirty="0"/>
              <a:t>If you offer an offline service, get an access code for </a:t>
            </a:r>
            <a:r>
              <a:rPr lang="en-GB" sz="4200" dirty="0" err="1"/>
              <a:t>mapbox</a:t>
            </a:r>
            <a:r>
              <a:rPr lang="en-GB" sz="4200" dirty="0"/>
              <a:t>: </a:t>
            </a:r>
            <a:r>
              <a:rPr lang="en-GB" sz="4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https://www.mapbox.com/</a:t>
            </a:r>
            <a:r>
              <a:rPr lang="en-GB" sz="4200" dirty="0"/>
              <a:t> and fill it in the </a:t>
            </a:r>
            <a:r>
              <a:rPr lang="en-GB" sz="4200" dirty="0" err="1"/>
              <a:t>environment.ts</a:t>
            </a:r>
            <a:r>
              <a:rPr lang="en-GB" sz="4200" dirty="0"/>
              <a:t> file.</a:t>
            </a:r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4F4D-A2DF-EB9A-E014-4252E55F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01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7FCB-9230-8443-AB36-59E92153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Boilerplate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C57B-DB00-FF74-D875-D51312E8D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400" indent="0" algn="l">
              <a:buNone/>
            </a:pPr>
            <a:r>
              <a:rPr lang="en-GB" sz="3900" b="1" dirty="0"/>
              <a:t>Select Business Model properties</a:t>
            </a:r>
          </a:p>
          <a:p>
            <a:pPr algn="l">
              <a:buFont typeface="+mj-lt"/>
              <a:buAutoNum type="arabicPeriod"/>
            </a:pPr>
            <a:r>
              <a:rPr lang="en-GB" sz="3900" dirty="0"/>
              <a:t>Create a new platform company by altering the </a:t>
            </a:r>
            <a:r>
              <a:rPr lang="en-GB" sz="3900" dirty="0" err="1"/>
              <a:t>companyName</a:t>
            </a:r>
            <a:r>
              <a:rPr lang="en-GB" sz="3900" dirty="0"/>
              <a:t> in the </a:t>
            </a:r>
            <a:r>
              <a:rPr lang="en-GB" sz="3900" dirty="0" err="1"/>
              <a:t>angular_frontend</a:t>
            </a:r>
            <a:r>
              <a:rPr lang="en-GB" sz="3900" dirty="0"/>
              <a:t>/</a:t>
            </a:r>
            <a:r>
              <a:rPr lang="en-GB" sz="3900" dirty="0" err="1"/>
              <a:t>src</a:t>
            </a:r>
            <a:r>
              <a:rPr lang="en-GB" sz="3900" dirty="0"/>
              <a:t>/app/services/</a:t>
            </a:r>
            <a:r>
              <a:rPr lang="en-GB" sz="3900" dirty="0" err="1"/>
              <a:t>company.service.ts</a:t>
            </a:r>
            <a:endParaRPr lang="en-GB" sz="3900" dirty="0"/>
          </a:p>
          <a:p>
            <a:pPr algn="l">
              <a:buFont typeface="+mj-lt"/>
              <a:buAutoNum type="arabicPeriod"/>
            </a:pPr>
            <a:r>
              <a:rPr lang="en-GB" sz="3900" dirty="0"/>
              <a:t>Navigate to http://localhost:4200/taxonomy to select the business model properties of the taxonomy</a:t>
            </a:r>
          </a:p>
          <a:p>
            <a:pPr>
              <a:buFont typeface="+mj-lt"/>
              <a:buAutoNum type="arabicPeriod"/>
            </a:pPr>
            <a:r>
              <a:rPr lang="en-GB" sz="3900" dirty="0"/>
              <a:t>Navigate to `http://localhost:4200/categories` to add categories and options </a:t>
            </a:r>
          </a:p>
          <a:p>
            <a:pPr marL="8640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4DF2-BFE6-AF73-A326-C14DCF06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9B1A7-8914-92C7-2CC2-ABECC55A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5708097"/>
            <a:ext cx="5658456" cy="3759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F1C0B-A819-CE24-2E90-F7DA3504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670" y="5619544"/>
            <a:ext cx="6536881" cy="38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1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EB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AEB050"/>
      </a:accent1>
      <a:accent2>
        <a:srgbClr val="B6B862"/>
      </a:accent2>
      <a:accent3>
        <a:srgbClr val="BEC073"/>
      </a:accent3>
      <a:accent4>
        <a:srgbClr val="C6C885"/>
      </a:accent4>
      <a:accent5>
        <a:srgbClr val="CED096"/>
      </a:accent5>
      <a:accent6>
        <a:srgbClr val="D7D8A8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EB.potx" id="{CC085814-4A7B-4440-9AB7-76F027CE6164}" vid="{9031D0B0-42C2-4969-90A0-754E33B0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401</Words>
  <Application>Microsoft Macintosh PowerPoint</Application>
  <PresentationFormat>Custom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Angular and Boilerplate application</vt:lpstr>
      <vt:lpstr>Modular</vt:lpstr>
      <vt:lpstr>Modular</vt:lpstr>
      <vt:lpstr>*ngfor</vt:lpstr>
      <vt:lpstr>*ngIF</vt:lpstr>
      <vt:lpstr>Boilerplate application</vt:lpstr>
      <vt:lpstr>Boilerplate application</vt:lpstr>
      <vt:lpstr>Boilerplate application</vt:lpstr>
      <vt:lpstr>Boilerplate application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and Boilerplate application</dc:title>
  <dc:subject/>
  <dc:creator>thomas derave</dc:creator>
  <cp:keywords/>
  <dc:description/>
  <cp:lastModifiedBy>thomas derave</cp:lastModifiedBy>
  <cp:revision>4</cp:revision>
  <dcterms:created xsi:type="dcterms:W3CDTF">2023-12-13T13:50:03Z</dcterms:created>
  <dcterms:modified xsi:type="dcterms:W3CDTF">2023-12-13T15:11:50Z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