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3" r:id="rId2"/>
    <p:sldId id="323" r:id="rId3"/>
    <p:sldId id="324" r:id="rId4"/>
    <p:sldId id="325" r:id="rId5"/>
    <p:sldId id="282" r:id="rId6"/>
    <p:sldId id="283" r:id="rId7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na Lens" initials="ML" lastIdx="1" clrIdx="0">
    <p:extLst>
      <p:ext uri="{19B8F6BF-5375-455C-9EA6-DF929625EA0E}">
        <p15:presenceInfo xmlns:p15="http://schemas.microsoft.com/office/powerpoint/2012/main" userId="S::u0058120@ucll.be::2a1ac74d-06c5-4ddb-81e9-742bef95fc4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22B7E3-70F5-4579-A4D3-3633700C6253}" type="datetimeFigureOut">
              <a:rPr lang="nl-BE" smtClean="0"/>
              <a:t>12/10/2022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9F2F75-E58D-48CC-BBC7-391F0D1A728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2711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AF4170-5CA1-4D1F-9E5F-8BDB19B5FE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644DDEB-5DD6-457A-8140-3C64CA6666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F6DA62B-0426-4C6C-8D02-1EF130529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9CD1-9E2F-4D62-AA15-10FD07DEFBDC}" type="datetimeFigureOut">
              <a:rPr lang="nl-BE" smtClean="0"/>
              <a:t>12/10/2022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CDB1207-FEB6-46B4-8DEF-78936A397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8F4D286-70F2-4B79-A869-8C3F409D6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29F0-000B-4231-BCD1-484E108F5AE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4746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21E4E0-F54D-4031-BE8E-E8B25E726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5DA2BAE-08B8-4D30-90F4-708BE838F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E7D28F-2970-42F9-AC97-8FCCF84EB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9CD1-9E2F-4D62-AA15-10FD07DEFBDC}" type="datetimeFigureOut">
              <a:rPr lang="nl-BE" smtClean="0"/>
              <a:t>12/10/2022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ED9CC3F-ABA2-4B54-A047-734660307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80BE61D-CBEB-4DAB-B100-868AFD377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29F0-000B-4231-BCD1-484E108F5AE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16941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55660849-A917-4A53-A755-DB21F0D358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73065F5-AC7D-4DCB-846D-738B26ECE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5F90B18-A9AE-4C9E-815A-7EDF11524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9CD1-9E2F-4D62-AA15-10FD07DEFBDC}" type="datetimeFigureOut">
              <a:rPr lang="nl-BE" smtClean="0"/>
              <a:t>12/10/2022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7FE12AA-1905-40B6-87AF-33D911FCB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0822B41-AF1C-4E78-8977-1ADA20227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29F0-000B-4231-BCD1-484E108F5AE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5118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Vrije vorm: vorm 17">
            <a:extLst>
              <a:ext uri="{FF2B5EF4-FFF2-40B4-BE49-F238E27FC236}">
                <a16:creationId xmlns:a16="http://schemas.microsoft.com/office/drawing/2014/main" id="{FD08E83C-29B9-4030-95FE-681D73EE3FAE}"/>
              </a:ext>
            </a:extLst>
          </p:cNvPr>
          <p:cNvSpPr/>
          <p:nvPr userDrawn="1"/>
        </p:nvSpPr>
        <p:spPr>
          <a:xfrm>
            <a:off x="4256116" y="0"/>
            <a:ext cx="7935884" cy="5343926"/>
          </a:xfrm>
          <a:custGeom>
            <a:avLst/>
            <a:gdLst>
              <a:gd name="connsiteX0" fmla="*/ 473826 w 6691746"/>
              <a:gd name="connsiteY0" fmla="*/ 16625 h 4613563"/>
              <a:gd name="connsiteX1" fmla="*/ 6691746 w 6691746"/>
              <a:gd name="connsiteY1" fmla="*/ 0 h 4613563"/>
              <a:gd name="connsiteX2" fmla="*/ 6683433 w 6691746"/>
              <a:gd name="connsiteY2" fmla="*/ 4613563 h 4613563"/>
              <a:gd name="connsiteX3" fmla="*/ 0 w 6691746"/>
              <a:gd name="connsiteY3" fmla="*/ 3865418 h 4613563"/>
              <a:gd name="connsiteX4" fmla="*/ 473826 w 6691746"/>
              <a:gd name="connsiteY4" fmla="*/ 16625 h 4613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1746" h="4613563">
                <a:moveTo>
                  <a:pt x="473826" y="16625"/>
                </a:moveTo>
                <a:lnTo>
                  <a:pt x="6691746" y="0"/>
                </a:lnTo>
                <a:lnTo>
                  <a:pt x="6683433" y="4613563"/>
                </a:lnTo>
                <a:lnTo>
                  <a:pt x="0" y="3865418"/>
                </a:lnTo>
                <a:lnTo>
                  <a:pt x="473826" y="16625"/>
                </a:lnTo>
                <a:close/>
              </a:path>
            </a:pathLst>
          </a:custGeom>
          <a:blipFill dpi="0" rotWithShape="1"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1A99A4F-35CE-47F0-8C3E-203AE0949D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640" y="203420"/>
            <a:ext cx="3297850" cy="126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Ondertitel 2">
            <a:extLst>
              <a:ext uri="{FF2B5EF4-FFF2-40B4-BE49-F238E27FC236}">
                <a16:creationId xmlns:a16="http://schemas.microsoft.com/office/drawing/2014/main" id="{7A68A714-4E45-4A04-B828-B282FA62E7BB}"/>
              </a:ext>
            </a:extLst>
          </p:cNvPr>
          <p:cNvSpPr txBox="1">
            <a:spLocks/>
          </p:cNvSpPr>
          <p:nvPr userDrawn="1"/>
        </p:nvSpPr>
        <p:spPr>
          <a:xfrm>
            <a:off x="1450282" y="5343926"/>
            <a:ext cx="4074659" cy="5547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</p:txBody>
      </p:sp>
      <p:sp>
        <p:nvSpPr>
          <p:cNvPr id="28" name="Ondertitel 2">
            <a:extLst>
              <a:ext uri="{FF2B5EF4-FFF2-40B4-BE49-F238E27FC236}">
                <a16:creationId xmlns:a16="http://schemas.microsoft.com/office/drawing/2014/main" id="{8A446F7F-F106-4612-85BC-FC020C0B34DC}"/>
              </a:ext>
            </a:extLst>
          </p:cNvPr>
          <p:cNvSpPr txBox="1">
            <a:spLocks/>
          </p:cNvSpPr>
          <p:nvPr userDrawn="1"/>
        </p:nvSpPr>
        <p:spPr>
          <a:xfrm>
            <a:off x="1450282" y="5898693"/>
            <a:ext cx="4074659" cy="5547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</p:txBody>
      </p:sp>
      <p:sp>
        <p:nvSpPr>
          <p:cNvPr id="36" name="Ondertitel 2">
            <a:extLst>
              <a:ext uri="{FF2B5EF4-FFF2-40B4-BE49-F238E27FC236}">
                <a16:creationId xmlns:a16="http://schemas.microsoft.com/office/drawing/2014/main" id="{DB1150AE-9B1F-43AF-B4A6-C1581C0B3127}"/>
              </a:ext>
            </a:extLst>
          </p:cNvPr>
          <p:cNvSpPr txBox="1">
            <a:spLocks/>
          </p:cNvSpPr>
          <p:nvPr userDrawn="1"/>
        </p:nvSpPr>
        <p:spPr>
          <a:xfrm>
            <a:off x="1" y="462498"/>
            <a:ext cx="1853738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200" dirty="0"/>
              <a:t>Toegepaste Informatica</a:t>
            </a:r>
          </a:p>
        </p:txBody>
      </p:sp>
      <p:sp>
        <p:nvSpPr>
          <p:cNvPr id="38" name="Minteken 37">
            <a:extLst>
              <a:ext uri="{FF2B5EF4-FFF2-40B4-BE49-F238E27FC236}">
                <a16:creationId xmlns:a16="http://schemas.microsoft.com/office/drawing/2014/main" id="{FFEC5E01-43EA-497E-BCC0-939DBCAFA0AC}"/>
              </a:ext>
            </a:extLst>
          </p:cNvPr>
          <p:cNvSpPr/>
          <p:nvPr userDrawn="1"/>
        </p:nvSpPr>
        <p:spPr>
          <a:xfrm rot="5400000">
            <a:off x="-183168" y="5307680"/>
            <a:ext cx="2851263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1" name="Ondertitel 2">
            <a:extLst>
              <a:ext uri="{FF2B5EF4-FFF2-40B4-BE49-F238E27FC236}">
                <a16:creationId xmlns:a16="http://schemas.microsoft.com/office/drawing/2014/main" id="{DCD259FC-79B5-41AB-BBC2-4D07C62B0949}"/>
              </a:ext>
            </a:extLst>
          </p:cNvPr>
          <p:cNvSpPr txBox="1">
            <a:spLocks/>
          </p:cNvSpPr>
          <p:nvPr userDrawn="1"/>
        </p:nvSpPr>
        <p:spPr>
          <a:xfrm>
            <a:off x="-31204" y="1442735"/>
            <a:ext cx="1481486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1200" kern="1200" cap="none" baseline="0" dirty="0">
              <a:solidFill>
                <a:srgbClr val="002757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Minteken 41">
            <a:extLst>
              <a:ext uri="{FF2B5EF4-FFF2-40B4-BE49-F238E27FC236}">
                <a16:creationId xmlns:a16="http://schemas.microsoft.com/office/drawing/2014/main" id="{FB0D61FF-F819-41D6-9F0E-2A87A96AF34A}"/>
              </a:ext>
            </a:extLst>
          </p:cNvPr>
          <p:cNvSpPr/>
          <p:nvPr userDrawn="1"/>
        </p:nvSpPr>
        <p:spPr>
          <a:xfrm>
            <a:off x="-353435" y="166756"/>
            <a:ext cx="2776160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3" name="Minteken 42">
            <a:extLst>
              <a:ext uri="{FF2B5EF4-FFF2-40B4-BE49-F238E27FC236}">
                <a16:creationId xmlns:a16="http://schemas.microsoft.com/office/drawing/2014/main" id="{1A9D60B7-98CA-44B4-A342-238265272E5D}"/>
              </a:ext>
            </a:extLst>
          </p:cNvPr>
          <p:cNvSpPr/>
          <p:nvPr userDrawn="1"/>
        </p:nvSpPr>
        <p:spPr>
          <a:xfrm>
            <a:off x="-221962" y="626338"/>
            <a:ext cx="1762587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4" name="Minteken 43">
            <a:extLst>
              <a:ext uri="{FF2B5EF4-FFF2-40B4-BE49-F238E27FC236}">
                <a16:creationId xmlns:a16="http://schemas.microsoft.com/office/drawing/2014/main" id="{2AD40B60-09F3-42CA-BFC7-F232D5069233}"/>
              </a:ext>
            </a:extLst>
          </p:cNvPr>
          <p:cNvSpPr/>
          <p:nvPr userDrawn="1"/>
        </p:nvSpPr>
        <p:spPr>
          <a:xfrm>
            <a:off x="-155460" y="1111987"/>
            <a:ext cx="1256606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14" name="Ondertitel 2">
            <a:extLst>
              <a:ext uri="{FF2B5EF4-FFF2-40B4-BE49-F238E27FC236}">
                <a16:creationId xmlns:a16="http://schemas.microsoft.com/office/drawing/2014/main" id="{DA9D40DB-B7E8-4A33-B5FB-9DD5105C49A1}"/>
              </a:ext>
            </a:extLst>
          </p:cNvPr>
          <p:cNvSpPr txBox="1">
            <a:spLocks/>
          </p:cNvSpPr>
          <p:nvPr userDrawn="1"/>
        </p:nvSpPr>
        <p:spPr>
          <a:xfrm>
            <a:off x="-31204" y="957086"/>
            <a:ext cx="1853738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1200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684198A2-C59F-4C38-9F72-765E48FA823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95855" y="4825632"/>
            <a:ext cx="1853739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dirty="0"/>
              <a:t>&lt;Naam OPO&gt;</a:t>
            </a:r>
          </a:p>
        </p:txBody>
      </p:sp>
      <p:sp>
        <p:nvSpPr>
          <p:cNvPr id="29" name="Tijdelijke aanduiding voor tekst 11">
            <a:extLst>
              <a:ext uri="{FF2B5EF4-FFF2-40B4-BE49-F238E27FC236}">
                <a16:creationId xmlns:a16="http://schemas.microsoft.com/office/drawing/2014/main" id="{9B9004F5-4339-48FE-B04B-599527A6359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95855" y="5411372"/>
            <a:ext cx="4594995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dirty="0"/>
              <a:t>&lt;Hoofdstuk/Module/Onderdeel&gt;</a:t>
            </a:r>
          </a:p>
        </p:txBody>
      </p:sp>
      <p:sp>
        <p:nvSpPr>
          <p:cNvPr id="30" name="Tijdelijke aanduiding voor tekst 11">
            <a:extLst>
              <a:ext uri="{FF2B5EF4-FFF2-40B4-BE49-F238E27FC236}">
                <a16:creationId xmlns:a16="http://schemas.microsoft.com/office/drawing/2014/main" id="{73EE6705-1665-43A1-AB37-E50C48AA3F8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95855" y="5993878"/>
            <a:ext cx="4594995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dirty="0"/>
              <a:t>&lt;Naam Docent&gt;</a:t>
            </a:r>
          </a:p>
        </p:txBody>
      </p:sp>
      <p:sp>
        <p:nvSpPr>
          <p:cNvPr id="17" name="Tijdelijke aanduiding voor tekst 16">
            <a:extLst>
              <a:ext uri="{FF2B5EF4-FFF2-40B4-BE49-F238E27FC236}">
                <a16:creationId xmlns:a16="http://schemas.microsoft.com/office/drawing/2014/main" id="{B2803BC5-4FBF-4FFC-8CD7-56A7494327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37" y="923475"/>
            <a:ext cx="1641443" cy="303286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12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nl-NL" dirty="0"/>
              <a:t>&lt;Afstudeerrichting&gt;</a:t>
            </a:r>
            <a:endParaRPr lang="nl-BE" dirty="0"/>
          </a:p>
        </p:txBody>
      </p:sp>
      <p:sp>
        <p:nvSpPr>
          <p:cNvPr id="32" name="Tijdelijke aanduiding voor tekst 16">
            <a:extLst>
              <a:ext uri="{FF2B5EF4-FFF2-40B4-BE49-F238E27FC236}">
                <a16:creationId xmlns:a16="http://schemas.microsoft.com/office/drawing/2014/main" id="{2F60E031-BF26-44A1-A0B6-D48454BFD9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936" y="1429630"/>
            <a:ext cx="1641443" cy="303286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12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sz="1200" kern="1200" cap="none" baseline="0" dirty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&lt;Academiejaar&gt;</a:t>
            </a:r>
          </a:p>
        </p:txBody>
      </p:sp>
    </p:spTree>
    <p:extLst>
      <p:ext uri="{BB962C8B-B14F-4D97-AF65-F5344CB8AC3E}">
        <p14:creationId xmlns:p14="http://schemas.microsoft.com/office/powerpoint/2010/main" val="3312054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A15775-47FA-4CF0-9D6D-9095E4DC9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1D024D0-7565-4E7C-BA18-1EE21AC57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F01B3D3-0A06-4AFF-88DC-E7F3AD691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9CD1-9E2F-4D62-AA15-10FD07DEFBDC}" type="datetimeFigureOut">
              <a:rPr lang="nl-BE" smtClean="0"/>
              <a:t>12/10/2022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06A19B3-41FD-4EC6-A963-F64FC0A33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835A8FE-39E0-4BD8-A10A-475A9A15C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29F0-000B-4231-BCD1-484E108F5AE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2760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320670-E168-49E8-9BB4-824DC2DF8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33C8F0B-7279-468D-B301-7868BE590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0186536-ACE6-41D9-A7AC-B966589B2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9CD1-9E2F-4D62-AA15-10FD07DEFBDC}" type="datetimeFigureOut">
              <a:rPr lang="nl-BE" smtClean="0"/>
              <a:t>12/10/2022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1BE1888-E179-453D-B9D2-D3FD2731F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310F37C-6D2F-4AB7-ABC3-1303F2B2B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29F0-000B-4231-BCD1-484E108F5AE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3238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7E4A91-A742-400C-8C72-1ED931E48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40BACD5-5DFA-4B9B-B353-90CD4D7389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9106DD7-34CA-4FF4-B9D5-9A5EAAC42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DA2EC12-3D77-49D2-86BE-8CB92C77C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9CD1-9E2F-4D62-AA15-10FD07DEFBDC}" type="datetimeFigureOut">
              <a:rPr lang="nl-BE" smtClean="0"/>
              <a:t>12/10/2022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A4EAFB9-C162-476E-BB6B-39884B9CE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F2EE04A-E27B-41C0-8C5A-ABF13440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29F0-000B-4231-BCD1-484E108F5AE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526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6665F3-5400-41DF-B5E4-227D7F00C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AED3A9C-94BF-471C-9B57-BD261578A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889151E-DEF8-4F0E-8253-DB3839A85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27CC003F-779E-4B74-9D7A-0A38F7FFC0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050EC34A-662E-4079-8DB9-C221D411AD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23A34A59-F37D-48BC-B0AC-BF61EB293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9CD1-9E2F-4D62-AA15-10FD07DEFBDC}" type="datetimeFigureOut">
              <a:rPr lang="nl-BE" smtClean="0"/>
              <a:t>12/10/2022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BF8D8B35-05A4-479A-8B99-EFBA9A7B5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32505C1F-7BC9-41DE-A0D8-C5DF09314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29F0-000B-4231-BCD1-484E108F5AE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371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E815FA-A9E4-48DB-9643-5A92FA04C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1EAF5FA-9A8D-4CDC-8152-41F534FAA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9CD1-9E2F-4D62-AA15-10FD07DEFBDC}" type="datetimeFigureOut">
              <a:rPr lang="nl-BE" smtClean="0"/>
              <a:t>12/10/2022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5B64460-15B1-4B84-8988-56E4C5E60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0A7F767-2363-4480-86F7-F7CF09C64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29F0-000B-4231-BCD1-484E108F5AE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4152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676A1F07-9604-4C09-8AB0-7FCE9266F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9CD1-9E2F-4D62-AA15-10FD07DEFBDC}" type="datetimeFigureOut">
              <a:rPr lang="nl-BE" smtClean="0"/>
              <a:t>12/10/2022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652740A-1273-44C3-9AD0-84557292B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959052E-C930-4655-8BD6-1A8A3908D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29F0-000B-4231-BCD1-484E108F5AE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199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9E2C71-B18C-476B-B5EA-3293B614D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477464E-E4EA-47B5-9A39-4799ABA26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830EA66-3F4A-4ABF-AAAB-10C3C9572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A0D45D1-7BE7-4D28-B184-FC4466CE8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9CD1-9E2F-4D62-AA15-10FD07DEFBDC}" type="datetimeFigureOut">
              <a:rPr lang="nl-BE" smtClean="0"/>
              <a:t>12/10/2022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E83EBAC-5044-4A5F-BCA7-8860658E6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473ECCC-49A1-4E5B-B6ED-84320E91E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29F0-000B-4231-BCD1-484E108F5AE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23509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7A24E4-5C17-41DA-BDF3-D37A71355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4B99839-8F4C-4032-866E-D4645F48D7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85F276A-8D33-4C8F-9703-0A0939B16C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FB69937-914D-46D8-9628-A6B314AD4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9CD1-9E2F-4D62-AA15-10FD07DEFBDC}" type="datetimeFigureOut">
              <a:rPr lang="nl-BE" smtClean="0"/>
              <a:t>12/10/2022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BAFACD9-B5C4-4E98-8CBB-191868C5D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FBA3487-08A8-4E50-A1FC-4EF6BC6E9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29F0-000B-4231-BCD1-484E108F5AE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1284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5A31A9A1-17E4-478A-AC6B-E972CE743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0AAB751-0F9D-4D1E-90AE-2BC699D7D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830DF8A-F0AB-4B52-8C3B-B57AD6A613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E9CD1-9E2F-4D62-AA15-10FD07DEFBDC}" type="datetimeFigureOut">
              <a:rPr lang="nl-BE" smtClean="0"/>
              <a:t>12/10/2022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1726371-33F6-48F0-968D-AC84C5BCFA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187C4A7-0292-46EF-9B82-876D852C23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A29F0-000B-4231-BCD1-484E108F5AE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90651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8F5A620A-A011-4D84-9B3A-2E2A26CB75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nl-BE" dirty="0"/>
              <a:t>Programming 1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E6300A2-EC71-41FF-AE0F-732E9D6356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BE" dirty="0"/>
              <a:t>Recursie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ABD0A1A9-0E44-46BE-AEEF-9C28B8724E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987046"/>
            <a:ext cx="1641443" cy="303286"/>
          </a:xfrm>
        </p:spPr>
        <p:txBody>
          <a:bodyPr/>
          <a:lstStyle/>
          <a:p>
            <a:r>
              <a:rPr lang="nl-BE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438811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5A3F8C-792E-437F-94E2-593CFAEDF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is recursie?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DCCD4B6-E246-4D39-88CB-72B40859D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/>
              <a:t>Vorm van iteratie (dus herhaling) maar </a:t>
            </a:r>
            <a:r>
              <a:rPr lang="nl-BE" b="1" dirty="0"/>
              <a:t>zonder </a:t>
            </a:r>
            <a:r>
              <a:rPr lang="nl-BE" b="1" dirty="0" err="1"/>
              <a:t>for</a:t>
            </a:r>
            <a:r>
              <a:rPr lang="nl-BE" b="1" dirty="0"/>
              <a:t> of </a:t>
            </a:r>
            <a:r>
              <a:rPr lang="nl-BE" b="1" dirty="0" err="1"/>
              <a:t>while</a:t>
            </a:r>
            <a:endParaRPr lang="nl-BE" b="1" dirty="0"/>
          </a:p>
          <a:p>
            <a:r>
              <a:rPr lang="nl-BE" dirty="0"/>
              <a:t>Oproep van zelfde functie in functie </a:t>
            </a:r>
          </a:p>
          <a:p>
            <a:r>
              <a:rPr lang="nl-BE" dirty="0"/>
              <a:t>Belangrijk: </a:t>
            </a:r>
            <a:r>
              <a:rPr lang="nl-BE" b="1" dirty="0"/>
              <a:t>stopvoorwaarde</a:t>
            </a:r>
            <a:r>
              <a:rPr lang="nl-BE" dirty="0"/>
              <a:t>, anders oneindige lus</a:t>
            </a:r>
          </a:p>
          <a:p>
            <a:r>
              <a:rPr lang="nl-BE" dirty="0"/>
              <a:t>Wordt gecombineerd met </a:t>
            </a:r>
            <a:r>
              <a:rPr lang="nl-BE" dirty="0" err="1"/>
              <a:t>if</a:t>
            </a:r>
            <a:endParaRPr lang="nl-BE" dirty="0"/>
          </a:p>
          <a:p>
            <a:r>
              <a:rPr lang="nl-BE" dirty="0"/>
              <a:t>Algemene vorm:</a:t>
            </a:r>
          </a:p>
          <a:p>
            <a:pPr marL="457200" lvl="1" indent="0">
              <a:buNone/>
            </a:pPr>
            <a:r>
              <a:rPr lang="nl-BE" dirty="0"/>
              <a:t> </a:t>
            </a:r>
          </a:p>
          <a:p>
            <a:pPr marL="457200" lvl="1" indent="0">
              <a:buNone/>
            </a:pPr>
            <a:r>
              <a:rPr lang="nl-BE" dirty="0" err="1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nl-BE" dirty="0">
                <a:solidFill>
                  <a:schemeClr val="accent1">
                    <a:lumMod val="75000"/>
                  </a:schemeClr>
                </a:solidFill>
              </a:rPr>
              <a:t> f(…):</a:t>
            </a:r>
          </a:p>
          <a:p>
            <a:pPr marL="457200" lvl="1" indent="0">
              <a:buNone/>
            </a:pPr>
            <a:r>
              <a:rPr lang="nl-BE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nl-BE" dirty="0" err="1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nl-B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nl-BE" i="1" dirty="0">
                <a:solidFill>
                  <a:schemeClr val="accent1">
                    <a:lumMod val="75000"/>
                  </a:schemeClr>
                </a:solidFill>
              </a:rPr>
              <a:t>stopvoorwaarde</a:t>
            </a:r>
            <a:r>
              <a:rPr lang="nl-BE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nl-BE" dirty="0">
                <a:solidFill>
                  <a:schemeClr val="accent1">
                    <a:lumMod val="75000"/>
                  </a:schemeClr>
                </a:solidFill>
              </a:rPr>
              <a:t>		return ….</a:t>
            </a:r>
          </a:p>
          <a:p>
            <a:pPr marL="457200" lvl="1" indent="0">
              <a:buNone/>
            </a:pPr>
            <a:r>
              <a:rPr lang="nl-BE" dirty="0">
                <a:solidFill>
                  <a:schemeClr val="accent1">
                    <a:lumMod val="75000"/>
                  </a:schemeClr>
                </a:solidFill>
              </a:rPr>
              <a:t> 	</a:t>
            </a:r>
            <a:r>
              <a:rPr lang="nl-BE" dirty="0" err="1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nl-BE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nl-BE" dirty="0">
                <a:solidFill>
                  <a:schemeClr val="accent1">
                    <a:lumMod val="75000"/>
                  </a:schemeClr>
                </a:solidFill>
              </a:rPr>
              <a:t>		return f(…)</a:t>
            </a: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B7EB52D3-D935-4A2E-AC6C-952BCCB425E4}"/>
              </a:ext>
            </a:extLst>
          </p:cNvPr>
          <p:cNvSpPr/>
          <p:nvPr/>
        </p:nvSpPr>
        <p:spPr>
          <a:xfrm>
            <a:off x="1216058" y="4194927"/>
            <a:ext cx="3355942" cy="229794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8851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0F92EB-7AB4-4B6C-9013-911A4B778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 recursie in wiskunde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F6D65F0-B52E-40BD-B6C1-D1CADCFD3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2565"/>
          </a:xfrm>
        </p:spPr>
        <p:txBody>
          <a:bodyPr>
            <a:normAutofit/>
          </a:bodyPr>
          <a:lstStyle/>
          <a:p>
            <a:r>
              <a:rPr lang="nl-BE" dirty="0"/>
              <a:t>Faculteit (n&gt;=0)</a:t>
            </a:r>
          </a:p>
          <a:p>
            <a:pPr lvl="1"/>
            <a:r>
              <a:rPr lang="nl-BE" dirty="0">
                <a:sym typeface="Wingdings" panose="05000000000000000000" pitchFamily="2" charset="2"/>
              </a:rPr>
              <a:t>iteratieve vorm</a:t>
            </a:r>
          </a:p>
          <a:p>
            <a:pPr lvl="2"/>
            <a:r>
              <a:rPr lang="nl-BE" dirty="0" err="1">
                <a:sym typeface="Wingdings" panose="05000000000000000000" pitchFamily="2" charset="2"/>
              </a:rPr>
              <a:t>fac</a:t>
            </a:r>
            <a:r>
              <a:rPr lang="nl-BE" dirty="0">
                <a:sym typeface="Wingdings" panose="05000000000000000000" pitchFamily="2" charset="2"/>
              </a:rPr>
              <a:t>(0) = 1</a:t>
            </a:r>
          </a:p>
          <a:p>
            <a:pPr lvl="2"/>
            <a:r>
              <a:rPr lang="nl-BE" dirty="0" err="1"/>
              <a:t>fac</a:t>
            </a:r>
            <a:r>
              <a:rPr lang="nl-BE" dirty="0"/>
              <a:t>(n) = 1 * 2 * … * (n-1) * n </a:t>
            </a:r>
            <a:r>
              <a:rPr lang="nl-BE" dirty="0">
                <a:sym typeface="Wingdings" panose="05000000000000000000" pitchFamily="2" charset="2"/>
              </a:rPr>
              <a:t> als n &gt;= 1</a:t>
            </a:r>
          </a:p>
          <a:p>
            <a:pPr lvl="1"/>
            <a:r>
              <a:rPr lang="nl-BE" dirty="0">
                <a:sym typeface="Wingdings" panose="05000000000000000000" pitchFamily="2" charset="2"/>
              </a:rPr>
              <a:t>recursieve vorm:</a:t>
            </a:r>
          </a:p>
          <a:p>
            <a:pPr lvl="2"/>
            <a:r>
              <a:rPr lang="nl-BE" dirty="0" err="1">
                <a:sym typeface="Wingdings" panose="05000000000000000000" pitchFamily="2" charset="2"/>
              </a:rPr>
              <a:t>fac</a:t>
            </a:r>
            <a:r>
              <a:rPr lang="nl-BE" dirty="0">
                <a:sym typeface="Wingdings" panose="05000000000000000000" pitchFamily="2" charset="2"/>
              </a:rPr>
              <a:t>(0) = 1</a:t>
            </a:r>
          </a:p>
          <a:p>
            <a:pPr lvl="2"/>
            <a:r>
              <a:rPr lang="nl-BE" dirty="0" err="1">
                <a:sym typeface="Wingdings" panose="05000000000000000000" pitchFamily="2" charset="2"/>
              </a:rPr>
              <a:t>fac</a:t>
            </a:r>
            <a:r>
              <a:rPr lang="nl-BE" dirty="0">
                <a:sym typeface="Wingdings" panose="05000000000000000000" pitchFamily="2" charset="2"/>
              </a:rPr>
              <a:t>(n) = n * </a:t>
            </a:r>
            <a:r>
              <a:rPr lang="nl-BE" dirty="0" err="1">
                <a:sym typeface="Wingdings" panose="05000000000000000000" pitchFamily="2" charset="2"/>
              </a:rPr>
              <a:t>fac</a:t>
            </a:r>
            <a:r>
              <a:rPr lang="nl-BE" dirty="0">
                <a:sym typeface="Wingdings" panose="05000000000000000000" pitchFamily="2" charset="2"/>
              </a:rPr>
              <a:t>(n-1) als n &gt;= 1</a:t>
            </a:r>
          </a:p>
          <a:p>
            <a:endParaRPr lang="nl-BE" dirty="0"/>
          </a:p>
          <a:p>
            <a:r>
              <a:rPr lang="nl-BE" sz="1800" dirty="0" err="1">
                <a:solidFill>
                  <a:schemeClr val="accent1">
                    <a:lumMod val="75000"/>
                  </a:schemeClr>
                </a:solidFill>
              </a:rPr>
              <a:t>fac</a:t>
            </a:r>
            <a:r>
              <a:rPr lang="nl-BE" sz="1800" dirty="0">
                <a:solidFill>
                  <a:schemeClr val="accent1">
                    <a:lumMod val="75000"/>
                  </a:schemeClr>
                </a:solidFill>
              </a:rPr>
              <a:t>(5)  :</a:t>
            </a:r>
          </a:p>
          <a:p>
            <a:pPr lvl="1"/>
            <a:r>
              <a:rPr lang="nl-BE" sz="18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iteratief  1 * 2 * 3 * 4 * 5 = 120</a:t>
            </a:r>
          </a:p>
          <a:p>
            <a:pPr lvl="1"/>
            <a:r>
              <a:rPr lang="nl-BE" sz="18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recursief  5 * </a:t>
            </a:r>
            <a:r>
              <a:rPr lang="nl-BE" sz="1800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fac</a:t>
            </a:r>
            <a:r>
              <a:rPr lang="nl-BE" sz="18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(4) = 5 * 4 * </a:t>
            </a:r>
            <a:r>
              <a:rPr lang="nl-BE" sz="1800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fac</a:t>
            </a:r>
            <a:r>
              <a:rPr lang="nl-BE" sz="18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(3) = </a:t>
            </a:r>
          </a:p>
          <a:p>
            <a:pPr marL="457200" lvl="1" indent="0">
              <a:buNone/>
            </a:pPr>
            <a:r>
              <a:rPr lang="nl-BE" sz="18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			5 * 4 * 3 * </a:t>
            </a:r>
            <a:r>
              <a:rPr lang="nl-BE" sz="1800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fac</a:t>
            </a:r>
            <a:r>
              <a:rPr lang="nl-BE" sz="18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(2) = 5 * 4 * 3 * 2 * </a:t>
            </a:r>
            <a:r>
              <a:rPr lang="nl-BE" sz="1800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fac</a:t>
            </a:r>
            <a:r>
              <a:rPr lang="nl-BE" sz="18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(1) =</a:t>
            </a:r>
          </a:p>
          <a:p>
            <a:pPr marL="457200" lvl="1" indent="0">
              <a:buNone/>
            </a:pPr>
            <a:r>
              <a:rPr lang="nl-BE" sz="18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					 5 * 4 * 3 * 2 * 1 * </a:t>
            </a:r>
            <a:r>
              <a:rPr lang="nl-BE" sz="1800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fac</a:t>
            </a:r>
            <a:r>
              <a:rPr lang="nl-BE" sz="18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(0) =  5 * 4 * 3 * 2 * 1 * 1 = 120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93507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0F92EB-7AB4-4B6C-9013-911A4B778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Ander voorbeeld recursie in wiskunde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F6D65F0-B52E-40BD-B6C1-D1CADCFD3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/>
              <a:t>Som van eerste n gehele getallen (n&gt;=1)</a:t>
            </a:r>
          </a:p>
          <a:p>
            <a:pPr lvl="1"/>
            <a:r>
              <a:rPr lang="nl-BE" dirty="0">
                <a:sym typeface="Wingdings" panose="05000000000000000000" pitchFamily="2" charset="2"/>
              </a:rPr>
              <a:t>iteratieve vorm</a:t>
            </a:r>
          </a:p>
          <a:p>
            <a:pPr lvl="2"/>
            <a:r>
              <a:rPr lang="nl-BE" b="0" dirty="0" err="1">
                <a:effectLst/>
                <a:latin typeface="Consolas" panose="020B0609020204030204" pitchFamily="49" charset="0"/>
              </a:rPr>
              <a:t>somVanEersteNGetallen</a:t>
            </a:r>
            <a:r>
              <a:rPr lang="nl-BE" dirty="0">
                <a:sym typeface="Wingdings" panose="05000000000000000000" pitchFamily="2" charset="2"/>
              </a:rPr>
              <a:t>(1) = 1</a:t>
            </a:r>
          </a:p>
          <a:p>
            <a:pPr lvl="2"/>
            <a:r>
              <a:rPr lang="nl-BE" b="0" dirty="0" err="1">
                <a:effectLst/>
                <a:latin typeface="Consolas" panose="020B0609020204030204" pitchFamily="49" charset="0"/>
              </a:rPr>
              <a:t>somVanEersteNGetallen</a:t>
            </a:r>
            <a:r>
              <a:rPr lang="nl-BE" dirty="0"/>
              <a:t>(n) = 1 + 2 + … + (n-1) + n </a:t>
            </a:r>
            <a:r>
              <a:rPr lang="nl-BE" dirty="0">
                <a:sym typeface="Wingdings" panose="05000000000000000000" pitchFamily="2" charset="2"/>
              </a:rPr>
              <a:t> als n &gt; 1</a:t>
            </a:r>
          </a:p>
          <a:p>
            <a:pPr lvl="1"/>
            <a:r>
              <a:rPr lang="nl-BE" dirty="0">
                <a:sym typeface="Wingdings" panose="05000000000000000000" pitchFamily="2" charset="2"/>
              </a:rPr>
              <a:t>recursieve vorm:</a:t>
            </a:r>
          </a:p>
          <a:p>
            <a:pPr lvl="2"/>
            <a:r>
              <a:rPr lang="nl-BE" b="0" dirty="0" err="1">
                <a:effectLst/>
                <a:latin typeface="Consolas" panose="020B0609020204030204" pitchFamily="49" charset="0"/>
              </a:rPr>
              <a:t>somVanEersteNGetallen</a:t>
            </a:r>
            <a:r>
              <a:rPr lang="nl-BE" dirty="0">
                <a:sym typeface="Wingdings" panose="05000000000000000000" pitchFamily="2" charset="2"/>
              </a:rPr>
              <a:t>(1) = 1</a:t>
            </a:r>
          </a:p>
          <a:p>
            <a:pPr lvl="2"/>
            <a:r>
              <a:rPr lang="nl-BE" b="0" dirty="0" err="1">
                <a:effectLst/>
                <a:latin typeface="Consolas" panose="020B0609020204030204" pitchFamily="49" charset="0"/>
              </a:rPr>
              <a:t>somVanEersteNGetallen</a:t>
            </a:r>
            <a:r>
              <a:rPr lang="nl-BE" dirty="0">
                <a:sym typeface="Wingdings" panose="05000000000000000000" pitchFamily="2" charset="2"/>
              </a:rPr>
              <a:t>(n) = n + </a:t>
            </a:r>
            <a:r>
              <a:rPr lang="nl-BE" b="0" dirty="0" err="1">
                <a:effectLst/>
                <a:latin typeface="Consolas" panose="020B0609020204030204" pitchFamily="49" charset="0"/>
              </a:rPr>
              <a:t>somVanEersteNGetallen</a:t>
            </a:r>
            <a:r>
              <a:rPr lang="nl-BE" dirty="0">
                <a:sym typeface="Wingdings" panose="05000000000000000000" pitchFamily="2" charset="2"/>
              </a:rPr>
              <a:t>(n-1) als n &gt;= 1</a:t>
            </a:r>
          </a:p>
          <a:p>
            <a:pPr marL="0" indent="0">
              <a:buNone/>
            </a:pPr>
            <a:r>
              <a:rPr lang="nl-BE" dirty="0">
                <a:sym typeface="Wingdings" panose="05000000000000000000" pitchFamily="2" charset="2"/>
              </a:rPr>
              <a:t>Voorbeeld:</a:t>
            </a:r>
          </a:p>
          <a:p>
            <a:r>
              <a:rPr lang="nl-BE" dirty="0" err="1">
                <a:sym typeface="Wingdings" panose="05000000000000000000" pitchFamily="2" charset="2"/>
              </a:rPr>
              <a:t>somVanEersteNGetallen</a:t>
            </a:r>
            <a:r>
              <a:rPr lang="nl-BE" dirty="0">
                <a:sym typeface="Wingdings" panose="05000000000000000000" pitchFamily="2" charset="2"/>
              </a:rPr>
              <a:t>(3)</a:t>
            </a:r>
          </a:p>
          <a:p>
            <a:pPr lvl="1"/>
            <a:r>
              <a:rPr lang="nl-BE" dirty="0">
                <a:sym typeface="Wingdings" panose="05000000000000000000" pitchFamily="2" charset="2"/>
              </a:rPr>
              <a:t>Iteratief  1 + 2 + 3 = 6</a:t>
            </a:r>
          </a:p>
          <a:p>
            <a:pPr lvl="1"/>
            <a:r>
              <a:rPr lang="nl-BE" dirty="0">
                <a:sym typeface="Wingdings" panose="05000000000000000000" pitchFamily="2" charset="2"/>
              </a:rPr>
              <a:t>Recursief  3 + s…(2) = 3 + 2 + s..(1) = 3 + 2 + 1 = 6</a:t>
            </a:r>
          </a:p>
          <a:p>
            <a:pPr marL="0" indent="0">
              <a:buNone/>
            </a:pPr>
            <a:r>
              <a:rPr lang="nl-BE" dirty="0">
                <a:sym typeface="Wingdings" panose="05000000000000000000" pitchFamily="2" charset="2"/>
              </a:rPr>
              <a:t>	</a:t>
            </a:r>
          </a:p>
          <a:p>
            <a:pPr marL="914400" lvl="2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3203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FF9F04FF-2B7B-4AC4-A66F-B634136202CF}"/>
              </a:ext>
            </a:extLst>
          </p:cNvPr>
          <p:cNvSpPr/>
          <p:nvPr/>
        </p:nvSpPr>
        <p:spPr>
          <a:xfrm>
            <a:off x="701336" y="1690688"/>
            <a:ext cx="11336784" cy="4612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C86DFC3-CDEE-4155-BF98-DD452FDCB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 recursie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00BAC91-DD07-44AA-9FEE-BB59C5E0AC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79154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nl-B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somVanEersteNGetallen</a:t>
            </a:r>
            <a:r>
              <a:rPr lang="nl-B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aantal</a:t>
            </a:r>
            <a:r>
              <a:rPr lang="nl-B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nl-BE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#geeft de som terug van de eerste aantal gehele getallen </a:t>
            </a:r>
          </a:p>
          <a:p>
            <a:pPr marL="0" indent="0">
              <a:buNone/>
            </a:pPr>
            <a:r>
              <a:rPr lang="nl-BE" sz="24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nl-BE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als n &gt;= 1</a:t>
            </a:r>
            <a:endParaRPr lang="nl-BE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l-BE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B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sz="2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nl-B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aantal</a:t>
            </a:r>
            <a:r>
              <a:rPr lang="nl-B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nl-BE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B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l-B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l-BE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B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nl-BE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B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sz="2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nl-B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l-B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l-BE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B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aantal</a:t>
            </a:r>
            <a:r>
              <a:rPr lang="nl-B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nl-BE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somVanEersteNGetallen</a:t>
            </a:r>
            <a:r>
              <a:rPr lang="nl-B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aantal</a:t>
            </a:r>
            <a:r>
              <a:rPr lang="nl-B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nl-BE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B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2281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FF9F04FF-2B7B-4AC4-A66F-B634136202CF}"/>
              </a:ext>
            </a:extLst>
          </p:cNvPr>
          <p:cNvSpPr/>
          <p:nvPr/>
        </p:nvSpPr>
        <p:spPr>
          <a:xfrm>
            <a:off x="701336" y="1690688"/>
            <a:ext cx="11336784" cy="4612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C86DFC3-CDEE-4155-BF98-DD452FDCB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 recursie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00BAC91-DD07-44AA-9FEE-BB59C5E0AC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79154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nl-B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somVanEersteNGetallen</a:t>
            </a:r>
            <a:r>
              <a:rPr lang="nl-B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aantal</a:t>
            </a:r>
            <a:r>
              <a:rPr lang="nl-B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nl-BE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#berekent de som van de eerste n getallen, n wordt als parameter doorgegeven</a:t>
            </a:r>
            <a:endParaRPr lang="nl-BE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l-BE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B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sz="2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nl-B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aantal</a:t>
            </a:r>
            <a:r>
              <a:rPr lang="nl-B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nl-BE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B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l-B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l-BE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B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nl-BE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B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sz="2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nl-B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l-B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l-BE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B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aantal</a:t>
            </a:r>
            <a:r>
              <a:rPr lang="nl-B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nl-BE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somVanEersteNGetallen</a:t>
            </a:r>
            <a:r>
              <a:rPr lang="nl-B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aantal</a:t>
            </a:r>
            <a:r>
              <a:rPr lang="nl-B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nl-BE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B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Rechteraccolade 3">
            <a:extLst>
              <a:ext uri="{FF2B5EF4-FFF2-40B4-BE49-F238E27FC236}">
                <a16:creationId xmlns:a16="http://schemas.microsoft.com/office/drawing/2014/main" id="{EC9288B0-89BD-4BC4-91D9-5496F1A080E2}"/>
              </a:ext>
            </a:extLst>
          </p:cNvPr>
          <p:cNvSpPr/>
          <p:nvPr/>
        </p:nvSpPr>
        <p:spPr>
          <a:xfrm>
            <a:off x="4513791" y="3488620"/>
            <a:ext cx="878889" cy="88859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1598B9CC-1EB0-4341-85CA-56474A01AB73}"/>
              </a:ext>
            </a:extLst>
          </p:cNvPr>
          <p:cNvSpPr txBox="1"/>
          <p:nvPr/>
        </p:nvSpPr>
        <p:spPr>
          <a:xfrm>
            <a:off x="5529543" y="3748249"/>
            <a:ext cx="1857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Stop voorwaarde</a:t>
            </a:r>
          </a:p>
        </p:txBody>
      </p:sp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EA201178-8564-402B-ABE4-71EB18E3D191}"/>
              </a:ext>
            </a:extLst>
          </p:cNvPr>
          <p:cNvCxnSpPr>
            <a:cxnSpLocks/>
          </p:cNvCxnSpPr>
          <p:nvPr/>
        </p:nvCxnSpPr>
        <p:spPr>
          <a:xfrm flipV="1">
            <a:off x="7448365" y="5288437"/>
            <a:ext cx="177920" cy="2157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kstvak 8">
            <a:extLst>
              <a:ext uri="{FF2B5EF4-FFF2-40B4-BE49-F238E27FC236}">
                <a16:creationId xmlns:a16="http://schemas.microsoft.com/office/drawing/2014/main" id="{D16EAC10-BBD7-4414-840F-6DA5C2867B16}"/>
              </a:ext>
            </a:extLst>
          </p:cNvPr>
          <p:cNvSpPr txBox="1"/>
          <p:nvPr/>
        </p:nvSpPr>
        <p:spPr>
          <a:xfrm>
            <a:off x="6369728" y="5501391"/>
            <a:ext cx="4240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Opnieuw oproepen met andere parameter die evolueert naar stopvoorwaarde</a:t>
            </a:r>
          </a:p>
        </p:txBody>
      </p:sp>
    </p:spTree>
    <p:extLst>
      <p:ext uri="{BB962C8B-B14F-4D97-AF65-F5344CB8AC3E}">
        <p14:creationId xmlns:p14="http://schemas.microsoft.com/office/powerpoint/2010/main" val="414032087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</TotalTime>
  <Words>429</Words>
  <Application>Microsoft Office PowerPoint</Application>
  <PresentationFormat>Breedbeeld</PresentationFormat>
  <Paragraphs>61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Tahoma</vt:lpstr>
      <vt:lpstr>Kantoorthema</vt:lpstr>
      <vt:lpstr>PowerPoint-presentatie</vt:lpstr>
      <vt:lpstr>Wat is recursie?</vt:lpstr>
      <vt:lpstr>Voorbeeld recursie in wiskunde</vt:lpstr>
      <vt:lpstr>Ander voorbeeld recursie in wiskunde</vt:lpstr>
      <vt:lpstr>Voorbeeld recursie</vt:lpstr>
      <vt:lpstr>Voorbeeld recursie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Functies in Python</dc:title>
  <dc:creator>Marina Lens</dc:creator>
  <cp:lastModifiedBy>Marina Lens</cp:lastModifiedBy>
  <cp:revision>4</cp:revision>
  <dcterms:created xsi:type="dcterms:W3CDTF">2022-03-14T15:37:11Z</dcterms:created>
  <dcterms:modified xsi:type="dcterms:W3CDTF">2022-10-12T11:13:30Z</dcterms:modified>
</cp:coreProperties>
</file>