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31" r:id="rId5"/>
    <p:sldId id="257" r:id="rId6"/>
    <p:sldId id="333" r:id="rId7"/>
    <p:sldId id="292" r:id="rId8"/>
    <p:sldId id="259" r:id="rId9"/>
    <p:sldId id="267" r:id="rId10"/>
    <p:sldId id="268" r:id="rId11"/>
    <p:sldId id="309" r:id="rId12"/>
    <p:sldId id="293" r:id="rId13"/>
    <p:sldId id="284" r:id="rId14"/>
    <p:sldId id="269" r:id="rId15"/>
    <p:sldId id="270" r:id="rId16"/>
    <p:sldId id="332" r:id="rId17"/>
    <p:sldId id="273" r:id="rId18"/>
    <p:sldId id="271" r:id="rId19"/>
    <p:sldId id="272" r:id="rId20"/>
    <p:sldId id="288" r:id="rId21"/>
    <p:sldId id="289" r:id="rId22"/>
    <p:sldId id="290" r:id="rId23"/>
    <p:sldId id="298" r:id="rId24"/>
    <p:sldId id="276" r:id="rId25"/>
    <p:sldId id="310" r:id="rId26"/>
    <p:sldId id="278" r:id="rId27"/>
    <p:sldId id="320" r:id="rId28"/>
    <p:sldId id="291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F45810-CBF7-3581-0D1F-6D7E7418F69C}" name="Frédéric" initials="F" userId="Frédéric" providerId="None"/>
  <p188:author id="{645D9FDB-E1D6-3CFB-769A-B6035716F1FB}" name="Marina Lens" initials="ML" userId="S::u0058120@ucll.be::2a1ac74d-06c5-4ddb-81e9-742bef95fc4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Lens" initials="ML" lastIdx="1" clrIdx="0">
    <p:extLst>
      <p:ext uri="{19B8F6BF-5375-455C-9EA6-DF929625EA0E}">
        <p15:presenceInfo xmlns:p15="http://schemas.microsoft.com/office/powerpoint/2012/main" userId="S::u0058120@ucll.be::2a1ac74d-06c5-4ddb-81e9-742bef95fc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11BB0-92FC-4789-B8A5-582837A84C59}" v="37" dt="2022-10-07T09:10:32.721"/>
    <p1510:client id="{23EBDDD4-1F97-43B1-9417-81973DB1DEBD}" v="48" dt="2022-10-05T10:46:10.284"/>
    <p1510:client id="{6EE1D6E7-7BD3-402A-952C-3DA08B1A62E1}" v="56" dt="2022-10-07T09:53:02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2B7E3-70F5-4579-A4D3-3633700C6253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2F75-E58D-48CC-BBC7-391F0D1A72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7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/>
              <a:t>Lokale variabelen: </a:t>
            </a:r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dit zijn variabelen die nodig zijn om het stukje functionaliteit te voorzien en zijn enkel gekend tijdens het uitvoeren van de functie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2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Puntje 2: vergelijking met wiskundige functie: stel f(x) = x + 1 dan f(5) resulteert in 6; f(12) resulteert in 13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87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Functiedefinitie moet voor oproep staan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326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890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Parameterbinding: waarde actuele parameter (in dit geval </a:t>
            </a:r>
            <a:r>
              <a:rPr lang="nl-BE" err="1"/>
              <a:t>mijnNaam</a:t>
            </a:r>
            <a:r>
              <a:rPr lang="nl-BE"/>
              <a:t>) wordt geplaatst in nieuwe variabele die naam krijgt van formele parameter (in dit geval naam)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79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Defaultwaarde</a:t>
            </a:r>
            <a:r>
              <a:rPr lang="nl-BE"/>
              <a:t> laat toe om oproep te doen met minder aantal actuele parameters </a:t>
            </a:r>
            <a:r>
              <a:rPr lang="nl-BE">
                <a:sym typeface="Wingdings" panose="05000000000000000000" pitchFamily="2" charset="2"/>
              </a:rPr>
              <a:t> </a:t>
            </a:r>
            <a:r>
              <a:rPr lang="nl-BE" err="1">
                <a:sym typeface="Wingdings" panose="05000000000000000000" pitchFamily="2" charset="2"/>
              </a:rPr>
              <a:t>defaultwaarde</a:t>
            </a:r>
            <a:r>
              <a:rPr lang="nl-BE">
                <a:sym typeface="Wingdings" panose="05000000000000000000" pitchFamily="2" charset="2"/>
              </a:rPr>
              <a:t> wordt ingevuld voor andere formele parameters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88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Om functionaliteit te verduidelijken; dus wat de functie doet, niet hoe de functie dit doet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49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4170-5CA1-4D1F-9E5F-8BDB19B5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44DDEB-5DD6-457A-8140-3C64CA66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6DA62B-0426-4C6C-8D02-1EF1305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DB1207-FEB6-46B4-8DEF-78936A3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F4D286-70F2-4B79-A869-8C3F409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7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1E4E0-F54D-4031-BE8E-E8B25E7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DA2BAE-08B8-4D30-90F4-708BE838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7D28F-2970-42F9-AC97-8FCCF84E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D9CC3F-ABA2-4B54-A047-7346603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0BE61D-CBEB-4DAB-B100-868AFD3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5660849-A917-4A53-A755-DB21F0D35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065F5-AC7D-4DCB-846D-738B26EC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F90B18-A9AE-4C9E-815A-7EDF1152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E12AA-1905-40B6-87AF-33D911FC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822B41-AF1C-4E78-8977-1ADA202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1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27534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775-47FA-4CF0-9D6D-9095E4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D024D0-7565-4E7C-BA18-1EE21AC5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01B3D3-0A06-4AFF-88DC-E7F3AD6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A19B3-41FD-4EC6-A963-F64FC0A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5A8FE-39E0-4BD8-A10A-475A9A1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0670-E168-49E8-9BB4-824DC2DF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3C8F0B-7279-468D-B301-7868BE59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186536-ACE6-41D9-A7AC-B966589B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E1888-E179-453D-B9D2-D3FD273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0F37C-6D2F-4AB7-ABC3-1303F2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3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E4A91-A742-400C-8C72-1ED931E4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BACD5-5DFA-4B9B-B353-90CD4D738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9106DD7-34CA-4FF4-B9D5-9A5EAAC4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A2EC12-3D77-49D2-86BE-8CB92C77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4EAFB9-C162-476E-BB6B-39884B9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2EE04A-E27B-41C0-8C5A-ABF1344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5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665F3-5400-41DF-B5E4-227D7F0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ED3A9C-94BF-471C-9B57-BD261578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89151E-DEF8-4F0E-8253-DB3839A8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CC003F-779E-4B74-9D7A-0A38F7FF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0EC34A-662E-4079-8DB9-C221D411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A34A59-F37D-48BC-B0AC-BF61EB2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8D8B35-05A4-479A-8B99-EFBA9A7B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505C1F-7BC9-41DE-A0D8-C5DF0931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15FA-A9E4-48DB-9643-5A92FA0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1EAF5FA-9A8D-4CDC-8152-41F534FA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B64460-15B1-4B84-8988-56E4C5E6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A7F767-2363-4480-86F7-F7CF09C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6A1F07-9604-4C09-8AB0-7FCE9266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52740A-1273-44C3-9AD0-8455729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59052E-C930-4655-8BD6-1A8A390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E2C71-B18C-476B-B5EA-3293B614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7464E-E4EA-47B5-9A39-4799ABA2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30EA66-3F4A-4ABF-AAAB-10C3C957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0D45D1-7BE7-4D28-B184-FC4466CE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83EBAC-5044-4A5F-BCA7-8860658E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73ECCC-49A1-4E5B-B6ED-84320E91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5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A24E4-5C17-41DA-BDF3-D37A713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B99839-8F4C-4032-866E-D4645F48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5F276A-8D33-4C8F-9703-0A0939B1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B69937-914D-46D8-9628-A6B314A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AFACD9-B5C4-4E98-8CBB-191868C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BA3487-08A8-4E50-A1FC-4EF6BC6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2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31A9A1-17E4-478A-AC6B-E972CE74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AAB751-0F9D-4D1E-90AE-2BC699D7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30DF8A-F0AB-4B52-8C3B-B57AD6A61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9CD1-9E2F-4D62-AA15-10FD07DEFBDC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26371-33F6-48F0-968D-AC84C5BC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7C4A7-0292-46EF-9B82-876D852C2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6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/>
              <a:t>Functies schrijven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7492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94E81-E1A5-41D0-BA3D-55FE52A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100"/>
              <a:t>Voorbeeld zonder parameter en zonder return (meerdere lijnen code in instructiegedeelte)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401AF-8DEE-4DF4-89D2-ADAE438C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7986204" cy="19562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nl-NL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"Hallo, Marie"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"welkom bij het deel over functies!!"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NL" b="0">
                <a:effectLst/>
                <a:latin typeface="Consolas" panose="020B0609020204030204" pitchFamily="49" charset="0"/>
              </a:rPr>
            </a:b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()</a:t>
            </a:r>
          </a:p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C265D0-5586-411D-A3FC-573D7871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6273" y="5150668"/>
            <a:ext cx="5181600" cy="1095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/>
              <a:t>Uitvoer &gt;</a:t>
            </a:r>
          </a:p>
          <a:p>
            <a:pPr marL="0" indent="0">
              <a:buNone/>
            </a:pPr>
            <a:r>
              <a:rPr lang="nl-NL">
                <a:solidFill>
                  <a:srgbClr val="00B050"/>
                </a:solidFill>
              </a:rPr>
              <a:t>Hallo, Marie</a:t>
            </a:r>
          </a:p>
          <a:p>
            <a:pPr marL="0" indent="0">
              <a:buNone/>
            </a:pPr>
            <a:r>
              <a:rPr lang="nl-NL">
                <a:solidFill>
                  <a:srgbClr val="00B050"/>
                </a:solidFill>
              </a:rPr>
              <a:t>welkom bij het deel over functies!!</a:t>
            </a:r>
            <a:endParaRPr lang="nl-BE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11D6567-DF5E-4B56-865D-2496D8BB7652}"/>
              </a:ext>
            </a:extLst>
          </p:cNvPr>
          <p:cNvSpPr txBox="1"/>
          <p:nvPr/>
        </p:nvSpPr>
        <p:spPr>
          <a:xfrm>
            <a:off x="5379797" y="4690995"/>
            <a:ext cx="474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accent5">
                    <a:lumMod val="75000"/>
                  </a:schemeClr>
                </a:solidFill>
              </a:rPr>
              <a:t>Oproep </a:t>
            </a:r>
            <a:r>
              <a:rPr lang="nl-BE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instructiegedeelte van de functiedefinitie wordt uitgevoerd (eventueel meerdere instructies)</a:t>
            </a:r>
            <a:endParaRPr lang="nl-BE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C45DB95-86A6-4DFB-9C59-20EDD207E0C9}"/>
              </a:ext>
            </a:extLst>
          </p:cNvPr>
          <p:cNvSpPr/>
          <p:nvPr/>
        </p:nvSpPr>
        <p:spPr>
          <a:xfrm>
            <a:off x="763480" y="1711564"/>
            <a:ext cx="7661429" cy="2062018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BA4DBFF-05B4-478F-B69C-72FEB644261C}"/>
              </a:ext>
            </a:extLst>
          </p:cNvPr>
          <p:cNvCxnSpPr>
            <a:cxnSpLocks/>
          </p:cNvCxnSpPr>
          <p:nvPr/>
        </p:nvCxnSpPr>
        <p:spPr>
          <a:xfrm>
            <a:off x="763480" y="2988297"/>
            <a:ext cx="7661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631C39BA-24C5-48C0-9C27-F366A7375CDB}"/>
              </a:ext>
            </a:extLst>
          </p:cNvPr>
          <p:cNvCxnSpPr/>
          <p:nvPr/>
        </p:nvCxnSpPr>
        <p:spPr>
          <a:xfrm>
            <a:off x="3327662" y="3305774"/>
            <a:ext cx="1705613" cy="93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9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6857-2BB4-467F-8269-8D19B8F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F4325-4AC9-47E7-A30A-7D285A46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zonder parameter en zonder return</a:t>
            </a:r>
          </a:p>
          <a:p>
            <a:r>
              <a:rPr lang="nl-BE" dirty="0"/>
              <a:t>Voorbeeld met 1 parameter en geen return</a:t>
            </a:r>
            <a:endParaRPr lang="nl-BE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met meer dan 1 parameter en geen 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return</a:t>
            </a:r>
          </a:p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met 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return</a:t>
            </a:r>
          </a:p>
          <a:p>
            <a:endParaRPr lang="nl-BE" dirty="0">
              <a:solidFill>
                <a:schemeClr val="bg2"/>
              </a:solidFill>
              <a:cs typeface="Calibri"/>
            </a:endParaRPr>
          </a:p>
          <a:p>
            <a:endParaRPr lang="nl-BE">
              <a:solidFill>
                <a:schemeClr val="bg1">
                  <a:lumMod val="85000"/>
                </a:schemeClr>
              </a:solidFill>
            </a:endParaRPr>
          </a:p>
          <a:p>
            <a:endParaRPr lang="nl-B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0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38E64-5E4F-4683-830B-75E2DD08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nl-BE" sz="4000"/>
              <a:t>Voorbeeld met 1 parameter en geen return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E4BEC-021C-4E71-843A-036E62F5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7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>
                <a:solidFill>
                  <a:srgbClr val="D4D4D4"/>
                </a:solidFill>
                <a:latin typeface="Consolas"/>
              </a:rPr>
              <a:t>(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NL" b="0" err="1">
                <a:solidFill>
                  <a:srgbClr val="CE9178"/>
                </a:solidFill>
                <a:effectLst/>
                <a:latin typeface="Consolas"/>
              </a:rPr>
              <a:t>Hallo"</a:t>
            </a:r>
            <a:r>
              <a:rPr lang="nl-NL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NL" b="0">
                <a:effectLst/>
                <a:latin typeface="Consolas" panose="020B0609020204030204" pitchFamily="49" charset="0"/>
              </a:rPr>
            </a:br>
            <a:r>
              <a:rPr lang="nl-NL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mijn_n</a:t>
            </a:r>
            <a:r>
              <a:rPr lang="nl-NL" err="1">
                <a:solidFill>
                  <a:srgbClr val="9CDCFE"/>
                </a:solidFill>
                <a:latin typeface="Consolas"/>
              </a:rPr>
              <a:t>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input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"Geef jouw naam 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>
                <a:solidFill>
                  <a:srgbClr val="D4D4D4"/>
                </a:solidFill>
                <a:latin typeface="Consolas"/>
              </a:rPr>
              <a:t>(</a:t>
            </a:r>
            <a:r>
              <a:rPr lang="nl-NL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</a:rPr>
              <a:t>mijn_n</a:t>
            </a:r>
            <a:r>
              <a:rPr lang="nl-NL" err="1">
                <a:solidFill>
                  <a:srgbClr val="9CDCFE"/>
                </a:solidFill>
                <a:latin typeface="Consolas"/>
              </a:rPr>
              <a:t>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8EAFCFE-5EFD-49D1-94F6-10A001100CB9}"/>
              </a:ext>
            </a:extLst>
          </p:cNvPr>
          <p:cNvSpPr txBox="1"/>
          <p:nvPr/>
        </p:nvSpPr>
        <p:spPr>
          <a:xfrm>
            <a:off x="838200" y="5308848"/>
            <a:ext cx="25974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/>
              <a:t>Uitvoer &gt;</a:t>
            </a:r>
          </a:p>
          <a:p>
            <a:r>
              <a:rPr lang="nl-BE" sz="2000">
                <a:solidFill>
                  <a:srgbClr val="00B050"/>
                </a:solidFill>
              </a:rPr>
              <a:t>Geef jouw naam </a:t>
            </a:r>
            <a:r>
              <a:rPr lang="nl-BE" sz="2000">
                <a:solidFill>
                  <a:schemeClr val="accent1">
                    <a:lumMod val="50000"/>
                  </a:schemeClr>
                </a:solidFill>
              </a:rPr>
              <a:t>Filip</a:t>
            </a:r>
          </a:p>
          <a:p>
            <a:r>
              <a:rPr lang="nl-BE" sz="2000">
                <a:solidFill>
                  <a:srgbClr val="00B050"/>
                </a:solidFill>
              </a:rPr>
              <a:t>Hallo Filip</a:t>
            </a:r>
          </a:p>
          <a:p>
            <a:endParaRPr lang="nl-BE"/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D5887949-45BA-4B63-9E98-CCB05137C9AE}"/>
              </a:ext>
            </a:extLst>
          </p:cNvPr>
          <p:cNvCxnSpPr/>
          <p:nvPr/>
        </p:nvCxnSpPr>
        <p:spPr>
          <a:xfrm flipV="1">
            <a:off x="5305425" y="1990725"/>
            <a:ext cx="3228975" cy="83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81CC1872-83E6-4C71-9A44-35F43D2C866A}"/>
              </a:ext>
            </a:extLst>
          </p:cNvPr>
          <p:cNvSpPr txBox="1"/>
          <p:nvPr/>
        </p:nvSpPr>
        <p:spPr>
          <a:xfrm>
            <a:off x="8697897" y="1825625"/>
            <a:ext cx="199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Formele parameter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CE3C3A6-C5B6-4EE0-AFE0-B73FA0489044}"/>
              </a:ext>
            </a:extLst>
          </p:cNvPr>
          <p:cNvCxnSpPr>
            <a:cxnSpLocks/>
          </p:cNvCxnSpPr>
          <p:nvPr/>
        </p:nvCxnSpPr>
        <p:spPr>
          <a:xfrm flipV="1">
            <a:off x="5754274" y="3981450"/>
            <a:ext cx="3189701" cy="1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27B7763F-43C6-4A4F-8199-2731E25C05DA}"/>
              </a:ext>
            </a:extLst>
          </p:cNvPr>
          <p:cNvSpPr txBox="1"/>
          <p:nvPr/>
        </p:nvSpPr>
        <p:spPr>
          <a:xfrm>
            <a:off x="9187297" y="379678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Actuele parameter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46C26C3-CA80-475C-95C4-AE84F2D587BC}"/>
              </a:ext>
            </a:extLst>
          </p:cNvPr>
          <p:cNvSpPr txBox="1"/>
          <p:nvPr/>
        </p:nvSpPr>
        <p:spPr>
          <a:xfrm flipH="1">
            <a:off x="4401376" y="4850989"/>
            <a:ext cx="772477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Na oproep: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 formele parameter krijgt waarde van overeenkomstige actuele parameter (call </a:t>
            </a:r>
            <a:r>
              <a:rPr lang="nl-BE" dirty="0" err="1">
                <a:solidFill>
                  <a:schemeClr val="accent5">
                    <a:lumMod val="75000"/>
                  </a:schemeClr>
                </a:solidFill>
              </a:rPr>
              <a:t>by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nl-BE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nl-BE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87633B0-7095-4FD5-9478-BB1FC10A1D08}"/>
              </a:ext>
            </a:extLst>
          </p:cNvPr>
          <p:cNvSpPr/>
          <p:nvPr/>
        </p:nvSpPr>
        <p:spPr>
          <a:xfrm>
            <a:off x="763480" y="1690687"/>
            <a:ext cx="7275792" cy="2881311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756D909-2FD0-453B-986B-96B09B679E73}"/>
              </a:ext>
            </a:extLst>
          </p:cNvPr>
          <p:cNvCxnSpPr>
            <a:cxnSpLocks/>
          </p:cNvCxnSpPr>
          <p:nvPr/>
        </p:nvCxnSpPr>
        <p:spPr>
          <a:xfrm>
            <a:off x="763480" y="2988297"/>
            <a:ext cx="7275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9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2CF7E-FE1B-8FB9-A5B6-85734357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DIY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2217E1-B4DD-3A5B-A616-5FBC7E6F200E}"/>
              </a:ext>
            </a:extLst>
          </p:cNvPr>
          <p:cNvSpPr/>
          <p:nvPr/>
        </p:nvSpPr>
        <p:spPr>
          <a:xfrm>
            <a:off x="662848" y="4238740"/>
            <a:ext cx="7831156" cy="168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66F7C-BEC0-8384-2B63-C8D6E928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/>
                <a:cs typeface="Calibri"/>
              </a:rPr>
              <a:t>def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/>
                <a:cs typeface="Calibri"/>
              </a:rPr>
              <a:t>print_je_naam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nl-NL" dirty="0">
                <a:solidFill>
                  <a:srgbClr val="9CDCFE"/>
                </a:solidFill>
                <a:latin typeface="Consolas"/>
                <a:cs typeface="Calibri"/>
              </a:rPr>
              <a:t>naam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):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    </a:t>
            </a:r>
            <a:r>
              <a:rPr lang="nl-NL" dirty="0">
                <a:solidFill>
                  <a:srgbClr val="DCDCAA"/>
                </a:solidFill>
                <a:latin typeface="Consolas"/>
                <a:cs typeface="Calibri"/>
              </a:rPr>
              <a:t>print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/>
                <a:cs typeface="Calibri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/>
                <a:cs typeface="Calibri"/>
              </a:rPr>
              <a:t>Hallo"</a:t>
            </a:r>
            <a:r>
              <a:rPr lang="nl-NL" dirty="0" err="1">
                <a:solidFill>
                  <a:srgbClr val="D4D4D4"/>
                </a:solidFill>
                <a:latin typeface="Consolas"/>
                <a:cs typeface="Calibri"/>
              </a:rPr>
              <a:t>,</a:t>
            </a:r>
            <a:r>
              <a:rPr lang="nl-NL" dirty="0" err="1">
                <a:solidFill>
                  <a:srgbClr val="9CDCFE"/>
                </a:solidFill>
                <a:latin typeface="Consolas"/>
                <a:cs typeface="Calibri"/>
              </a:rPr>
              <a:t>naam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dirty="0">
                <a:ea typeface="+mn-lt"/>
                <a:cs typeface="+mn-lt"/>
              </a:rPr>
            </a:br>
            <a:r>
              <a:rPr lang="nl-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mijn_n</a:t>
            </a:r>
            <a:r>
              <a:rPr lang="nl-NL" dirty="0" err="1">
                <a:solidFill>
                  <a:srgbClr val="9CDCFE"/>
                </a:solidFill>
                <a:latin typeface="Consolas"/>
                <a:cs typeface="Calibri"/>
              </a:rPr>
              <a:t>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 = </a:t>
            </a:r>
            <a:r>
              <a:rPr lang="nl-NL" dirty="0">
                <a:solidFill>
                  <a:srgbClr val="DCDCAA"/>
                </a:solidFill>
                <a:latin typeface="Consolas"/>
                <a:cs typeface="Calibri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/>
                <a:cs typeface="Calibri"/>
              </a:rPr>
              <a:t>"Geef jouw naam "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/>
                <a:cs typeface="Calibri"/>
              </a:rPr>
              <a:t>print_je_naam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nl-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mijn_n</a:t>
            </a:r>
            <a:r>
              <a:rPr lang="nl-NL" dirty="0" err="1">
                <a:solidFill>
                  <a:srgbClr val="9CDCFE"/>
                </a:solidFill>
                <a:latin typeface="Consolas"/>
                <a:cs typeface="Calibri"/>
              </a:rPr>
              <a:t>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nl-NL" dirty="0">
                <a:solidFill>
                  <a:srgbClr val="DCDCAA"/>
                </a:solidFill>
                <a:latin typeface="Consolas"/>
                <a:cs typeface="Calibri"/>
              </a:rPr>
              <a:t>print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/>
                <a:cs typeface="Calibri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/>
                <a:cs typeface="Calibri"/>
              </a:rPr>
              <a:t>Hallo"</a:t>
            </a:r>
            <a:r>
              <a:rPr lang="nl-NL" dirty="0" err="1">
                <a:solidFill>
                  <a:srgbClr val="D4D4D4"/>
                </a:solidFill>
                <a:latin typeface="Consolas"/>
                <a:cs typeface="Calibri"/>
              </a:rPr>
              <a:t>,</a:t>
            </a:r>
            <a:r>
              <a:rPr lang="nl-NL" dirty="0" err="1">
                <a:solidFill>
                  <a:srgbClr val="9CDCFE"/>
                </a:solidFill>
                <a:latin typeface="Consolas"/>
                <a:cs typeface="Calibri"/>
              </a:rPr>
              <a:t>naam</a:t>
            </a:r>
            <a:r>
              <a:rPr lang="nl-NL" dirty="0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nl-NL" dirty="0">
              <a:solidFill>
                <a:srgbClr val="D4D4D4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24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38E64-5E4F-4683-830B-75E2DD08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49000" cy="1325562"/>
          </a:xfrm>
        </p:spPr>
        <p:txBody>
          <a:bodyPr>
            <a:normAutofit fontScale="90000"/>
          </a:bodyPr>
          <a:lstStyle/>
          <a:p>
            <a:r>
              <a:rPr lang="nl-BE" sz="4000"/>
              <a:t>Voorbeeld met 1 parameter en geen return</a:t>
            </a:r>
            <a:br>
              <a:rPr lang="nl-BE" sz="4000"/>
            </a:br>
            <a:r>
              <a:rPr lang="nl-BE" sz="4000" b="1"/>
              <a:t>Actuele en formele parameter met zelfde naam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E4BEC-021C-4E71-843A-036E62F5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769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nl-NL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NL" b="0" err="1">
                <a:solidFill>
                  <a:srgbClr val="CE9178"/>
                </a:solidFill>
                <a:effectLst/>
                <a:latin typeface="Consolas"/>
              </a:rPr>
              <a:t>Hallo"</a:t>
            </a:r>
            <a:r>
              <a:rPr lang="nl-NL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"andere naam"</a:t>
            </a:r>
            <a:endParaRPr lang="nl-NL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NL" b="0" err="1">
                <a:solidFill>
                  <a:srgbClr val="CE9178"/>
                </a:solidFill>
                <a:effectLst/>
                <a:latin typeface="Consolas"/>
              </a:rPr>
              <a:t>Hallo"</a:t>
            </a:r>
            <a:r>
              <a:rPr lang="nl-NL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NL" b="0">
                <a:effectLst/>
                <a:latin typeface="Consolas" panose="020B0609020204030204" pitchFamily="49" charset="0"/>
              </a:rPr>
            </a:b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input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"Geef jouw naam 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>
                <a:solidFill>
                  <a:srgbClr val="D4D4D4"/>
                </a:solidFill>
                <a:latin typeface="Consolas"/>
              </a:rPr>
              <a:t>(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8EAFCFE-5EFD-49D1-94F6-10A001100CB9}"/>
              </a:ext>
            </a:extLst>
          </p:cNvPr>
          <p:cNvSpPr txBox="1"/>
          <p:nvPr/>
        </p:nvSpPr>
        <p:spPr>
          <a:xfrm>
            <a:off x="838200" y="5308848"/>
            <a:ext cx="2597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/>
              <a:t>Uitvoer &gt;</a:t>
            </a:r>
          </a:p>
          <a:p>
            <a:r>
              <a:rPr lang="nl-BE" sz="2000"/>
              <a:t>??</a:t>
            </a:r>
            <a:endParaRPr lang="nl-BE" sz="2000">
              <a:solidFill>
                <a:schemeClr val="accent1">
                  <a:lumMod val="50000"/>
                </a:schemeClr>
              </a:solidFill>
            </a:endParaRPr>
          </a:p>
          <a:p>
            <a:endParaRPr lang="nl-BE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46C26C3-CA80-475C-95C4-AE84F2D587BC}"/>
              </a:ext>
            </a:extLst>
          </p:cNvPr>
          <p:cNvSpPr txBox="1"/>
          <p:nvPr/>
        </p:nvSpPr>
        <p:spPr>
          <a:xfrm flipH="1">
            <a:off x="4533900" y="5184559"/>
            <a:ext cx="7724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accent5">
                    <a:lumMod val="75000"/>
                  </a:schemeClr>
                </a:solidFill>
              </a:rPr>
              <a:t>Opmerking: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>
                <a:solidFill>
                  <a:schemeClr val="accent5">
                    <a:lumMod val="75000"/>
                  </a:schemeClr>
                </a:solidFill>
              </a:rPr>
              <a:t>Actuele en formele parameter mogen zelfde naam hebben</a:t>
            </a:r>
          </a:p>
          <a:p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612614C-B119-45EB-9CC9-D82C1115F7C4}"/>
              </a:ext>
            </a:extLst>
          </p:cNvPr>
          <p:cNvSpPr/>
          <p:nvPr/>
        </p:nvSpPr>
        <p:spPr>
          <a:xfrm>
            <a:off x="763480" y="1690687"/>
            <a:ext cx="5459767" cy="3067743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F8F8357-9CD0-4682-8E14-5B6B81FC8648}"/>
              </a:ext>
            </a:extLst>
          </p:cNvPr>
          <p:cNvCxnSpPr/>
          <p:nvPr/>
        </p:nvCxnSpPr>
        <p:spPr>
          <a:xfrm>
            <a:off x="763480" y="3195687"/>
            <a:ext cx="5459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3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6857-2BB4-467F-8269-8D19B8F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F4325-4AC9-47E7-A30A-7D285A46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zonder parameter en zonder return</a:t>
            </a:r>
          </a:p>
          <a:p>
            <a:r>
              <a:rPr lang="nl-BE" dirty="0">
                <a:solidFill>
                  <a:schemeClr val="bg2"/>
                </a:solidFill>
              </a:rPr>
              <a:t>Voorbeeld met 1 parameter en geen 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return</a:t>
            </a:r>
          </a:p>
          <a:p>
            <a:r>
              <a:rPr lang="nl-BE" dirty="0"/>
              <a:t>Voorbeeld met meer dan 1 parameter en geen return</a:t>
            </a:r>
            <a:endParaRPr lang="nl-BE">
              <a:cs typeface="Calibri"/>
            </a:endParaRPr>
          </a:p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met 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return</a:t>
            </a:r>
          </a:p>
          <a:p>
            <a:pPr marL="0" indent="0">
              <a:buNone/>
            </a:pPr>
            <a:endParaRPr lang="nl-BE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endParaRPr lang="nl-BE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6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337E-B84A-43E8-AACA-BDDA6C96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691" cy="1325563"/>
          </a:xfrm>
        </p:spPr>
        <p:txBody>
          <a:bodyPr>
            <a:normAutofit/>
          </a:bodyPr>
          <a:lstStyle/>
          <a:p>
            <a:r>
              <a:rPr lang="nl-BE" sz="3600"/>
              <a:t>Voorbeeld met meer dan 1 parameter en geen return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D9E35A-2076-4988-BB32-D93B3F42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99119"/>
            <a:ext cx="7897427" cy="352761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nl-NL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>
                <a:solidFill>
                  <a:srgbClr val="D4D4D4"/>
                </a:solidFill>
                <a:latin typeface="Consolas"/>
              </a:rPr>
              <a:t>(</a:t>
            </a:r>
            <a:r>
              <a:rPr lang="nl-NL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 b="0" err="1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NL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NL" b="0" err="1">
                <a:solidFill>
                  <a:srgbClr val="CE9178"/>
                </a:solidFill>
                <a:effectLst/>
                <a:latin typeface="Consolas"/>
              </a:rPr>
              <a:t>Hallo"</a:t>
            </a:r>
            <a:r>
              <a:rPr lang="nl-NL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	</a:t>
            </a:r>
            <a:r>
              <a:rPr lang="nl-NL">
                <a:solidFill>
                  <a:srgbClr val="D4D4D4"/>
                </a:solidFill>
                <a:latin typeface="Consolas"/>
              </a:rPr>
              <a:t>  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#2</a:t>
            </a:r>
          </a:p>
          <a:p>
            <a:pPr marL="0" indent="0">
              <a:buNone/>
            </a:pPr>
            <a:r>
              <a:rPr lang="nl-NL">
                <a:solidFill>
                  <a:srgbClr val="D4D4D4"/>
                </a:solidFill>
                <a:latin typeface="Consolas"/>
              </a:rPr>
              <a:t>   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#3</a:t>
            </a:r>
          </a:p>
          <a:p>
            <a:pPr marL="0" indent="0">
              <a:buNone/>
            </a:pPr>
            <a:br>
              <a:rPr lang="nl-NL" b="0">
                <a:effectLst/>
                <a:latin typeface="Consolas" panose="020B0609020204030204" pitchFamily="49" charset="0"/>
              </a:rPr>
            </a:b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input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"Geef jouw naam 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NL" b="0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input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"Geef een aantal 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nl-NL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NL">
                <a:solidFill>
                  <a:srgbClr val="D4D4D4"/>
                </a:solidFill>
                <a:latin typeface="Consolas"/>
              </a:rPr>
              <a:t>(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>
                <a:solidFill>
                  <a:srgbClr val="B5CEA8"/>
                </a:solidFill>
                <a:latin typeface="Consolas"/>
              </a:rPr>
              <a:t>aantal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nl-NL">
                <a:solidFill>
                  <a:srgbClr val="D4D4D4"/>
                </a:solidFill>
                <a:latin typeface="Consolas"/>
              </a:rPr>
              <a:t> </a:t>
            </a: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#1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642E7B-AFCA-4F46-8D11-0B8A0B2C3C0E}"/>
              </a:ext>
            </a:extLst>
          </p:cNvPr>
          <p:cNvSpPr txBox="1"/>
          <p:nvPr/>
        </p:nvSpPr>
        <p:spPr>
          <a:xfrm>
            <a:off x="9500802" y="2281561"/>
            <a:ext cx="2036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92D050"/>
                </a:solidFill>
              </a:rPr>
              <a:t>Geef jouw naam </a:t>
            </a:r>
            <a:r>
              <a:rPr lang="nl-BE"/>
              <a:t>Jef</a:t>
            </a:r>
          </a:p>
          <a:p>
            <a:r>
              <a:rPr lang="nl-BE">
                <a:solidFill>
                  <a:srgbClr val="92D050"/>
                </a:solidFill>
              </a:rPr>
              <a:t>Geef een aantal </a:t>
            </a:r>
            <a:r>
              <a:rPr lang="nl-BE"/>
              <a:t>3</a:t>
            </a:r>
          </a:p>
          <a:p>
            <a:r>
              <a:rPr lang="nl-BE">
                <a:solidFill>
                  <a:srgbClr val="92D050"/>
                </a:solidFill>
              </a:rPr>
              <a:t>Hallo Jef</a:t>
            </a:r>
          </a:p>
          <a:p>
            <a:r>
              <a:rPr lang="nl-BE">
                <a:solidFill>
                  <a:srgbClr val="92D050"/>
                </a:solidFill>
              </a:rPr>
              <a:t>Hallo Jef</a:t>
            </a:r>
          </a:p>
          <a:p>
            <a:r>
              <a:rPr lang="nl-BE">
                <a:solidFill>
                  <a:srgbClr val="92D050"/>
                </a:solidFill>
              </a:rPr>
              <a:t>Hallo Jef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FE11A68-CA1F-4CBD-B2C8-72D54640D6F9}"/>
              </a:ext>
            </a:extLst>
          </p:cNvPr>
          <p:cNvSpPr txBox="1"/>
          <p:nvPr/>
        </p:nvSpPr>
        <p:spPr>
          <a:xfrm>
            <a:off x="249700" y="5575177"/>
            <a:ext cx="865608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Opmerking: teller is lokale variabele en enkel gekend tijdens uitvoeren van functieoproep, 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zie ook scope van variabelen op </a:t>
            </a:r>
            <a:r>
              <a:rPr lang="nl-BE" dirty="0" err="1">
                <a:solidFill>
                  <a:schemeClr val="accent5">
                    <a:lumMod val="75000"/>
                  </a:schemeClr>
                </a:solidFill>
              </a:rPr>
              <a:t>dodona</a:t>
            </a:r>
            <a:endParaRPr lang="nl-BE" dirty="0" err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DIY: print de waarde van teller uit op de plaatsen #1,#2 en #3</a:t>
            </a:r>
            <a:endParaRPr lang="nl-BE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9EF3229-B429-4B34-84A5-EB35F58C6107}"/>
              </a:ext>
            </a:extLst>
          </p:cNvPr>
          <p:cNvSpPr/>
          <p:nvPr/>
        </p:nvSpPr>
        <p:spPr>
          <a:xfrm>
            <a:off x="763479" y="1203278"/>
            <a:ext cx="7395099" cy="3972403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E54DC07-3479-4CD0-9809-AD2908038C11}"/>
              </a:ext>
            </a:extLst>
          </p:cNvPr>
          <p:cNvCxnSpPr>
            <a:cxnSpLocks/>
          </p:cNvCxnSpPr>
          <p:nvPr/>
        </p:nvCxnSpPr>
        <p:spPr>
          <a:xfrm>
            <a:off x="763480" y="3271101"/>
            <a:ext cx="739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337E-B84A-43E8-AACA-BDDA6C96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691" cy="1325563"/>
          </a:xfrm>
        </p:spPr>
        <p:txBody>
          <a:bodyPr>
            <a:normAutofit/>
          </a:bodyPr>
          <a:lstStyle/>
          <a:p>
            <a:r>
              <a:rPr lang="nl-BE" sz="3600"/>
              <a:t>Voorbeeld met </a:t>
            </a:r>
            <a:r>
              <a:rPr lang="nl-BE" sz="3600" i="1" err="1"/>
              <a:t>defaultwaarde</a:t>
            </a:r>
            <a:r>
              <a:rPr lang="nl-BE" sz="3600"/>
              <a:t> voor parameter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D9E35A-2076-4988-BB32-D93B3F42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99119"/>
            <a:ext cx="7897427" cy="35276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</a:t>
            </a:r>
            <a:r>
              <a:rPr lang="nl-BE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 err="1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BE" b="0" err="1">
                <a:solidFill>
                  <a:srgbClr val="CE9178"/>
                </a:solidFill>
                <a:effectLst/>
                <a:latin typeface="Consolas"/>
              </a:rPr>
              <a:t>Hallo"</a:t>
            </a:r>
            <a:r>
              <a:rPr lang="nl-BE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nl-BE">
                <a:solidFill>
                  <a:srgbClr val="D4D4D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input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"Geef jouw naam 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nl-BE">
                <a:solidFill>
                  <a:srgbClr val="D4D4D4"/>
                </a:solidFill>
                <a:latin typeface="Consolas"/>
              </a:rPr>
              <a:t> </a:t>
            </a:r>
            <a:endParaRPr lang="nl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"------------"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nl-BE">
                <a:solidFill>
                  <a:srgbClr val="D4D4D4"/>
                </a:solidFill>
                <a:latin typeface="Consolas"/>
              </a:rPr>
              <a:t> </a:t>
            </a:r>
            <a:endParaRPr lang="nl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642E7B-AFCA-4F46-8D11-0B8A0B2C3C0E}"/>
              </a:ext>
            </a:extLst>
          </p:cNvPr>
          <p:cNvSpPr txBox="1"/>
          <p:nvPr/>
        </p:nvSpPr>
        <p:spPr>
          <a:xfrm>
            <a:off x="9500802" y="2281561"/>
            <a:ext cx="2036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Geef jouw naam Jef</a:t>
            </a:r>
          </a:p>
          <a:p>
            <a:r>
              <a:rPr lang="nl-BE"/>
              <a:t>Hallo Jef</a:t>
            </a:r>
          </a:p>
          <a:p>
            <a:r>
              <a:rPr lang="nl-BE"/>
              <a:t>------------</a:t>
            </a:r>
          </a:p>
          <a:p>
            <a:r>
              <a:rPr lang="nl-BE"/>
              <a:t>Hallo Jef</a:t>
            </a:r>
          </a:p>
          <a:p>
            <a:r>
              <a:rPr lang="nl-BE"/>
              <a:t>Hallo Jef</a:t>
            </a:r>
          </a:p>
          <a:p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2E68CC7-2F63-48E6-97BB-0621CF0C453E}"/>
              </a:ext>
            </a:extLst>
          </p:cNvPr>
          <p:cNvSpPr/>
          <p:nvPr/>
        </p:nvSpPr>
        <p:spPr>
          <a:xfrm>
            <a:off x="763480" y="1203279"/>
            <a:ext cx="6721402" cy="4114445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C1F1E94-E4E1-49E6-BD21-212C496E6FFE}"/>
              </a:ext>
            </a:extLst>
          </p:cNvPr>
          <p:cNvCxnSpPr>
            <a:cxnSpLocks/>
          </p:cNvCxnSpPr>
          <p:nvPr/>
        </p:nvCxnSpPr>
        <p:spPr>
          <a:xfrm>
            <a:off x="763480" y="3169323"/>
            <a:ext cx="6721402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8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337E-B84A-43E8-AACA-BDDA6C96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691" cy="1325563"/>
          </a:xfrm>
        </p:spPr>
        <p:txBody>
          <a:bodyPr>
            <a:normAutofit/>
          </a:bodyPr>
          <a:lstStyle/>
          <a:p>
            <a:r>
              <a:rPr lang="nl-BE" sz="3600"/>
              <a:t>Voorbeeld met meerdere parameters met </a:t>
            </a:r>
            <a:r>
              <a:rPr lang="nl-BE" sz="3600" i="1" err="1"/>
              <a:t>defaultwaarde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D9E35A-2076-4988-BB32-D93B3F42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99119"/>
            <a:ext cx="10924712" cy="3527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sz="2000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2000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sz="2000">
                <a:solidFill>
                  <a:srgbClr val="D4D4D4"/>
                </a:solidFill>
                <a:latin typeface="Consolas"/>
              </a:rPr>
              <a:t>(</a:t>
            </a:r>
            <a:r>
              <a:rPr lang="nl-BE" sz="2000" b="0">
                <a:solidFill>
                  <a:srgbClr val="9CDCFE"/>
                </a:solidFill>
                <a:effectLst/>
                <a:latin typeface="Consolas"/>
              </a:rPr>
              <a:t>titel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sz="2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BE" sz="2000" b="0" err="1">
                <a:solidFill>
                  <a:srgbClr val="CE9178"/>
                </a:solidFill>
                <a:effectLst/>
                <a:latin typeface="Consolas"/>
              </a:rPr>
              <a:t>Hallo"</a:t>
            </a:r>
            <a:r>
              <a:rPr lang="nl-BE" sz="2000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2000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sz="2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BE" sz="2000" b="0" err="1">
                <a:solidFill>
                  <a:srgbClr val="CE9178"/>
                </a:solidFill>
                <a:effectLst/>
                <a:latin typeface="Consolas"/>
              </a:rPr>
              <a:t>Els"</a:t>
            </a:r>
            <a:r>
              <a:rPr lang="nl-BE" sz="2000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2000" b="0" err="1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sz="2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2000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2000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2000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2000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2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2000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BE" sz="2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sz="2000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2000" b="0" err="1">
                <a:solidFill>
                  <a:srgbClr val="9CDCFE"/>
                </a:solidFill>
                <a:effectLst/>
                <a:latin typeface="Consolas"/>
              </a:rPr>
              <a:t>titel</a:t>
            </a:r>
            <a:r>
              <a:rPr lang="nl-BE" sz="2000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2000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nl-BE" sz="2000">
                <a:solidFill>
                  <a:srgbClr val="D4D4D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nl-BE" sz="2000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sz="2000">
                <a:solidFill>
                  <a:srgbClr val="D4D4D4"/>
                </a:solidFill>
                <a:latin typeface="Consolas"/>
              </a:rPr>
              <a:t>(</a:t>
            </a:r>
            <a:r>
              <a:rPr lang="nl-BE" sz="2000">
                <a:solidFill>
                  <a:srgbClr val="CE9178"/>
                </a:solidFill>
                <a:latin typeface="Consolas"/>
              </a:rPr>
              <a:t>"</a:t>
            </a:r>
            <a:r>
              <a:rPr lang="nl-BE" sz="2000" b="0">
                <a:solidFill>
                  <a:srgbClr val="CE9178"/>
                </a:solidFill>
                <a:effectLst/>
                <a:latin typeface="Consolas"/>
              </a:rPr>
              <a:t>Dag"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nl-BE" sz="2000" b="0">
                <a:solidFill>
                  <a:srgbClr val="CE9178"/>
                </a:solidFill>
                <a:effectLst/>
                <a:latin typeface="Consolas"/>
              </a:rPr>
              <a:t>"Mieke"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2000" b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nl-BE" sz="2000">
                <a:solidFill>
                  <a:srgbClr val="D4D4D4"/>
                </a:solidFill>
                <a:latin typeface="Consolas"/>
              </a:rPr>
              <a:t> </a:t>
            </a:r>
            <a:endParaRPr lang="nl-BE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sz="2000">
                <a:solidFill>
                  <a:srgbClr val="D4D4D4"/>
                </a:solidFill>
                <a:latin typeface="Consolas"/>
              </a:rPr>
              <a:t>(</a:t>
            </a:r>
            <a:r>
              <a:rPr lang="nl-BE" sz="2000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sz="2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BE" sz="2000" b="0" err="1">
                <a:solidFill>
                  <a:srgbClr val="CE9178"/>
                </a:solidFill>
                <a:effectLst/>
                <a:latin typeface="Consolas"/>
              </a:rPr>
              <a:t>Bas"</a:t>
            </a:r>
            <a:r>
              <a:rPr lang="nl-BE" sz="2000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2000" b="0" err="1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sz="20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nl-BE" sz="20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sz="2000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sz="2000">
                <a:solidFill>
                  <a:srgbClr val="D4D4D4"/>
                </a:solidFill>
                <a:latin typeface="Consolas"/>
              </a:rPr>
              <a:t>()</a:t>
            </a:r>
            <a:endParaRPr lang="nl-BE" sz="2000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endParaRPr lang="nl-BE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F744C80-EA0B-4FDD-B0B1-31BBF5925370}"/>
              </a:ext>
            </a:extLst>
          </p:cNvPr>
          <p:cNvSpPr/>
          <p:nvPr/>
        </p:nvSpPr>
        <p:spPr>
          <a:xfrm>
            <a:off x="763480" y="1287263"/>
            <a:ext cx="9774314" cy="3443626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88932D9-17A6-47A3-9799-60E05C4CAF57}"/>
              </a:ext>
            </a:extLst>
          </p:cNvPr>
          <p:cNvSpPr/>
          <p:nvPr/>
        </p:nvSpPr>
        <p:spPr>
          <a:xfrm>
            <a:off x="9357064" y="4842745"/>
            <a:ext cx="2067758" cy="14697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0"/>
              <a:t>DIY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699672B-5336-416F-8BE1-006733BF13D0}"/>
              </a:ext>
            </a:extLst>
          </p:cNvPr>
          <p:cNvCxnSpPr>
            <a:cxnSpLocks/>
          </p:cNvCxnSpPr>
          <p:nvPr/>
        </p:nvCxnSpPr>
        <p:spPr>
          <a:xfrm>
            <a:off x="763480" y="2714920"/>
            <a:ext cx="977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2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337E-B84A-43E8-AACA-BDDA6C96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691" cy="1325563"/>
          </a:xfrm>
        </p:spPr>
        <p:txBody>
          <a:bodyPr>
            <a:normAutofit/>
          </a:bodyPr>
          <a:lstStyle/>
          <a:p>
            <a:r>
              <a:rPr lang="nl-BE" sz="3600"/>
              <a:t>Voorbeeld met meerdere parameters met </a:t>
            </a:r>
            <a:r>
              <a:rPr lang="nl-BE" sz="3600" i="1" err="1"/>
              <a:t>defaultwaarde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D9E35A-2076-4988-BB32-D93B3F42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99119"/>
            <a:ext cx="10924712" cy="35276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titel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,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BE" b="0" err="1">
                <a:solidFill>
                  <a:srgbClr val="CE9178"/>
                </a:solidFill>
                <a:effectLst/>
                <a:latin typeface="Consolas"/>
              </a:rPr>
              <a:t>Els"</a:t>
            </a:r>
            <a:r>
              <a:rPr lang="nl-BE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 err="1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 err="1">
                <a:solidFill>
                  <a:srgbClr val="9CDCFE"/>
                </a:solidFill>
                <a:effectLst/>
                <a:latin typeface="Consolas"/>
              </a:rPr>
              <a:t>titel</a:t>
            </a:r>
            <a:r>
              <a:rPr lang="nl-BE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 err="1">
                <a:solidFill>
                  <a:srgbClr val="9CDCFE"/>
                </a:solidFill>
                <a:effectLst/>
                <a:latin typeface="Consolas"/>
              </a:rPr>
              <a:t>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nl-BE">
                <a:solidFill>
                  <a:srgbClr val="D4D4D4"/>
                </a:solidFill>
                <a:latin typeface="Consolas"/>
              </a:rPr>
              <a:t> </a:t>
            </a:r>
            <a:endParaRPr lang="nl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</a:t>
            </a:r>
            <a:r>
              <a:rPr lang="nl-BE">
                <a:solidFill>
                  <a:srgbClr val="CE9178"/>
                </a:solidFill>
                <a:latin typeface="Consolas"/>
              </a:rPr>
              <a:t>"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Dag"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"Bas"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nl-BE">
                <a:solidFill>
                  <a:srgbClr val="D4D4D4"/>
                </a:solidFill>
                <a:latin typeface="Consolas"/>
              </a:rPr>
              <a:t> </a:t>
            </a:r>
            <a:endParaRPr lang="nl-B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</a:t>
            </a:r>
            <a:r>
              <a:rPr lang="nl-BE">
                <a:solidFill>
                  <a:srgbClr val="CE9178"/>
                </a:solidFill>
                <a:latin typeface="Consolas"/>
              </a:rPr>
              <a:t>"</a:t>
            </a:r>
            <a:r>
              <a:rPr lang="nl-BE" b="0" err="1">
                <a:solidFill>
                  <a:srgbClr val="CE9178"/>
                </a:solidFill>
                <a:effectLst/>
                <a:latin typeface="Consolas"/>
              </a:rPr>
              <a:t>Dag"</a:t>
            </a:r>
            <a:r>
              <a:rPr lang="nl-BE" b="0" err="1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 err="1">
                <a:solidFill>
                  <a:srgbClr val="CE9178"/>
                </a:solidFill>
                <a:effectLst/>
                <a:latin typeface="Consolas"/>
              </a:rPr>
              <a:t>"Mieke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"amai"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AD28FC6-2C81-42F6-AF85-35948FD442E3}"/>
              </a:ext>
            </a:extLst>
          </p:cNvPr>
          <p:cNvSpPr/>
          <p:nvPr/>
        </p:nvSpPr>
        <p:spPr>
          <a:xfrm>
            <a:off x="763479" y="1269507"/>
            <a:ext cx="10244831" cy="3461381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88932D9-17A6-47A3-9799-60E05C4CAF57}"/>
              </a:ext>
            </a:extLst>
          </p:cNvPr>
          <p:cNvSpPr/>
          <p:nvPr/>
        </p:nvSpPr>
        <p:spPr>
          <a:xfrm>
            <a:off x="9303798" y="4926729"/>
            <a:ext cx="2121024" cy="13858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0"/>
              <a:t>DIY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3525C20-923F-4624-BDE2-59E70E1104B4}"/>
              </a:ext>
            </a:extLst>
          </p:cNvPr>
          <p:cNvCxnSpPr>
            <a:cxnSpLocks/>
          </p:cNvCxnSpPr>
          <p:nvPr/>
        </p:nvCxnSpPr>
        <p:spPr>
          <a:xfrm>
            <a:off x="763480" y="3091991"/>
            <a:ext cx="10244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ED148-3841-4B4A-845A-4CA9F6B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functie?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555F3E-82E6-41C7-9335-B1ACE8A5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Stukje code met een bepaalde functionaliteit</a:t>
            </a:r>
          </a:p>
          <a:p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Heeft eventueel 1 of meer parameters</a:t>
            </a:r>
            <a:endParaRPr lang="nl-BE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Geeft een waarde terug (eventueel None)</a:t>
            </a:r>
            <a:endParaRPr lang="nl-BE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Heeft eventueel lokale variabelen</a:t>
            </a:r>
          </a:p>
        </p:txBody>
      </p:sp>
    </p:spTree>
    <p:extLst>
      <p:ext uri="{BB962C8B-B14F-4D97-AF65-F5344CB8AC3E}">
        <p14:creationId xmlns:p14="http://schemas.microsoft.com/office/powerpoint/2010/main" val="415166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6857-2BB4-467F-8269-8D19B8F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F4325-4AC9-47E7-A30A-7D285A46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zonder parameter en zonder return</a:t>
            </a:r>
          </a:p>
          <a:p>
            <a:r>
              <a:rPr lang="nl-BE" dirty="0">
                <a:solidFill>
                  <a:schemeClr val="bg2"/>
                </a:solidFill>
              </a:rPr>
              <a:t>Voorbeeld met 1 parameter en geen 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return</a:t>
            </a:r>
          </a:p>
          <a:p>
            <a:r>
              <a:rPr lang="nl-BE" dirty="0">
                <a:solidFill>
                  <a:schemeClr val="bg2"/>
                </a:solidFill>
              </a:rPr>
              <a:t>Voorbeeld met meer dan 1 parameter en geen 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return</a:t>
            </a:r>
          </a:p>
          <a:p>
            <a:r>
              <a:rPr lang="nl-BE" dirty="0"/>
              <a:t>Voorbeeld met </a:t>
            </a:r>
            <a:r>
              <a:rPr lang="nl-BE" dirty="0">
                <a:ea typeface="+mn-lt"/>
                <a:cs typeface="+mn-lt"/>
              </a:rPr>
              <a:t>return</a:t>
            </a:r>
            <a:endParaRPr lang="nl-BE" i="1" dirty="0"/>
          </a:p>
          <a:p>
            <a:pPr marL="0" indent="0">
              <a:buNone/>
            </a:pPr>
            <a:endParaRPr lang="nl-B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26A1E113-CC8F-4397-878C-389B7642B7D6}"/>
              </a:ext>
            </a:extLst>
          </p:cNvPr>
          <p:cNvSpPr/>
          <p:nvPr/>
        </p:nvSpPr>
        <p:spPr>
          <a:xfrm>
            <a:off x="492711" y="1269507"/>
            <a:ext cx="10515600" cy="398607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F1D19539-3716-4513-8ECB-827596A42DDA}"/>
              </a:ext>
            </a:extLst>
          </p:cNvPr>
          <p:cNvSpPr/>
          <p:nvPr/>
        </p:nvSpPr>
        <p:spPr>
          <a:xfrm>
            <a:off x="6096000" y="4120504"/>
            <a:ext cx="5603289" cy="23723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ABE6F3A-8E32-41B0-9098-DA754ED95306}"/>
              </a:ext>
            </a:extLst>
          </p:cNvPr>
          <p:cNvSpPr/>
          <p:nvPr/>
        </p:nvSpPr>
        <p:spPr>
          <a:xfrm>
            <a:off x="6096000" y="4074850"/>
            <a:ext cx="5080986" cy="278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81628C-0DB4-410B-938E-FA2679D5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nl-BE"/>
              <a:t>Voorbeeld met return</a:t>
            </a:r>
            <a:endParaRPr lang="nl-BE" i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ACA3A1-5BC5-4D17-BC17-CD36247D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624" y="1337354"/>
            <a:ext cx="85607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 err="1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&lt;= 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-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som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0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som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+=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som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E947AF-2337-41E3-AA03-6C4CD6A0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090" y="4165524"/>
            <a:ext cx="51988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/>
              <a:t>Oproep resulteert in waarde, deze kan worden opgevangen in variabele; bijvoorbeeld:</a:t>
            </a:r>
          </a:p>
          <a:p>
            <a:pPr marL="0" indent="0">
              <a:buNone/>
            </a:pPr>
            <a:r>
              <a:rPr lang="nl-BE">
                <a:solidFill>
                  <a:schemeClr val="bg2">
                    <a:lumMod val="50000"/>
                  </a:schemeClr>
                </a:solidFill>
              </a:rPr>
              <a:t>resultaat = </a:t>
            </a:r>
            <a:r>
              <a:rPr lang="nl-BE" b="1" err="1">
                <a:solidFill>
                  <a:schemeClr val="bg2">
                    <a:lumMod val="50000"/>
                  </a:schemeClr>
                </a:solidFill>
              </a:rPr>
              <a:t>som_van_getallen</a:t>
            </a:r>
            <a:r>
              <a:rPr lang="nl-BE" b="1">
                <a:solidFill>
                  <a:schemeClr val="bg2">
                    <a:lumMod val="50000"/>
                  </a:schemeClr>
                </a:solidFill>
              </a:rPr>
              <a:t>(10)</a:t>
            </a:r>
            <a:endParaRPr lang="nl-BE" b="1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1987918-9B3B-4ACA-802F-AE7D0CA5C7B1}"/>
              </a:ext>
            </a:extLst>
          </p:cNvPr>
          <p:cNvCxnSpPr>
            <a:cxnSpLocks/>
          </p:cNvCxnSpPr>
          <p:nvPr/>
        </p:nvCxnSpPr>
        <p:spPr>
          <a:xfrm>
            <a:off x="3595457" y="4740676"/>
            <a:ext cx="2500543" cy="13138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0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26A1E113-CC8F-4397-878C-389B7642B7D6}"/>
              </a:ext>
            </a:extLst>
          </p:cNvPr>
          <p:cNvSpPr/>
          <p:nvPr/>
        </p:nvSpPr>
        <p:spPr>
          <a:xfrm>
            <a:off x="492711" y="1269507"/>
            <a:ext cx="10515600" cy="398607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F1D19539-3716-4513-8ECB-827596A42DDA}"/>
              </a:ext>
            </a:extLst>
          </p:cNvPr>
          <p:cNvSpPr/>
          <p:nvPr/>
        </p:nvSpPr>
        <p:spPr>
          <a:xfrm>
            <a:off x="6096000" y="4252336"/>
            <a:ext cx="5603289" cy="23723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ABE6F3A-8E32-41B0-9098-DA754ED95306}"/>
              </a:ext>
            </a:extLst>
          </p:cNvPr>
          <p:cNvSpPr/>
          <p:nvPr/>
        </p:nvSpPr>
        <p:spPr>
          <a:xfrm>
            <a:off x="6096000" y="4074850"/>
            <a:ext cx="5080986" cy="278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81628C-0DB4-410B-938E-FA2679D5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 fontScale="90000"/>
          </a:bodyPr>
          <a:lstStyle/>
          <a:p>
            <a:r>
              <a:rPr lang="nl-BE"/>
              <a:t>Voorbeeld met teruggeefwaarde </a:t>
            </a:r>
            <a:r>
              <a:rPr lang="nl-BE">
                <a:sym typeface="Wingdings" panose="05000000000000000000" pitchFamily="2" charset="2"/>
              </a:rPr>
              <a:t> </a:t>
            </a:r>
            <a:r>
              <a:rPr lang="nl-BE" i="1">
                <a:solidFill>
                  <a:schemeClr val="accent1"/>
                </a:solidFill>
                <a:sym typeface="Wingdings" panose="05000000000000000000" pitchFamily="2" charset="2"/>
              </a:rPr>
              <a:t>return</a:t>
            </a:r>
            <a:br>
              <a:rPr lang="nl-BE" i="1">
                <a:solidFill>
                  <a:schemeClr val="accent1"/>
                </a:solidFill>
              </a:rPr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ACA3A1-5BC5-4D17-BC17-CD36247D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624" y="1337354"/>
            <a:ext cx="73736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 err="1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&lt;= 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-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som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0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BE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som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+=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b="0">
                <a:solidFill>
                  <a:srgbClr val="9CDCFE"/>
                </a:solidFill>
                <a:effectLst/>
                <a:latin typeface="Consolas"/>
              </a:rPr>
              <a:t>som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E947AF-2337-41E3-AA03-6C4CD6A0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090" y="4165524"/>
            <a:ext cx="51988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/>
              <a:t>Oproep resulteert in waarde, deze kan worden opgevangen in variabele; bijvoorbeeld:</a:t>
            </a:r>
          </a:p>
          <a:p>
            <a:pPr marL="0" indent="0">
              <a:buNone/>
            </a:pPr>
            <a:r>
              <a:rPr lang="nl-BE">
                <a:solidFill>
                  <a:schemeClr val="bg2">
                    <a:lumMod val="50000"/>
                  </a:schemeClr>
                </a:solidFill>
              </a:rPr>
              <a:t>resultaat = </a:t>
            </a:r>
            <a:r>
              <a:rPr lang="nl-BE" b="1" err="1">
                <a:solidFill>
                  <a:schemeClr val="bg2">
                    <a:lumMod val="50000"/>
                  </a:schemeClr>
                </a:solidFill>
              </a:rPr>
              <a:t>som_van_getallen</a:t>
            </a:r>
            <a:r>
              <a:rPr lang="nl-BE" b="1">
                <a:solidFill>
                  <a:schemeClr val="bg2">
                    <a:lumMod val="50000"/>
                  </a:schemeClr>
                </a:solidFill>
              </a:rPr>
              <a:t>(-5)</a:t>
            </a:r>
            <a:endParaRPr lang="nl-BE" b="1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1987918-9B3B-4ACA-802F-AE7D0CA5C7B1}"/>
              </a:ext>
            </a:extLst>
          </p:cNvPr>
          <p:cNvCxnSpPr>
            <a:cxnSpLocks/>
          </p:cNvCxnSpPr>
          <p:nvPr/>
        </p:nvCxnSpPr>
        <p:spPr>
          <a:xfrm>
            <a:off x="4048217" y="2783150"/>
            <a:ext cx="2047783" cy="32714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4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98CBF48-0A28-4F25-AEF4-44EDD7070F1D}"/>
              </a:ext>
            </a:extLst>
          </p:cNvPr>
          <p:cNvSpPr/>
          <p:nvPr/>
        </p:nvSpPr>
        <p:spPr>
          <a:xfrm>
            <a:off x="390618" y="3888419"/>
            <a:ext cx="9499106" cy="296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10EA53-C8A8-4A4F-A526-6BC06B2D798F}"/>
              </a:ext>
            </a:extLst>
          </p:cNvPr>
          <p:cNvSpPr/>
          <p:nvPr/>
        </p:nvSpPr>
        <p:spPr>
          <a:xfrm>
            <a:off x="390618" y="991449"/>
            <a:ext cx="9250531" cy="2825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81628C-0DB4-410B-938E-FA2679D5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47370"/>
            <a:ext cx="10515600" cy="957648"/>
          </a:xfrm>
        </p:spPr>
        <p:txBody>
          <a:bodyPr>
            <a:normAutofit fontScale="90000"/>
          </a:bodyPr>
          <a:lstStyle/>
          <a:p>
            <a:r>
              <a:rPr lang="nl-BE" sz="3100"/>
              <a:t>Voorbeeld met return </a:t>
            </a:r>
            <a:r>
              <a:rPr lang="nl-BE" sz="3100">
                <a:sym typeface="Wingdings" panose="05000000000000000000" pitchFamily="2" charset="2"/>
              </a:rPr>
              <a:t></a:t>
            </a:r>
            <a:r>
              <a:rPr lang="nl-BE" sz="3100" i="1">
                <a:solidFill>
                  <a:schemeClr val="accent1"/>
                </a:solidFill>
                <a:sym typeface="Wingdings" panose="05000000000000000000" pitchFamily="2" charset="2"/>
              </a:rPr>
              <a:t>testcases definiëren (</a:t>
            </a:r>
            <a:r>
              <a:rPr lang="nl-BE" sz="3100" i="1" err="1">
                <a:solidFill>
                  <a:schemeClr val="accent1"/>
                </a:solidFill>
                <a:sym typeface="Wingdings" panose="05000000000000000000" pitchFamily="2" charset="2"/>
              </a:rPr>
              <a:t>assert</a:t>
            </a:r>
            <a:r>
              <a:rPr lang="nl-BE" sz="3100" i="1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br>
              <a:rPr lang="nl-BE" i="1">
                <a:sym typeface="Wingdings" panose="05000000000000000000" pitchFamily="2" charset="2"/>
              </a:rPr>
            </a:br>
            <a:endParaRPr lang="nl-BE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ACA3A1-5BC5-4D17-BC17-CD36247D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624" y="1162976"/>
            <a:ext cx="7373645" cy="3699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sz="1800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 err="1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&lt;= 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sz="1800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-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</a:t>
            </a:r>
            <a:endParaRPr lang="nl-BE" sz="1800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som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0</a:t>
            </a:r>
            <a:endParaRPr lang="nl-BE" sz="1800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 err="1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4EC9B0"/>
                </a:solidFill>
                <a:effectLst/>
                <a:latin typeface="Consolas"/>
              </a:rPr>
              <a:t>range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aantal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+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som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+= 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endParaRPr lang="nl-BE" sz="1800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9CDCFE"/>
                </a:solidFill>
                <a:effectLst/>
                <a:latin typeface="Consolas"/>
              </a:rPr>
              <a:t>som</a:t>
            </a:r>
            <a:endParaRPr lang="nl-BE" sz="1800" b="0">
              <a:solidFill>
                <a:srgbClr val="D4D4D4"/>
              </a:solidFill>
              <a:effectLst/>
              <a:latin typeface="Consolas"/>
            </a:endParaRPr>
          </a:p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E947AF-2337-41E3-AA03-6C4CD6A0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495" y="3993812"/>
            <a:ext cx="9241654" cy="2864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sz="1800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err="1">
                <a:solidFill>
                  <a:srgbClr val="DCDCAA"/>
                </a:solidFill>
                <a:latin typeface="Consolas"/>
              </a:rPr>
              <a:t>test_som_van_getallen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 err="1">
                <a:solidFill>
                  <a:srgbClr val="C586C0"/>
                </a:solidFill>
                <a:effectLst/>
                <a:latin typeface="Consolas"/>
              </a:rPr>
              <a:t>assert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55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== </a:t>
            </a:r>
            <a:r>
              <a:rPr lang="nl-BE" sz="1800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 err="1">
                <a:solidFill>
                  <a:srgbClr val="C586C0"/>
                </a:solidFill>
                <a:effectLst/>
                <a:latin typeface="Consolas"/>
              </a:rPr>
              <a:t>assert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== </a:t>
            </a:r>
            <a:r>
              <a:rPr lang="nl-BE" sz="1800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 err="1">
                <a:solidFill>
                  <a:srgbClr val="C586C0"/>
                </a:solidFill>
                <a:effectLst/>
                <a:latin typeface="Consolas"/>
              </a:rPr>
              <a:t>assert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-1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== </a:t>
            </a:r>
            <a:r>
              <a:rPr lang="nl-BE" sz="1800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1800">
                <a:solidFill>
                  <a:srgbClr val="B5CEA8"/>
                </a:solidFill>
                <a:latin typeface="Consolas"/>
              </a:rPr>
              <a:t>0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sz="1800" b="0" err="1">
                <a:solidFill>
                  <a:srgbClr val="C586C0"/>
                </a:solidFill>
                <a:effectLst/>
                <a:latin typeface="Consolas"/>
              </a:rPr>
              <a:t>assert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-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 == </a:t>
            </a:r>
            <a:r>
              <a:rPr lang="nl-BE" sz="1800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(-</a:t>
            </a:r>
            <a:r>
              <a:rPr lang="nl-BE" sz="18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BE" sz="1800" b="0">
                <a:effectLst/>
                <a:latin typeface="Consolas" panose="020B0609020204030204" pitchFamily="49" charset="0"/>
              </a:rPr>
            </a:br>
            <a:r>
              <a:rPr lang="nl-BE" sz="1800" err="1">
                <a:solidFill>
                  <a:srgbClr val="DCDCAA"/>
                </a:solidFill>
                <a:latin typeface="Consolas"/>
              </a:rPr>
              <a:t>test_som_van_getallen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()    </a:t>
            </a:r>
          </a:p>
          <a:p>
            <a:pPr marL="0" indent="0">
              <a:buNone/>
            </a:pPr>
            <a:r>
              <a:rPr lang="nl-BE" sz="1800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sz="1800" b="0">
                <a:solidFill>
                  <a:srgbClr val="CE9178"/>
                </a:solidFill>
                <a:effectLst/>
                <a:latin typeface="Consolas"/>
              </a:rPr>
              <a:t>"ok"</a:t>
            </a:r>
            <a:r>
              <a:rPr lang="nl-BE" sz="1800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endParaRPr lang="nl-BE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7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F053-717F-4101-8E88-74EB26B6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Commentaar bij 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ACF7CC-6FF0-4039-8733-466C9352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/>
              <a:t>    </a:t>
            </a:r>
            <a:endParaRPr lang="nl-BE">
              <a:cs typeface="Calibri"/>
            </a:endParaRPr>
          </a:p>
          <a:p>
            <a:pPr marL="457200" lvl="1" indent="0">
              <a:buNone/>
            </a:pPr>
            <a:endParaRPr lang="nl-BE">
              <a:cs typeface="Calibri"/>
            </a:endParaRPr>
          </a:p>
          <a:p>
            <a:pPr marL="0" indent="0">
              <a:buNone/>
            </a:pPr>
            <a:r>
              <a:rPr lang="nl-NL" sz="2000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NL" sz="2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sz="2000" err="1">
                <a:solidFill>
                  <a:srgbClr val="DCDCAA"/>
                </a:solidFill>
                <a:latin typeface="Consolas"/>
              </a:rPr>
              <a:t>som_van_getallen</a:t>
            </a:r>
            <a:r>
              <a:rPr lang="nl-NL" sz="2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sz="2000">
                <a:solidFill>
                  <a:srgbClr val="9CDCFE"/>
                </a:solidFill>
                <a:latin typeface="Consolas"/>
              </a:rPr>
              <a:t>aantal</a:t>
            </a:r>
            <a:r>
              <a:rPr lang="nl-NL" sz="2000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NL" sz="2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sz="2000">
                <a:solidFill>
                  <a:srgbClr val="6A9955"/>
                </a:solidFill>
                <a:latin typeface="Consolas"/>
              </a:rPr>
              <a:t>“””</a:t>
            </a:r>
            <a:r>
              <a:rPr lang="nl-NL" sz="2000" b="0">
                <a:solidFill>
                  <a:srgbClr val="6A9955"/>
                </a:solidFill>
                <a:effectLst/>
                <a:latin typeface="Consolas"/>
              </a:rPr>
              <a:t>geeft de som terug van de eerste </a:t>
            </a:r>
            <a:r>
              <a:rPr lang="nl-NL" sz="2000" b="0" i="1">
                <a:solidFill>
                  <a:srgbClr val="6A9955"/>
                </a:solidFill>
                <a:effectLst/>
                <a:latin typeface="Consolas"/>
              </a:rPr>
              <a:t>aantal</a:t>
            </a:r>
            <a:r>
              <a:rPr lang="nl-NL" sz="2000" b="0">
                <a:solidFill>
                  <a:srgbClr val="6A9955"/>
                </a:solidFill>
                <a:effectLst/>
                <a:latin typeface="Consolas"/>
              </a:rPr>
              <a:t> gehele getallen</a:t>
            </a:r>
          </a:p>
          <a:p>
            <a:pPr marL="0" indent="0">
              <a:buNone/>
            </a:pPr>
            <a:r>
              <a:rPr lang="nl-NL" sz="2000">
                <a:solidFill>
                  <a:srgbClr val="6A9955"/>
                </a:solidFill>
                <a:latin typeface="Consolas"/>
              </a:rPr>
              <a:t>    </a:t>
            </a:r>
            <a:r>
              <a:rPr lang="nl-NL" sz="2000" b="0">
                <a:solidFill>
                  <a:srgbClr val="6A9955"/>
                </a:solidFill>
                <a:effectLst/>
                <a:latin typeface="Consolas"/>
              </a:rPr>
              <a:t>als </a:t>
            </a:r>
            <a:r>
              <a:rPr lang="nl-NL" sz="2000" b="0" i="1">
                <a:solidFill>
                  <a:srgbClr val="6A9955"/>
                </a:solidFill>
                <a:effectLst/>
                <a:latin typeface="Consolas"/>
              </a:rPr>
              <a:t>aanta</a:t>
            </a:r>
            <a:r>
              <a:rPr lang="nl-NL" sz="2000" i="1">
                <a:solidFill>
                  <a:srgbClr val="6A9955"/>
                </a:solidFill>
                <a:latin typeface="Consolas"/>
              </a:rPr>
              <a:t>l</a:t>
            </a:r>
            <a:r>
              <a:rPr lang="nl-NL" sz="2000">
                <a:solidFill>
                  <a:srgbClr val="6A9955"/>
                </a:solidFill>
                <a:latin typeface="Consolas"/>
              </a:rPr>
              <a:t> groter of gelijk is aan 1</a:t>
            </a:r>
          </a:p>
          <a:p>
            <a:pPr marL="0" indent="0">
              <a:buNone/>
            </a:pPr>
            <a:r>
              <a:rPr lang="nl-NL" sz="2000">
                <a:solidFill>
                  <a:srgbClr val="6A9955"/>
                </a:solidFill>
                <a:latin typeface="Consolas"/>
              </a:rPr>
              <a:t>   </a:t>
            </a:r>
            <a:r>
              <a:rPr lang="nl-NL" sz="2000" b="0">
                <a:solidFill>
                  <a:srgbClr val="6A9955"/>
                </a:solidFill>
                <a:effectLst/>
                <a:latin typeface="Consolas"/>
              </a:rPr>
              <a:t> geeft – 1 terug als </a:t>
            </a:r>
            <a:r>
              <a:rPr lang="nl-NL" sz="2000" b="0" i="1">
                <a:solidFill>
                  <a:srgbClr val="6A9955"/>
                </a:solidFill>
                <a:effectLst/>
                <a:latin typeface="Consolas"/>
              </a:rPr>
              <a:t>aantal</a:t>
            </a:r>
            <a:r>
              <a:rPr lang="nl-NL" sz="2000" b="0">
                <a:solidFill>
                  <a:srgbClr val="6A9955"/>
                </a:solidFill>
                <a:effectLst/>
                <a:latin typeface="Consolas"/>
              </a:rPr>
              <a:t> kleiner of gelijk is aan nul”””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39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995DCAF-2629-4047-98BA-34A49C4ECEE8}"/>
              </a:ext>
            </a:extLst>
          </p:cNvPr>
          <p:cNvSpPr/>
          <p:nvPr/>
        </p:nvSpPr>
        <p:spPr>
          <a:xfrm>
            <a:off x="9357064" y="3854674"/>
            <a:ext cx="240584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96C4BF6-D518-4DD7-9470-724F4C51A3E1}"/>
              </a:ext>
            </a:extLst>
          </p:cNvPr>
          <p:cNvSpPr/>
          <p:nvPr/>
        </p:nvSpPr>
        <p:spPr>
          <a:xfrm>
            <a:off x="547314" y="2127967"/>
            <a:ext cx="7874493" cy="345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5A8D24-9641-4C8D-9E6E-DD87A2AC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cs typeface="Calibri Light"/>
              </a:rPr>
              <a:t>None als 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E408D5-06A1-4CC1-91B5-A46C3435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959"/>
            <a:ext cx="10515600" cy="3092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err="1">
                <a:solidFill>
                  <a:srgbClr val="DCDCAA"/>
                </a:solidFill>
                <a:latin typeface="Consolas"/>
              </a:rPr>
              <a:t>doe_iets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NL" b="0" err="1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&gt; </a:t>
            </a:r>
            <a:r>
              <a:rPr lang="nl-NL" b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nl-NL" b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NL" b="0">
                <a:solidFill>
                  <a:srgbClr val="9CDCFE"/>
                </a:solidFill>
                <a:effectLst/>
                <a:latin typeface="Consolas"/>
              </a:rPr>
              <a:t>teller</a:t>
            </a:r>
            <a:endParaRPr lang="nl-NL" b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buNone/>
            </a:pPr>
            <a:br>
              <a:rPr lang="nl-NL" b="0">
                <a:effectLst/>
                <a:latin typeface="Consolas" panose="020B0609020204030204" pitchFamily="49" charset="0"/>
              </a:rPr>
            </a:b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"doe iets met 5"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>
                <a:solidFill>
                  <a:srgbClr val="DCDCAA"/>
                </a:solidFill>
                <a:latin typeface="Consolas"/>
              </a:rPr>
              <a:t>doe_iets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nl-NL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NL" b="0">
                <a:solidFill>
                  <a:srgbClr val="CE9178"/>
                </a:solidFill>
                <a:effectLst/>
                <a:latin typeface="Consolas"/>
              </a:rPr>
              <a:t>"doe iets met -5"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nl-NL">
                <a:solidFill>
                  <a:srgbClr val="DCDCAA"/>
                </a:solidFill>
                <a:latin typeface="Consolas"/>
              </a:rPr>
              <a:t>doe_iets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(-</a:t>
            </a:r>
            <a:r>
              <a:rPr lang="nl-NL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nl-NL" b="0">
                <a:solidFill>
                  <a:srgbClr val="D4D4D4"/>
                </a:solidFill>
                <a:effectLst/>
                <a:latin typeface="Consolas"/>
              </a:rPr>
              <a:t>))</a:t>
            </a:r>
          </a:p>
          <a:p>
            <a:pPr marL="0" indent="0">
              <a:buNone/>
            </a:pPr>
            <a:endParaRPr lang="nl-BE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CB93664-F5E0-45E4-A18A-7D55252CCCE1}"/>
              </a:ext>
            </a:extLst>
          </p:cNvPr>
          <p:cNvCxnSpPr>
            <a:cxnSpLocks/>
          </p:cNvCxnSpPr>
          <p:nvPr/>
        </p:nvCxnSpPr>
        <p:spPr>
          <a:xfrm flipV="1">
            <a:off x="7732450" y="4003829"/>
            <a:ext cx="1509204" cy="594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876F393F-5890-4D94-BE7E-F8B988C52AFA}"/>
              </a:ext>
            </a:extLst>
          </p:cNvPr>
          <p:cNvSpPr txBox="1"/>
          <p:nvPr/>
        </p:nvSpPr>
        <p:spPr>
          <a:xfrm>
            <a:off x="9278544" y="3854674"/>
            <a:ext cx="171951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BE"/>
              <a:t>Doe iets met 5 5</a:t>
            </a:r>
            <a:endParaRPr lang="nl-NL">
              <a:cs typeface="Calibri" panose="020F0502020204030204"/>
            </a:endParaRP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26B11073-1A22-4D1D-913A-BEF06E9409AB}"/>
              </a:ext>
            </a:extLst>
          </p:cNvPr>
          <p:cNvCxnSpPr>
            <a:cxnSpLocks/>
          </p:cNvCxnSpPr>
          <p:nvPr/>
        </p:nvCxnSpPr>
        <p:spPr>
          <a:xfrm>
            <a:off x="8129214" y="5147916"/>
            <a:ext cx="872743" cy="15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309C9E34-6ACB-479D-BE61-ED5689090362}"/>
              </a:ext>
            </a:extLst>
          </p:cNvPr>
          <p:cNvSpPr txBox="1"/>
          <p:nvPr/>
        </p:nvSpPr>
        <p:spPr>
          <a:xfrm>
            <a:off x="9001957" y="5299969"/>
            <a:ext cx="199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Doe iets met -5 None</a:t>
            </a:r>
          </a:p>
        </p:txBody>
      </p:sp>
    </p:spTree>
    <p:extLst>
      <p:ext uri="{BB962C8B-B14F-4D97-AF65-F5344CB8AC3E}">
        <p14:creationId xmlns:p14="http://schemas.microsoft.com/office/powerpoint/2010/main" val="210384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1334-6F07-EAC2-D6D0-7A3F5AA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Referentie </a:t>
            </a:r>
            <a:r>
              <a:rPr lang="nl-NL" dirty="0" err="1">
                <a:cs typeface="Calibri Light"/>
              </a:rPr>
              <a:t>dodona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43CB5-42DA-C6BE-8462-49A1103D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Deel functies zonder modules en anonieme 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181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0AE91-99ED-4832-8C0F-BD94CD6E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C19BAD-2BD9-458B-B2BB-B58D8008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Leesbaarheid van code verhogen 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gebruik zinvolle namen voor de functies zodat de naam weergeeft wat de functie doet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Gebruik commentaar om exact weer te geven wat de functie doet onder alle mogelijke omstandigheden</a:t>
            </a:r>
            <a:endParaRPr lang="nl-BE"/>
          </a:p>
          <a:p>
            <a:r>
              <a:rPr lang="nl-BE" err="1"/>
              <a:t>Herbruik</a:t>
            </a:r>
            <a:r>
              <a:rPr lang="nl-BE"/>
              <a:t> van code in verschillende contexten door het gebruik van parameters</a:t>
            </a:r>
          </a:p>
          <a:p>
            <a:r>
              <a:rPr lang="nl-BE" err="1"/>
              <a:t>Herbruik</a:t>
            </a:r>
            <a:r>
              <a:rPr lang="nl-BE"/>
              <a:t> van code over programma’s heen</a:t>
            </a:r>
          </a:p>
          <a:p>
            <a:r>
              <a:rPr lang="nl-BE"/>
              <a:t>Stapsgewijze verfijning </a:t>
            </a:r>
            <a:r>
              <a:rPr lang="nl-BE">
                <a:sym typeface="Wingdings" panose="05000000000000000000" pitchFamily="2" charset="2"/>
              </a:rPr>
              <a:t> opsplitsen probleem in deelproblemen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2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6857-2BB4-467F-8269-8D19B8F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F4325-4AC9-47E7-A30A-7D285A46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Voorbeeld zonder parameter en zonder return</a:t>
            </a:r>
          </a:p>
          <a:p>
            <a:r>
              <a:rPr lang="nl-BE" dirty="0"/>
              <a:t>Voorbeeld met 1 parameter en geen return</a:t>
            </a:r>
            <a:endParaRPr lang="nl-BE" dirty="0">
              <a:cs typeface="Calibri"/>
            </a:endParaRPr>
          </a:p>
          <a:p>
            <a:r>
              <a:rPr lang="nl-BE" dirty="0"/>
              <a:t>Voorbeeld met meer dan 1 parameter en geen return</a:t>
            </a:r>
            <a:endParaRPr lang="nl-BE" dirty="0">
              <a:cs typeface="Calibri"/>
            </a:endParaRPr>
          </a:p>
          <a:p>
            <a:r>
              <a:rPr lang="nl-BE" dirty="0"/>
              <a:t>Voorbeeld met return</a:t>
            </a:r>
            <a:endParaRPr lang="nl-BE" dirty="0">
              <a:cs typeface="Calibri"/>
            </a:endParaRPr>
          </a:p>
          <a:p>
            <a:pPr marL="0" indent="0">
              <a:buNone/>
            </a:pPr>
            <a:endParaRPr lang="nl-BE" dirty="0">
              <a:cs typeface="Calibri"/>
            </a:endParaRP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33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6857-2BB4-467F-8269-8D19B8F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F4325-4AC9-47E7-A30A-7D285A46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Voorbeeld zonder parameter en zonder return</a:t>
            </a:r>
          </a:p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met 1 parameter en geen return</a:t>
            </a:r>
            <a:endParaRPr lang="nl-BE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met meer dan 1 parameter en geen return</a:t>
            </a:r>
            <a:endParaRPr lang="nl-BE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Voorbeeld met return</a:t>
            </a:r>
            <a:endParaRPr lang="nl-BE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endParaRPr lang="nl-BE" dirty="0">
              <a:solidFill>
                <a:schemeClr val="bg2"/>
              </a:solidFill>
              <a:cs typeface="Calibri"/>
            </a:endParaRPr>
          </a:p>
          <a:p>
            <a:endParaRPr lang="nl-BE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nl-B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94E81-E1A5-41D0-BA3D-55FE52A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Voorbeeld zonder parameter en zonder return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401AF-8DEE-4DF4-89D2-ADAE438C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00961" cy="19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"Hallo, Marie"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BE" b="0">
                <a:effectLst/>
                <a:latin typeface="Consolas" panose="020B0609020204030204" pitchFamily="49" charset="0"/>
              </a:rPr>
            </a:br>
            <a:r>
              <a:rPr lang="nl-BE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>
                <a:solidFill>
                  <a:srgbClr val="D4D4D4"/>
                </a:solidFill>
                <a:latin typeface="Consolas"/>
              </a:rPr>
              <a:t>()</a:t>
            </a:r>
            <a:endParaRPr lang="nl-BE" b="0">
              <a:solidFill>
                <a:srgbClr val="D4D4D4"/>
              </a:solidFill>
              <a:effectLst/>
              <a:latin typeface="Consolas"/>
            </a:endParaRPr>
          </a:p>
          <a:p>
            <a:endParaRPr lang="nl-BE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24AA4C3D-ECC0-4C66-9E86-0754E55A3E80}"/>
              </a:ext>
            </a:extLst>
          </p:cNvPr>
          <p:cNvSpPr/>
          <p:nvPr/>
        </p:nvSpPr>
        <p:spPr>
          <a:xfrm>
            <a:off x="6525087" y="1825626"/>
            <a:ext cx="363984" cy="1041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E81224C-DAC1-4E4F-B6E2-E8686903CBCB}"/>
              </a:ext>
            </a:extLst>
          </p:cNvPr>
          <p:cNvSpPr txBox="1"/>
          <p:nvPr/>
        </p:nvSpPr>
        <p:spPr>
          <a:xfrm>
            <a:off x="6889071" y="2130641"/>
            <a:ext cx="16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functiedefinitie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0179A93-12A3-4BE4-972B-E415B1E2CB53}"/>
              </a:ext>
            </a:extLst>
          </p:cNvPr>
          <p:cNvCxnSpPr/>
          <p:nvPr/>
        </p:nvCxnSpPr>
        <p:spPr>
          <a:xfrm>
            <a:off x="4625266" y="3429000"/>
            <a:ext cx="3098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8C1835C2-C0E7-4497-A629-89473EB2C689}"/>
              </a:ext>
            </a:extLst>
          </p:cNvPr>
          <p:cNvSpPr txBox="1"/>
          <p:nvPr/>
        </p:nvSpPr>
        <p:spPr>
          <a:xfrm>
            <a:off x="7927759" y="3244334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functieoproep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5D5D706-07B4-4815-A080-4F35AAD17BED}"/>
              </a:ext>
            </a:extLst>
          </p:cNvPr>
          <p:cNvSpPr/>
          <p:nvPr/>
        </p:nvSpPr>
        <p:spPr>
          <a:xfrm>
            <a:off x="763480" y="1690688"/>
            <a:ext cx="5459767" cy="2197716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CA86318-D2A5-42F6-A9A5-428DD12C4073}"/>
              </a:ext>
            </a:extLst>
          </p:cNvPr>
          <p:cNvCxnSpPr/>
          <p:nvPr/>
        </p:nvCxnSpPr>
        <p:spPr>
          <a:xfrm>
            <a:off x="763480" y="2988297"/>
            <a:ext cx="5459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94E81-E1A5-41D0-BA3D-55FE52A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Voorbeeld zonder parameter en zonder return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401AF-8DEE-4DF4-89D2-ADAE438C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00961" cy="19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"Hallo, Marie"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BE" b="0">
                <a:effectLst/>
                <a:latin typeface="Consolas" panose="020B0609020204030204" pitchFamily="49" charset="0"/>
              </a:rPr>
            </a:br>
            <a:r>
              <a:rPr lang="nl-BE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()</a:t>
            </a:r>
          </a:p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C265D0-5586-411D-A3FC-573D7871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568825"/>
            <a:ext cx="5181600" cy="72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/>
              <a:t>Uitvoer &gt; </a:t>
            </a:r>
            <a:r>
              <a:rPr lang="nl-BE">
                <a:solidFill>
                  <a:srgbClr val="92D050"/>
                </a:solidFill>
              </a:rPr>
              <a:t>Hallo, Marie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11D6567-DF5E-4B56-865D-2496D8BB7652}"/>
              </a:ext>
            </a:extLst>
          </p:cNvPr>
          <p:cNvSpPr txBox="1"/>
          <p:nvPr/>
        </p:nvSpPr>
        <p:spPr>
          <a:xfrm>
            <a:off x="6223247" y="4918229"/>
            <a:ext cx="474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Oproep </a:t>
            </a:r>
            <a:r>
              <a:rPr lang="nl-BE">
                <a:sym typeface="Wingdings" panose="05000000000000000000" pitchFamily="2" charset="2"/>
              </a:rPr>
              <a:t> instructiegedeelte van de functiedefinitie wordt uitgevoerd (eventueel meerdere instructies)</a:t>
            </a:r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5D5D706-07B4-4815-A080-4F35AAD17BED}"/>
              </a:ext>
            </a:extLst>
          </p:cNvPr>
          <p:cNvSpPr/>
          <p:nvPr/>
        </p:nvSpPr>
        <p:spPr>
          <a:xfrm>
            <a:off x="763480" y="1690688"/>
            <a:ext cx="5459767" cy="2197716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9B70ED35-959F-47C3-92C8-1B90EF4B732A}"/>
              </a:ext>
            </a:extLst>
          </p:cNvPr>
          <p:cNvCxnSpPr/>
          <p:nvPr/>
        </p:nvCxnSpPr>
        <p:spPr>
          <a:xfrm>
            <a:off x="4829452" y="2063319"/>
            <a:ext cx="3098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2A655758-9778-4DDC-B930-78DC4F6D3477}"/>
              </a:ext>
            </a:extLst>
          </p:cNvPr>
          <p:cNvCxnSpPr>
            <a:cxnSpLocks/>
          </p:cNvCxnSpPr>
          <p:nvPr/>
        </p:nvCxnSpPr>
        <p:spPr>
          <a:xfrm>
            <a:off x="6174419" y="2604856"/>
            <a:ext cx="2135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927273C-AB69-4A06-83AA-4D9EF94B1DF7}"/>
              </a:ext>
            </a:extLst>
          </p:cNvPr>
          <p:cNvSpPr txBox="1"/>
          <p:nvPr/>
        </p:nvSpPr>
        <p:spPr>
          <a:xfrm>
            <a:off x="8178147" y="1875469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hoofding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826D737-697A-4991-A867-FDCE9B56D57F}"/>
              </a:ext>
            </a:extLst>
          </p:cNvPr>
          <p:cNvSpPr txBox="1"/>
          <p:nvPr/>
        </p:nvSpPr>
        <p:spPr>
          <a:xfrm>
            <a:off x="8389397" y="2456502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instructiegedeelte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47E0658D-330C-4441-B362-A6C6AC55F4F7}"/>
              </a:ext>
            </a:extLst>
          </p:cNvPr>
          <p:cNvCxnSpPr/>
          <p:nvPr/>
        </p:nvCxnSpPr>
        <p:spPr>
          <a:xfrm>
            <a:off x="763480" y="2988297"/>
            <a:ext cx="5459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2CB9AB7-75A5-4A64-8F0C-F9C92AEC5933}"/>
              </a:ext>
            </a:extLst>
          </p:cNvPr>
          <p:cNvCxnSpPr/>
          <p:nvPr/>
        </p:nvCxnSpPr>
        <p:spPr>
          <a:xfrm>
            <a:off x="4119513" y="3506771"/>
            <a:ext cx="2054906" cy="149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94E81-E1A5-41D0-BA3D-55FE52A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Voorbeeld zonder parameter en zonder return</a:t>
            </a:r>
            <a:br>
              <a:rPr lang="nl-BE"/>
            </a:b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401AF-8DEE-4DF4-89D2-ADAE438C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00961" cy="19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b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l-BE" err="1">
                <a:solidFill>
                  <a:srgbClr val="DCDCAA"/>
                </a:solidFill>
                <a:highlight>
                  <a:srgbClr val="FFFF00"/>
                </a:highlight>
                <a:latin typeface="Consolas"/>
              </a:rPr>
              <a:t>print_je_naam</a:t>
            </a:r>
            <a:r>
              <a:rPr lang="nl-BE" b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l-BE" b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l-BE" b="0">
                <a:solidFill>
                  <a:srgbClr val="CE9178"/>
                </a:solidFill>
                <a:effectLst/>
                <a:latin typeface="Consolas"/>
              </a:rPr>
              <a:t>"Hallo, Marie"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br>
              <a:rPr lang="nl-BE" b="0">
                <a:effectLst/>
                <a:latin typeface="Consolas" panose="020B0609020204030204" pitchFamily="49" charset="0"/>
              </a:rPr>
            </a:br>
            <a:r>
              <a:rPr lang="nl-BE">
                <a:solidFill>
                  <a:srgbClr val="DCDCAA"/>
                </a:solidFill>
                <a:latin typeface="Consolas"/>
              </a:rPr>
              <a:t>print_je_naam</a:t>
            </a:r>
            <a:r>
              <a:rPr lang="nl-BE" b="0">
                <a:solidFill>
                  <a:srgbClr val="D4D4D4"/>
                </a:solidFill>
                <a:effectLst/>
                <a:latin typeface="Consolas"/>
              </a:rPr>
              <a:t>()</a:t>
            </a:r>
          </a:p>
          <a:p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D0C2D6C-2C99-47F2-AFA2-1002294F05C8}"/>
              </a:ext>
            </a:extLst>
          </p:cNvPr>
          <p:cNvSpPr txBox="1"/>
          <p:nvPr/>
        </p:nvSpPr>
        <p:spPr>
          <a:xfrm>
            <a:off x="1122443" y="4559205"/>
            <a:ext cx="7731860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BE">
                <a:solidFill>
                  <a:schemeClr val="accent5">
                    <a:lumMod val="75000"/>
                  </a:schemeClr>
                </a:solidFill>
              </a:rPr>
              <a:t>Naamgeving van de functie in hoofding:</a:t>
            </a:r>
          </a:p>
          <a:p>
            <a:pPr marL="285750" indent="-285750">
              <a:buFontTx/>
              <a:buChar char="-"/>
            </a:pPr>
            <a:r>
              <a:rPr lang="nl-BE">
                <a:solidFill>
                  <a:schemeClr val="accent5">
                    <a:lumMod val="75000"/>
                  </a:schemeClr>
                </a:solidFill>
              </a:rPr>
              <a:t>zinvolle naam</a:t>
            </a:r>
            <a:endParaRPr lang="nl-BE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nl-NL">
                <a:solidFill>
                  <a:schemeClr val="accent5">
                    <a:lumMod val="75000"/>
                  </a:schemeClr>
                </a:solidFill>
              </a:rPr>
              <a:t>alleen kleine letters, cijfers, en </a:t>
            </a:r>
            <a:r>
              <a:rPr lang="nl-NL" err="1">
                <a:solidFill>
                  <a:schemeClr val="accent5">
                    <a:lumMod val="75000"/>
                  </a:schemeClr>
                </a:solidFill>
              </a:rPr>
              <a:t>underscores</a:t>
            </a:r>
            <a:r>
              <a:rPr lang="nl-NL">
                <a:solidFill>
                  <a:schemeClr val="accent5">
                    <a:lumMod val="75000"/>
                  </a:schemeClr>
                </a:solidFill>
              </a:rPr>
              <a:t>, en niet beginnend met een cijfer</a:t>
            </a:r>
            <a:endParaRPr lang="nl-NL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nl-NL">
                <a:solidFill>
                  <a:schemeClr val="tx2">
                    <a:lumMod val="40000"/>
                    <a:lumOff val="60000"/>
                  </a:schemeClr>
                </a:solidFill>
              </a:rPr>
              <a:t>Afspraak:</a:t>
            </a:r>
            <a:endParaRPr lang="nl-NL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nl-NL">
                <a:solidFill>
                  <a:schemeClr val="tx2">
                    <a:lumMod val="40000"/>
                    <a:lumOff val="60000"/>
                  </a:schemeClr>
                </a:solidFill>
              </a:rPr>
              <a:t>Kleine letters</a:t>
            </a:r>
            <a:endParaRPr lang="nl-NL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nl-NL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Underscore gebruiken om woorden van elkaar te scheiden (leesbaarheid)</a:t>
            </a:r>
          </a:p>
          <a:p>
            <a:endParaRPr lang="nl-BE">
              <a:cs typeface="Calibri" panose="020F0502020204030204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9411E02-F6DA-4C04-A51B-26B47CAD7D99}"/>
              </a:ext>
            </a:extLst>
          </p:cNvPr>
          <p:cNvSpPr/>
          <p:nvPr/>
        </p:nvSpPr>
        <p:spPr>
          <a:xfrm>
            <a:off x="763480" y="1690688"/>
            <a:ext cx="5459767" cy="2197716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D58D2878-F3EF-4C14-9655-5A8E8E095E2A}"/>
              </a:ext>
            </a:extLst>
          </p:cNvPr>
          <p:cNvCxnSpPr/>
          <p:nvPr/>
        </p:nvCxnSpPr>
        <p:spPr>
          <a:xfrm>
            <a:off x="763480" y="2988297"/>
            <a:ext cx="5459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523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6" ma:contentTypeDescription="Een nieuw document maken." ma:contentTypeScope="" ma:versionID="4795d23319a74d8259ae8e17d2aab2b2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10b624bc1b489fa82b2bd8f549436f77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F93C39-15C5-44F4-8DE5-A84E5E742516}">
  <ds:schemaRefs>
    <ds:schemaRef ds:uri="b545ff37-d383-4028-a500-0fd8b5f5e151"/>
    <ds:schemaRef ds:uri="ed32a52a-4092-4116-9404-2d17995407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8AC517-51AA-4133-BEDB-1A45ACEBD211}">
  <ds:schemaRefs>
    <ds:schemaRef ds:uri="http://purl.org/dc/terms/"/>
    <ds:schemaRef ds:uri="http://purl.org/dc/dcmitype/"/>
    <ds:schemaRef ds:uri="b545ff37-d383-4028-a500-0fd8b5f5e151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d32a52a-4092-4116-9404-2d179954075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15E7C17-753D-4939-BCD8-A1E481979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Microsoft Office PowerPoint</Application>
  <PresentationFormat>Breedbeeld</PresentationFormat>
  <Paragraphs>496</Paragraphs>
  <Slides>25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Kantoorthema</vt:lpstr>
      <vt:lpstr>PowerPoint-presentatie</vt:lpstr>
      <vt:lpstr>Wat is functie?</vt:lpstr>
      <vt:lpstr>Referentie dodona</vt:lpstr>
      <vt:lpstr>Voordelen</vt:lpstr>
      <vt:lpstr>Voorbeelden</vt:lpstr>
      <vt:lpstr>Voorbeelden</vt:lpstr>
      <vt:lpstr>Voorbeeld zonder parameter en zonder return </vt:lpstr>
      <vt:lpstr>Voorbeeld zonder parameter en zonder return </vt:lpstr>
      <vt:lpstr>Voorbeeld zonder parameter en zonder return </vt:lpstr>
      <vt:lpstr>Voorbeeld zonder parameter en zonder return (meerdere lijnen code in instructiegedeelte) </vt:lpstr>
      <vt:lpstr>Voorbeelden</vt:lpstr>
      <vt:lpstr>Voorbeeld met 1 parameter en geen return</vt:lpstr>
      <vt:lpstr>DIY</vt:lpstr>
      <vt:lpstr>Voorbeeld met 1 parameter en geen return Actuele en formele parameter met zelfde naam </vt:lpstr>
      <vt:lpstr>Voorbeelden</vt:lpstr>
      <vt:lpstr>Voorbeeld met meer dan 1 parameter en geen return </vt:lpstr>
      <vt:lpstr>Voorbeeld met defaultwaarde voor parameter </vt:lpstr>
      <vt:lpstr>Voorbeeld met meerdere parameters met defaultwaarde </vt:lpstr>
      <vt:lpstr>Voorbeeld met meerdere parameters met defaultwaarde </vt:lpstr>
      <vt:lpstr>Voorbeelden</vt:lpstr>
      <vt:lpstr>Voorbeeld met return</vt:lpstr>
      <vt:lpstr>Voorbeeld met teruggeefwaarde  return </vt:lpstr>
      <vt:lpstr>Voorbeeld met return testcases definiëren (assert) </vt:lpstr>
      <vt:lpstr>Commentaar bij functie</vt:lpstr>
      <vt:lpstr>None als 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Functies in Python</dc:title>
  <dc:creator>Marina Lens</dc:creator>
  <cp:lastModifiedBy>Marina Lens</cp:lastModifiedBy>
  <cp:revision>55</cp:revision>
  <dcterms:created xsi:type="dcterms:W3CDTF">2022-03-14T15:37:11Z</dcterms:created>
  <dcterms:modified xsi:type="dcterms:W3CDTF">2022-10-07T09:53:04Z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</Properties>
</file>