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331" r:id="rId5"/>
    <p:sldId id="257" r:id="rId6"/>
    <p:sldId id="333" r:id="rId7"/>
    <p:sldId id="334" r:id="rId8"/>
    <p:sldId id="332" r:id="rId9"/>
    <p:sldId id="335" r:id="rId10"/>
    <p:sldId id="336" r:id="rId11"/>
    <p:sldId id="337" r:id="rId12"/>
    <p:sldId id="348" r:id="rId13"/>
    <p:sldId id="349" r:id="rId14"/>
    <p:sldId id="341" r:id="rId15"/>
    <p:sldId id="338" r:id="rId16"/>
    <p:sldId id="339" r:id="rId17"/>
    <p:sldId id="340" r:id="rId18"/>
    <p:sldId id="342" r:id="rId19"/>
    <p:sldId id="343" r:id="rId20"/>
    <p:sldId id="350" r:id="rId21"/>
    <p:sldId id="344" r:id="rId22"/>
    <p:sldId id="345" r:id="rId23"/>
    <p:sldId id="346" r:id="rId24"/>
    <p:sldId id="347" r:id="rId2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F45810-CBF7-3581-0D1F-6D7E7418F69C}" name="Frédéric" initials="F" userId="Frédéric" providerId="None"/>
  <p188:author id="{645D9FDB-E1D6-3CFB-769A-B6035716F1FB}" name="Marina Lens" initials="ML" userId="S::u0058120@ucll.be::2a1ac74d-06c5-4ddb-81e9-742bef95fc4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na Lens" initials="ML" lastIdx="1" clrIdx="0">
    <p:extLst>
      <p:ext uri="{19B8F6BF-5375-455C-9EA6-DF929625EA0E}">
        <p15:presenceInfo xmlns:p15="http://schemas.microsoft.com/office/powerpoint/2012/main" userId="S::u0058120@ucll.be::2a1ac74d-06c5-4ddb-81e9-742bef95fc4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705D6A-E066-4798-9881-BE24AEB41C7D}" v="6" dt="2022-10-12T10:49:12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2B7E3-70F5-4579-A4D3-3633700C6253}" type="datetimeFigureOut">
              <a:rPr lang="nl-BE" smtClean="0"/>
              <a:t>14/11/2022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F2F75-E58D-48CC-BBC7-391F0D1A728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71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/>
              <a:t>Lokale variabelen: </a:t>
            </a:r>
            <a:r>
              <a:rPr lang="nl-BE">
                <a:solidFill>
                  <a:schemeClr val="accent1">
                    <a:lumMod val="75000"/>
                  </a:schemeClr>
                </a:solidFill>
              </a:rPr>
              <a:t>dit zijn variabelen die nodig zijn om het stukje functionaliteit te voorzien en zijn enkel gekend tijdens het uitvoeren van de functie</a:t>
            </a: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2F75-E58D-48CC-BBC7-391F0D1A7285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0231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/>
              <a:t>Lokale variabelen: </a:t>
            </a:r>
            <a:r>
              <a:rPr lang="nl-BE">
                <a:solidFill>
                  <a:schemeClr val="accent1">
                    <a:lumMod val="75000"/>
                  </a:schemeClr>
                </a:solidFill>
              </a:rPr>
              <a:t>dit zijn variabelen die nodig zijn om het stukje functionaliteit te voorzien en zijn enkel gekend tijdens het uitvoeren van de functie</a:t>
            </a: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2F75-E58D-48CC-BBC7-391F0D1A7285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51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/>
              <a:t>Lokale variabelen: </a:t>
            </a:r>
            <a:r>
              <a:rPr lang="nl-BE">
                <a:solidFill>
                  <a:schemeClr val="accent1">
                    <a:lumMod val="75000"/>
                  </a:schemeClr>
                </a:solidFill>
              </a:rPr>
              <a:t>dit zijn variabelen die nodig zijn om het stukje functionaliteit te voorzien en zijn enkel gekend tijdens het uitvoeren van de functie</a:t>
            </a: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F2F75-E58D-48CC-BBC7-391F0D1A7285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807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F4170-5CA1-4D1F-9E5F-8BDB19B5F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644DDEB-5DD6-457A-8140-3C64CA666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F6DA62B-0426-4C6C-8D02-1EF13052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14/11/2022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DB1207-FEB6-46B4-8DEF-78936A39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F4D286-70F2-4B79-A869-8C3F409D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474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1E4E0-F54D-4031-BE8E-E8B25E72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5DA2BAE-08B8-4D30-90F4-708BE838F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E7D28F-2970-42F9-AC97-8FCCF84E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14/11/2022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D9CC3F-ABA2-4B54-A047-73466030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0BE61D-CBEB-4DAB-B100-868AFD37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694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5660849-A917-4A53-A755-DB21F0D35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73065F5-AC7D-4DCB-846D-738B26ECE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F90B18-A9AE-4C9E-815A-7EDF1152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14/11/2022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FE12AA-1905-40B6-87AF-33D911FC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822B41-AF1C-4E78-8977-1ADA2022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5118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/>
              <a:t>&lt;Afstudeerrichting&gt;</a:t>
            </a:r>
            <a:endParaRPr lang="nl-BE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275347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15775-47FA-4CF0-9D6D-9095E4DC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D024D0-7565-4E7C-BA18-1EE21AC5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01B3D3-0A06-4AFF-88DC-E7F3AD691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14/11/2022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06A19B3-41FD-4EC6-A963-F64FC0A3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835A8FE-39E0-4BD8-A10A-475A9A15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276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20670-E168-49E8-9BB4-824DC2DF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33C8F0B-7279-468D-B301-7868BE590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186536-ACE6-41D9-A7AC-B966589B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14/11/2022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BE1888-E179-453D-B9D2-D3FD2731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10F37C-6D2F-4AB7-ABC3-1303F2B2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238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E4A91-A742-400C-8C72-1ED931E4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0BACD5-5DFA-4B9B-B353-90CD4D738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9106DD7-34CA-4FF4-B9D5-9A5EAAC42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A2EC12-3D77-49D2-86BE-8CB92C77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14/11/2022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A4EAFB9-C162-476E-BB6B-39884B9C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F2EE04A-E27B-41C0-8C5A-ABF13440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352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665F3-5400-41DF-B5E4-227D7F00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AED3A9C-94BF-471C-9B57-BD261578A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889151E-DEF8-4F0E-8253-DB3839A85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7CC003F-779E-4B74-9D7A-0A38F7FFC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50EC34A-662E-4079-8DB9-C221D411A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3A34A59-F37D-48BC-B0AC-BF61EB29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14/11/2022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F8D8B35-05A4-479A-8B99-EFBA9A7B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2505C1F-7BC9-41DE-A0D8-C5DF0931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37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815FA-A9E4-48DB-9643-5A92FA04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1EAF5FA-9A8D-4CDC-8152-41F534FA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14/11/2022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5B64460-15B1-4B84-8988-56E4C5E6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0A7F767-2363-4480-86F7-F7CF09C6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15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76A1F07-9604-4C09-8AB0-7FCE9266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14/11/2022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652740A-1273-44C3-9AD0-84557292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59052E-C930-4655-8BD6-1A8A3908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19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E2C71-B18C-476B-B5EA-3293B614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77464E-E4EA-47B5-9A39-4799ABA2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830EA66-3F4A-4ABF-AAAB-10C3C957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A0D45D1-7BE7-4D28-B184-FC4466CE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14/11/2022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E83EBAC-5044-4A5F-BCA7-8860658E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473ECCC-49A1-4E5B-B6ED-84320E91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350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A24E4-5C17-41DA-BDF3-D37A7135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4B99839-8F4C-4032-866E-D4645F48D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85F276A-8D33-4C8F-9703-0A0939B16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FB69937-914D-46D8-9628-A6B314AD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E9CD1-9E2F-4D62-AA15-10FD07DEFBDC}" type="datetimeFigureOut">
              <a:rPr lang="nl-BE" smtClean="0"/>
              <a:t>14/11/2022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AFACD9-B5C4-4E98-8CBB-191868C5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FBA3487-08A8-4E50-A1FC-4EF6BC6E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128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A31A9A1-17E4-478A-AC6B-E972CE74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0AAB751-0F9D-4D1E-90AE-2BC699D7D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30DF8A-F0AB-4B52-8C3B-B57AD6A61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E9CD1-9E2F-4D62-AA15-10FD07DEFBDC}" type="datetimeFigureOut">
              <a:rPr lang="nl-BE" smtClean="0"/>
              <a:t>14/11/2022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726371-33F6-48F0-968D-AC84C5BCF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87C4A7-0292-46EF-9B82-876D852C2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29F0-000B-4231-BCD1-484E108F5AE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065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l.wikipedia.org/wiki/Objectgeori%C3%ABntee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/>
              <a:t>Programming 1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Object oriëntatie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987046"/>
            <a:ext cx="1641443" cy="303286"/>
          </a:xfrm>
        </p:spPr>
        <p:txBody>
          <a:bodyPr/>
          <a:lstStyle/>
          <a:p>
            <a:r>
              <a:rPr lang="nl-BE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2074922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1A0D4-AD85-4180-9B7B-0AFAA6DC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Assert</a:t>
            </a:r>
            <a:r>
              <a:rPr lang="nl-BE" dirty="0"/>
              <a:t> in </a:t>
            </a:r>
            <a:r>
              <a:rPr lang="nl-BE" dirty="0" err="1"/>
              <a:t>constructor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C3649B-CC5D-4749-9157-63B73C498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1329179"/>
            <a:ext cx="11510128" cy="4847784"/>
          </a:xfrm>
        </p:spPr>
        <p:txBody>
          <a:bodyPr/>
          <a:lstStyle/>
          <a:p>
            <a:r>
              <a:rPr lang="nl-BE" dirty="0"/>
              <a:t>Restricties op mogelijke waardes van eigenschappen afdwingen in </a:t>
            </a:r>
            <a:r>
              <a:rPr lang="nl-BE" dirty="0" err="1"/>
              <a:t>constructor</a:t>
            </a:r>
            <a:endParaRPr lang="nl-BE" dirty="0"/>
          </a:p>
          <a:p>
            <a:r>
              <a:rPr lang="nl-BE" dirty="0"/>
              <a:t>Bijvoorbeeld code van vak moet uit 6 tekens bestaan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0476574-E16C-41E9-B8A1-68B432DAFE01}"/>
              </a:ext>
            </a:extLst>
          </p:cNvPr>
          <p:cNvSpPr txBox="1"/>
          <p:nvPr/>
        </p:nvSpPr>
        <p:spPr>
          <a:xfrm>
            <a:off x="292231" y="2610683"/>
            <a:ext cx="113970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nl-NL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Vak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NL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l-NL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gegeven_code</a:t>
            </a:r>
            <a:r>
              <a:rPr lang="nl-NL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gegeven_naam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gegeven_aantal_studiepunten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 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assert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len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gegeven_code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 == 6,”aantal tekens van de code van een vak moet 6 zijn”</a:t>
            </a:r>
            <a:endParaRPr lang="nl-NL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gegeven_code</a:t>
            </a:r>
            <a:endParaRPr lang="nl-NL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naam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gegeven_naam</a:t>
            </a:r>
            <a:endParaRPr lang="nl-NL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aantal_studiepunten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gegeven_aantal_studiepunten</a:t>
            </a:r>
            <a:endParaRPr lang="nl-NL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programming1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Vak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"MBI02H36"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"Programming 1"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…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AssertionError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NL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6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6505ABC-8840-4A35-8ED1-3591142D2006}"/>
              </a:ext>
            </a:extLst>
          </p:cNvPr>
          <p:cNvSpPr/>
          <p:nvPr/>
        </p:nvSpPr>
        <p:spPr>
          <a:xfrm>
            <a:off x="301658" y="1979629"/>
            <a:ext cx="11613822" cy="2516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A25B21-7A27-4773-AC82-E037C8A8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in Python: </a:t>
            </a:r>
            <a:r>
              <a:rPr lang="nl-BE" dirty="0" err="1"/>
              <a:t>constructor</a:t>
            </a:r>
            <a:r>
              <a:rPr lang="nl-BE" dirty="0"/>
              <a:t> met default, eigenschappen en objecten 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FB0782-EC7F-43DA-8BC5-1C2BF9A3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75" y="1825625"/>
            <a:ext cx="117277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1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Vak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NL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l-NL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gegeven_code</a:t>
            </a:r>
            <a:r>
              <a:rPr lang="nl-NL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gegeven_naam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gegeven_aantal_studiepunten</a:t>
            </a:r>
            <a:r>
              <a:rPr lang="nl-NL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= 6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gegeven_code</a:t>
            </a:r>
            <a:endParaRPr lang="nl-NL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naam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gegeven_naam</a:t>
            </a:r>
            <a:endParaRPr lang="nl-NL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aantal_studiepunten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gegeven_aantal_studiepunten</a:t>
            </a:r>
            <a:endParaRPr lang="nl-NL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nl-NL" sz="2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programming1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Vak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"MBI02H"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"Programming 1"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"het vak met code "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NL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programming1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NL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en naam "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NL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programming1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naam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NL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heeft "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NL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programming1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aantal_studiepunten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nl-NL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studiepunten"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7073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C87EA40B-FF55-4E6B-B140-B2A6378BA95D}"/>
              </a:ext>
            </a:extLst>
          </p:cNvPr>
          <p:cNvSpPr/>
          <p:nvPr/>
        </p:nvSpPr>
        <p:spPr>
          <a:xfrm>
            <a:off x="641022" y="1825625"/>
            <a:ext cx="10162095" cy="477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94B59C-EA1D-4767-895F-C6DC991C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Ander 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EC8149-125C-454C-873B-8FFD659BD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7909"/>
            <a:ext cx="10407977" cy="41690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= 0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 = 0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, 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dirty="0">
                <a:solidFill>
                  <a:srgbClr val="9CDCFE"/>
                </a:solidFill>
                <a:latin typeface="Consolas" panose="020B0609020204030204" pitchFamily="49" charset="0"/>
              </a:rPr>
              <a:t>oorsprong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dirty="0" err="1">
                <a:solidFill>
                  <a:srgbClr val="9CDCFE"/>
                </a:solidFill>
                <a:latin typeface="Consolas" panose="020B0609020204030204" pitchFamily="49" charset="0"/>
              </a:rPr>
              <a:t>oorsprong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, 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nl-BE" dirty="0" err="1">
                <a:solidFill>
                  <a:srgbClr val="9CDCFE"/>
                </a:solidFill>
                <a:latin typeface="Consolas" panose="020B0609020204030204" pitchFamily="49" charset="0"/>
              </a:rPr>
              <a:t>oorsprong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8726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DC6DD9FF-E2E1-4B74-B89B-D6991B5EF4C7}"/>
              </a:ext>
            </a:extLst>
          </p:cNvPr>
          <p:cNvSpPr/>
          <p:nvPr/>
        </p:nvSpPr>
        <p:spPr>
          <a:xfrm>
            <a:off x="575035" y="1536569"/>
            <a:ext cx="11246177" cy="4956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3ADE8F-4AC0-497F-94D6-9072C9D8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isinstance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BA7820-72CC-4F09-9DC2-D95D50A5D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624035" cy="466725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Vak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gegeven_code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gegeven_naam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gegeven_aantal_studiepunten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gegeven_code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naam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gegeven_naam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aantal_studiepunten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gegeven_aantal_studiepunten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heeft_meer_studiepunten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ander_vak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ander_vak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__class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914400" lvl="2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aantal_studiepunten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ander_vak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.aantal_studiepunten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programming1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Vak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"MBI02H"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"Programming 1"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dev_ops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Vak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"MBI22H"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"Devops"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programming1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heeft_meer_studiepunten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dev_ops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"meer"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"minder of evenveel"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"het vak met naam 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heeft 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studiepunten dan het vak met naam 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programming1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naam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dev_ops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naam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programming1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heeft_meer_studiepunten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dev_ops</a:t>
            </a:r>
            <a:r>
              <a:rPr lang="nl-NL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nl-N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15926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84D5D4BB-D9C2-4329-95AA-69BD2A5E106F}"/>
              </a:ext>
            </a:extLst>
          </p:cNvPr>
          <p:cNvSpPr/>
          <p:nvPr/>
        </p:nvSpPr>
        <p:spPr>
          <a:xfrm>
            <a:off x="763571" y="1690688"/>
            <a:ext cx="7484883" cy="487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4449B0-46B3-47CC-B9CE-2CA10546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Ander 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051F98-F6EA-405A-8CCE-A95B2F9FF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verplaats_horizontaal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afstand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afstand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, 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verplaats_horizontaal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, 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73341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157EB61E-F1D8-4697-8772-D21825C26121}"/>
              </a:ext>
            </a:extLst>
          </p:cNvPr>
          <p:cNvSpPr/>
          <p:nvPr/>
        </p:nvSpPr>
        <p:spPr>
          <a:xfrm>
            <a:off x="744718" y="1690688"/>
            <a:ext cx="6570482" cy="4672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2AB6FF-DFC2-4D7C-950C-1E97AC61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 Punt volledig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B9D7E1C-63C6-481B-BC28-175FC3DF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verplaats_horizontaal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afstand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afstand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verplaats_verticaal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afstand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afstand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verplaats_diagonaal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afstand_horizontaal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afstand_verticaal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verplaats_horizontaal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afstand_horizontaal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verplaats_verticaal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afstand_verticaal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, 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verplaats_diagonaal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, 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88883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5E8F545-5016-4AD2-93F8-696AA3925037}"/>
              </a:ext>
            </a:extLst>
          </p:cNvPr>
          <p:cNvSpPr/>
          <p:nvPr/>
        </p:nvSpPr>
        <p:spPr>
          <a:xfrm>
            <a:off x="838200" y="1690688"/>
            <a:ext cx="7146303" cy="5087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951F56-E004-42F1-BED1-A251A2E3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Speciale functionaliteit __</a:t>
            </a:r>
            <a:r>
              <a:rPr lang="nl-BE" dirty="0" err="1"/>
              <a:t>repr</a:t>
            </a:r>
            <a:r>
              <a:rPr lang="nl-BE" dirty="0"/>
              <a:t>__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FC7E54-AFFF-4BB1-A20C-3C57B5FB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008"/>
            <a:ext cx="9059944" cy="524130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nl-BE" dirty="0"/>
              <a:t>String vorm van object </a:t>
            </a:r>
            <a:r>
              <a:rPr lang="nl-BE" dirty="0">
                <a:sym typeface="Wingdings" panose="05000000000000000000" pitchFamily="2" charset="2"/>
              </a:rPr>
              <a:t> in klasse definitie __</a:t>
            </a:r>
            <a:r>
              <a:rPr lang="nl-BE" dirty="0" err="1">
                <a:sym typeface="Wingdings" panose="05000000000000000000" pitchFamily="2" charset="2"/>
              </a:rPr>
              <a:t>repr</a:t>
            </a:r>
            <a:r>
              <a:rPr lang="nl-BE" dirty="0">
                <a:sym typeface="Wingdings" panose="05000000000000000000" pitchFamily="2" charset="2"/>
              </a:rPr>
              <a:t>__</a:t>
            </a:r>
          </a:p>
          <a:p>
            <a:pPr marL="0" indent="0">
              <a:buNone/>
            </a:pPr>
            <a:r>
              <a:rPr lang="nl-BE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3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Punt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3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3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sz="3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l-BE" sz="3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3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3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nl-BE" sz="3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3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nl-BE" sz="3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3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3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verplaats_horizontaal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3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afstand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3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nl-BE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afstand</a:t>
            </a:r>
            <a:endParaRPr lang="nl-BE" sz="3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3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3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verplaats_verticaal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3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afstand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3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nl-BE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afstand</a:t>
            </a:r>
            <a:endParaRPr lang="nl-BE" sz="3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3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3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verplaats_diagonaal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3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afstand_horizontaal</a:t>
            </a:r>
            <a:r>
              <a:rPr lang="nl-BE" sz="3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afstand_verticaal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3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3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verplaats_horizontaal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afstand_horizontaal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3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3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verplaats_verticaal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afstand_verticaal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3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3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sz="3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repr</a:t>
            </a:r>
            <a:r>
              <a:rPr lang="nl-BE" sz="3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3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"("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BE" sz="3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3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nl-BE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, "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BE" sz="3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3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nl-BE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)"</a:t>
            </a:r>
            <a:endParaRPr lang="nl-BE" sz="3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3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Punt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sz="3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sz="3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3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verplaats_diagonaal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nl-BE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sz="3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1344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5E8F545-5016-4AD2-93F8-696AA3925037}"/>
              </a:ext>
            </a:extLst>
          </p:cNvPr>
          <p:cNvSpPr/>
          <p:nvPr/>
        </p:nvSpPr>
        <p:spPr>
          <a:xfrm>
            <a:off x="838200" y="1690688"/>
            <a:ext cx="7146303" cy="5087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951F56-E004-42F1-BED1-A251A2E3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Speciale functionaliteit __</a:t>
            </a:r>
            <a:r>
              <a:rPr lang="nl-BE" dirty="0" err="1"/>
              <a:t>eq</a:t>
            </a:r>
            <a:r>
              <a:rPr lang="nl-BE" dirty="0"/>
              <a:t>__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FC7E54-AFFF-4BB1-A20C-3C57B5FB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008"/>
            <a:ext cx="9059944" cy="524130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l-BE" dirty="0"/>
              <a:t>Vergelijken van objecten door == </a:t>
            </a:r>
            <a:r>
              <a:rPr lang="nl-BE" dirty="0">
                <a:sym typeface="Wingdings" panose="05000000000000000000" pitchFamily="2" charset="2"/>
              </a:rPr>
              <a:t> __</a:t>
            </a:r>
            <a:r>
              <a:rPr lang="nl-BE" dirty="0" err="1">
                <a:sym typeface="Wingdings" panose="05000000000000000000" pitchFamily="2" charset="2"/>
              </a:rPr>
              <a:t>eq</a:t>
            </a:r>
            <a:r>
              <a:rPr lang="nl-BE" dirty="0">
                <a:sym typeface="Wingdings" panose="05000000000000000000" pitchFamily="2" charset="2"/>
              </a:rPr>
              <a:t>__</a:t>
            </a:r>
          </a:p>
          <a:p>
            <a:pPr marL="0" indent="0">
              <a:buNone/>
            </a:pP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__class__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repr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“Punt("</a:t>
            </a:r>
            <a:r>
              <a:rPr lang="nl-BE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nl-B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, 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B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)"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14167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D983D53B-3262-4856-AA97-CD98142B6C9B}"/>
              </a:ext>
            </a:extLst>
          </p:cNvPr>
          <p:cNvSpPr/>
          <p:nvPr/>
        </p:nvSpPr>
        <p:spPr>
          <a:xfrm>
            <a:off x="838200" y="1809946"/>
            <a:ext cx="10964159" cy="450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9197D2-F4C8-4D7B-AEDE-D7361F43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Voorbeeld: Klasse bevat eigenschap dat object is van andere klasse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417136-AFE5-4584-ADF0-B4530C35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58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Punt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…</a:t>
            </a:r>
            <a:endParaRPr lang="nl-BE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Cirkel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l-BE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middelpunt</a:t>
            </a:r>
            <a:r>
              <a:rPr lang="nl-BE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straal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middelpunt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middelpunt</a:t>
            </a:r>
            <a:endParaRPr lang="nl-BE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straal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straal</a:t>
            </a:r>
            <a:endParaRPr lang="nl-BE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repr</a:t>
            </a:r>
            <a:r>
              <a:rPr lang="nl-BE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"Cirkel met middelpunt "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BE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middelpunt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repr</a:t>
            </a:r>
            <a:r>
              <a:rPr lang="nl-BE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nl-BE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en straal "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BE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straal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Punt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Cirkel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60466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D983D53B-3262-4856-AA97-CD98142B6C9B}"/>
              </a:ext>
            </a:extLst>
          </p:cNvPr>
          <p:cNvSpPr/>
          <p:nvPr/>
        </p:nvSpPr>
        <p:spPr>
          <a:xfrm>
            <a:off x="838200" y="1809946"/>
            <a:ext cx="10964159" cy="450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9197D2-F4C8-4D7B-AEDE-D7361F43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Voorbeeld: Klasse bevat eigenschap dat object is van andere klasse verklaar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417136-AFE5-4584-ADF0-B4530C35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581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Punt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…</a:t>
            </a:r>
            <a:endParaRPr lang="nl-BE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Cirkel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l-BE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middelpunt</a:t>
            </a:r>
            <a:r>
              <a:rPr lang="nl-BE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straal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middelpunt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middelpunt</a:t>
            </a:r>
            <a:endParaRPr lang="nl-BE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straal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straal</a:t>
            </a:r>
            <a:endParaRPr lang="nl-BE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repr</a:t>
            </a:r>
            <a:r>
              <a:rPr lang="nl-BE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"Cirkel met middelpunt "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BE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middelpunt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repr</a:t>
            </a:r>
            <a:r>
              <a:rPr lang="nl-BE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nl-BE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en straal "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BE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straal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Punt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Cirkel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nl-BE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8273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ED148-3841-4B4A-845A-4CA9F6BC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Wat is?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555F3E-82E6-41C7-9335-B1ACE8A5B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https://nl.wikipedia.org/wiki/Objectgeori%C3%ABnteerd</a:t>
            </a:r>
            <a:endParaRPr lang="nl-B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Programma schrijven door nieuwe bouwstenen te maken die gebruikt kunnen worden in meerdere programma’s</a:t>
            </a:r>
          </a:p>
          <a:p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Deze bouwstenen zijn objecten</a:t>
            </a:r>
          </a:p>
          <a:p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Object:</a:t>
            </a:r>
          </a:p>
          <a:p>
            <a:pPr lvl="1"/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Onthoudt eigenschappen (instantievariabelen)</a:t>
            </a:r>
          </a:p>
          <a:p>
            <a:pPr lvl="1"/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Je kan functionaliteiten toepassen op het object (methodes)</a:t>
            </a:r>
          </a:p>
        </p:txBody>
      </p:sp>
    </p:spTree>
    <p:extLst>
      <p:ext uri="{BB962C8B-B14F-4D97-AF65-F5344CB8AC3E}">
        <p14:creationId xmlns:p14="http://schemas.microsoft.com/office/powerpoint/2010/main" val="4151660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D983D53B-3262-4856-AA97-CD98142B6C9B}"/>
              </a:ext>
            </a:extLst>
          </p:cNvPr>
          <p:cNvSpPr/>
          <p:nvPr/>
        </p:nvSpPr>
        <p:spPr>
          <a:xfrm>
            <a:off x="838200" y="1809946"/>
            <a:ext cx="10964159" cy="450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9197D2-F4C8-4D7B-AEDE-D7361F43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Voorbeeld: Klasse bevat eigenschap dat object is van andere klasse beter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417136-AFE5-4584-ADF0-B4530C35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581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nl-BE" sz="1500" dirty="0">
                <a:solidFill>
                  <a:srgbClr val="569CD6"/>
                </a:solidFill>
                <a:latin typeface="Consolas" panose="020B0609020204030204" pitchFamily="49" charset="0"/>
              </a:rPr>
              <a:t> copy import copy</a:t>
            </a:r>
            <a:endParaRPr lang="nl-BE" sz="15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Punt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…</a:t>
            </a:r>
            <a:endParaRPr lang="nl-BE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5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Cirkel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l-BE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middelpunt</a:t>
            </a:r>
            <a:r>
              <a:rPr lang="nl-BE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straal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middelpunt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copy(</a:t>
            </a:r>
            <a:r>
              <a:rPr lang="nl-BE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middelpunt)</a:t>
            </a:r>
            <a:endParaRPr lang="nl-BE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straal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straal</a:t>
            </a:r>
            <a:endParaRPr lang="nl-BE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sz="1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repr</a:t>
            </a:r>
            <a:r>
              <a:rPr lang="nl-BE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BE" sz="15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"Cirkel met middelpunt "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BE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5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middelpunt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sz="1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repr</a:t>
            </a:r>
            <a:r>
              <a:rPr lang="nl-BE" sz="15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nl-BE" sz="15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en straal "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BE" sz="15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BE" sz="15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5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straal</a:t>
            </a:r>
            <a:r>
              <a:rPr lang="nl-BE" sz="15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Punt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Cirkel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nl-BE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</a:t>
            </a:r>
            <a:r>
              <a:rPr lang="nl-BE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BE" dirty="0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DDE149BB-8E19-4308-975D-3189688713CA}"/>
              </a:ext>
            </a:extLst>
          </p:cNvPr>
          <p:cNvCxnSpPr/>
          <p:nvPr/>
        </p:nvCxnSpPr>
        <p:spPr>
          <a:xfrm>
            <a:off x="226243" y="1951348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AE0581A0-DB3D-4EF8-A69B-20F18527D9CD}"/>
              </a:ext>
            </a:extLst>
          </p:cNvPr>
          <p:cNvCxnSpPr/>
          <p:nvPr/>
        </p:nvCxnSpPr>
        <p:spPr>
          <a:xfrm>
            <a:off x="0" y="3629320"/>
            <a:ext cx="641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029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4039236B-EF26-4C96-B02E-FFFB3BF3D38E}"/>
              </a:ext>
            </a:extLst>
          </p:cNvPr>
          <p:cNvSpPr/>
          <p:nvPr/>
        </p:nvSpPr>
        <p:spPr>
          <a:xfrm>
            <a:off x="7483586" y="4036979"/>
            <a:ext cx="4004780" cy="245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5479394-115A-4621-948B-21A300E79313}"/>
              </a:ext>
            </a:extLst>
          </p:cNvPr>
          <p:cNvSpPr/>
          <p:nvPr/>
        </p:nvSpPr>
        <p:spPr>
          <a:xfrm>
            <a:off x="7239786" y="681037"/>
            <a:ext cx="4553146" cy="24580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E3C7C41-346B-4C63-AACC-ADB4F53A37BA}"/>
              </a:ext>
            </a:extLst>
          </p:cNvPr>
          <p:cNvSpPr/>
          <p:nvPr/>
        </p:nvSpPr>
        <p:spPr>
          <a:xfrm>
            <a:off x="838200" y="1690688"/>
            <a:ext cx="5449478" cy="4144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F6C5EC-8D78-40C7-98CE-3225A7DC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deepcopy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4C972E-9028-4F6F-8B2B-BCA196AA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Cirkel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cirkel1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middelpunt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r>
              <a:rPr lang="nl-BE" dirty="0">
                <a:solidFill>
                  <a:srgbClr val="B5CEA8"/>
                </a:solidFill>
                <a:latin typeface="Consolas" panose="020B0609020204030204" pitchFamily="49" charset="0"/>
              </a:rPr>
              <a:t>cirkel1.straal = 20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30D73EF-2A37-453D-B994-5069B2C10B23}"/>
              </a:ext>
            </a:extLst>
          </p:cNvPr>
          <p:cNvSpPr txBox="1"/>
          <p:nvPr/>
        </p:nvSpPr>
        <p:spPr>
          <a:xfrm>
            <a:off x="7277493" y="809962"/>
            <a:ext cx="40763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Cirkel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middelpunt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r>
              <a:rPr lang="nl-BE" dirty="0">
                <a:solidFill>
                  <a:srgbClr val="B5CEA8"/>
                </a:solidFill>
                <a:latin typeface="Consolas" panose="020B0609020204030204" pitchFamily="49" charset="0"/>
              </a:rPr>
              <a:t>cirkel1.straal = 20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BE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38D8FCB-88CC-447D-BB6A-7DE649631BE4}"/>
              </a:ext>
            </a:extLst>
          </p:cNvPr>
          <p:cNvSpPr txBox="1"/>
          <p:nvPr/>
        </p:nvSpPr>
        <p:spPr>
          <a:xfrm>
            <a:off x="7616757" y="4173166"/>
            <a:ext cx="36038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45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Cirkel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55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deepcopy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middelpunt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r>
              <a:rPr lang="nl-BE">
                <a:solidFill>
                  <a:srgbClr val="B5CEA8"/>
                </a:solidFill>
                <a:latin typeface="Consolas" panose="020B0609020204030204" pitchFamily="49" charset="0"/>
              </a:rPr>
              <a:t>cirkel1.straal = 20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cirkel2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199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ED148-3841-4B4A-845A-4CA9F6BC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555F3E-82E6-41C7-9335-B1ACE8A5B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Een Vak-object</a:t>
            </a:r>
          </a:p>
          <a:p>
            <a:pPr lvl="1"/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Eigenschappen: </a:t>
            </a:r>
          </a:p>
          <a:p>
            <a:pPr lvl="2"/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naam van het vak</a:t>
            </a:r>
          </a:p>
          <a:p>
            <a:pPr lvl="2"/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code van het vak</a:t>
            </a:r>
          </a:p>
          <a:p>
            <a:pPr lvl="2"/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aantal studiepunten</a:t>
            </a:r>
          </a:p>
          <a:p>
            <a:pPr lvl="1"/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Functionaliteiten: </a:t>
            </a:r>
          </a:p>
          <a:p>
            <a:pPr lvl="2"/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naam van vak opvragen</a:t>
            </a:r>
          </a:p>
          <a:p>
            <a:pPr lvl="2"/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code van vak opvragen</a:t>
            </a:r>
          </a:p>
          <a:p>
            <a:pPr lvl="2"/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aantal studiepunten opvragen</a:t>
            </a:r>
          </a:p>
          <a:p>
            <a:pPr lvl="2"/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aantal studiepunten van een vak vergelijken met aantal studiepunten van ander vak (dit is al moeilijker ;) )</a:t>
            </a:r>
          </a:p>
          <a:p>
            <a:endParaRPr lang="nl-B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6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ED148-3841-4B4A-845A-4CA9F6BC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Ander 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555F3E-82E6-41C7-9335-B1ACE8A5B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Een 2 dimensionaal punt</a:t>
            </a:r>
          </a:p>
          <a:p>
            <a:pPr lvl="1"/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Eigenschappen: </a:t>
            </a:r>
          </a:p>
          <a:p>
            <a:pPr lvl="2"/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X coördinaat</a:t>
            </a:r>
          </a:p>
          <a:p>
            <a:pPr lvl="2"/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Y coördinaat</a:t>
            </a:r>
          </a:p>
          <a:p>
            <a:pPr lvl="1"/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Functionaliteiten: </a:t>
            </a:r>
          </a:p>
          <a:p>
            <a:pPr lvl="2"/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X coördinaat opvragen</a:t>
            </a:r>
          </a:p>
          <a:p>
            <a:pPr lvl="2"/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Y coördinaat opvragen</a:t>
            </a:r>
          </a:p>
          <a:p>
            <a:pPr lvl="2"/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Over gegeven horizontale afstand verplaatsen</a:t>
            </a:r>
          </a:p>
          <a:p>
            <a:pPr lvl="2"/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Over gegeven verticale afstand verplaatsen</a:t>
            </a:r>
          </a:p>
          <a:p>
            <a:pPr lvl="2"/>
            <a:r>
              <a:rPr lang="nl-BE" dirty="0">
                <a:solidFill>
                  <a:schemeClr val="accent1">
                    <a:lumMod val="75000"/>
                  </a:schemeClr>
                </a:solidFill>
              </a:rPr>
              <a:t>Diagonaal verplaatsen gegeven horizontale en verticale afstand</a:t>
            </a:r>
          </a:p>
          <a:p>
            <a:pPr lvl="2"/>
            <a:endParaRPr lang="nl-BE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nl-BE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05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E591D4-9011-49DD-9B30-2103D7A5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Klasse: wat is?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C00CF6-27D6-4819-87B3-BE46308C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Een klasse is een “blauwdruk”</a:t>
            </a:r>
          </a:p>
          <a:p>
            <a:pPr lvl="1"/>
            <a:r>
              <a:rPr lang="nl-BE" dirty="0"/>
              <a:t>Beschrijft welke eigenschappen objecten van deze klasse hebben</a:t>
            </a:r>
          </a:p>
          <a:p>
            <a:pPr lvl="1"/>
            <a:r>
              <a:rPr lang="nl-BE" dirty="0"/>
              <a:t>Beschrijft welke de mogelijke functionaliteiten er zijn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618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DD8C7-2E1E-432E-933D-030B956E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maak je objecten van een klasse?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512ECD-3597-45CE-A32A-9C22EDA2E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Speciale functionaliteit:</a:t>
            </a:r>
          </a:p>
          <a:p>
            <a:pPr lvl="1"/>
            <a:r>
              <a:rPr lang="nl-BE" dirty="0" err="1"/>
              <a:t>Constructor</a:t>
            </a:r>
            <a:r>
              <a:rPr lang="nl-BE" dirty="0"/>
              <a:t> (zie verder)</a:t>
            </a:r>
          </a:p>
        </p:txBody>
      </p:sp>
    </p:spTree>
    <p:extLst>
      <p:ext uri="{BB962C8B-B14F-4D97-AF65-F5344CB8AC3E}">
        <p14:creationId xmlns:p14="http://schemas.microsoft.com/office/powerpoint/2010/main" val="429249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BAF43-0CB3-495F-B3BC-F9F71830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 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FC5C26-38CD-43D3-9230-A1125032A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Naam van klasse</a:t>
            </a:r>
          </a:p>
          <a:p>
            <a:pPr lvl="1"/>
            <a:r>
              <a:rPr lang="nl-BE" dirty="0"/>
              <a:t>Begint met hoofdletter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 err="1"/>
              <a:t>Constructor</a:t>
            </a:r>
            <a:r>
              <a:rPr lang="nl-BE" dirty="0"/>
              <a:t>(en)</a:t>
            </a:r>
          </a:p>
          <a:p>
            <a:r>
              <a:rPr lang="nl-BE" dirty="0"/>
              <a:t>Opsomming functionaliteiten</a:t>
            </a:r>
          </a:p>
        </p:txBody>
      </p:sp>
    </p:spTree>
    <p:extLst>
      <p:ext uri="{BB962C8B-B14F-4D97-AF65-F5344CB8AC3E}">
        <p14:creationId xmlns:p14="http://schemas.microsoft.com/office/powerpoint/2010/main" val="324193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26505ABC-8840-4A35-8ED1-3591142D2006}"/>
              </a:ext>
            </a:extLst>
          </p:cNvPr>
          <p:cNvSpPr/>
          <p:nvPr/>
        </p:nvSpPr>
        <p:spPr>
          <a:xfrm>
            <a:off x="301658" y="1979629"/>
            <a:ext cx="11613822" cy="2516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A25B21-7A27-4773-AC82-E037C8A8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in Python: </a:t>
            </a:r>
            <a:r>
              <a:rPr lang="nl-BE" dirty="0" err="1"/>
              <a:t>constructor</a:t>
            </a:r>
            <a:r>
              <a:rPr lang="nl-BE" dirty="0"/>
              <a:t>, eigenschappen en objecten 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FB0782-EC7F-43DA-8BC5-1C2BF9A3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75" y="1825625"/>
            <a:ext cx="117277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1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2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Vak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2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2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NL" sz="2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l-NL" sz="2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2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2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2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gegeven_code</a:t>
            </a:r>
            <a:r>
              <a:rPr lang="nl-NL" sz="2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2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gegeven_naam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2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gegeven_aantal_studiepunten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NL" sz="2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2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2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sz="2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gegeven_code</a:t>
            </a:r>
            <a:endParaRPr lang="nl-NL" sz="2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NL" sz="2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2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2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naam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sz="2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gegeven_naam</a:t>
            </a:r>
            <a:endParaRPr lang="nl-NL" sz="2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NL" sz="2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2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2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aantal_studiepunten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sz="2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gegeven_aantal_studiepunten</a:t>
            </a:r>
            <a:endParaRPr lang="nl-NL" sz="2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NL" sz="2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programming1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sz="2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Vak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2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"MBI02H"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2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"Programming 1"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2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2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"het vak met code "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NL" sz="2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programming1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2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NL" sz="2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en naam "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NL" sz="2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programming1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2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naam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NL" sz="2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heeft "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nl-NL" sz="2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2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programming1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2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aantal_studiepunten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nl-NL" sz="2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studiepunten"</a:t>
            </a:r>
            <a:r>
              <a:rPr lang="nl-NL" sz="2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77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1A0D4-AD85-4180-9B7B-0AFAA6DC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Assert</a:t>
            </a:r>
            <a:r>
              <a:rPr lang="nl-BE" dirty="0"/>
              <a:t> in </a:t>
            </a:r>
            <a:r>
              <a:rPr lang="nl-BE" dirty="0" err="1"/>
              <a:t>constructor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C3649B-CC5D-4749-9157-63B73C498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1329179"/>
            <a:ext cx="11510128" cy="4847784"/>
          </a:xfrm>
        </p:spPr>
        <p:txBody>
          <a:bodyPr/>
          <a:lstStyle/>
          <a:p>
            <a:r>
              <a:rPr lang="nl-BE" dirty="0"/>
              <a:t>Restricties op mogelijke waardes van eigenschappen afdwingen in </a:t>
            </a:r>
            <a:r>
              <a:rPr lang="nl-BE" dirty="0" err="1"/>
              <a:t>constructor</a:t>
            </a:r>
            <a:endParaRPr lang="nl-BE" dirty="0"/>
          </a:p>
          <a:p>
            <a:r>
              <a:rPr lang="nl-BE" dirty="0"/>
              <a:t>Bijvoorbeeld code van vak moet uit 6 tekens bestaan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0476574-E16C-41E9-B8A1-68B432DAFE01}"/>
              </a:ext>
            </a:extLst>
          </p:cNvPr>
          <p:cNvSpPr txBox="1"/>
          <p:nvPr/>
        </p:nvSpPr>
        <p:spPr>
          <a:xfrm>
            <a:off x="292231" y="2610683"/>
            <a:ext cx="113970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nl-NL" sz="18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Vak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NL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nl-NL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gegeven_code</a:t>
            </a:r>
            <a:r>
              <a:rPr lang="nl-NL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gegeven_naam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gegeven_aantal_studiepunten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	 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assert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len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nl-NL" dirty="0" err="1">
                <a:solidFill>
                  <a:srgbClr val="D4D4D4"/>
                </a:solidFill>
                <a:latin typeface="Consolas" panose="020B0609020204030204" pitchFamily="49" charset="0"/>
              </a:rPr>
              <a:t>gegeven_code</a:t>
            </a:r>
            <a:r>
              <a:rPr lang="nl-NL" dirty="0">
                <a:solidFill>
                  <a:srgbClr val="D4D4D4"/>
                </a:solidFill>
                <a:latin typeface="Consolas" panose="020B0609020204030204" pitchFamily="49" charset="0"/>
              </a:rPr>
              <a:t>) == 6,”aantal tekens van de code van een vak moet 6 zijn”</a:t>
            </a:r>
            <a:endParaRPr lang="nl-NL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gegeven_code</a:t>
            </a:r>
            <a:endParaRPr lang="nl-NL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naam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gegeven_naam</a:t>
            </a:r>
            <a:endParaRPr lang="nl-NL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aantal_studiepunten</a:t>
            </a:r>
            <a:r>
              <a:rPr lang="nl-NL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NL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gegeven_aantal_studiepunten</a:t>
            </a:r>
            <a:endParaRPr lang="nl-NL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N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NL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nl-BE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rogramming1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l-BE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Vak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"MBI02H36"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"Programming 1"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BE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…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l-NL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70865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50CCE45F5C9408C9DFB04E99853DE" ma:contentTypeVersion="6" ma:contentTypeDescription="Een nieuw document maken." ma:contentTypeScope="" ma:versionID="4795d23319a74d8259ae8e17d2aab2b2">
  <xsd:schema xmlns:xsd="http://www.w3.org/2001/XMLSchema" xmlns:xs="http://www.w3.org/2001/XMLSchema" xmlns:p="http://schemas.microsoft.com/office/2006/metadata/properties" xmlns:ns2="b545ff37-d383-4028-a500-0fd8b5f5e151" xmlns:ns3="ed32a52a-4092-4116-9404-2d1799540752" targetNamespace="http://schemas.microsoft.com/office/2006/metadata/properties" ma:root="true" ma:fieldsID="10b624bc1b489fa82b2bd8f549436f77" ns2:_="" ns3:_="">
    <xsd:import namespace="b545ff37-d383-4028-a500-0fd8b5f5e151"/>
    <xsd:import namespace="ed32a52a-4092-4116-9404-2d17995407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5ff37-d383-4028-a500-0fd8b5f5e1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32a52a-4092-4116-9404-2d17995407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8AC517-51AA-4133-BEDB-1A45ACEBD211}">
  <ds:schemaRefs>
    <ds:schemaRef ds:uri="http://purl.org/dc/terms/"/>
    <ds:schemaRef ds:uri="http://purl.org/dc/dcmitype/"/>
    <ds:schemaRef ds:uri="b545ff37-d383-4028-a500-0fd8b5f5e151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ed32a52a-4092-4116-9404-2d179954075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AF93C39-15C5-44F4-8DE5-A84E5E742516}">
  <ds:schemaRefs>
    <ds:schemaRef ds:uri="b545ff37-d383-4028-a500-0fd8b5f5e151"/>
    <ds:schemaRef ds:uri="ed32a52a-4092-4116-9404-2d17995407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15E7C17-753D-4939-BCD8-A1E481979B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2000</Words>
  <Application>Microsoft Office PowerPoint</Application>
  <PresentationFormat>Breedbeeld</PresentationFormat>
  <Paragraphs>259</Paragraphs>
  <Slides>21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Tahoma</vt:lpstr>
      <vt:lpstr>Kantoorthema</vt:lpstr>
      <vt:lpstr>PowerPoint-presentatie</vt:lpstr>
      <vt:lpstr>Wat is?</vt:lpstr>
      <vt:lpstr>Voorbeeld</vt:lpstr>
      <vt:lpstr>Ander voorbeeld</vt:lpstr>
      <vt:lpstr>Klasse: wat is?</vt:lpstr>
      <vt:lpstr>Hoe maak je objecten van een klasse?</vt:lpstr>
      <vt:lpstr>Klasse maken</vt:lpstr>
      <vt:lpstr>Klassen in Python: constructor, eigenschappen en objecten maken</vt:lpstr>
      <vt:lpstr>Assert in constructor</vt:lpstr>
      <vt:lpstr>Assert in constructor</vt:lpstr>
      <vt:lpstr>Klassen in Python: constructor met default, eigenschappen en objecten maken</vt:lpstr>
      <vt:lpstr>Ander voorbeeld</vt:lpstr>
      <vt:lpstr>isinstance</vt:lpstr>
      <vt:lpstr>Ander voorbeeld</vt:lpstr>
      <vt:lpstr>Klasse Punt volledig</vt:lpstr>
      <vt:lpstr>Speciale functionaliteit __repr__</vt:lpstr>
      <vt:lpstr>Speciale functionaliteit __eq__</vt:lpstr>
      <vt:lpstr>Voorbeeld: Klasse bevat eigenschap dat object is van andere klasse</vt:lpstr>
      <vt:lpstr>Voorbeeld: Klasse bevat eigenschap dat object is van andere klasse verklaar</vt:lpstr>
      <vt:lpstr>Voorbeeld: Klasse bevat eigenschap dat object is van andere klasse beter</vt:lpstr>
      <vt:lpstr>deepcopy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Functies in Python</dc:title>
  <dc:creator>Marina Lens</dc:creator>
  <cp:lastModifiedBy>Marina Lens</cp:lastModifiedBy>
  <cp:revision>24</cp:revision>
  <dcterms:created xsi:type="dcterms:W3CDTF">2022-03-14T15:37:11Z</dcterms:created>
  <dcterms:modified xsi:type="dcterms:W3CDTF">2022-11-14T10:55:08Z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0x01010006250CCE45F5C9408C9DFB04E99853DE</vt:lpwstr>
  </property>
</Properties>
</file>