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83c5c0790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83c5c0790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88f80c3119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88f80c3119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83c5c0790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83c5c0790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88f80c311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88f80c311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83c5c0790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83c5c0790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8692ba888c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8692ba888c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88f80c311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88f80c311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88f80c3119_0_1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88f80c3119_0_1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8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Explain the methodology you plan to follow for you experimentation</a:t>
            </a:r>
            <a:endParaRPr sz="18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8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#Lena</a:t>
            </a:r>
            <a:endParaRPr sz="18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88f80c3119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88f80c3119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88f80c3119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88f80c3119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kaggle.com/datasets/abhinavmoudgil95/short-jokes" TargetMode="External"/><Relationship Id="rId4" Type="http://schemas.openxmlformats.org/officeDocument/2006/relationships/hyperlink" Target="https://www.kaggle.com/datasets/chazzer/smiling-or-not-face-data" TargetMode="External"/><Relationship Id="rId5" Type="http://schemas.openxmlformats.org/officeDocument/2006/relationships/hyperlink" Target="https://www.kaggle.com/datasets/ananthu017/emotion-detection-fer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1920475" y="2966650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Can I joke on you?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1920475" y="3900255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Anicet Nougaret, Lena Ebner, Jens De Bock</a:t>
            </a:r>
            <a:endParaRPr/>
          </a:p>
        </p:txBody>
      </p:sp>
      <p:sp>
        <p:nvSpPr>
          <p:cNvPr id="69" name="Google Shape;69;p13"/>
          <p:cNvSpPr txBox="1"/>
          <p:nvPr/>
        </p:nvSpPr>
        <p:spPr>
          <a:xfrm>
            <a:off x="1920475" y="4152675"/>
            <a:ext cx="3285600" cy="67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9/10</a:t>
            </a:r>
            <a:r>
              <a:rPr lang="ca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/2023</a:t>
            </a:r>
            <a:endParaRPr sz="1600">
              <a:solidFill>
                <a:schemeClr val="lt2"/>
              </a:solidFill>
            </a:endParaRPr>
          </a:p>
        </p:txBody>
      </p:sp>
      <p:pic>
        <p:nvPicPr>
          <p:cNvPr id="70" name="Google Shape;7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0475" y="234850"/>
            <a:ext cx="5283056" cy="258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Resources</a:t>
            </a:r>
            <a:endParaRPr/>
          </a:p>
        </p:txBody>
      </p:sp>
      <p:sp>
        <p:nvSpPr>
          <p:cNvPr id="209" name="Google Shape;209;p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a"/>
              <a:t>Joke Dataset: </a:t>
            </a:r>
            <a:r>
              <a:rPr lang="ca" u="sng">
                <a:solidFill>
                  <a:schemeClr val="hlink"/>
                </a:solidFill>
                <a:hlinkClick r:id="rId3"/>
              </a:rPr>
              <a:t>https://www.kaggle.com/datasets/abhinavmoudgil95/short-jokes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a"/>
              <a:t>Smile Dataset:</a:t>
            </a:r>
            <a:br>
              <a:rPr lang="ca"/>
            </a:br>
            <a:r>
              <a:rPr lang="ca" u="sng">
                <a:solidFill>
                  <a:schemeClr val="hlink"/>
                </a:solidFill>
                <a:hlinkClick r:id="rId4"/>
              </a:rPr>
              <a:t>https://www.kaggle.com/datasets/chazzer/smiling-or-not-face-data</a:t>
            </a:r>
            <a:br>
              <a:rPr lang="ca"/>
            </a:br>
            <a:r>
              <a:rPr lang="ca" u="sng">
                <a:solidFill>
                  <a:schemeClr val="hlink"/>
                </a:solidFill>
                <a:hlinkClick r:id="rId5"/>
              </a:rPr>
              <a:t>https://www.kaggle.com/datasets/ananthu017/emotion-detection-fer</a:t>
            </a:r>
            <a:r>
              <a:rPr lang="ca"/>
              <a:t> </a:t>
            </a:r>
            <a:br>
              <a:rPr lang="ca"/>
            </a:br>
            <a:endParaRPr/>
          </a:p>
        </p:txBody>
      </p:sp>
      <p:sp>
        <p:nvSpPr>
          <p:cNvPr id="210" name="Google Shape;210;p2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>
                <a:solidFill>
                  <a:schemeClr val="lt2"/>
                </a:solidFill>
              </a:rPr>
              <a:t>‹#›</a:t>
            </a:fld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Feedback?</a:t>
            </a:r>
            <a:endParaRPr/>
          </a:p>
        </p:txBody>
      </p:sp>
      <p:sp>
        <p:nvSpPr>
          <p:cNvPr id="216" name="Google Shape;216;p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>
            <a:off x="32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Idea</a:t>
            </a:r>
            <a:endParaRPr/>
          </a:p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>
            <a:off x="321900" y="1919075"/>
            <a:ext cx="21984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dk1"/>
                </a:solidFill>
              </a:rPr>
              <a:t>A robot</a:t>
            </a:r>
            <a:r>
              <a:rPr lang="ca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that tells jokes to the user</a:t>
            </a:r>
            <a:r>
              <a:rPr lang="ca">
                <a:solidFill>
                  <a:schemeClr val="dk1"/>
                </a:solidFill>
              </a:rPr>
              <a:t>. Able to detect the</a:t>
            </a:r>
            <a:r>
              <a:rPr lang="ca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user</a:t>
            </a:r>
            <a:r>
              <a:rPr lang="ca">
                <a:solidFill>
                  <a:schemeClr val="dk1"/>
                </a:solidFill>
              </a:rPr>
              <a:t>’s</a:t>
            </a:r>
            <a:r>
              <a:rPr lang="ca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facial </a:t>
            </a:r>
            <a:r>
              <a:rPr lang="ca">
                <a:solidFill>
                  <a:schemeClr val="dk1"/>
                </a:solidFill>
              </a:rPr>
              <a:t>expressions,</a:t>
            </a:r>
            <a:r>
              <a:rPr lang="ca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ca">
                <a:solidFill>
                  <a:schemeClr val="dk1"/>
                </a:solidFill>
              </a:rPr>
              <a:t>he learns</a:t>
            </a:r>
            <a:r>
              <a:rPr lang="ca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to pick jokes the user seems to like</a:t>
            </a:r>
            <a:r>
              <a:rPr lang="ca">
                <a:solidFill>
                  <a:schemeClr val="dk1"/>
                </a:solidFill>
              </a:rPr>
              <a:t>.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77" name="Google Shape;77;p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>
                <a:solidFill>
                  <a:schemeClr val="lt2"/>
                </a:solidFill>
              </a:rPr>
              <a:t>‹#›</a:t>
            </a:fld>
            <a:endParaRPr>
              <a:solidFill>
                <a:schemeClr val="lt2"/>
              </a:solidFill>
            </a:endParaRPr>
          </a:p>
        </p:txBody>
      </p:sp>
      <p:pic>
        <p:nvPicPr>
          <p:cNvPr id="78" name="Google Shape;7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5000" y="1149375"/>
            <a:ext cx="6201825" cy="338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3500"/>
              <a:t>Goals</a:t>
            </a:r>
            <a:endParaRPr b="1" sz="3500"/>
          </a:p>
        </p:txBody>
      </p:sp>
      <p:sp>
        <p:nvSpPr>
          <p:cNvPr id="84" name="Google Shape;84;p15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2400"/>
              <a:t>Making the user happy and entertained with good jokes.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ca" sz="2400"/>
              <a:t>Exploring the ability of a system to learn based on user’s emotions and act on them in a positive reinforcement loop.</a:t>
            </a:r>
            <a:endParaRPr sz="2400"/>
          </a:p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>
                <a:solidFill>
                  <a:schemeClr val="lt2"/>
                </a:solidFill>
              </a:rPr>
              <a:t>‹#›</a:t>
            </a:fld>
            <a:endParaRPr>
              <a:solidFill>
                <a:schemeClr val="lt2"/>
              </a:solidFill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3377825" y="4926000"/>
            <a:ext cx="50796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700">
                <a:latin typeface="Roboto"/>
                <a:ea typeface="Roboto"/>
                <a:cs typeface="Roboto"/>
                <a:sym typeface="Roboto"/>
              </a:rPr>
              <a:t>https://tenor.com/view/dance-emoji-meme-smiley-happy-gif-23672361</a:t>
            </a:r>
            <a:endParaRPr sz="7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7" name="Google Shape;8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1975" y="1315525"/>
            <a:ext cx="2512475" cy="251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Target Group</a:t>
            </a:r>
            <a:endParaRPr/>
          </a:p>
        </p:txBody>
      </p:sp>
      <p:sp>
        <p:nvSpPr>
          <p:cNvPr id="93" name="Google Shape;93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2200"/>
              <a:t>English-speaking</a:t>
            </a:r>
            <a:r>
              <a:rPr b="1" lang="ca" sz="2200"/>
              <a:t> students</a:t>
            </a:r>
            <a:br>
              <a:rPr b="1" lang="ca" sz="2200"/>
            </a:br>
            <a:br>
              <a:rPr b="1" lang="ca" sz="2200"/>
            </a:br>
            <a:r>
              <a:rPr b="1" lang="ca" sz="2000"/>
              <a:t>Why?</a:t>
            </a:r>
            <a:r>
              <a:rPr b="1" lang="ca" sz="2000"/>
              <a:t> </a:t>
            </a:r>
            <a:endParaRPr b="1"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ca"/>
              <a:t>English:</a:t>
            </a:r>
            <a:r>
              <a:rPr lang="ca"/>
              <a:t> dataset of </a:t>
            </a:r>
            <a:r>
              <a:rPr lang="ca"/>
              <a:t>English</a:t>
            </a:r>
            <a:r>
              <a:rPr lang="ca"/>
              <a:t> jokes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ca"/>
              <a:t>Students: more accessible</a:t>
            </a:r>
            <a:endParaRPr/>
          </a:p>
        </p:txBody>
      </p:sp>
      <p:sp>
        <p:nvSpPr>
          <p:cNvPr id="94" name="Google Shape;94;p1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95" name="Google Shape;95;p16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Parts of the project</a:t>
            </a:r>
            <a:endParaRPr/>
          </a:p>
        </p:txBody>
      </p:sp>
      <p:grpSp>
        <p:nvGrpSpPr>
          <p:cNvPr id="101" name="Google Shape;101;p17"/>
          <p:cNvGrpSpPr/>
          <p:nvPr/>
        </p:nvGrpSpPr>
        <p:grpSpPr>
          <a:xfrm>
            <a:off x="471904" y="2184898"/>
            <a:ext cx="8166972" cy="2102911"/>
            <a:chOff x="556417" y="1480548"/>
            <a:chExt cx="8166972" cy="2102911"/>
          </a:xfrm>
        </p:grpSpPr>
        <p:grpSp>
          <p:nvGrpSpPr>
            <p:cNvPr id="102" name="Google Shape;102;p17"/>
            <p:cNvGrpSpPr/>
            <p:nvPr/>
          </p:nvGrpSpPr>
          <p:grpSpPr>
            <a:xfrm>
              <a:off x="3073742" y="1480666"/>
              <a:ext cx="2782528" cy="2102793"/>
              <a:chOff x="3071457" y="2013875"/>
              <a:chExt cx="1944600" cy="1569600"/>
            </a:xfrm>
          </p:grpSpPr>
          <p:sp>
            <p:nvSpPr>
              <p:cNvPr id="103" name="Google Shape;103;p17"/>
              <p:cNvSpPr/>
              <p:nvPr/>
            </p:nvSpPr>
            <p:spPr>
              <a:xfrm flipH="1" rot="10800000">
                <a:off x="3071457" y="2013875"/>
                <a:ext cx="1944600" cy="1569600"/>
              </a:xfrm>
              <a:prstGeom prst="round2DiagRect">
                <a:avLst>
                  <a:gd fmla="val 0" name="adj1"/>
                  <a:gd fmla="val 17764" name="adj2"/>
                </a:avLst>
              </a:prstGeom>
              <a:solidFill>
                <a:srgbClr val="E691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" name="Google Shape;104;p17"/>
              <p:cNvSpPr txBox="1"/>
              <p:nvPr/>
            </p:nvSpPr>
            <p:spPr>
              <a:xfrm>
                <a:off x="3310584" y="2598352"/>
                <a:ext cx="1451700" cy="4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ca" sz="13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Recommender system for jokes</a:t>
                </a:r>
                <a:endParaRPr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105" name="Google Shape;105;p17"/>
            <p:cNvGrpSpPr/>
            <p:nvPr/>
          </p:nvGrpSpPr>
          <p:grpSpPr>
            <a:xfrm>
              <a:off x="556417" y="1480552"/>
              <a:ext cx="2517479" cy="2102793"/>
              <a:chOff x="1126863" y="2013875"/>
              <a:chExt cx="1944600" cy="1569600"/>
            </a:xfrm>
          </p:grpSpPr>
          <p:sp>
            <p:nvSpPr>
              <p:cNvPr id="106" name="Google Shape;106;p17"/>
              <p:cNvSpPr/>
              <p:nvPr/>
            </p:nvSpPr>
            <p:spPr>
              <a:xfrm>
                <a:off x="1126863" y="2013875"/>
                <a:ext cx="1944600" cy="1569600"/>
              </a:xfrm>
              <a:prstGeom prst="round2DiagRect">
                <a:avLst>
                  <a:gd fmla="val 0" name="adj1"/>
                  <a:gd fmla="val 17764" name="adj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" name="Google Shape;107;p17"/>
              <p:cNvSpPr txBox="1"/>
              <p:nvPr/>
            </p:nvSpPr>
            <p:spPr>
              <a:xfrm>
                <a:off x="1327268" y="2585009"/>
                <a:ext cx="1543800" cy="42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ca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Identify emotions and gestures via camera</a:t>
                </a:r>
                <a:endParaRPr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108" name="Google Shape;108;p17"/>
            <p:cNvGrpSpPr/>
            <p:nvPr/>
          </p:nvGrpSpPr>
          <p:grpSpPr>
            <a:xfrm>
              <a:off x="2938853" y="2401771"/>
              <a:ext cx="260366" cy="260366"/>
              <a:chOff x="3157188" y="909150"/>
              <a:chExt cx="470400" cy="470400"/>
            </a:xfrm>
          </p:grpSpPr>
          <p:sp>
            <p:nvSpPr>
              <p:cNvPr id="109" name="Google Shape;109;p17"/>
              <p:cNvSpPr/>
              <p:nvPr/>
            </p:nvSpPr>
            <p:spPr>
              <a:xfrm>
                <a:off x="3157188" y="909150"/>
                <a:ext cx="470400" cy="4704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" name="Google Shape;110;p17"/>
              <p:cNvSpPr/>
              <p:nvPr/>
            </p:nvSpPr>
            <p:spPr>
              <a:xfrm>
                <a:off x="3243138" y="995100"/>
                <a:ext cx="298500" cy="298500"/>
              </a:xfrm>
              <a:prstGeom prst="mathPlus">
                <a:avLst>
                  <a:gd fmla="val 9900" name="adj1"/>
                </a:avLst>
              </a:prstGeom>
              <a:solidFill>
                <a:srgbClr val="307B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1" name="Google Shape;111;p17"/>
            <p:cNvGrpSpPr/>
            <p:nvPr/>
          </p:nvGrpSpPr>
          <p:grpSpPr>
            <a:xfrm>
              <a:off x="5856271" y="1480548"/>
              <a:ext cx="2867118" cy="2102793"/>
              <a:chOff x="1126863" y="2013875"/>
              <a:chExt cx="1944600" cy="1569600"/>
            </a:xfrm>
          </p:grpSpPr>
          <p:sp>
            <p:nvSpPr>
              <p:cNvPr id="112" name="Google Shape;112;p17"/>
              <p:cNvSpPr/>
              <p:nvPr/>
            </p:nvSpPr>
            <p:spPr>
              <a:xfrm>
                <a:off x="1126863" y="2013875"/>
                <a:ext cx="1944600" cy="1569600"/>
              </a:xfrm>
              <a:prstGeom prst="round2DiagRect">
                <a:avLst>
                  <a:gd fmla="val 0" name="adj1"/>
                  <a:gd fmla="val 17764" name="adj2"/>
                </a:avLst>
              </a:prstGeom>
              <a:solidFill>
                <a:srgbClr val="E0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" name="Google Shape;113;p17"/>
              <p:cNvSpPr txBox="1"/>
              <p:nvPr/>
            </p:nvSpPr>
            <p:spPr>
              <a:xfrm>
                <a:off x="1345235" y="2568684"/>
                <a:ext cx="1451700" cy="4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ca" sz="13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UI with virtual robot for user interaction</a:t>
                </a:r>
                <a:endParaRPr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114" name="Google Shape;114;p17"/>
            <p:cNvGrpSpPr/>
            <p:nvPr/>
          </p:nvGrpSpPr>
          <p:grpSpPr>
            <a:xfrm>
              <a:off x="5715928" y="2401883"/>
              <a:ext cx="260366" cy="260366"/>
              <a:chOff x="3157188" y="909150"/>
              <a:chExt cx="470400" cy="470400"/>
            </a:xfrm>
          </p:grpSpPr>
          <p:sp>
            <p:nvSpPr>
              <p:cNvPr id="115" name="Google Shape;115;p17"/>
              <p:cNvSpPr/>
              <p:nvPr/>
            </p:nvSpPr>
            <p:spPr>
              <a:xfrm>
                <a:off x="3157188" y="909150"/>
                <a:ext cx="470400" cy="4704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17"/>
              <p:cNvSpPr/>
              <p:nvPr/>
            </p:nvSpPr>
            <p:spPr>
              <a:xfrm>
                <a:off x="3243138" y="995100"/>
                <a:ext cx="298500" cy="298500"/>
              </a:xfrm>
              <a:prstGeom prst="mathPlus">
                <a:avLst>
                  <a:gd fmla="val 9900" name="adj1"/>
                </a:avLst>
              </a:prstGeom>
              <a:solidFill>
                <a:srgbClr val="307B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17" name="Google Shape;117;p17"/>
          <p:cNvSpPr txBox="1"/>
          <p:nvPr/>
        </p:nvSpPr>
        <p:spPr>
          <a:xfrm>
            <a:off x="471900" y="3640150"/>
            <a:ext cx="2511600" cy="2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Jens</a:t>
            </a:r>
            <a:r>
              <a:rPr lang="ca"/>
              <a:t>	</a:t>
            </a:r>
            <a:endParaRPr/>
          </a:p>
        </p:txBody>
      </p:sp>
      <p:sp>
        <p:nvSpPr>
          <p:cNvPr id="118" name="Google Shape;118;p17"/>
          <p:cNvSpPr txBox="1"/>
          <p:nvPr/>
        </p:nvSpPr>
        <p:spPr>
          <a:xfrm>
            <a:off x="2983500" y="3640150"/>
            <a:ext cx="2808900" cy="2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Anicent</a:t>
            </a:r>
            <a:r>
              <a:rPr lang="ca"/>
              <a:t>	</a:t>
            </a:r>
            <a:endParaRPr/>
          </a:p>
        </p:txBody>
      </p:sp>
      <p:sp>
        <p:nvSpPr>
          <p:cNvPr id="119" name="Google Shape;119;p17"/>
          <p:cNvSpPr txBox="1"/>
          <p:nvPr/>
        </p:nvSpPr>
        <p:spPr>
          <a:xfrm>
            <a:off x="5792400" y="3640150"/>
            <a:ext cx="2846400" cy="2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Lena</a:t>
            </a:r>
            <a:endParaRPr/>
          </a:p>
        </p:txBody>
      </p:sp>
      <p:sp>
        <p:nvSpPr>
          <p:cNvPr id="120" name="Google Shape;120;p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>
                <a:solidFill>
                  <a:schemeClr val="lt2"/>
                </a:solidFill>
              </a:rPr>
              <a:t>‹#›</a:t>
            </a:fld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Planning</a:t>
            </a:r>
            <a:endParaRPr/>
          </a:p>
        </p:txBody>
      </p:sp>
      <p:sp>
        <p:nvSpPr>
          <p:cNvPr id="126" name="Google Shape;126;p1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  <p:grpSp>
        <p:nvGrpSpPr>
          <p:cNvPr id="127" name="Google Shape;127;p18"/>
          <p:cNvGrpSpPr/>
          <p:nvPr/>
        </p:nvGrpSpPr>
        <p:grpSpPr>
          <a:xfrm>
            <a:off x="564633" y="2157650"/>
            <a:ext cx="1839317" cy="1430350"/>
            <a:chOff x="3154233" y="2157650"/>
            <a:chExt cx="1839317" cy="1430350"/>
          </a:xfrm>
        </p:grpSpPr>
        <p:sp>
          <p:nvSpPr>
            <p:cNvPr id="128" name="Google Shape;128;p18"/>
            <p:cNvSpPr/>
            <p:nvPr/>
          </p:nvSpPr>
          <p:spPr>
            <a:xfrm>
              <a:off x="3485717" y="3079475"/>
              <a:ext cx="1294800" cy="133500"/>
            </a:xfrm>
            <a:prstGeom prst="rect">
              <a:avLst/>
            </a:prstGeom>
            <a:solidFill>
              <a:srgbClr val="307B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8"/>
            <p:cNvSpPr txBox="1"/>
            <p:nvPr/>
          </p:nvSpPr>
          <p:spPr>
            <a:xfrm>
              <a:off x="3154233" y="3216600"/>
              <a:ext cx="6927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ca" sz="800">
                  <a:latin typeface="Roboto"/>
                  <a:ea typeface="Roboto"/>
                  <a:cs typeface="Roboto"/>
                  <a:sym typeface="Roboto"/>
                </a:rPr>
                <a:t>09.10</a:t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0" name="Google Shape;130;p18"/>
            <p:cNvSpPr txBox="1"/>
            <p:nvPr/>
          </p:nvSpPr>
          <p:spPr>
            <a:xfrm>
              <a:off x="3310550" y="2157650"/>
              <a:ext cx="1683000" cy="27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ca" sz="700">
                  <a:latin typeface="Roboto"/>
                  <a:ea typeface="Roboto"/>
                  <a:cs typeface="Roboto"/>
                  <a:sym typeface="Roboto"/>
                </a:rPr>
                <a:t>Project Presentation (Idea)</a:t>
              </a:r>
              <a:endParaRPr b="1" sz="7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31" name="Google Shape;131;p18"/>
            <p:cNvGrpSpPr/>
            <p:nvPr/>
          </p:nvGrpSpPr>
          <p:grpSpPr>
            <a:xfrm>
              <a:off x="3435870" y="2419065"/>
              <a:ext cx="92400" cy="792860"/>
              <a:chOff x="845575" y="2182700"/>
              <a:chExt cx="92400" cy="792860"/>
            </a:xfrm>
          </p:grpSpPr>
          <p:sp>
            <p:nvSpPr>
              <p:cNvPr id="132" name="Google Shape;132;p18"/>
              <p:cNvSpPr/>
              <p:nvPr/>
            </p:nvSpPr>
            <p:spPr>
              <a:xfrm>
                <a:off x="845575" y="2182700"/>
                <a:ext cx="92400" cy="9240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33" name="Google Shape;133;p18"/>
              <p:cNvCxnSpPr/>
              <p:nvPr/>
            </p:nvCxnSpPr>
            <p:spPr>
              <a:xfrm flipH="1">
                <a:off x="891755" y="2271760"/>
                <a:ext cx="1200" cy="703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grpSp>
        <p:nvGrpSpPr>
          <p:cNvPr id="134" name="Google Shape;134;p18"/>
          <p:cNvGrpSpPr/>
          <p:nvPr/>
        </p:nvGrpSpPr>
        <p:grpSpPr>
          <a:xfrm>
            <a:off x="1463800" y="2702596"/>
            <a:ext cx="2022011" cy="2059804"/>
            <a:chOff x="1463800" y="2702596"/>
            <a:chExt cx="2022011" cy="2059804"/>
          </a:xfrm>
        </p:grpSpPr>
        <p:sp>
          <p:nvSpPr>
            <p:cNvPr id="135" name="Google Shape;135;p18"/>
            <p:cNvSpPr/>
            <p:nvPr/>
          </p:nvSpPr>
          <p:spPr>
            <a:xfrm>
              <a:off x="2191011" y="3079475"/>
              <a:ext cx="1294800" cy="133500"/>
            </a:xfrm>
            <a:prstGeom prst="rect">
              <a:avLst/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8"/>
            <p:cNvSpPr txBox="1"/>
            <p:nvPr/>
          </p:nvSpPr>
          <p:spPr>
            <a:xfrm>
              <a:off x="1828196" y="2702596"/>
              <a:ext cx="7458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ca" sz="1200">
                  <a:solidFill>
                    <a:srgbClr val="E69138"/>
                  </a:solidFill>
                  <a:latin typeface="Roboto"/>
                  <a:ea typeface="Roboto"/>
                  <a:cs typeface="Roboto"/>
                  <a:sym typeface="Roboto"/>
                </a:rPr>
                <a:t>01.11</a:t>
              </a:r>
              <a:endParaRPr b="1" sz="1200">
                <a:solidFill>
                  <a:srgbClr val="E69138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7" name="Google Shape;137;p18"/>
            <p:cNvSpPr txBox="1"/>
            <p:nvPr/>
          </p:nvSpPr>
          <p:spPr>
            <a:xfrm>
              <a:off x="1463800" y="3503000"/>
              <a:ext cx="1690500" cy="125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ca" sz="900">
                  <a:solidFill>
                    <a:srgbClr val="3D85C6"/>
                  </a:solidFill>
                  <a:latin typeface="Roboto"/>
                  <a:ea typeface="Roboto"/>
                  <a:cs typeface="Roboto"/>
                  <a:sym typeface="Roboto"/>
                </a:rPr>
                <a:t>Create Basic Components</a:t>
              </a:r>
              <a:endParaRPr b="1" sz="900">
                <a:solidFill>
                  <a:srgbClr val="3D85C6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ca" sz="800">
                  <a:latin typeface="Roboto"/>
                  <a:ea typeface="Roboto"/>
                  <a:cs typeface="Roboto"/>
                  <a:sym typeface="Roboto"/>
                </a:rPr>
                <a:t>Find Emotion Dataset + Train CNN + Classification</a:t>
              </a:r>
              <a:br>
                <a:rPr lang="ca" sz="800">
                  <a:latin typeface="Roboto"/>
                  <a:ea typeface="Roboto"/>
                  <a:cs typeface="Roboto"/>
                  <a:sym typeface="Roboto"/>
                </a:rPr>
              </a:br>
              <a:br>
                <a:rPr lang="ca" sz="800">
                  <a:latin typeface="Roboto"/>
                  <a:ea typeface="Roboto"/>
                  <a:cs typeface="Roboto"/>
                  <a:sym typeface="Roboto"/>
                </a:rPr>
              </a:br>
              <a:r>
                <a:rPr lang="ca" sz="800">
                  <a:latin typeface="Roboto"/>
                  <a:ea typeface="Roboto"/>
                  <a:cs typeface="Roboto"/>
                  <a:sym typeface="Roboto"/>
                </a:rPr>
                <a:t>Find Jokes Dataset + Train RS + Predict Jokes</a:t>
              </a:r>
              <a:br>
                <a:rPr lang="ca" sz="800">
                  <a:latin typeface="Roboto"/>
                  <a:ea typeface="Roboto"/>
                  <a:cs typeface="Roboto"/>
                  <a:sym typeface="Roboto"/>
                </a:rPr>
              </a:br>
              <a:br>
                <a:rPr lang="ca" sz="800">
                  <a:latin typeface="Roboto"/>
                  <a:ea typeface="Roboto"/>
                  <a:cs typeface="Roboto"/>
                  <a:sym typeface="Roboto"/>
                </a:rPr>
              </a:br>
              <a:r>
                <a:rPr lang="ca" sz="800">
                  <a:latin typeface="Roboto"/>
                  <a:ea typeface="Roboto"/>
                  <a:cs typeface="Roboto"/>
                  <a:sym typeface="Roboto"/>
                </a:rPr>
                <a:t>Find UI Engine + Create UI Robot + User Interactions</a:t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38" name="Google Shape;138;p18"/>
            <p:cNvGrpSpPr/>
            <p:nvPr/>
          </p:nvGrpSpPr>
          <p:grpSpPr>
            <a:xfrm rot="10800000">
              <a:off x="2149293" y="3079467"/>
              <a:ext cx="92400" cy="411825"/>
              <a:chOff x="2072481" y="2563700"/>
              <a:chExt cx="92400" cy="411825"/>
            </a:xfrm>
          </p:grpSpPr>
          <p:cxnSp>
            <p:nvCxnSpPr>
              <p:cNvPr id="139" name="Google Shape;139;p18"/>
              <p:cNvCxnSpPr/>
              <p:nvPr/>
            </p:nvCxnSpPr>
            <p:spPr>
              <a:xfrm>
                <a:off x="2118681" y="2616125"/>
                <a:ext cx="0" cy="359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40" name="Google Shape;140;p18"/>
              <p:cNvSpPr/>
              <p:nvPr/>
            </p:nvSpPr>
            <p:spPr>
              <a:xfrm>
                <a:off x="2072481" y="2563700"/>
                <a:ext cx="92400" cy="9240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41" name="Google Shape;141;p18"/>
          <p:cNvGrpSpPr/>
          <p:nvPr/>
        </p:nvGrpSpPr>
        <p:grpSpPr>
          <a:xfrm>
            <a:off x="3154233" y="1909100"/>
            <a:ext cx="1964642" cy="1678900"/>
            <a:chOff x="3154233" y="1909100"/>
            <a:chExt cx="1964642" cy="1678900"/>
          </a:xfrm>
        </p:grpSpPr>
        <p:sp>
          <p:nvSpPr>
            <p:cNvPr id="142" name="Google Shape;142;p18"/>
            <p:cNvSpPr/>
            <p:nvPr/>
          </p:nvSpPr>
          <p:spPr>
            <a:xfrm>
              <a:off x="3485717" y="3079475"/>
              <a:ext cx="1294800" cy="133500"/>
            </a:xfrm>
            <a:prstGeom prst="rect">
              <a:avLst/>
            </a:prstGeom>
            <a:solidFill>
              <a:srgbClr val="307B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8"/>
            <p:cNvSpPr txBox="1"/>
            <p:nvPr/>
          </p:nvSpPr>
          <p:spPr>
            <a:xfrm>
              <a:off x="3154233" y="3216600"/>
              <a:ext cx="6927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ca" sz="800">
                  <a:latin typeface="Roboto"/>
                  <a:ea typeface="Roboto"/>
                  <a:cs typeface="Roboto"/>
                  <a:sym typeface="Roboto"/>
                </a:rPr>
                <a:t>06.11</a:t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4" name="Google Shape;144;p18"/>
            <p:cNvSpPr txBox="1"/>
            <p:nvPr/>
          </p:nvSpPr>
          <p:spPr>
            <a:xfrm>
              <a:off x="3435875" y="1909100"/>
              <a:ext cx="1683000" cy="76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ca" sz="700">
                  <a:latin typeface="Roboto"/>
                  <a:ea typeface="Roboto"/>
                  <a:cs typeface="Roboto"/>
                  <a:sym typeface="Roboto"/>
                </a:rPr>
                <a:t>Project Presentation (Midterm)</a:t>
              </a:r>
              <a:endParaRPr b="1" sz="7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7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ca" sz="800">
                  <a:latin typeface="Roboto"/>
                  <a:ea typeface="Roboto"/>
                  <a:cs typeface="Roboto"/>
                  <a:sym typeface="Roboto"/>
                </a:rPr>
                <a:t>Status Update: What have we done so far and what are our next steps?</a:t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45" name="Google Shape;145;p18"/>
            <p:cNvGrpSpPr/>
            <p:nvPr/>
          </p:nvGrpSpPr>
          <p:grpSpPr>
            <a:xfrm>
              <a:off x="3435870" y="2571465"/>
              <a:ext cx="92400" cy="640500"/>
              <a:chOff x="845575" y="2335100"/>
              <a:chExt cx="92400" cy="640500"/>
            </a:xfrm>
          </p:grpSpPr>
          <p:sp>
            <p:nvSpPr>
              <p:cNvPr id="146" name="Google Shape;146;p18"/>
              <p:cNvSpPr/>
              <p:nvPr/>
            </p:nvSpPr>
            <p:spPr>
              <a:xfrm>
                <a:off x="845575" y="2335100"/>
                <a:ext cx="92400" cy="9240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47" name="Google Shape;147;p18"/>
              <p:cNvCxnSpPr>
                <a:stCxn id="146" idx="4"/>
              </p:cNvCxnSpPr>
              <p:nvPr/>
            </p:nvCxnSpPr>
            <p:spPr>
              <a:xfrm>
                <a:off x="891775" y="2427500"/>
                <a:ext cx="0" cy="548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grpSp>
        <p:nvGrpSpPr>
          <p:cNvPr id="148" name="Google Shape;148;p18"/>
          <p:cNvGrpSpPr/>
          <p:nvPr/>
        </p:nvGrpSpPr>
        <p:grpSpPr>
          <a:xfrm>
            <a:off x="4131800" y="2702596"/>
            <a:ext cx="1943421" cy="1744204"/>
            <a:chOff x="4131800" y="2702596"/>
            <a:chExt cx="1943421" cy="1744204"/>
          </a:xfrm>
        </p:grpSpPr>
        <p:sp>
          <p:nvSpPr>
            <p:cNvPr id="149" name="Google Shape;149;p18"/>
            <p:cNvSpPr/>
            <p:nvPr/>
          </p:nvSpPr>
          <p:spPr>
            <a:xfrm>
              <a:off x="4780421" y="3079475"/>
              <a:ext cx="1294800" cy="133500"/>
            </a:xfrm>
            <a:prstGeom prst="rect">
              <a:avLst/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0" name="Google Shape;150;p18"/>
            <p:cNvGrpSpPr/>
            <p:nvPr/>
          </p:nvGrpSpPr>
          <p:grpSpPr>
            <a:xfrm rot="10800000">
              <a:off x="4737413" y="3079467"/>
              <a:ext cx="92400" cy="411825"/>
              <a:chOff x="2070100" y="2563700"/>
              <a:chExt cx="92400" cy="411825"/>
            </a:xfrm>
          </p:grpSpPr>
          <p:cxnSp>
            <p:nvCxnSpPr>
              <p:cNvPr id="151" name="Google Shape;151;p18"/>
              <p:cNvCxnSpPr/>
              <p:nvPr/>
            </p:nvCxnSpPr>
            <p:spPr>
              <a:xfrm>
                <a:off x="2116300" y="2616125"/>
                <a:ext cx="0" cy="359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52" name="Google Shape;152;p18"/>
              <p:cNvSpPr/>
              <p:nvPr/>
            </p:nvSpPr>
            <p:spPr>
              <a:xfrm>
                <a:off x="2070100" y="2563700"/>
                <a:ext cx="92400" cy="9240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3" name="Google Shape;153;p18"/>
            <p:cNvSpPr txBox="1"/>
            <p:nvPr/>
          </p:nvSpPr>
          <p:spPr>
            <a:xfrm>
              <a:off x="4413187" y="2702596"/>
              <a:ext cx="7458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ca" sz="1200">
                  <a:solidFill>
                    <a:srgbClr val="E69138"/>
                  </a:solidFill>
                  <a:latin typeface="Roboto"/>
                  <a:ea typeface="Roboto"/>
                  <a:cs typeface="Roboto"/>
                  <a:sym typeface="Roboto"/>
                </a:rPr>
                <a:t>01.12</a:t>
              </a:r>
              <a:endParaRPr b="1" sz="1200">
                <a:solidFill>
                  <a:srgbClr val="E69138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4" name="Google Shape;154;p18"/>
            <p:cNvSpPr txBox="1"/>
            <p:nvPr/>
          </p:nvSpPr>
          <p:spPr>
            <a:xfrm>
              <a:off x="4131800" y="3503000"/>
              <a:ext cx="1610700" cy="94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ca" sz="900">
                  <a:solidFill>
                    <a:srgbClr val="3D85C6"/>
                  </a:solidFill>
                  <a:latin typeface="Roboto"/>
                  <a:ea typeface="Roboto"/>
                  <a:cs typeface="Roboto"/>
                  <a:sym typeface="Roboto"/>
                </a:rPr>
                <a:t>Connecting Components</a:t>
              </a:r>
              <a:endParaRPr b="1" sz="900">
                <a:solidFill>
                  <a:srgbClr val="3D85C6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9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ca" sz="800">
                  <a:latin typeface="Roboto"/>
                  <a:ea typeface="Roboto"/>
                  <a:cs typeface="Roboto"/>
                  <a:sym typeface="Roboto"/>
                </a:rPr>
                <a:t>Connect Emotion with Jokes and UI Robot to a complete UX</a:t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5" name="Google Shape;155;p18"/>
          <p:cNvGrpSpPr/>
          <p:nvPr/>
        </p:nvGrpSpPr>
        <p:grpSpPr>
          <a:xfrm>
            <a:off x="5707757" y="1909100"/>
            <a:ext cx="2656068" cy="1678900"/>
            <a:chOff x="5707757" y="1909100"/>
            <a:chExt cx="2656068" cy="1678900"/>
          </a:xfrm>
        </p:grpSpPr>
        <p:sp>
          <p:nvSpPr>
            <p:cNvPr id="156" name="Google Shape;156;p18"/>
            <p:cNvSpPr/>
            <p:nvPr/>
          </p:nvSpPr>
          <p:spPr>
            <a:xfrm>
              <a:off x="6075125" y="3079475"/>
              <a:ext cx="2288700" cy="133500"/>
            </a:xfrm>
            <a:prstGeom prst="rect">
              <a:avLst/>
            </a:prstGeom>
            <a:solidFill>
              <a:srgbClr val="307B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7" name="Google Shape;157;p18"/>
            <p:cNvGrpSpPr/>
            <p:nvPr/>
          </p:nvGrpSpPr>
          <p:grpSpPr>
            <a:xfrm>
              <a:off x="6031394" y="2571465"/>
              <a:ext cx="92400" cy="640535"/>
              <a:chOff x="845575" y="2335100"/>
              <a:chExt cx="92400" cy="640535"/>
            </a:xfrm>
          </p:grpSpPr>
          <p:cxnSp>
            <p:nvCxnSpPr>
              <p:cNvPr id="158" name="Google Shape;158;p18"/>
              <p:cNvCxnSpPr/>
              <p:nvPr/>
            </p:nvCxnSpPr>
            <p:spPr>
              <a:xfrm flipH="1">
                <a:off x="891881" y="2413735"/>
                <a:ext cx="6000" cy="561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59" name="Google Shape;159;p18"/>
              <p:cNvSpPr/>
              <p:nvPr/>
            </p:nvSpPr>
            <p:spPr>
              <a:xfrm>
                <a:off x="845575" y="2335100"/>
                <a:ext cx="92400" cy="9240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0" name="Google Shape;160;p18"/>
            <p:cNvSpPr txBox="1"/>
            <p:nvPr/>
          </p:nvSpPr>
          <p:spPr>
            <a:xfrm>
              <a:off x="5707757" y="3216600"/>
              <a:ext cx="7458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ca" sz="900">
                  <a:latin typeface="Roboto"/>
                  <a:ea typeface="Roboto"/>
                  <a:cs typeface="Roboto"/>
                  <a:sym typeface="Roboto"/>
                </a:rPr>
                <a:t>18.12</a:t>
              </a:r>
              <a:endParaRPr b="1" sz="9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1" name="Google Shape;161;p18"/>
            <p:cNvSpPr txBox="1"/>
            <p:nvPr/>
          </p:nvSpPr>
          <p:spPr>
            <a:xfrm>
              <a:off x="5917350" y="1909100"/>
              <a:ext cx="1683000" cy="60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ca" sz="700">
                  <a:latin typeface="Roboto"/>
                  <a:ea typeface="Roboto"/>
                  <a:cs typeface="Roboto"/>
                  <a:sym typeface="Roboto"/>
                </a:rPr>
                <a:t>Project Presentation (Rehearsal)</a:t>
              </a:r>
              <a:endParaRPr b="1" sz="7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7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ca" sz="800">
                  <a:latin typeface="Roboto"/>
                  <a:ea typeface="Roboto"/>
                  <a:cs typeface="Roboto"/>
                  <a:sym typeface="Roboto"/>
                </a:rPr>
                <a:t>Status Update: How is everything going? What’s left to do?</a:t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2" name="Google Shape;162;p18"/>
          <p:cNvGrpSpPr/>
          <p:nvPr/>
        </p:nvGrpSpPr>
        <p:grpSpPr>
          <a:xfrm>
            <a:off x="6721225" y="2702600"/>
            <a:ext cx="2024750" cy="1744200"/>
            <a:chOff x="6721225" y="2702600"/>
            <a:chExt cx="2024750" cy="1744200"/>
          </a:xfrm>
        </p:grpSpPr>
        <p:sp>
          <p:nvSpPr>
            <p:cNvPr id="163" name="Google Shape;163;p18"/>
            <p:cNvSpPr/>
            <p:nvPr/>
          </p:nvSpPr>
          <p:spPr>
            <a:xfrm>
              <a:off x="8354775" y="3079475"/>
              <a:ext cx="391200" cy="133500"/>
            </a:xfrm>
            <a:prstGeom prst="rect">
              <a:avLst/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4" name="Google Shape;164;p18"/>
            <p:cNvGrpSpPr/>
            <p:nvPr/>
          </p:nvGrpSpPr>
          <p:grpSpPr>
            <a:xfrm rot="10800000">
              <a:off x="7328221" y="3079467"/>
              <a:ext cx="92400" cy="411825"/>
              <a:chOff x="2070100" y="2563700"/>
              <a:chExt cx="92400" cy="411825"/>
            </a:xfrm>
          </p:grpSpPr>
          <p:cxnSp>
            <p:nvCxnSpPr>
              <p:cNvPr id="165" name="Google Shape;165;p18"/>
              <p:cNvCxnSpPr/>
              <p:nvPr/>
            </p:nvCxnSpPr>
            <p:spPr>
              <a:xfrm>
                <a:off x="2116300" y="2616125"/>
                <a:ext cx="0" cy="359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66" name="Google Shape;166;p18"/>
              <p:cNvSpPr/>
              <p:nvPr/>
            </p:nvSpPr>
            <p:spPr>
              <a:xfrm>
                <a:off x="2070100" y="2563700"/>
                <a:ext cx="92400" cy="9240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7" name="Google Shape;167;p18"/>
            <p:cNvSpPr txBox="1"/>
            <p:nvPr/>
          </p:nvSpPr>
          <p:spPr>
            <a:xfrm>
              <a:off x="7004001" y="2702600"/>
              <a:ext cx="12075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ca" sz="1200">
                  <a:solidFill>
                    <a:srgbClr val="E69138"/>
                  </a:solidFill>
                  <a:latin typeface="Roboto"/>
                  <a:ea typeface="Roboto"/>
                  <a:cs typeface="Roboto"/>
                  <a:sym typeface="Roboto"/>
                </a:rPr>
                <a:t>05.01.2024</a:t>
              </a:r>
              <a:endParaRPr b="1" sz="1200">
                <a:solidFill>
                  <a:srgbClr val="E69138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8" name="Google Shape;168;p18"/>
            <p:cNvSpPr txBox="1"/>
            <p:nvPr/>
          </p:nvSpPr>
          <p:spPr>
            <a:xfrm>
              <a:off x="6721225" y="3491300"/>
              <a:ext cx="2024700" cy="95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ca" sz="900">
                  <a:solidFill>
                    <a:srgbClr val="3D85C6"/>
                  </a:solidFill>
                  <a:latin typeface="Roboto"/>
                  <a:ea typeface="Roboto"/>
                  <a:cs typeface="Roboto"/>
                  <a:sym typeface="Roboto"/>
                </a:rPr>
                <a:t>Final Project </a:t>
              </a:r>
              <a:endParaRPr b="1" sz="900">
                <a:solidFill>
                  <a:srgbClr val="3D85C6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br>
                <a:rPr lang="ca" sz="800">
                  <a:latin typeface="Roboto"/>
                  <a:ea typeface="Roboto"/>
                  <a:cs typeface="Roboto"/>
                  <a:sym typeface="Roboto"/>
                </a:rPr>
              </a:br>
              <a:r>
                <a:rPr lang="ca" sz="800">
                  <a:latin typeface="Roboto"/>
                  <a:ea typeface="Roboto"/>
                  <a:cs typeface="Roboto"/>
                  <a:sym typeface="Roboto"/>
                </a:rPr>
                <a:t>Improve individual components by finetuning models and UI</a:t>
              </a:r>
              <a:endParaRPr sz="8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1000"/>
                </a:spcBef>
                <a:spcAft>
                  <a:spcPts val="1600"/>
                </a:spcAft>
                <a:buNone/>
              </a:pPr>
              <a:r>
                <a:rPr lang="ca" sz="800">
                  <a:latin typeface="Roboto"/>
                  <a:ea typeface="Roboto"/>
                  <a:cs typeface="Roboto"/>
                  <a:sym typeface="Roboto"/>
                </a:rPr>
                <a:t>Conduct experiment and analyze results</a:t>
              </a:r>
              <a:endParaRPr sz="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9" name="Google Shape;169;p18"/>
          <p:cNvGrpSpPr/>
          <p:nvPr/>
        </p:nvGrpSpPr>
        <p:grpSpPr>
          <a:xfrm>
            <a:off x="31233" y="2462450"/>
            <a:ext cx="1763117" cy="1125550"/>
            <a:chOff x="3154233" y="2462450"/>
            <a:chExt cx="1763117" cy="1125550"/>
          </a:xfrm>
        </p:grpSpPr>
        <p:sp>
          <p:nvSpPr>
            <p:cNvPr id="170" name="Google Shape;170;p18"/>
            <p:cNvSpPr/>
            <p:nvPr/>
          </p:nvSpPr>
          <p:spPr>
            <a:xfrm>
              <a:off x="3485717" y="3079475"/>
              <a:ext cx="1294800" cy="133500"/>
            </a:xfrm>
            <a:prstGeom prst="rect">
              <a:avLst/>
            </a:prstGeom>
            <a:solidFill>
              <a:srgbClr val="307B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8"/>
            <p:cNvSpPr txBox="1"/>
            <p:nvPr/>
          </p:nvSpPr>
          <p:spPr>
            <a:xfrm>
              <a:off x="3154233" y="3216600"/>
              <a:ext cx="6927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ca" sz="800">
                  <a:latin typeface="Roboto"/>
                  <a:ea typeface="Roboto"/>
                  <a:cs typeface="Roboto"/>
                  <a:sym typeface="Roboto"/>
                </a:rPr>
                <a:t>26.09</a:t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2" name="Google Shape;172;p18"/>
            <p:cNvSpPr txBox="1"/>
            <p:nvPr/>
          </p:nvSpPr>
          <p:spPr>
            <a:xfrm>
              <a:off x="3234350" y="2462450"/>
              <a:ext cx="1683000" cy="35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ca" sz="700">
                  <a:latin typeface="Roboto"/>
                  <a:ea typeface="Roboto"/>
                  <a:cs typeface="Roboto"/>
                  <a:sym typeface="Roboto"/>
                </a:rPr>
                <a:t>Start Ideation</a:t>
              </a:r>
              <a:br>
                <a:rPr b="1" lang="ca" sz="700">
                  <a:latin typeface="Roboto"/>
                  <a:ea typeface="Roboto"/>
                  <a:cs typeface="Roboto"/>
                  <a:sym typeface="Roboto"/>
                </a:rPr>
              </a:br>
              <a:r>
                <a:rPr b="1" lang="ca" sz="700">
                  <a:latin typeface="Roboto"/>
                  <a:ea typeface="Roboto"/>
                  <a:cs typeface="Roboto"/>
                  <a:sym typeface="Roboto"/>
                </a:rPr>
                <a:t> Phase</a:t>
              </a:r>
              <a:endParaRPr b="1" sz="7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73" name="Google Shape;173;p18"/>
            <p:cNvGrpSpPr/>
            <p:nvPr/>
          </p:nvGrpSpPr>
          <p:grpSpPr>
            <a:xfrm>
              <a:off x="3435870" y="2800065"/>
              <a:ext cx="92400" cy="411825"/>
              <a:chOff x="845575" y="2563700"/>
              <a:chExt cx="92400" cy="411825"/>
            </a:xfrm>
          </p:grpSpPr>
          <p:sp>
            <p:nvSpPr>
              <p:cNvPr id="174" name="Google Shape;174;p18"/>
              <p:cNvSpPr/>
              <p:nvPr/>
            </p:nvSpPr>
            <p:spPr>
              <a:xfrm>
                <a:off x="845575" y="2563700"/>
                <a:ext cx="92400" cy="9240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75" name="Google Shape;175;p18"/>
              <p:cNvCxnSpPr/>
              <p:nvPr/>
            </p:nvCxnSpPr>
            <p:spPr>
              <a:xfrm>
                <a:off x="891775" y="2616125"/>
                <a:ext cx="0" cy="359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sp>
        <p:nvSpPr>
          <p:cNvPr id="176" name="Google Shape;176;p18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7" name="Google Shape;177;p18"/>
          <p:cNvCxnSpPr>
            <a:endCxn id="178" idx="0"/>
          </p:cNvCxnSpPr>
          <p:nvPr/>
        </p:nvCxnSpPr>
        <p:spPr>
          <a:xfrm rot="10800000">
            <a:off x="8746021" y="2653092"/>
            <a:ext cx="0" cy="569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8" name="Google Shape;178;p18"/>
          <p:cNvSpPr/>
          <p:nvPr/>
        </p:nvSpPr>
        <p:spPr>
          <a:xfrm rot="10800000">
            <a:off x="8699821" y="2560692"/>
            <a:ext cx="92400" cy="924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8"/>
          <p:cNvSpPr txBox="1"/>
          <p:nvPr/>
        </p:nvSpPr>
        <p:spPr>
          <a:xfrm>
            <a:off x="8009075" y="2279000"/>
            <a:ext cx="930900" cy="3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700">
                <a:latin typeface="Roboto"/>
                <a:ea typeface="Roboto"/>
                <a:cs typeface="Roboto"/>
                <a:sym typeface="Roboto"/>
              </a:rPr>
              <a:t>Final</a:t>
            </a:r>
            <a:r>
              <a:rPr b="1" lang="ca" sz="700">
                <a:latin typeface="Roboto"/>
                <a:ea typeface="Roboto"/>
                <a:cs typeface="Roboto"/>
                <a:sym typeface="Roboto"/>
              </a:rPr>
              <a:t> Presentation</a:t>
            </a:r>
            <a:endParaRPr b="1" sz="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 sz="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" name="Google Shape;180;p18"/>
          <p:cNvSpPr txBox="1"/>
          <p:nvPr/>
        </p:nvSpPr>
        <p:spPr>
          <a:xfrm>
            <a:off x="8299524" y="3216600"/>
            <a:ext cx="8211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ca" sz="900">
                <a:latin typeface="Roboto"/>
                <a:ea typeface="Roboto"/>
                <a:cs typeface="Roboto"/>
                <a:sym typeface="Roboto"/>
              </a:rPr>
              <a:t>08.01.2024</a:t>
            </a:r>
            <a:endParaRPr b="1"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" name="Google Shape;181;p18"/>
          <p:cNvSpPr/>
          <p:nvPr/>
        </p:nvSpPr>
        <p:spPr>
          <a:xfrm>
            <a:off x="362209" y="3079475"/>
            <a:ext cx="202500" cy="133500"/>
          </a:xfrm>
          <a:prstGeom prst="rect">
            <a:avLst/>
          </a:prstGeom>
          <a:solidFill>
            <a:srgbClr val="0944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9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Methodology</a:t>
            </a:r>
            <a:endParaRPr/>
          </a:p>
        </p:txBody>
      </p:sp>
      <p:sp>
        <p:nvSpPr>
          <p:cNvPr id="187" name="Google Shape;187;p1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User Experiment</a:t>
            </a:r>
            <a:endParaRPr/>
          </a:p>
        </p:txBody>
      </p:sp>
      <p:sp>
        <p:nvSpPr>
          <p:cNvPr id="193" name="Google Shape;193;p2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>
                <a:solidFill>
                  <a:schemeClr val="lt2"/>
                </a:solidFill>
              </a:rPr>
              <a:t>‹#›</a:t>
            </a:fld>
            <a:endParaRPr>
              <a:solidFill>
                <a:schemeClr val="lt2"/>
              </a:solidFill>
            </a:endParaRPr>
          </a:p>
        </p:txBody>
      </p:sp>
      <p:sp>
        <p:nvSpPr>
          <p:cNvPr id="194" name="Google Shape;194;p20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500"/>
              <a:t>Before</a:t>
            </a:r>
            <a:endParaRPr b="1"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-"/>
            </a:pPr>
            <a:r>
              <a:rPr lang="ca" sz="1500"/>
              <a:t>find possible participants (~5)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ca" sz="1500"/>
              <a:t>schedule meeting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ca" sz="1500"/>
              <a:t>informed consent (needed?)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0"/>
          <p:cNvSpPr txBox="1"/>
          <p:nvPr>
            <p:ph idx="2" type="body"/>
          </p:nvPr>
        </p:nvSpPr>
        <p:spPr>
          <a:xfrm>
            <a:off x="4694250" y="1919075"/>
            <a:ext cx="41424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500"/>
              <a:t>During</a:t>
            </a:r>
            <a:endParaRPr b="1"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-"/>
            </a:pPr>
            <a:r>
              <a:rPr lang="ca" sz="1500"/>
              <a:t>prepare setup </a:t>
            </a:r>
            <a:r>
              <a:rPr lang="ca" sz="1500"/>
              <a:t>on one of our own laptops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ca" sz="1500"/>
              <a:t>let user sit down </a:t>
            </a:r>
            <a:r>
              <a:rPr lang="ca" sz="1500"/>
              <a:t>in front</a:t>
            </a:r>
            <a:r>
              <a:rPr lang="ca" sz="1500"/>
              <a:t> of laptop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ca" sz="1500"/>
              <a:t>give user task to start the application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ca" sz="1500"/>
              <a:t>record user interactions with robot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ca" sz="1300"/>
              <a:t>video + audio recording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ca" sz="1300"/>
              <a:t>manual observation + notes taking</a:t>
            </a:r>
            <a:endParaRPr sz="13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ca" sz="1500"/>
              <a:t>stop after max. 5min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ca" sz="1500"/>
              <a:t>give user </a:t>
            </a:r>
            <a:r>
              <a:rPr lang="ca" sz="1500"/>
              <a:t>standardized </a:t>
            </a:r>
            <a:r>
              <a:rPr lang="ca" sz="1500"/>
              <a:t>questionnaire</a:t>
            </a:r>
            <a:endParaRPr sz="1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Project Evaluation</a:t>
            </a:r>
            <a:endParaRPr/>
          </a:p>
        </p:txBody>
      </p:sp>
      <p:sp>
        <p:nvSpPr>
          <p:cNvPr id="201" name="Google Shape;201;p21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500"/>
              <a:t>Results from User Study</a:t>
            </a:r>
            <a:endParaRPr b="1"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-"/>
            </a:pPr>
            <a:r>
              <a:rPr lang="ca" sz="1500"/>
              <a:t>analyze results obtained from user experiments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ca" sz="1500"/>
              <a:t>gather statistics about user feelings towards robot</a:t>
            </a:r>
            <a:endParaRPr sz="1500"/>
          </a:p>
        </p:txBody>
      </p:sp>
      <p:sp>
        <p:nvSpPr>
          <p:cNvPr id="202" name="Google Shape;202;p21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500"/>
              <a:t>Results from Project itself</a:t>
            </a:r>
            <a:endParaRPr b="1"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-"/>
            </a:pPr>
            <a:r>
              <a:rPr lang="ca" sz="1500"/>
              <a:t>evaluate performance of project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ca" sz="1500"/>
              <a:t>how well is joke prediction working?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ca" sz="1500"/>
              <a:t>how well is emotion detection via facial expression working?</a:t>
            </a:r>
            <a:endParaRPr sz="1500"/>
          </a:p>
        </p:txBody>
      </p:sp>
      <p:sp>
        <p:nvSpPr>
          <p:cNvPr id="203" name="Google Shape;203;p2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