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035924b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035924b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692ba888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692ba888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63559f8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63559f8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Let’s start with the first part of this project: the emotion detection system.</a:t>
            </a:r>
            <a:endParaRPr/>
          </a:p>
          <a:p>
            <a:pPr indent="0" lvl="0" marL="0" rtl="0" algn="l">
              <a:spcBef>
                <a:spcPts val="0"/>
              </a:spcBef>
              <a:spcAft>
                <a:spcPts val="0"/>
              </a:spcAft>
              <a:buNone/>
            </a:pPr>
            <a:r>
              <a:rPr lang="ca"/>
              <a:t>We started with extracting the relevant features from the pictures using MediaPipe.</a:t>
            </a:r>
            <a:endParaRPr/>
          </a:p>
          <a:p>
            <a:pPr indent="0" lvl="0" marL="0" rtl="0" algn="l">
              <a:spcBef>
                <a:spcPts val="0"/>
              </a:spcBef>
              <a:spcAft>
                <a:spcPts val="0"/>
              </a:spcAft>
              <a:buNone/>
            </a:pPr>
            <a:r>
              <a:rPr lang="ca"/>
              <a:t>MediaPipe can be used for a variety of purposes in the machine vision environment, but here it was used to extract the facial keypoints, which can be thought as dots on your face representing the important muscles. </a:t>
            </a:r>
            <a:endParaRPr/>
          </a:p>
          <a:p>
            <a:pPr indent="0" lvl="0" marL="0" rtl="0" algn="l">
              <a:spcBef>
                <a:spcPts val="0"/>
              </a:spcBef>
              <a:spcAft>
                <a:spcPts val="0"/>
              </a:spcAft>
              <a:buNone/>
            </a:pPr>
            <a:r>
              <a:rPr lang="ca"/>
              <a:t>These features then become the input a neural network and this is where </a:t>
            </a:r>
            <a:r>
              <a:rPr lang="ca"/>
              <a:t>the iterative process began. </a:t>
            </a:r>
            <a:endParaRPr/>
          </a:p>
          <a:p>
            <a:pPr indent="0" lvl="0" marL="0" rtl="0" algn="l">
              <a:spcBef>
                <a:spcPts val="0"/>
              </a:spcBef>
              <a:spcAft>
                <a:spcPts val="0"/>
              </a:spcAft>
              <a:buNone/>
            </a:pPr>
            <a:r>
              <a:rPr lang="ca"/>
              <a:t>We tried out different models and also different datasets and reached an accuracy of 90%, being able to distinguish between smiles and non-smiles.</a:t>
            </a:r>
            <a:endParaRPr/>
          </a:p>
          <a:p>
            <a:pPr indent="0" lvl="0" marL="0" rtl="0" algn="l">
              <a:spcBef>
                <a:spcPts val="0"/>
              </a:spcBef>
              <a:spcAft>
                <a:spcPts val="0"/>
              </a:spcAft>
              <a:buNone/>
            </a:pPr>
            <a:r>
              <a:rPr lang="ca"/>
              <a:t>On top of this we can extract the confidence of the model in it’s prediction and by subtracting the confidence of both classes we can get a feeling of the degree of smiling.</a:t>
            </a:r>
            <a:endParaRPr/>
          </a:p>
          <a:p>
            <a:pPr indent="0" lvl="0" marL="0" rtl="0" algn="l">
              <a:spcBef>
                <a:spcPts val="0"/>
              </a:spcBef>
              <a:spcAft>
                <a:spcPts val="0"/>
              </a:spcAft>
              <a:buNone/>
            </a:pPr>
            <a:r>
              <a:rPr lang="ca"/>
              <a:t>However, testing this with real life video seems to be a bit more tricky. </a:t>
            </a:r>
            <a:endParaRPr/>
          </a:p>
          <a:p>
            <a:pPr indent="0" lvl="0" marL="0" rtl="0" algn="l">
              <a:spcBef>
                <a:spcPts val="0"/>
              </a:spcBef>
              <a:spcAft>
                <a:spcPts val="0"/>
              </a:spcAft>
              <a:buNone/>
            </a:pPr>
            <a:r>
              <a:rPr lang="ca"/>
              <a:t>Small smirks from users are hard to detect and it seems like the model is focussed on big smiles.</a:t>
            </a:r>
            <a:endParaRPr/>
          </a:p>
          <a:p>
            <a:pPr indent="0" lvl="0" marL="0" rtl="0" algn="l">
              <a:spcBef>
                <a:spcPts val="0"/>
              </a:spcBef>
              <a:spcAft>
                <a:spcPts val="0"/>
              </a:spcAft>
              <a:buNone/>
            </a:pPr>
            <a:r>
              <a:rPr lang="ca"/>
              <a:t>Let’s show this in a short demonstration.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6382d8042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6382d8042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63559f8a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63559f8a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63559f8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63559f8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63559f8a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63559f8a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63559f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63559f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63559f8a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63559f8a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88f80c311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88f80c311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300">
                <a:solidFill>
                  <a:srgbClr val="656667"/>
                </a:solidFill>
                <a:highlight>
                  <a:srgbClr val="FFFEFC"/>
                </a:highlight>
              </a:rPr>
              <a:t>A good, hearty laugh relieves physical tension and stress, leaving your muscles relaxed for up to 45 minutes afterwards</a:t>
            </a:r>
            <a:br>
              <a:rPr lang="ca" sz="1300">
                <a:solidFill>
                  <a:srgbClr val="656667"/>
                </a:solidFill>
                <a:highlight>
                  <a:srgbClr val="FFFEFC"/>
                </a:highlight>
              </a:rPr>
            </a:br>
            <a:br>
              <a:rPr lang="ca" sz="1300">
                <a:solidFill>
                  <a:srgbClr val="656667"/>
                </a:solidFill>
                <a:highlight>
                  <a:srgbClr val="FFFEFC"/>
                </a:highlight>
              </a:rPr>
            </a:br>
            <a:r>
              <a:rPr lang="ca" sz="1200">
                <a:solidFill>
                  <a:srgbClr val="212121"/>
                </a:solidFill>
                <a:highlight>
                  <a:srgbClr val="F7F9F9"/>
                </a:highlight>
                <a:latin typeface="Merriweather"/>
                <a:ea typeface="Merriweather"/>
                <a:cs typeface="Merriweather"/>
                <a:sym typeface="Merriweather"/>
              </a:rPr>
              <a:t>In fact, one study suggests that healthy children may laugh as much as 400 times per day, but adults tend to laugh only 15 times per day.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63559f8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63559f8a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3c5c07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3c5c07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8f80c31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8f80c31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that’s where we are right now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63559f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63559f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we tried to define our research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63559f8a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63559f8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2 user groups in the experiment</a:t>
            </a:r>
            <a:endParaRPr/>
          </a:p>
          <a:p>
            <a:pPr indent="-298450" lvl="0" marL="457200" rtl="0" algn="l">
              <a:spcBef>
                <a:spcPts val="0"/>
              </a:spcBef>
              <a:spcAft>
                <a:spcPts val="0"/>
              </a:spcAft>
              <a:buSzPts val="1100"/>
              <a:buChar char="-"/>
            </a:pPr>
            <a:r>
              <a:rPr lang="ca"/>
              <a:t>one with laughing detecting, recommender and robot in ui</a:t>
            </a:r>
            <a:endParaRPr/>
          </a:p>
          <a:p>
            <a:pPr indent="-298450" lvl="0" marL="457200" rtl="0" algn="l">
              <a:spcBef>
                <a:spcPts val="0"/>
              </a:spcBef>
              <a:spcAft>
                <a:spcPts val="0"/>
              </a:spcAft>
              <a:buSzPts val="1100"/>
              <a:buChar char="-"/>
            </a:pPr>
            <a:r>
              <a:rPr lang="ca"/>
              <a:t>one with just telling random jokes without robot ui </a:t>
            </a:r>
            <a:r>
              <a:rPr lang="ca"/>
              <a:t>just</a:t>
            </a:r>
            <a:r>
              <a:rPr lang="ca"/>
              <a:t> jokes and yes or no buttons in UI</a:t>
            </a:r>
            <a:endParaRPr/>
          </a:p>
          <a:p>
            <a:pPr indent="0" lvl="0" marL="0" rtl="0" algn="l">
              <a:spcBef>
                <a:spcPts val="0"/>
              </a:spcBef>
              <a:spcAft>
                <a:spcPts val="0"/>
              </a:spcAft>
              <a:buNone/>
            </a:pPr>
            <a:r>
              <a:rPr lang="ca"/>
              <a:t>measure time a person spends</a:t>
            </a:r>
            <a:endParaRPr/>
          </a:p>
          <a:p>
            <a:pPr indent="0" lvl="0" marL="0" rtl="0" algn="l">
              <a:spcBef>
                <a:spcPts val="0"/>
              </a:spcBef>
              <a:spcAft>
                <a:spcPts val="0"/>
              </a:spcAft>
              <a:buNone/>
            </a:pPr>
            <a:r>
              <a:rPr lang="ca"/>
              <a:t>how often a person laughs</a:t>
            </a:r>
            <a:endParaRPr/>
          </a:p>
          <a:p>
            <a:pPr indent="0" lvl="0" marL="0" rtl="0" algn="l">
              <a:spcBef>
                <a:spcPts val="0"/>
              </a:spcBef>
              <a:spcAft>
                <a:spcPts val="0"/>
              </a:spcAft>
              <a:buNone/>
            </a:pPr>
            <a:r>
              <a:rPr lang="ca"/>
              <a:t>did you feel the jokes were becoming more towards your likings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63559f8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63559f8a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2 user groups in the experiment</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one with laughing detecting, recommender and robot in ui</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one with just telling random jokes without robot ui just jokes and yes or no buttons in UI with recommender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UI: Empty UI with jokes written</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Recommender system: jokes.random()</a:t>
            </a:r>
            <a:endParaRPr>
              <a:solidFill>
                <a:schemeClr val="dk1"/>
              </a:solidFill>
            </a:endParaRPr>
          </a:p>
          <a:p>
            <a:pPr indent="-298450" lvl="0" marL="457200" rtl="0" algn="l">
              <a:spcBef>
                <a:spcPts val="0"/>
              </a:spcBef>
              <a:spcAft>
                <a:spcPts val="0"/>
              </a:spcAft>
              <a:buClr>
                <a:schemeClr val="dk1"/>
              </a:buClr>
              <a:buSzPts val="1100"/>
              <a:buChar char="-"/>
            </a:pPr>
            <a:r>
              <a:rPr lang="ca">
                <a:solidFill>
                  <a:schemeClr val="dk1"/>
                </a:solidFill>
              </a:rPr>
              <a:t>Facial expression: Same with UI + yes/no buttons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63559f8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63559f8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UzNOZD7ezUXMIwlGFxDp_f_ewYpfBpIf/view" TargetMode="External"/><Relationship Id="rId4" Type="http://schemas.openxmlformats.org/officeDocument/2006/relationships/image" Target="../media/image1.png"/><Relationship Id="rId5" Type="http://schemas.openxmlformats.org/officeDocument/2006/relationships/hyperlink" Target="https://youtu.be/-uFzYbnb7L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www.youtube.com/watch?v=zcNCcSRsIZg" TargetMode="External"/><Relationship Id="rId4" Type="http://schemas.openxmlformats.org/officeDocument/2006/relationships/image" Target="../media/image8.jpg"/><Relationship Id="rId5" Type="http://schemas.openxmlformats.org/officeDocument/2006/relationships/hyperlink" Target="https://youtu.be/zcNCcSRsIZ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 </a:t>
            </a:r>
            <a:endParaRPr/>
          </a:p>
        </p:txBody>
      </p:sp>
      <p:sp>
        <p:nvSpPr>
          <p:cNvPr id="68" name="Google Shape;68;p13"/>
          <p:cNvSpPr txBox="1"/>
          <p:nvPr>
            <p:ph idx="4294967295" type="subTitle"/>
          </p:nvPr>
        </p:nvSpPr>
        <p:spPr>
          <a:xfrm>
            <a:off x="390525" y="2789130"/>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ca"/>
              <a:t> </a:t>
            </a:r>
            <a:endParaRPr/>
          </a:p>
        </p:txBody>
      </p:sp>
      <p:pic>
        <p:nvPicPr>
          <p:cNvPr id="69" name="Google Shape;69;p13"/>
          <p:cNvPicPr preferRelativeResize="0"/>
          <p:nvPr/>
        </p:nvPicPr>
        <p:blipFill>
          <a:blip r:embed="rId3">
            <a:alphaModFix/>
          </a:blip>
          <a:stretch>
            <a:fillRect/>
          </a:stretch>
        </p:blipFill>
        <p:spPr>
          <a:xfrm>
            <a:off x="1801987" y="1004862"/>
            <a:ext cx="5571175" cy="3133775"/>
          </a:xfrm>
          <a:prstGeom prst="rect">
            <a:avLst/>
          </a:prstGeom>
          <a:noFill/>
          <a:ln>
            <a:noFill/>
          </a:ln>
        </p:spPr>
      </p:pic>
      <p:sp>
        <p:nvSpPr>
          <p:cNvPr id="70" name="Google Shape;70;p13"/>
          <p:cNvSpPr txBox="1"/>
          <p:nvPr/>
        </p:nvSpPr>
        <p:spPr>
          <a:xfrm>
            <a:off x="183125" y="235025"/>
            <a:ext cx="8808900" cy="13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2700">
                <a:solidFill>
                  <a:srgbClr val="FFFEFC"/>
                </a:solidFill>
                <a:latin typeface="Roboto"/>
                <a:ea typeface="Roboto"/>
                <a:cs typeface="Roboto"/>
                <a:sym typeface="Roboto"/>
              </a:rPr>
              <a:t>Why did the robot sleep under a car?</a:t>
            </a:r>
            <a:endParaRPr b="1" sz="2700">
              <a:solidFill>
                <a:srgbClr val="FFFEFC"/>
              </a:solidFill>
              <a:latin typeface="Roboto"/>
              <a:ea typeface="Roboto"/>
              <a:cs typeface="Roboto"/>
              <a:sym typeface="Roboto"/>
            </a:endParaRPr>
          </a:p>
        </p:txBody>
      </p:sp>
      <p:sp>
        <p:nvSpPr>
          <p:cNvPr id="71" name="Google Shape;71;p13"/>
          <p:cNvSpPr txBox="1"/>
          <p:nvPr/>
        </p:nvSpPr>
        <p:spPr>
          <a:xfrm>
            <a:off x="1915875" y="4383050"/>
            <a:ext cx="51714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ca" sz="2700">
                <a:solidFill>
                  <a:srgbClr val="FFFEFC"/>
                </a:solidFill>
                <a:latin typeface="Roboto"/>
                <a:ea typeface="Roboto"/>
                <a:cs typeface="Roboto"/>
                <a:sym typeface="Roboto"/>
              </a:rPr>
              <a:t>He wanted to wake up oily! </a:t>
            </a:r>
            <a:endParaRPr b="1" sz="2700">
              <a:solidFill>
                <a:srgbClr val="FFFEFC"/>
              </a:solidFill>
              <a:latin typeface="Roboto"/>
              <a:ea typeface="Roboto"/>
              <a:cs typeface="Roboto"/>
              <a:sym typeface="Roboto"/>
            </a:endParaRPr>
          </a:p>
        </p:txBody>
      </p:sp>
      <p:sp>
        <p:nvSpPr>
          <p:cNvPr id="72" name="Google Shape;72;p1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ca"/>
              <a:t> </a:t>
            </a:r>
            <a:endParaRPr/>
          </a:p>
        </p:txBody>
      </p:sp>
      <p:sp>
        <p:nvSpPr>
          <p:cNvPr id="73" name="Google Shape;73;p13"/>
          <p:cNvSpPr txBox="1"/>
          <p:nvPr/>
        </p:nvSpPr>
        <p:spPr>
          <a:xfrm>
            <a:off x="5448000" y="4383050"/>
            <a:ext cx="3000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2700">
                <a:solidFill>
                  <a:srgbClr val="FFFEFC"/>
                </a:solidFill>
                <a:latin typeface="Roboto"/>
                <a:ea typeface="Roboto"/>
                <a:cs typeface="Roboto"/>
                <a:sym typeface="Roboto"/>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Parts of the project</a:t>
            </a:r>
            <a:endParaRPr/>
          </a:p>
        </p:txBody>
      </p:sp>
      <p:grpSp>
        <p:nvGrpSpPr>
          <p:cNvPr id="190" name="Google Shape;190;p22"/>
          <p:cNvGrpSpPr/>
          <p:nvPr/>
        </p:nvGrpSpPr>
        <p:grpSpPr>
          <a:xfrm>
            <a:off x="471904" y="2184898"/>
            <a:ext cx="8166972" cy="2102911"/>
            <a:chOff x="556417" y="1480548"/>
            <a:chExt cx="8166972" cy="2102911"/>
          </a:xfrm>
        </p:grpSpPr>
        <p:grpSp>
          <p:nvGrpSpPr>
            <p:cNvPr id="191" name="Google Shape;191;p22"/>
            <p:cNvGrpSpPr/>
            <p:nvPr/>
          </p:nvGrpSpPr>
          <p:grpSpPr>
            <a:xfrm>
              <a:off x="3073742" y="1480666"/>
              <a:ext cx="2782528" cy="2102793"/>
              <a:chOff x="3071457" y="2013875"/>
              <a:chExt cx="1944600" cy="1569600"/>
            </a:xfrm>
          </p:grpSpPr>
          <p:sp>
            <p:nvSpPr>
              <p:cNvPr id="192" name="Google Shape;192;p22"/>
              <p:cNvSpPr/>
              <p:nvPr/>
            </p:nvSpPr>
            <p:spPr>
              <a:xfrm flipH="1" rot="10800000">
                <a:off x="3071457" y="2013875"/>
                <a:ext cx="1944600" cy="1569600"/>
              </a:xfrm>
              <a:prstGeom prst="round2DiagRect">
                <a:avLst>
                  <a:gd fmla="val 0" name="adj1"/>
                  <a:gd fmla="val 17764" name="adj2"/>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txBox="1"/>
              <p:nvPr/>
            </p:nvSpPr>
            <p:spPr>
              <a:xfrm>
                <a:off x="3310584" y="2598352"/>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1300">
                    <a:solidFill>
                      <a:srgbClr val="FFFFFF"/>
                    </a:solidFill>
                    <a:latin typeface="Roboto"/>
                    <a:ea typeface="Roboto"/>
                    <a:cs typeface="Roboto"/>
                    <a:sym typeface="Roboto"/>
                  </a:rPr>
                  <a:t>Recommender system for jokes</a:t>
                </a:r>
                <a:endParaRPr sz="1300">
                  <a:solidFill>
                    <a:srgbClr val="FFFFFF"/>
                  </a:solidFill>
                  <a:latin typeface="Roboto"/>
                  <a:ea typeface="Roboto"/>
                  <a:cs typeface="Roboto"/>
                  <a:sym typeface="Roboto"/>
                </a:endParaRPr>
              </a:p>
            </p:txBody>
          </p:sp>
        </p:grpSp>
        <p:grpSp>
          <p:nvGrpSpPr>
            <p:cNvPr id="194" name="Google Shape;194;p22"/>
            <p:cNvGrpSpPr/>
            <p:nvPr/>
          </p:nvGrpSpPr>
          <p:grpSpPr>
            <a:xfrm>
              <a:off x="556417" y="1480552"/>
              <a:ext cx="2517479" cy="2102793"/>
              <a:chOff x="1126863" y="2013875"/>
              <a:chExt cx="1944600" cy="1569600"/>
            </a:xfrm>
          </p:grpSpPr>
          <p:sp>
            <p:nvSpPr>
              <p:cNvPr id="195" name="Google Shape;195;p22"/>
              <p:cNvSpPr/>
              <p:nvPr/>
            </p:nvSpPr>
            <p:spPr>
              <a:xfrm>
                <a:off x="1126863"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1327268" y="2585009"/>
                <a:ext cx="15438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rgbClr val="FFFFFF"/>
                    </a:solidFill>
                    <a:latin typeface="Roboto"/>
                    <a:ea typeface="Roboto"/>
                    <a:cs typeface="Roboto"/>
                    <a:sym typeface="Roboto"/>
                  </a:rPr>
                  <a:t>Identify emotions and gestures via camera</a:t>
                </a:r>
                <a:endParaRPr b="1">
                  <a:solidFill>
                    <a:srgbClr val="FFFFFF"/>
                  </a:solidFill>
                  <a:latin typeface="Roboto"/>
                  <a:ea typeface="Roboto"/>
                  <a:cs typeface="Roboto"/>
                  <a:sym typeface="Roboto"/>
                </a:endParaRPr>
              </a:p>
            </p:txBody>
          </p:sp>
        </p:grpSp>
        <p:grpSp>
          <p:nvGrpSpPr>
            <p:cNvPr id="197" name="Google Shape;197;p22"/>
            <p:cNvGrpSpPr/>
            <p:nvPr/>
          </p:nvGrpSpPr>
          <p:grpSpPr>
            <a:xfrm>
              <a:off x="2938853" y="2401771"/>
              <a:ext cx="260366" cy="260366"/>
              <a:chOff x="3157188" y="909150"/>
              <a:chExt cx="470400" cy="470400"/>
            </a:xfrm>
          </p:grpSpPr>
          <p:sp>
            <p:nvSpPr>
              <p:cNvPr id="198" name="Google Shape;198;p22"/>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22"/>
            <p:cNvGrpSpPr/>
            <p:nvPr/>
          </p:nvGrpSpPr>
          <p:grpSpPr>
            <a:xfrm>
              <a:off x="5856271" y="1480548"/>
              <a:ext cx="2867118" cy="2102793"/>
              <a:chOff x="1126863" y="2013875"/>
              <a:chExt cx="1944600" cy="1569600"/>
            </a:xfrm>
          </p:grpSpPr>
          <p:sp>
            <p:nvSpPr>
              <p:cNvPr id="201" name="Google Shape;201;p22"/>
              <p:cNvSpPr/>
              <p:nvPr/>
            </p:nvSpPr>
            <p:spPr>
              <a:xfrm>
                <a:off x="1126863" y="2013875"/>
                <a:ext cx="1944600" cy="1569600"/>
              </a:xfrm>
              <a:prstGeom prst="round2DiagRect">
                <a:avLst>
                  <a:gd fmla="val 0" name="adj1"/>
                  <a:gd fmla="val 17764"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txBox="1"/>
              <p:nvPr/>
            </p:nvSpPr>
            <p:spPr>
              <a:xfrm>
                <a:off x="1345235" y="2568684"/>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1300">
                    <a:solidFill>
                      <a:srgbClr val="FFFFFF"/>
                    </a:solidFill>
                    <a:latin typeface="Roboto"/>
                    <a:ea typeface="Roboto"/>
                    <a:cs typeface="Roboto"/>
                    <a:sym typeface="Roboto"/>
                  </a:rPr>
                  <a:t>UI with virtual robot for user interaction</a:t>
                </a:r>
                <a:endParaRPr sz="1300">
                  <a:solidFill>
                    <a:srgbClr val="FFFFFF"/>
                  </a:solidFill>
                  <a:latin typeface="Roboto"/>
                  <a:ea typeface="Roboto"/>
                  <a:cs typeface="Roboto"/>
                  <a:sym typeface="Roboto"/>
                </a:endParaRPr>
              </a:p>
            </p:txBody>
          </p:sp>
        </p:grpSp>
        <p:grpSp>
          <p:nvGrpSpPr>
            <p:cNvPr id="203" name="Google Shape;203;p22"/>
            <p:cNvGrpSpPr/>
            <p:nvPr/>
          </p:nvGrpSpPr>
          <p:grpSpPr>
            <a:xfrm>
              <a:off x="5715928" y="2401883"/>
              <a:ext cx="260366" cy="260366"/>
              <a:chOff x="3157188" y="909150"/>
              <a:chExt cx="470400" cy="470400"/>
            </a:xfrm>
          </p:grpSpPr>
          <p:sp>
            <p:nvSpPr>
              <p:cNvPr id="204" name="Google Shape;204;p22"/>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6" name="Google Shape;206;p22"/>
          <p:cNvSpPr txBox="1"/>
          <p:nvPr/>
        </p:nvSpPr>
        <p:spPr>
          <a:xfrm>
            <a:off x="471900" y="3640150"/>
            <a:ext cx="25116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300">
                <a:solidFill>
                  <a:srgbClr val="FFFFFF"/>
                </a:solidFill>
                <a:latin typeface="Roboto"/>
                <a:ea typeface="Roboto"/>
                <a:cs typeface="Roboto"/>
                <a:sym typeface="Roboto"/>
              </a:rPr>
              <a:t>Jens</a:t>
            </a:r>
            <a:r>
              <a:rPr lang="ca"/>
              <a:t>	</a:t>
            </a:r>
            <a:endParaRPr/>
          </a:p>
        </p:txBody>
      </p:sp>
      <p:sp>
        <p:nvSpPr>
          <p:cNvPr id="207" name="Google Shape;207;p22"/>
          <p:cNvSpPr txBox="1"/>
          <p:nvPr/>
        </p:nvSpPr>
        <p:spPr>
          <a:xfrm>
            <a:off x="2983500" y="3640150"/>
            <a:ext cx="2808900" cy="24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ca" sz="1300">
                <a:solidFill>
                  <a:srgbClr val="FFFFFF"/>
                </a:solidFill>
                <a:latin typeface="Roboto"/>
                <a:ea typeface="Roboto"/>
                <a:cs typeface="Roboto"/>
                <a:sym typeface="Roboto"/>
              </a:rPr>
              <a:t>Anicet</a:t>
            </a:r>
            <a:r>
              <a:rPr lang="ca"/>
              <a:t>	</a:t>
            </a:r>
            <a:endParaRPr/>
          </a:p>
        </p:txBody>
      </p:sp>
      <p:sp>
        <p:nvSpPr>
          <p:cNvPr id="208" name="Google Shape;208;p22"/>
          <p:cNvSpPr txBox="1"/>
          <p:nvPr/>
        </p:nvSpPr>
        <p:spPr>
          <a:xfrm>
            <a:off x="5792400" y="3640150"/>
            <a:ext cx="2846400" cy="24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300">
                <a:solidFill>
                  <a:srgbClr val="FFFFFF"/>
                </a:solidFill>
                <a:latin typeface="Roboto"/>
                <a:ea typeface="Roboto"/>
                <a:cs typeface="Roboto"/>
                <a:sym typeface="Roboto"/>
              </a:rPr>
              <a:t>Lena</a:t>
            </a:r>
            <a:endParaRPr/>
          </a:p>
        </p:txBody>
      </p:sp>
      <p:sp>
        <p:nvSpPr>
          <p:cNvPr id="209" name="Google Shape;209;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Emotion Detection</a:t>
            </a:r>
            <a:endParaRPr/>
          </a:p>
        </p:txBody>
      </p:sp>
      <p:sp>
        <p:nvSpPr>
          <p:cNvPr id="215" name="Google Shape;215;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Use MediaPipe to create facial keypoints</a:t>
            </a:r>
            <a:endParaRPr/>
          </a:p>
          <a:p>
            <a:pPr indent="-342900" lvl="0" marL="457200" rtl="0" algn="l">
              <a:spcBef>
                <a:spcPts val="0"/>
              </a:spcBef>
              <a:spcAft>
                <a:spcPts val="0"/>
              </a:spcAft>
              <a:buSzPts val="1800"/>
              <a:buChar char="-"/>
            </a:pPr>
            <a:r>
              <a:rPr lang="ca"/>
              <a:t>Different models (NN) on different datasets</a:t>
            </a:r>
            <a:endParaRPr/>
          </a:p>
          <a:p>
            <a:pPr indent="-342900" lvl="0" marL="457200" rtl="0" algn="l">
              <a:spcBef>
                <a:spcPts val="0"/>
              </a:spcBef>
              <a:spcAft>
                <a:spcPts val="0"/>
              </a:spcAft>
              <a:buSzPts val="1800"/>
              <a:buChar char="-"/>
            </a:pPr>
            <a:r>
              <a:rPr lang="ca"/>
              <a:t>90% accuracy between non smile and smile classes</a:t>
            </a:r>
            <a:endParaRPr/>
          </a:p>
          <a:p>
            <a:pPr indent="-342900" lvl="0" marL="457200" rtl="0" algn="l">
              <a:spcBef>
                <a:spcPts val="0"/>
              </a:spcBef>
              <a:spcAft>
                <a:spcPts val="0"/>
              </a:spcAft>
              <a:buSzPts val="1800"/>
              <a:buChar char="-"/>
            </a:pPr>
            <a:r>
              <a:rPr lang="ca"/>
              <a:t>Confidence interval to estimate the degree of smiling</a:t>
            </a:r>
            <a:endParaRPr/>
          </a:p>
          <a:p>
            <a:pPr indent="-342900" lvl="0" marL="457200" rtl="0" algn="l">
              <a:spcBef>
                <a:spcPts val="0"/>
              </a:spcBef>
              <a:spcAft>
                <a:spcPts val="0"/>
              </a:spcAft>
              <a:buSzPts val="1800"/>
              <a:buChar char="-"/>
            </a:pPr>
            <a:r>
              <a:rPr lang="ca"/>
              <a:t>Real life video can still be tricky to detect</a:t>
            </a:r>
            <a:endParaRPr/>
          </a:p>
          <a:p>
            <a:pPr indent="0" lvl="0" marL="0" rtl="0" algn="l">
              <a:spcBef>
                <a:spcPts val="1200"/>
              </a:spcBef>
              <a:spcAft>
                <a:spcPts val="1200"/>
              </a:spcAft>
              <a:buNone/>
            </a:pPr>
            <a:r>
              <a:t/>
            </a:r>
            <a:endParaRPr/>
          </a:p>
        </p:txBody>
      </p:sp>
      <p:sp>
        <p:nvSpPr>
          <p:cNvPr id="216" name="Google Shape;216;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Emotion Detection</a:t>
            </a:r>
            <a:endParaRPr/>
          </a:p>
        </p:txBody>
      </p:sp>
      <p:sp>
        <p:nvSpPr>
          <p:cNvPr id="222" name="Google Shape;222;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223" name="Google Shape;223;p24" title="CIR_Pre2_smile.mp4">
            <a:hlinkClick r:id="rId3"/>
          </p:cNvPr>
          <p:cNvPicPr preferRelativeResize="0"/>
          <p:nvPr/>
        </p:nvPicPr>
        <p:blipFill>
          <a:blip r:embed="rId4">
            <a:alphaModFix/>
          </a:blip>
          <a:stretch>
            <a:fillRect/>
          </a:stretch>
        </p:blipFill>
        <p:spPr>
          <a:xfrm>
            <a:off x="2286000" y="1378600"/>
            <a:ext cx="4572000" cy="3429000"/>
          </a:xfrm>
          <a:prstGeom prst="rect">
            <a:avLst/>
          </a:prstGeom>
          <a:noFill/>
          <a:ln>
            <a:noFill/>
          </a:ln>
        </p:spPr>
      </p:pic>
      <p:sp>
        <p:nvSpPr>
          <p:cNvPr id="224" name="Google Shape;224;p24"/>
          <p:cNvSpPr txBox="1"/>
          <p:nvPr/>
        </p:nvSpPr>
        <p:spPr>
          <a:xfrm>
            <a:off x="2157750" y="4732425"/>
            <a:ext cx="4850400" cy="13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u="sng">
                <a:solidFill>
                  <a:schemeClr val="hlink"/>
                </a:solidFill>
                <a:latin typeface="Roboto"/>
                <a:ea typeface="Roboto"/>
                <a:cs typeface="Roboto"/>
                <a:sym typeface="Roboto"/>
                <a:hlinkClick r:id="rId5"/>
              </a:rPr>
              <a:t>https://youtu.be/-uFzYbnb7Lg</a:t>
            </a:r>
            <a:r>
              <a:rPr lang="ca">
                <a:latin typeface="Roboto"/>
                <a:ea typeface="Roboto"/>
                <a:cs typeface="Roboto"/>
                <a:sym typeface="Roboto"/>
              </a:rPr>
              <a:t>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28" name="Shape 228"/>
        <p:cNvGrpSpPr/>
        <p:nvPr/>
      </p:nvGrpSpPr>
      <p:grpSpPr>
        <a:xfrm>
          <a:off x="0" y="0"/>
          <a:ext cx="0" cy="0"/>
          <a:chOff x="0" y="0"/>
          <a:chExt cx="0" cy="0"/>
        </a:xfrm>
      </p:grpSpPr>
      <p:sp>
        <p:nvSpPr>
          <p:cNvPr id="229" name="Google Shape;229;p25"/>
          <p:cNvSpPr txBox="1"/>
          <p:nvPr>
            <p:ph type="title"/>
          </p:nvPr>
        </p:nvSpPr>
        <p:spPr>
          <a:xfrm>
            <a:off x="471900" y="382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Joke Recommender</a:t>
            </a:r>
            <a:endParaRPr/>
          </a:p>
        </p:txBody>
      </p:sp>
      <p:sp>
        <p:nvSpPr>
          <p:cNvPr id="230" name="Google Shape;230;p25"/>
          <p:cNvSpPr txBox="1"/>
          <p:nvPr>
            <p:ph idx="1" type="body"/>
          </p:nvPr>
        </p:nvSpPr>
        <p:spPr>
          <a:xfrm>
            <a:off x="471900" y="3440525"/>
            <a:ext cx="8222100" cy="154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 Jokes classification using semantic clustering (+ filtering)</a:t>
            </a:r>
            <a:endParaRPr/>
          </a:p>
          <a:p>
            <a:pPr indent="-342900" lvl="0" marL="457200" rtl="0" algn="l">
              <a:spcBef>
                <a:spcPts val="0"/>
              </a:spcBef>
              <a:spcAft>
                <a:spcPts val="0"/>
              </a:spcAft>
              <a:buSzPts val="1800"/>
              <a:buChar char="-"/>
            </a:pPr>
            <a:r>
              <a:rPr lang="ca"/>
              <a:t>Recommender as a </a:t>
            </a:r>
            <a:r>
              <a:rPr lang="ca"/>
              <a:t>stationary</a:t>
            </a:r>
            <a:r>
              <a:rPr lang="ca"/>
              <a:t> k-armed bandit problem</a:t>
            </a:r>
            <a:endParaRPr/>
          </a:p>
          <a:p>
            <a:pPr indent="-317500" lvl="1" marL="914400" rtl="0" algn="l">
              <a:spcBef>
                <a:spcPts val="0"/>
              </a:spcBef>
              <a:spcAft>
                <a:spcPts val="0"/>
              </a:spcAft>
              <a:buSzPts val="1400"/>
              <a:buChar char="-"/>
            </a:pPr>
            <a:r>
              <a:rPr lang="ca"/>
              <a:t>classic reinforcement learning</a:t>
            </a:r>
            <a:endParaRPr/>
          </a:p>
          <a:p>
            <a:pPr indent="-317500" lvl="1" marL="914400" rtl="0" algn="l">
              <a:spcBef>
                <a:spcPts val="0"/>
              </a:spcBef>
              <a:spcAft>
                <a:spcPts val="0"/>
              </a:spcAft>
              <a:buSzPts val="1400"/>
              <a:buChar char="-"/>
            </a:pPr>
            <a:r>
              <a:rPr lang="ca"/>
              <a:t>epsilon-greedy algorithm for initial exploration</a:t>
            </a:r>
            <a:endParaRPr/>
          </a:p>
          <a:p>
            <a:pPr indent="-317500" lvl="1" marL="914400" rtl="0" algn="l">
              <a:spcBef>
                <a:spcPts val="0"/>
              </a:spcBef>
              <a:spcAft>
                <a:spcPts val="0"/>
              </a:spcAft>
              <a:buSzPts val="1400"/>
              <a:buChar char="-"/>
            </a:pPr>
            <a:r>
              <a:rPr lang="ca"/>
              <a:t>joke type repetition penalty to avoid a unique category to be spammed</a:t>
            </a:r>
            <a:endParaRPr/>
          </a:p>
        </p:txBody>
      </p:sp>
      <p:sp>
        <p:nvSpPr>
          <p:cNvPr id="231" name="Google Shape;231;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232" name="Google Shape;232;p25"/>
          <p:cNvPicPr preferRelativeResize="0"/>
          <p:nvPr/>
        </p:nvPicPr>
        <p:blipFill>
          <a:blip r:embed="rId3">
            <a:alphaModFix/>
          </a:blip>
          <a:stretch>
            <a:fillRect/>
          </a:stretch>
        </p:blipFill>
        <p:spPr>
          <a:xfrm>
            <a:off x="563075" y="1448488"/>
            <a:ext cx="2216225" cy="1693425"/>
          </a:xfrm>
          <a:prstGeom prst="rect">
            <a:avLst/>
          </a:prstGeom>
          <a:noFill/>
          <a:ln>
            <a:noFill/>
          </a:ln>
        </p:spPr>
      </p:pic>
      <p:pic>
        <p:nvPicPr>
          <p:cNvPr id="233" name="Google Shape;233;p25"/>
          <p:cNvPicPr preferRelativeResize="0"/>
          <p:nvPr/>
        </p:nvPicPr>
        <p:blipFill>
          <a:blip r:embed="rId4">
            <a:alphaModFix/>
          </a:blip>
          <a:stretch>
            <a:fillRect/>
          </a:stretch>
        </p:blipFill>
        <p:spPr>
          <a:xfrm>
            <a:off x="3067660" y="1545875"/>
            <a:ext cx="2144625" cy="1498650"/>
          </a:xfrm>
          <a:prstGeom prst="rect">
            <a:avLst/>
          </a:prstGeom>
          <a:noFill/>
          <a:ln>
            <a:noFill/>
          </a:ln>
        </p:spPr>
      </p:pic>
      <p:pic>
        <p:nvPicPr>
          <p:cNvPr id="234" name="Google Shape;234;p25"/>
          <p:cNvPicPr preferRelativeResize="0"/>
          <p:nvPr/>
        </p:nvPicPr>
        <p:blipFill>
          <a:blip r:embed="rId5">
            <a:alphaModFix/>
          </a:blip>
          <a:stretch>
            <a:fillRect/>
          </a:stretch>
        </p:blipFill>
        <p:spPr>
          <a:xfrm>
            <a:off x="5500624" y="1367774"/>
            <a:ext cx="3102200" cy="1854850"/>
          </a:xfrm>
          <a:prstGeom prst="rect">
            <a:avLst/>
          </a:prstGeom>
          <a:noFill/>
          <a:ln>
            <a:noFill/>
          </a:ln>
        </p:spPr>
      </p:pic>
      <p:cxnSp>
        <p:nvCxnSpPr>
          <p:cNvPr id="235" name="Google Shape;235;p25"/>
          <p:cNvCxnSpPr>
            <a:stCxn id="232" idx="3"/>
            <a:endCxn id="233" idx="1"/>
          </p:cNvCxnSpPr>
          <p:nvPr/>
        </p:nvCxnSpPr>
        <p:spPr>
          <a:xfrm>
            <a:off x="2779300" y="2295200"/>
            <a:ext cx="288300" cy="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5"/>
          <p:cNvCxnSpPr>
            <a:stCxn id="233" idx="3"/>
            <a:endCxn id="234" idx="1"/>
          </p:cNvCxnSpPr>
          <p:nvPr/>
        </p:nvCxnSpPr>
        <p:spPr>
          <a:xfrm>
            <a:off x="5212285" y="2295200"/>
            <a:ext cx="28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240" name="Shape 240"/>
        <p:cNvGrpSpPr/>
        <p:nvPr/>
      </p:nvGrpSpPr>
      <p:grpSpPr>
        <a:xfrm>
          <a:off x="0" y="0"/>
          <a:ext cx="0" cy="0"/>
          <a:chOff x="0" y="0"/>
          <a:chExt cx="0" cy="0"/>
        </a:xfrm>
      </p:grpSpPr>
      <p:sp>
        <p:nvSpPr>
          <p:cNvPr id="241" name="Google Shape;241;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Robot UI</a:t>
            </a:r>
            <a:endParaRPr/>
          </a:p>
        </p:txBody>
      </p:sp>
      <p:sp>
        <p:nvSpPr>
          <p:cNvPr id="242" name="Google Shape;242;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ca"/>
              <a:t>Created basic UI with Three.js and React</a:t>
            </a:r>
            <a:endParaRPr/>
          </a:p>
          <a:p>
            <a:pPr indent="-342900" lvl="0" marL="457200" rtl="0" algn="l">
              <a:spcBef>
                <a:spcPts val="0"/>
              </a:spcBef>
              <a:spcAft>
                <a:spcPts val="0"/>
              </a:spcAft>
              <a:buSzPts val="1800"/>
              <a:buChar char="-"/>
            </a:pPr>
            <a:r>
              <a:rPr lang="ca"/>
              <a:t>Searched for a 3D models</a:t>
            </a:r>
            <a:endParaRPr/>
          </a:p>
          <a:p>
            <a:pPr indent="-317500" lvl="1" marL="914400" rtl="0" algn="l">
              <a:spcBef>
                <a:spcPts val="0"/>
              </a:spcBef>
              <a:spcAft>
                <a:spcPts val="0"/>
              </a:spcAft>
              <a:buSzPts val="1400"/>
              <a:buChar char="-"/>
            </a:pPr>
            <a:r>
              <a:rPr lang="ca"/>
              <a:t>Looking cute</a:t>
            </a:r>
            <a:endParaRPr/>
          </a:p>
          <a:p>
            <a:pPr indent="-317500" lvl="1" marL="914400" rtl="0" algn="l">
              <a:spcBef>
                <a:spcPts val="0"/>
              </a:spcBef>
              <a:spcAft>
                <a:spcPts val="0"/>
              </a:spcAft>
              <a:buSzPts val="1400"/>
              <a:buChar char="-"/>
            </a:pPr>
            <a:r>
              <a:rPr lang="ca"/>
              <a:t>With slight animation</a:t>
            </a:r>
            <a:endParaRPr/>
          </a:p>
          <a:p>
            <a:pPr indent="-342900" lvl="0" marL="457200" rtl="0" algn="l">
              <a:spcBef>
                <a:spcPts val="0"/>
              </a:spcBef>
              <a:spcAft>
                <a:spcPts val="0"/>
              </a:spcAft>
              <a:buSzPts val="1800"/>
              <a:buChar char="-"/>
            </a:pPr>
            <a:r>
              <a:rPr lang="ca"/>
              <a:t>TTS Web API</a:t>
            </a:r>
            <a:endParaRPr/>
          </a:p>
          <a:p>
            <a:pPr indent="-317500" lvl="1" marL="914400" rtl="0" algn="l">
              <a:spcBef>
                <a:spcPts val="0"/>
              </a:spcBef>
              <a:spcAft>
                <a:spcPts val="0"/>
              </a:spcAft>
              <a:buSzPts val="1400"/>
              <a:buChar char="-"/>
            </a:pPr>
            <a:r>
              <a:rPr lang="ca"/>
              <a:t>Cross-Browser Support is difficult -&gt; depends also on OS</a:t>
            </a:r>
            <a:endParaRPr/>
          </a:p>
          <a:p>
            <a:pPr indent="-317500" lvl="1" marL="914400" rtl="0" algn="l">
              <a:spcBef>
                <a:spcPts val="0"/>
              </a:spcBef>
              <a:spcAft>
                <a:spcPts val="0"/>
              </a:spcAft>
              <a:buSzPts val="1400"/>
              <a:buChar char="-"/>
            </a:pPr>
            <a:r>
              <a:rPr lang="ca"/>
              <a:t>Multiple voices possible - finding one that does fit the robot and sound natural hard</a:t>
            </a:r>
            <a:endParaRPr/>
          </a:p>
          <a:p>
            <a:pPr indent="-317500" lvl="1" marL="914400" rtl="0" algn="l">
              <a:spcBef>
                <a:spcPts val="0"/>
              </a:spcBef>
              <a:spcAft>
                <a:spcPts val="0"/>
              </a:spcAft>
              <a:buSzPts val="1400"/>
              <a:buChar char="-"/>
            </a:pPr>
            <a:r>
              <a:rPr lang="ca"/>
              <a:t>Working on Firefox</a:t>
            </a:r>
            <a:endParaRPr/>
          </a:p>
          <a:p>
            <a:pPr indent="-342900" lvl="0" marL="457200" rtl="0" algn="l">
              <a:spcBef>
                <a:spcPts val="0"/>
              </a:spcBef>
              <a:spcAft>
                <a:spcPts val="0"/>
              </a:spcAft>
              <a:buSzPts val="1800"/>
              <a:buChar char="-"/>
            </a:pPr>
            <a:r>
              <a:rPr lang="ca"/>
              <a:t>Create basic interactions with displaying jokes to user in UI</a:t>
            </a:r>
            <a:endParaRPr/>
          </a:p>
          <a:p>
            <a:pPr indent="-317500" lvl="1" marL="914400" rtl="0" algn="l">
              <a:spcBef>
                <a:spcPts val="0"/>
              </a:spcBef>
              <a:spcAft>
                <a:spcPts val="0"/>
              </a:spcAft>
              <a:buSzPts val="1400"/>
              <a:buChar char="-"/>
            </a:pPr>
            <a:r>
              <a:rPr lang="ca"/>
              <a:t>Jokes loop &amp; random joke selection</a:t>
            </a:r>
            <a:endParaRPr/>
          </a:p>
        </p:txBody>
      </p:sp>
      <p:sp>
        <p:nvSpPr>
          <p:cNvPr id="243" name="Google Shape;243;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247" name="Shape 247"/>
        <p:cNvGrpSpPr/>
        <p:nvPr/>
      </p:nvGrpSpPr>
      <p:grpSpPr>
        <a:xfrm>
          <a:off x="0" y="0"/>
          <a:ext cx="0" cy="0"/>
          <a:chOff x="0" y="0"/>
          <a:chExt cx="0" cy="0"/>
        </a:xfrm>
      </p:grpSpPr>
      <p:sp>
        <p:nvSpPr>
          <p:cNvPr id="248" name="Google Shape;248;p27"/>
          <p:cNvSpPr txBox="1"/>
          <p:nvPr>
            <p:ph type="title"/>
          </p:nvPr>
        </p:nvSpPr>
        <p:spPr>
          <a:xfrm>
            <a:off x="1458450" y="4531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 </a:t>
            </a:r>
            <a:endParaRPr/>
          </a:p>
        </p:txBody>
      </p:sp>
      <p:sp>
        <p:nvSpPr>
          <p:cNvPr id="249" name="Google Shape;249;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pic>
        <p:nvPicPr>
          <p:cNvPr descr="Demonstrating a sample 3D UI with a robot telling a joke." id="250" name="Google Shape;250;p27" title="CIR Robot UI telling a joke">
            <a:hlinkClick r:id="rId3"/>
          </p:cNvPr>
          <p:cNvPicPr preferRelativeResize="0"/>
          <p:nvPr/>
        </p:nvPicPr>
        <p:blipFill>
          <a:blip r:embed="rId4">
            <a:alphaModFix/>
          </a:blip>
          <a:stretch>
            <a:fillRect/>
          </a:stretch>
        </p:blipFill>
        <p:spPr>
          <a:xfrm>
            <a:off x="536125" y="155275"/>
            <a:ext cx="8071750" cy="4540350"/>
          </a:xfrm>
          <a:prstGeom prst="rect">
            <a:avLst/>
          </a:prstGeom>
          <a:noFill/>
          <a:ln>
            <a:noFill/>
          </a:ln>
        </p:spPr>
      </p:pic>
      <p:sp>
        <p:nvSpPr>
          <p:cNvPr id="251" name="Google Shape;251;p27"/>
          <p:cNvSpPr txBox="1"/>
          <p:nvPr/>
        </p:nvSpPr>
        <p:spPr>
          <a:xfrm>
            <a:off x="552875" y="4741400"/>
            <a:ext cx="80754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hlink"/>
                </a:solidFill>
                <a:latin typeface="Roboto"/>
                <a:ea typeface="Roboto"/>
                <a:cs typeface="Roboto"/>
                <a:sym typeface="Roboto"/>
                <a:hlinkClick r:id="rId5"/>
              </a:rPr>
              <a:t>https://youtu.be/zcNCcSRsIZg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Outlook</a:t>
            </a:r>
            <a:endParaRPr/>
          </a:p>
        </p:txBody>
      </p:sp>
      <p:sp>
        <p:nvSpPr>
          <p:cNvPr id="257" name="Google Shape;257;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258" name="Google Shape;258;p28"/>
          <p:cNvSpPr txBox="1"/>
          <p:nvPr>
            <p:ph idx="4294967295"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Next Steps</a:t>
            </a:r>
            <a:endParaRPr/>
          </a:p>
        </p:txBody>
      </p:sp>
      <p:sp>
        <p:nvSpPr>
          <p:cNvPr id="264" name="Google Shape;264;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265" name="Google Shape;265;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Combine parts to have a complete working project</a:t>
            </a:r>
            <a:endParaRPr/>
          </a:p>
          <a:p>
            <a:pPr indent="-342900" lvl="0" marL="457200" rtl="0" algn="l">
              <a:spcBef>
                <a:spcPts val="1200"/>
              </a:spcBef>
              <a:spcAft>
                <a:spcPts val="0"/>
              </a:spcAft>
              <a:buSzPts val="1800"/>
              <a:buChar char="-"/>
            </a:pPr>
            <a:r>
              <a:rPr lang="ca"/>
              <a:t>Create user flow in UI to be able to interact</a:t>
            </a:r>
            <a:endParaRPr/>
          </a:p>
          <a:p>
            <a:pPr indent="-342900" lvl="0" marL="457200" rtl="0" algn="l">
              <a:spcBef>
                <a:spcPts val="0"/>
              </a:spcBef>
              <a:spcAft>
                <a:spcPts val="0"/>
              </a:spcAft>
              <a:buSzPts val="1800"/>
              <a:buChar char="-"/>
            </a:pPr>
            <a:r>
              <a:rPr lang="ca"/>
              <a:t>Use camera input from laptop to detect emotions real-time</a:t>
            </a:r>
            <a:endParaRPr/>
          </a:p>
          <a:p>
            <a:pPr indent="-342900" lvl="0" marL="457200" rtl="0" algn="l">
              <a:spcBef>
                <a:spcPts val="0"/>
              </a:spcBef>
              <a:spcAft>
                <a:spcPts val="0"/>
              </a:spcAft>
              <a:buSzPts val="1800"/>
              <a:buChar char="-"/>
            </a:pPr>
            <a:r>
              <a:rPr lang="ca"/>
              <a:t>Use jokes from recommender in UI</a:t>
            </a:r>
            <a:endParaRPr/>
          </a:p>
          <a:p>
            <a:pPr indent="-342900" lvl="0" marL="457200" rtl="0" algn="l">
              <a:spcBef>
                <a:spcPts val="0"/>
              </a:spcBef>
              <a:spcAft>
                <a:spcPts val="0"/>
              </a:spcAft>
              <a:buSzPts val="1800"/>
              <a:buChar char="-"/>
            </a:pPr>
            <a:r>
              <a:rPr lang="ca"/>
              <a:t>Compare and measure k-armed bandits solutions for the recommender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Questions? Feedback?</a:t>
            </a:r>
            <a:endParaRPr/>
          </a:p>
        </p:txBody>
      </p:sp>
      <p:sp>
        <p:nvSpPr>
          <p:cNvPr id="271" name="Google Shape;271;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1920475" y="29666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Can I joke on you?</a:t>
            </a:r>
            <a:endParaRPr/>
          </a:p>
        </p:txBody>
      </p:sp>
      <p:sp>
        <p:nvSpPr>
          <p:cNvPr id="79" name="Google Shape;79;p14"/>
          <p:cNvSpPr txBox="1"/>
          <p:nvPr>
            <p:ph idx="1" type="subTitle"/>
          </p:nvPr>
        </p:nvSpPr>
        <p:spPr>
          <a:xfrm>
            <a:off x="1920475" y="3900255"/>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ca"/>
              <a:t>Anicet Nougaret, Lena Ebner, Jens De Bock</a:t>
            </a:r>
            <a:endParaRPr/>
          </a:p>
        </p:txBody>
      </p:sp>
      <p:sp>
        <p:nvSpPr>
          <p:cNvPr id="80" name="Google Shape;80;p14"/>
          <p:cNvSpPr txBox="1"/>
          <p:nvPr/>
        </p:nvSpPr>
        <p:spPr>
          <a:xfrm>
            <a:off x="1920475" y="4152675"/>
            <a:ext cx="3285600" cy="67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ca" sz="1500">
                <a:solidFill>
                  <a:schemeClr val="lt1"/>
                </a:solidFill>
                <a:latin typeface="Roboto"/>
                <a:ea typeface="Roboto"/>
                <a:cs typeface="Roboto"/>
                <a:sym typeface="Roboto"/>
              </a:rPr>
              <a:t>6/11/2023</a:t>
            </a:r>
            <a:endParaRPr sz="1600">
              <a:solidFill>
                <a:schemeClr val="lt2"/>
              </a:solidFill>
            </a:endParaRPr>
          </a:p>
        </p:txBody>
      </p:sp>
      <p:pic>
        <p:nvPicPr>
          <p:cNvPr id="81" name="Google Shape;81;p14"/>
          <p:cNvPicPr preferRelativeResize="0"/>
          <p:nvPr/>
        </p:nvPicPr>
        <p:blipFill>
          <a:blip r:embed="rId3">
            <a:alphaModFix/>
          </a:blip>
          <a:stretch>
            <a:fillRect/>
          </a:stretch>
        </p:blipFill>
        <p:spPr>
          <a:xfrm>
            <a:off x="1920475" y="234850"/>
            <a:ext cx="5283056" cy="258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Recap</a:t>
            </a:r>
            <a:endParaRPr/>
          </a:p>
        </p:txBody>
      </p:sp>
      <p:sp>
        <p:nvSpPr>
          <p:cNvPr id="87" name="Google Shape;87;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2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Idea</a:t>
            </a:r>
            <a:endParaRPr/>
          </a:p>
        </p:txBody>
      </p:sp>
      <p:sp>
        <p:nvSpPr>
          <p:cNvPr id="93" name="Google Shape;93;p16"/>
          <p:cNvSpPr txBox="1"/>
          <p:nvPr>
            <p:ph idx="1" type="body"/>
          </p:nvPr>
        </p:nvSpPr>
        <p:spPr>
          <a:xfrm>
            <a:off x="321900" y="1919075"/>
            <a:ext cx="21984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solidFill>
                  <a:schemeClr val="dk1"/>
                </a:solidFill>
              </a:rPr>
              <a:t>A robot</a:t>
            </a:r>
            <a:r>
              <a:rPr lang="ca">
                <a:solidFill>
                  <a:schemeClr val="dk1"/>
                </a:solidFill>
                <a:latin typeface="Roboto"/>
                <a:ea typeface="Roboto"/>
                <a:cs typeface="Roboto"/>
                <a:sym typeface="Roboto"/>
              </a:rPr>
              <a:t> that tells jokes to the user</a:t>
            </a:r>
            <a:r>
              <a:rPr lang="ca">
                <a:solidFill>
                  <a:schemeClr val="dk1"/>
                </a:solidFill>
              </a:rPr>
              <a:t>. Able to detect the</a:t>
            </a:r>
            <a:r>
              <a:rPr lang="ca">
                <a:solidFill>
                  <a:schemeClr val="dk1"/>
                </a:solidFill>
                <a:latin typeface="Roboto"/>
                <a:ea typeface="Roboto"/>
                <a:cs typeface="Roboto"/>
                <a:sym typeface="Roboto"/>
              </a:rPr>
              <a:t> user</a:t>
            </a:r>
            <a:r>
              <a:rPr lang="ca">
                <a:solidFill>
                  <a:schemeClr val="dk1"/>
                </a:solidFill>
              </a:rPr>
              <a:t>’s</a:t>
            </a:r>
            <a:r>
              <a:rPr lang="ca">
                <a:solidFill>
                  <a:schemeClr val="dk1"/>
                </a:solidFill>
                <a:latin typeface="Roboto"/>
                <a:ea typeface="Roboto"/>
                <a:cs typeface="Roboto"/>
                <a:sym typeface="Roboto"/>
              </a:rPr>
              <a:t> facial </a:t>
            </a:r>
            <a:r>
              <a:rPr lang="ca">
                <a:solidFill>
                  <a:schemeClr val="dk1"/>
                </a:solidFill>
              </a:rPr>
              <a:t>expressions,</a:t>
            </a:r>
            <a:r>
              <a:rPr lang="ca">
                <a:solidFill>
                  <a:schemeClr val="dk1"/>
                </a:solidFill>
                <a:latin typeface="Roboto"/>
                <a:ea typeface="Roboto"/>
                <a:cs typeface="Roboto"/>
                <a:sym typeface="Roboto"/>
              </a:rPr>
              <a:t> </a:t>
            </a:r>
            <a:r>
              <a:rPr lang="ca">
                <a:solidFill>
                  <a:schemeClr val="dk1"/>
                </a:solidFill>
              </a:rPr>
              <a:t>he learns</a:t>
            </a:r>
            <a:r>
              <a:rPr lang="ca">
                <a:solidFill>
                  <a:schemeClr val="dk1"/>
                </a:solidFill>
                <a:latin typeface="Roboto"/>
                <a:ea typeface="Roboto"/>
                <a:cs typeface="Roboto"/>
                <a:sym typeface="Roboto"/>
              </a:rPr>
              <a:t> to pick jokes the user seems to like</a:t>
            </a:r>
            <a:r>
              <a:rPr lang="ca">
                <a:solidFill>
                  <a:schemeClr val="dk1"/>
                </a:solidFill>
              </a:rPr>
              <a:t>.</a:t>
            </a:r>
            <a:endParaRPr sz="1700">
              <a:solidFill>
                <a:schemeClr val="dk1"/>
              </a:solidFill>
            </a:endParaRPr>
          </a:p>
        </p:txBody>
      </p:sp>
      <p:sp>
        <p:nvSpPr>
          <p:cNvPr id="94" name="Google Shape;94;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pic>
        <p:nvPicPr>
          <p:cNvPr id="95" name="Google Shape;95;p16"/>
          <p:cNvPicPr preferRelativeResize="0"/>
          <p:nvPr/>
        </p:nvPicPr>
        <p:blipFill>
          <a:blip r:embed="rId3">
            <a:alphaModFix/>
          </a:blip>
          <a:stretch>
            <a:fillRect/>
          </a:stretch>
        </p:blipFill>
        <p:spPr>
          <a:xfrm>
            <a:off x="2705000" y="1149375"/>
            <a:ext cx="6201825" cy="338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Planning</a:t>
            </a:r>
            <a:endParaRPr/>
          </a:p>
        </p:txBody>
      </p:sp>
      <p:sp>
        <p:nvSpPr>
          <p:cNvPr id="101" name="Google Shape;101;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grpSp>
        <p:nvGrpSpPr>
          <p:cNvPr id="102" name="Google Shape;102;p17"/>
          <p:cNvGrpSpPr/>
          <p:nvPr/>
        </p:nvGrpSpPr>
        <p:grpSpPr>
          <a:xfrm>
            <a:off x="564633" y="2157650"/>
            <a:ext cx="1839317" cy="1430350"/>
            <a:chOff x="3154233" y="2157650"/>
            <a:chExt cx="1839317" cy="1430350"/>
          </a:xfrm>
        </p:grpSpPr>
        <p:sp>
          <p:nvSpPr>
            <p:cNvPr id="103" name="Google Shape;103;p17"/>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09.10</a:t>
              </a:r>
              <a:endParaRPr b="1" sz="800">
                <a:latin typeface="Roboto"/>
                <a:ea typeface="Roboto"/>
                <a:cs typeface="Roboto"/>
                <a:sym typeface="Roboto"/>
              </a:endParaRPr>
            </a:p>
          </p:txBody>
        </p:sp>
        <p:sp>
          <p:nvSpPr>
            <p:cNvPr id="105" name="Google Shape;105;p17"/>
            <p:cNvSpPr txBox="1"/>
            <p:nvPr/>
          </p:nvSpPr>
          <p:spPr>
            <a:xfrm>
              <a:off x="3310550" y="2157650"/>
              <a:ext cx="16830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(Idea)</a:t>
              </a:r>
              <a:endParaRPr b="1" sz="7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nvGrpSpPr>
            <p:cNvPr id="106" name="Google Shape;106;p17"/>
            <p:cNvGrpSpPr/>
            <p:nvPr/>
          </p:nvGrpSpPr>
          <p:grpSpPr>
            <a:xfrm>
              <a:off x="3435870" y="2419065"/>
              <a:ext cx="92400" cy="792860"/>
              <a:chOff x="845575" y="2182700"/>
              <a:chExt cx="92400" cy="792860"/>
            </a:xfrm>
          </p:grpSpPr>
          <p:sp>
            <p:nvSpPr>
              <p:cNvPr id="107" name="Google Shape;107;p17"/>
              <p:cNvSpPr/>
              <p:nvPr/>
            </p:nvSpPr>
            <p:spPr>
              <a:xfrm>
                <a:off x="845575" y="2182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17"/>
              <p:cNvCxnSpPr/>
              <p:nvPr/>
            </p:nvCxnSpPr>
            <p:spPr>
              <a:xfrm flipH="1">
                <a:off x="891755" y="2271760"/>
                <a:ext cx="1200" cy="703800"/>
              </a:xfrm>
              <a:prstGeom prst="straightConnector1">
                <a:avLst/>
              </a:prstGeom>
              <a:noFill/>
              <a:ln cap="flat" cmpd="sng" w="9525">
                <a:solidFill>
                  <a:srgbClr val="000000"/>
                </a:solidFill>
                <a:prstDash val="solid"/>
                <a:round/>
                <a:headEnd len="sm" w="sm" type="none"/>
                <a:tailEnd len="sm" w="sm" type="none"/>
              </a:ln>
            </p:spPr>
          </p:cxnSp>
        </p:grpSp>
      </p:grpSp>
      <p:grpSp>
        <p:nvGrpSpPr>
          <p:cNvPr id="109" name="Google Shape;109;p17"/>
          <p:cNvGrpSpPr/>
          <p:nvPr/>
        </p:nvGrpSpPr>
        <p:grpSpPr>
          <a:xfrm>
            <a:off x="1463800" y="2702596"/>
            <a:ext cx="2022011" cy="2059804"/>
            <a:chOff x="1463800" y="2702596"/>
            <a:chExt cx="2022011" cy="2059804"/>
          </a:xfrm>
        </p:grpSpPr>
        <p:sp>
          <p:nvSpPr>
            <p:cNvPr id="110" name="Google Shape;110;p17"/>
            <p:cNvSpPr/>
            <p:nvPr/>
          </p:nvSpPr>
          <p:spPr>
            <a:xfrm>
              <a:off x="219101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01.11</a:t>
              </a:r>
              <a:endParaRPr b="1" sz="1200">
                <a:solidFill>
                  <a:srgbClr val="E69138"/>
                </a:solidFill>
                <a:latin typeface="Roboto"/>
                <a:ea typeface="Roboto"/>
                <a:cs typeface="Roboto"/>
                <a:sym typeface="Roboto"/>
              </a:endParaRPr>
            </a:p>
          </p:txBody>
        </p:sp>
        <p:sp>
          <p:nvSpPr>
            <p:cNvPr id="112" name="Google Shape;112;p17"/>
            <p:cNvSpPr txBox="1"/>
            <p:nvPr/>
          </p:nvSpPr>
          <p:spPr>
            <a:xfrm>
              <a:off x="1463800" y="3503000"/>
              <a:ext cx="1690500" cy="12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Create Basic Components</a:t>
              </a:r>
              <a:endParaRPr b="1" sz="900">
                <a:solidFill>
                  <a:srgbClr val="3D85C6"/>
                </a:solidFill>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Find Emotion Dataset + Train CNN + Classification</a:t>
              </a:r>
              <a:br>
                <a:rPr lang="ca" sz="800">
                  <a:latin typeface="Roboto"/>
                  <a:ea typeface="Roboto"/>
                  <a:cs typeface="Roboto"/>
                  <a:sym typeface="Roboto"/>
                </a:rPr>
              </a:br>
              <a:br>
                <a:rPr lang="ca" sz="800">
                  <a:latin typeface="Roboto"/>
                  <a:ea typeface="Roboto"/>
                  <a:cs typeface="Roboto"/>
                  <a:sym typeface="Roboto"/>
                </a:rPr>
              </a:br>
              <a:r>
                <a:rPr lang="ca" sz="800">
                  <a:latin typeface="Roboto"/>
                  <a:ea typeface="Roboto"/>
                  <a:cs typeface="Roboto"/>
                  <a:sym typeface="Roboto"/>
                </a:rPr>
                <a:t>Find Jokes Dataset + Train RS + Predict Jokes</a:t>
              </a:r>
              <a:br>
                <a:rPr lang="ca" sz="800">
                  <a:latin typeface="Roboto"/>
                  <a:ea typeface="Roboto"/>
                  <a:cs typeface="Roboto"/>
                  <a:sym typeface="Roboto"/>
                </a:rPr>
              </a:br>
              <a:br>
                <a:rPr lang="ca" sz="800">
                  <a:latin typeface="Roboto"/>
                  <a:ea typeface="Roboto"/>
                  <a:cs typeface="Roboto"/>
                  <a:sym typeface="Roboto"/>
                </a:rPr>
              </a:br>
              <a:r>
                <a:rPr lang="ca" sz="800">
                  <a:latin typeface="Roboto"/>
                  <a:ea typeface="Roboto"/>
                  <a:cs typeface="Roboto"/>
                  <a:sym typeface="Roboto"/>
                </a:rPr>
                <a:t>Find UI Engine + Create UI Robot + User Interactions</a:t>
              </a:r>
              <a:endParaRPr b="1" sz="800">
                <a:latin typeface="Roboto"/>
                <a:ea typeface="Roboto"/>
                <a:cs typeface="Roboto"/>
                <a:sym typeface="Roboto"/>
              </a:endParaRPr>
            </a:p>
          </p:txBody>
        </p:sp>
        <p:grpSp>
          <p:nvGrpSpPr>
            <p:cNvPr id="113" name="Google Shape;113;p17"/>
            <p:cNvGrpSpPr/>
            <p:nvPr/>
          </p:nvGrpSpPr>
          <p:grpSpPr>
            <a:xfrm rot="10800000">
              <a:off x="2149293" y="3079467"/>
              <a:ext cx="92400" cy="411825"/>
              <a:chOff x="2072481" y="2563700"/>
              <a:chExt cx="92400" cy="411825"/>
            </a:xfrm>
          </p:grpSpPr>
          <p:cxnSp>
            <p:nvCxnSpPr>
              <p:cNvPr id="114" name="Google Shape;114;p17"/>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5" name="Google Shape;115;p17"/>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 name="Google Shape;116;p17"/>
          <p:cNvGrpSpPr/>
          <p:nvPr/>
        </p:nvGrpSpPr>
        <p:grpSpPr>
          <a:xfrm>
            <a:off x="3154233" y="1909100"/>
            <a:ext cx="1964642" cy="1678900"/>
            <a:chOff x="3154233" y="1909100"/>
            <a:chExt cx="1964642" cy="1678900"/>
          </a:xfrm>
        </p:grpSpPr>
        <p:sp>
          <p:nvSpPr>
            <p:cNvPr id="117" name="Google Shape;117;p17"/>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06.11</a:t>
              </a:r>
              <a:endParaRPr b="1" sz="800">
                <a:latin typeface="Roboto"/>
                <a:ea typeface="Roboto"/>
                <a:cs typeface="Roboto"/>
                <a:sym typeface="Roboto"/>
              </a:endParaRPr>
            </a:p>
          </p:txBody>
        </p:sp>
        <p:sp>
          <p:nvSpPr>
            <p:cNvPr id="119" name="Google Shape;119;p17"/>
            <p:cNvSpPr txBox="1"/>
            <p:nvPr/>
          </p:nvSpPr>
          <p:spPr>
            <a:xfrm>
              <a:off x="3435875" y="1909100"/>
              <a:ext cx="16830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(Midterm)</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Status Update: What have we done so far and what are our next steps?</a:t>
              </a:r>
              <a:endParaRPr b="1" sz="800">
                <a:latin typeface="Roboto"/>
                <a:ea typeface="Roboto"/>
                <a:cs typeface="Roboto"/>
                <a:sym typeface="Roboto"/>
              </a:endParaRPr>
            </a:p>
          </p:txBody>
        </p:sp>
        <p:grpSp>
          <p:nvGrpSpPr>
            <p:cNvPr id="120" name="Google Shape;120;p17"/>
            <p:cNvGrpSpPr/>
            <p:nvPr/>
          </p:nvGrpSpPr>
          <p:grpSpPr>
            <a:xfrm>
              <a:off x="3435870" y="2571465"/>
              <a:ext cx="92400" cy="640500"/>
              <a:chOff x="845575" y="2335100"/>
              <a:chExt cx="92400" cy="640500"/>
            </a:xfrm>
          </p:grpSpPr>
          <p:sp>
            <p:nvSpPr>
              <p:cNvPr id="121" name="Google Shape;121;p17"/>
              <p:cNvSpPr/>
              <p:nvPr/>
            </p:nvSpPr>
            <p:spPr>
              <a:xfrm>
                <a:off x="845575" y="2335100"/>
                <a:ext cx="92400" cy="924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7"/>
              <p:cNvCxnSpPr>
                <a:stCxn id="121" idx="4"/>
              </p:cNvCxnSpPr>
              <p:nvPr/>
            </p:nvCxnSpPr>
            <p:spPr>
              <a:xfrm>
                <a:off x="891775" y="2427500"/>
                <a:ext cx="0" cy="548100"/>
              </a:xfrm>
              <a:prstGeom prst="straightConnector1">
                <a:avLst/>
              </a:prstGeom>
              <a:noFill/>
              <a:ln cap="flat" cmpd="sng" w="9525">
                <a:solidFill>
                  <a:srgbClr val="FF9900"/>
                </a:solidFill>
                <a:prstDash val="solid"/>
                <a:round/>
                <a:headEnd len="sm" w="sm" type="none"/>
                <a:tailEnd len="sm" w="sm" type="none"/>
              </a:ln>
            </p:spPr>
          </p:cxnSp>
        </p:grpSp>
      </p:grpSp>
      <p:grpSp>
        <p:nvGrpSpPr>
          <p:cNvPr id="123" name="Google Shape;123;p17"/>
          <p:cNvGrpSpPr/>
          <p:nvPr/>
        </p:nvGrpSpPr>
        <p:grpSpPr>
          <a:xfrm>
            <a:off x="4131800" y="2702596"/>
            <a:ext cx="1943421" cy="1744204"/>
            <a:chOff x="4131800" y="2702596"/>
            <a:chExt cx="1943421" cy="1744204"/>
          </a:xfrm>
        </p:grpSpPr>
        <p:sp>
          <p:nvSpPr>
            <p:cNvPr id="124" name="Google Shape;124;p17"/>
            <p:cNvSpPr/>
            <p:nvPr/>
          </p:nvSpPr>
          <p:spPr>
            <a:xfrm>
              <a:off x="478042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7"/>
            <p:cNvGrpSpPr/>
            <p:nvPr/>
          </p:nvGrpSpPr>
          <p:grpSpPr>
            <a:xfrm rot="10800000">
              <a:off x="4737413" y="3079467"/>
              <a:ext cx="92400" cy="411825"/>
              <a:chOff x="2070100" y="2563700"/>
              <a:chExt cx="92400" cy="411825"/>
            </a:xfrm>
          </p:grpSpPr>
          <p:cxnSp>
            <p:nvCxnSpPr>
              <p:cNvPr id="126" name="Google Shape;126;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7" name="Google Shape;127;p1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01.12</a:t>
              </a:r>
              <a:endParaRPr b="1" sz="1200">
                <a:solidFill>
                  <a:srgbClr val="E69138"/>
                </a:solidFill>
                <a:latin typeface="Roboto"/>
                <a:ea typeface="Roboto"/>
                <a:cs typeface="Roboto"/>
                <a:sym typeface="Roboto"/>
              </a:endParaRPr>
            </a:p>
          </p:txBody>
        </p:sp>
        <p:sp>
          <p:nvSpPr>
            <p:cNvPr id="129" name="Google Shape;129;p17"/>
            <p:cNvSpPr txBox="1"/>
            <p:nvPr/>
          </p:nvSpPr>
          <p:spPr>
            <a:xfrm>
              <a:off x="4131800" y="3503000"/>
              <a:ext cx="16107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Connecting Components</a:t>
              </a:r>
              <a:endParaRPr b="1" sz="900">
                <a:solidFill>
                  <a:srgbClr val="3D85C6"/>
                </a:solidFill>
                <a:latin typeface="Roboto"/>
                <a:ea typeface="Roboto"/>
                <a:cs typeface="Roboto"/>
                <a:sym typeface="Roboto"/>
              </a:endParaRPr>
            </a:p>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Connect Emotion with Jokes and UI Robot to a complete UX</a:t>
              </a:r>
              <a:endParaRPr b="1" sz="800">
                <a:latin typeface="Roboto"/>
                <a:ea typeface="Roboto"/>
                <a:cs typeface="Roboto"/>
                <a:sym typeface="Roboto"/>
              </a:endParaRPr>
            </a:p>
          </p:txBody>
        </p:sp>
      </p:grpSp>
      <p:grpSp>
        <p:nvGrpSpPr>
          <p:cNvPr id="130" name="Google Shape;130;p17"/>
          <p:cNvGrpSpPr/>
          <p:nvPr/>
        </p:nvGrpSpPr>
        <p:grpSpPr>
          <a:xfrm>
            <a:off x="5707757" y="1909100"/>
            <a:ext cx="2656068" cy="1678900"/>
            <a:chOff x="5707757" y="1909100"/>
            <a:chExt cx="2656068" cy="1678900"/>
          </a:xfrm>
        </p:grpSpPr>
        <p:sp>
          <p:nvSpPr>
            <p:cNvPr id="131" name="Google Shape;131;p17"/>
            <p:cNvSpPr/>
            <p:nvPr/>
          </p:nvSpPr>
          <p:spPr>
            <a:xfrm>
              <a:off x="6075125" y="3079475"/>
              <a:ext cx="22887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7"/>
            <p:cNvGrpSpPr/>
            <p:nvPr/>
          </p:nvGrpSpPr>
          <p:grpSpPr>
            <a:xfrm>
              <a:off x="6031394" y="2571465"/>
              <a:ext cx="92400" cy="640535"/>
              <a:chOff x="845575" y="2335100"/>
              <a:chExt cx="92400" cy="640535"/>
            </a:xfrm>
          </p:grpSpPr>
          <p:cxnSp>
            <p:nvCxnSpPr>
              <p:cNvPr id="133" name="Google Shape;133;p17"/>
              <p:cNvCxnSpPr/>
              <p:nvPr/>
            </p:nvCxnSpPr>
            <p:spPr>
              <a:xfrm flipH="1">
                <a:off x="891881" y="2413735"/>
                <a:ext cx="6000" cy="561900"/>
              </a:xfrm>
              <a:prstGeom prst="straightConnector1">
                <a:avLst/>
              </a:prstGeom>
              <a:noFill/>
              <a:ln cap="flat" cmpd="sng" w="9525">
                <a:solidFill>
                  <a:srgbClr val="000000"/>
                </a:solidFill>
                <a:prstDash val="solid"/>
                <a:round/>
                <a:headEnd len="sm" w="sm" type="none"/>
                <a:tailEnd len="sm" w="sm" type="none"/>
              </a:ln>
            </p:spPr>
          </p:cxnSp>
          <p:sp>
            <p:nvSpPr>
              <p:cNvPr id="134" name="Google Shape;134;p17"/>
              <p:cNvSpPr/>
              <p:nvPr/>
            </p:nvSpPr>
            <p:spPr>
              <a:xfrm>
                <a:off x="845575" y="23351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7"/>
            <p:cNvSpPr txBox="1"/>
            <p:nvPr/>
          </p:nvSpPr>
          <p:spPr>
            <a:xfrm>
              <a:off x="5707757" y="321660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900">
                  <a:latin typeface="Roboto"/>
                  <a:ea typeface="Roboto"/>
                  <a:cs typeface="Roboto"/>
                  <a:sym typeface="Roboto"/>
                </a:rPr>
                <a:t>18.12</a:t>
              </a:r>
              <a:endParaRPr b="1" sz="900">
                <a:latin typeface="Roboto"/>
                <a:ea typeface="Roboto"/>
                <a:cs typeface="Roboto"/>
                <a:sym typeface="Roboto"/>
              </a:endParaRPr>
            </a:p>
          </p:txBody>
        </p:sp>
        <p:sp>
          <p:nvSpPr>
            <p:cNvPr id="136" name="Google Shape;136;p17"/>
            <p:cNvSpPr txBox="1"/>
            <p:nvPr/>
          </p:nvSpPr>
          <p:spPr>
            <a:xfrm>
              <a:off x="5917350" y="1909100"/>
              <a:ext cx="1683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Project Presentation (Rehearsal)</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rPr lang="ca" sz="800">
                  <a:latin typeface="Roboto"/>
                  <a:ea typeface="Roboto"/>
                  <a:cs typeface="Roboto"/>
                  <a:sym typeface="Roboto"/>
                </a:rPr>
                <a:t>Status Update: How is everything going? What’s left to do?</a:t>
              </a:r>
              <a:endParaRPr b="1" sz="800">
                <a:latin typeface="Roboto"/>
                <a:ea typeface="Roboto"/>
                <a:cs typeface="Roboto"/>
                <a:sym typeface="Roboto"/>
              </a:endParaRPr>
            </a:p>
          </p:txBody>
        </p:sp>
      </p:grpSp>
      <p:grpSp>
        <p:nvGrpSpPr>
          <p:cNvPr id="137" name="Google Shape;137;p17"/>
          <p:cNvGrpSpPr/>
          <p:nvPr/>
        </p:nvGrpSpPr>
        <p:grpSpPr>
          <a:xfrm>
            <a:off x="6721225" y="2702600"/>
            <a:ext cx="2024750" cy="1744200"/>
            <a:chOff x="6721225" y="2702600"/>
            <a:chExt cx="2024750" cy="1744200"/>
          </a:xfrm>
        </p:grpSpPr>
        <p:sp>
          <p:nvSpPr>
            <p:cNvPr id="138" name="Google Shape;138;p17"/>
            <p:cNvSpPr/>
            <p:nvPr/>
          </p:nvSpPr>
          <p:spPr>
            <a:xfrm>
              <a:off x="8354775" y="3079475"/>
              <a:ext cx="3912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rot="10800000">
              <a:off x="7328221" y="3079467"/>
              <a:ext cx="92400" cy="411825"/>
              <a:chOff x="2070100" y="2563700"/>
              <a:chExt cx="92400" cy="411825"/>
            </a:xfrm>
          </p:grpSpPr>
          <p:cxnSp>
            <p:nvCxnSpPr>
              <p:cNvPr id="140" name="Google Shape;140;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1" name="Google Shape;141;p1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7"/>
            <p:cNvSpPr txBox="1"/>
            <p:nvPr/>
          </p:nvSpPr>
          <p:spPr>
            <a:xfrm>
              <a:off x="7004001" y="2702600"/>
              <a:ext cx="1207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1200">
                  <a:solidFill>
                    <a:srgbClr val="E69138"/>
                  </a:solidFill>
                  <a:latin typeface="Roboto"/>
                  <a:ea typeface="Roboto"/>
                  <a:cs typeface="Roboto"/>
                  <a:sym typeface="Roboto"/>
                </a:rPr>
                <a:t>05.01.2024</a:t>
              </a:r>
              <a:endParaRPr b="1" sz="1200">
                <a:solidFill>
                  <a:srgbClr val="E69138"/>
                </a:solidFill>
                <a:latin typeface="Roboto"/>
                <a:ea typeface="Roboto"/>
                <a:cs typeface="Roboto"/>
                <a:sym typeface="Roboto"/>
              </a:endParaRPr>
            </a:p>
          </p:txBody>
        </p:sp>
        <p:sp>
          <p:nvSpPr>
            <p:cNvPr id="143" name="Google Shape;143;p17"/>
            <p:cNvSpPr txBox="1"/>
            <p:nvPr/>
          </p:nvSpPr>
          <p:spPr>
            <a:xfrm>
              <a:off x="6721225" y="3491300"/>
              <a:ext cx="20247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900">
                  <a:solidFill>
                    <a:srgbClr val="3D85C6"/>
                  </a:solidFill>
                  <a:latin typeface="Roboto"/>
                  <a:ea typeface="Roboto"/>
                  <a:cs typeface="Roboto"/>
                  <a:sym typeface="Roboto"/>
                </a:rPr>
                <a:t>Final Project </a:t>
              </a:r>
              <a:endParaRPr b="1" sz="900">
                <a:solidFill>
                  <a:srgbClr val="3D85C6"/>
                </a:solidFill>
                <a:latin typeface="Roboto"/>
                <a:ea typeface="Roboto"/>
                <a:cs typeface="Roboto"/>
                <a:sym typeface="Roboto"/>
              </a:endParaRPr>
            </a:p>
            <a:p>
              <a:pPr indent="0" lvl="0" marL="0" rtl="0" algn="l">
                <a:spcBef>
                  <a:spcPts val="0"/>
                </a:spcBef>
                <a:spcAft>
                  <a:spcPts val="0"/>
                </a:spcAft>
                <a:buNone/>
              </a:pPr>
              <a:br>
                <a:rPr lang="ca" sz="800">
                  <a:latin typeface="Roboto"/>
                  <a:ea typeface="Roboto"/>
                  <a:cs typeface="Roboto"/>
                  <a:sym typeface="Roboto"/>
                </a:rPr>
              </a:br>
              <a:r>
                <a:rPr lang="ca" sz="800">
                  <a:latin typeface="Roboto"/>
                  <a:ea typeface="Roboto"/>
                  <a:cs typeface="Roboto"/>
                  <a:sym typeface="Roboto"/>
                </a:rPr>
                <a:t>Improve individual components by finetuning models and UI</a:t>
              </a:r>
              <a:endParaRPr sz="800">
                <a:latin typeface="Roboto"/>
                <a:ea typeface="Roboto"/>
                <a:cs typeface="Roboto"/>
                <a:sym typeface="Roboto"/>
              </a:endParaRPr>
            </a:p>
            <a:p>
              <a:pPr indent="0" lvl="0" marL="0" rtl="0" algn="l">
                <a:spcBef>
                  <a:spcPts val="1000"/>
                </a:spcBef>
                <a:spcAft>
                  <a:spcPts val="1600"/>
                </a:spcAft>
                <a:buNone/>
              </a:pPr>
              <a:r>
                <a:rPr lang="ca" sz="800">
                  <a:latin typeface="Roboto"/>
                  <a:ea typeface="Roboto"/>
                  <a:cs typeface="Roboto"/>
                  <a:sym typeface="Roboto"/>
                </a:rPr>
                <a:t>Conduct experiment and analyze results</a:t>
              </a:r>
              <a:endParaRPr sz="800">
                <a:latin typeface="Roboto"/>
                <a:ea typeface="Roboto"/>
                <a:cs typeface="Roboto"/>
                <a:sym typeface="Roboto"/>
              </a:endParaRPr>
            </a:p>
          </p:txBody>
        </p:sp>
      </p:grpSp>
      <p:grpSp>
        <p:nvGrpSpPr>
          <p:cNvPr id="144" name="Google Shape;144;p17"/>
          <p:cNvGrpSpPr/>
          <p:nvPr/>
        </p:nvGrpSpPr>
        <p:grpSpPr>
          <a:xfrm>
            <a:off x="31233" y="2462450"/>
            <a:ext cx="1763117" cy="1125550"/>
            <a:chOff x="3154233" y="2462450"/>
            <a:chExt cx="1763117" cy="1125550"/>
          </a:xfrm>
        </p:grpSpPr>
        <p:sp>
          <p:nvSpPr>
            <p:cNvPr id="145" name="Google Shape;145;p17"/>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800">
                  <a:latin typeface="Roboto"/>
                  <a:ea typeface="Roboto"/>
                  <a:cs typeface="Roboto"/>
                  <a:sym typeface="Roboto"/>
                </a:rPr>
                <a:t>26.09</a:t>
              </a:r>
              <a:endParaRPr b="1" sz="800">
                <a:latin typeface="Roboto"/>
                <a:ea typeface="Roboto"/>
                <a:cs typeface="Roboto"/>
                <a:sym typeface="Roboto"/>
              </a:endParaRPr>
            </a:p>
          </p:txBody>
        </p:sp>
        <p:sp>
          <p:nvSpPr>
            <p:cNvPr id="147" name="Google Shape;147;p17"/>
            <p:cNvSpPr txBox="1"/>
            <p:nvPr/>
          </p:nvSpPr>
          <p:spPr>
            <a:xfrm>
              <a:off x="3234350" y="2462450"/>
              <a:ext cx="16830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Start Ideation</a:t>
              </a:r>
              <a:br>
                <a:rPr b="1" lang="ca" sz="700">
                  <a:latin typeface="Roboto"/>
                  <a:ea typeface="Roboto"/>
                  <a:cs typeface="Roboto"/>
                  <a:sym typeface="Roboto"/>
                </a:rPr>
              </a:br>
              <a:r>
                <a:rPr b="1" lang="ca" sz="700">
                  <a:latin typeface="Roboto"/>
                  <a:ea typeface="Roboto"/>
                  <a:cs typeface="Roboto"/>
                  <a:sym typeface="Roboto"/>
                </a:rPr>
                <a:t> Phase</a:t>
              </a:r>
              <a:endParaRPr b="1" sz="7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nvGrpSpPr>
            <p:cNvPr id="148" name="Google Shape;148;p17"/>
            <p:cNvGrpSpPr/>
            <p:nvPr/>
          </p:nvGrpSpPr>
          <p:grpSpPr>
            <a:xfrm>
              <a:off x="3435870" y="2800065"/>
              <a:ext cx="92400" cy="411825"/>
              <a:chOff x="845575" y="2563700"/>
              <a:chExt cx="92400" cy="411825"/>
            </a:xfrm>
          </p:grpSpPr>
          <p:sp>
            <p:nvSpPr>
              <p:cNvPr id="149" name="Google Shape;149;p1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sp>
        <p:nvSpPr>
          <p:cNvPr id="151" name="Google Shape;151;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52" name="Google Shape;152;p17"/>
          <p:cNvCxnSpPr>
            <a:endCxn id="153" idx="0"/>
          </p:cNvCxnSpPr>
          <p:nvPr/>
        </p:nvCxnSpPr>
        <p:spPr>
          <a:xfrm rot="10800000">
            <a:off x="8746021" y="2653092"/>
            <a:ext cx="0" cy="569400"/>
          </a:xfrm>
          <a:prstGeom prst="straightConnector1">
            <a:avLst/>
          </a:prstGeom>
          <a:noFill/>
          <a:ln cap="flat" cmpd="sng" w="9525">
            <a:solidFill>
              <a:srgbClr val="000000"/>
            </a:solidFill>
            <a:prstDash val="solid"/>
            <a:round/>
            <a:headEnd len="sm" w="sm" type="none"/>
            <a:tailEnd len="sm" w="sm" type="none"/>
          </a:ln>
        </p:spPr>
      </p:cxnSp>
      <p:sp>
        <p:nvSpPr>
          <p:cNvPr id="153" name="Google Shape;153;p17"/>
          <p:cNvSpPr/>
          <p:nvPr/>
        </p:nvSpPr>
        <p:spPr>
          <a:xfrm rot="10800000">
            <a:off x="8699821" y="2560692"/>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nvSpPr>
        <p:spPr>
          <a:xfrm>
            <a:off x="8009075" y="2279000"/>
            <a:ext cx="9309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700">
                <a:latin typeface="Roboto"/>
                <a:ea typeface="Roboto"/>
                <a:cs typeface="Roboto"/>
                <a:sym typeface="Roboto"/>
              </a:rPr>
              <a:t>Final</a:t>
            </a:r>
            <a:r>
              <a:rPr b="1" lang="ca" sz="700">
                <a:latin typeface="Roboto"/>
                <a:ea typeface="Roboto"/>
                <a:cs typeface="Roboto"/>
                <a:sym typeface="Roboto"/>
              </a:rPr>
              <a:t> Presentation</a:t>
            </a:r>
            <a:endParaRPr b="1" sz="700">
              <a:latin typeface="Roboto"/>
              <a:ea typeface="Roboto"/>
              <a:cs typeface="Roboto"/>
              <a:sym typeface="Roboto"/>
            </a:endParaRPr>
          </a:p>
          <a:p>
            <a:pPr indent="0" lvl="0" marL="0" rtl="0" algn="l">
              <a:spcBef>
                <a:spcPts val="0"/>
              </a:spcBef>
              <a:spcAft>
                <a:spcPts val="0"/>
              </a:spcAft>
              <a:buNone/>
            </a:pPr>
            <a:r>
              <a:t/>
            </a:r>
            <a:endParaRPr b="1" sz="700">
              <a:latin typeface="Roboto"/>
              <a:ea typeface="Roboto"/>
              <a:cs typeface="Roboto"/>
              <a:sym typeface="Roboto"/>
            </a:endParaRPr>
          </a:p>
          <a:p>
            <a:pPr indent="0" lvl="0" marL="0" rtl="0" algn="l">
              <a:spcBef>
                <a:spcPts val="0"/>
              </a:spcBef>
              <a:spcAft>
                <a:spcPts val="1600"/>
              </a:spcAft>
              <a:buNone/>
            </a:pPr>
            <a:r>
              <a:t/>
            </a:r>
            <a:endParaRPr b="1" sz="700">
              <a:latin typeface="Roboto"/>
              <a:ea typeface="Roboto"/>
              <a:cs typeface="Roboto"/>
              <a:sym typeface="Roboto"/>
            </a:endParaRPr>
          </a:p>
        </p:txBody>
      </p:sp>
      <p:sp>
        <p:nvSpPr>
          <p:cNvPr id="155" name="Google Shape;155;p17"/>
          <p:cNvSpPr txBox="1"/>
          <p:nvPr/>
        </p:nvSpPr>
        <p:spPr>
          <a:xfrm>
            <a:off x="8299524" y="3216600"/>
            <a:ext cx="821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ca" sz="900">
                <a:latin typeface="Roboto"/>
                <a:ea typeface="Roboto"/>
                <a:cs typeface="Roboto"/>
                <a:sym typeface="Roboto"/>
              </a:rPr>
              <a:t>08.01.2024</a:t>
            </a:r>
            <a:endParaRPr b="1" sz="900">
              <a:latin typeface="Roboto"/>
              <a:ea typeface="Roboto"/>
              <a:cs typeface="Roboto"/>
              <a:sym typeface="Roboto"/>
            </a:endParaRPr>
          </a:p>
        </p:txBody>
      </p:sp>
      <p:sp>
        <p:nvSpPr>
          <p:cNvPr id="156" name="Google Shape;156;p17"/>
          <p:cNvSpPr/>
          <p:nvPr/>
        </p:nvSpPr>
        <p:spPr>
          <a:xfrm>
            <a:off x="362209" y="3079475"/>
            <a:ext cx="2025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Research Question</a:t>
            </a:r>
            <a:endParaRPr/>
          </a:p>
        </p:txBody>
      </p:sp>
      <p:sp>
        <p:nvSpPr>
          <p:cNvPr id="162" name="Google Shape;162;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
        <p:nvSpPr>
          <p:cNvPr id="163" name="Google Shape;163;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Research Question</a:t>
            </a:r>
            <a:endParaRPr/>
          </a:p>
        </p:txBody>
      </p:sp>
      <p:sp>
        <p:nvSpPr>
          <p:cNvPr id="169" name="Google Shape;169;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170" name="Google Shape;170;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l">
              <a:spcBef>
                <a:spcPts val="1200"/>
              </a:spcBef>
              <a:spcAft>
                <a:spcPts val="1200"/>
              </a:spcAft>
              <a:buNone/>
            </a:pPr>
            <a:r>
              <a:rPr lang="ca" sz="2900"/>
              <a:t>Does a robot UI with laughing detecting make the overall UX more enjoyable to use for the user than a random joke telling UI?</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t>Variables</a:t>
            </a:r>
            <a:endParaRPr/>
          </a:p>
        </p:txBody>
      </p:sp>
      <p:sp>
        <p:nvSpPr>
          <p:cNvPr id="176" name="Google Shape;176;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2"/>
                </a:solidFill>
              </a:rPr>
              <a:t>‹#›</a:t>
            </a:fld>
            <a:endParaRPr>
              <a:solidFill>
                <a:schemeClr val="lt2"/>
              </a:solidFill>
            </a:endParaRPr>
          </a:p>
        </p:txBody>
      </p:sp>
      <p:sp>
        <p:nvSpPr>
          <p:cNvPr id="177" name="Google Shape;177;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ca" sz="2000"/>
              <a:t>3 options</a:t>
            </a:r>
            <a:endParaRPr b="1" sz="2000"/>
          </a:p>
          <a:p>
            <a:pPr indent="-355600" lvl="0" marL="457200" marR="0" rtl="0" algn="l">
              <a:lnSpc>
                <a:spcPct val="115000"/>
              </a:lnSpc>
              <a:spcBef>
                <a:spcPts val="1200"/>
              </a:spcBef>
              <a:spcAft>
                <a:spcPts val="0"/>
              </a:spcAft>
              <a:buSzPts val="2000"/>
              <a:buChar char="-"/>
            </a:pPr>
            <a:r>
              <a:rPr lang="ca" sz="2000"/>
              <a:t>UI: Empty UI with jokes written on the screen</a:t>
            </a:r>
            <a:endParaRPr sz="2000"/>
          </a:p>
          <a:p>
            <a:pPr indent="-355600" lvl="0" marL="457200" marR="0" rtl="0" algn="l">
              <a:lnSpc>
                <a:spcPct val="115000"/>
              </a:lnSpc>
              <a:spcBef>
                <a:spcPts val="0"/>
              </a:spcBef>
              <a:spcAft>
                <a:spcPts val="0"/>
              </a:spcAft>
              <a:buSzPts val="2000"/>
              <a:buChar char="-"/>
            </a:pPr>
            <a:r>
              <a:rPr lang="ca" sz="2000"/>
              <a:t>Facial expression: Same UI with added like/dislike buttons</a:t>
            </a:r>
            <a:endParaRPr sz="2000"/>
          </a:p>
          <a:p>
            <a:pPr indent="-355600" lvl="0" marL="457200" rtl="0" algn="l">
              <a:spcBef>
                <a:spcPts val="0"/>
              </a:spcBef>
              <a:spcAft>
                <a:spcPts val="0"/>
              </a:spcAft>
              <a:buSzPts val="2000"/>
              <a:buChar char="-"/>
            </a:pPr>
            <a:r>
              <a:rPr lang="ca" sz="2000"/>
              <a:t>(Recommender system: jokes.random())</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Status Update</a:t>
            </a:r>
            <a:endParaRPr/>
          </a:p>
        </p:txBody>
      </p:sp>
      <p:sp>
        <p:nvSpPr>
          <p:cNvPr id="183" name="Google Shape;183;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solidFill>
                  <a:schemeClr val="lt1"/>
                </a:solidFill>
              </a:rPr>
              <a:t>‹#›</a:t>
            </a:fld>
            <a:endParaRPr>
              <a:solidFill>
                <a:schemeClr val="lt1"/>
              </a:solidFill>
            </a:endParaRPr>
          </a:p>
        </p:txBody>
      </p:sp>
      <p:sp>
        <p:nvSpPr>
          <p:cNvPr id="184" name="Google Shape;184;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