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
      <p:font typeface="Merriweather"/>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44" Type="http://schemas.openxmlformats.org/officeDocument/2006/relationships/font" Target="fonts/Merriweather-bold.fntdata"/><Relationship Id="rId21" Type="http://schemas.openxmlformats.org/officeDocument/2006/relationships/slide" Target="slides/slide16.xml"/><Relationship Id="rId43" Type="http://schemas.openxmlformats.org/officeDocument/2006/relationships/font" Target="fonts/Merriweather-regular.fntdata"/><Relationship Id="rId24" Type="http://schemas.openxmlformats.org/officeDocument/2006/relationships/slide" Target="slides/slide19.xml"/><Relationship Id="rId46" Type="http://schemas.openxmlformats.org/officeDocument/2006/relationships/font" Target="fonts/Merriweather-boldItalic.fntdata"/><Relationship Id="rId23" Type="http://schemas.openxmlformats.org/officeDocument/2006/relationships/slide" Target="slides/slide18.xml"/><Relationship Id="rId45"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sz="1300">
                <a:solidFill>
                  <a:srgbClr val="656667"/>
                </a:solidFill>
                <a:highlight>
                  <a:srgbClr val="FFFEFC"/>
                </a:highlight>
              </a:rPr>
              <a:t>A good, hearty laugh relieves physical tension and stress, leaving your muscles relaxed for up to 45 minutes afterwards</a:t>
            </a:r>
            <a:br>
              <a:rPr lang="ca" sz="1300">
                <a:solidFill>
                  <a:srgbClr val="656667"/>
                </a:solidFill>
                <a:highlight>
                  <a:srgbClr val="FFFEFC"/>
                </a:highlight>
              </a:rPr>
            </a:br>
            <a:br>
              <a:rPr lang="ca" sz="1300">
                <a:solidFill>
                  <a:srgbClr val="656667"/>
                </a:solidFill>
                <a:highlight>
                  <a:srgbClr val="FFFEFC"/>
                </a:highlight>
              </a:rPr>
            </a:br>
            <a:r>
              <a:rPr lang="ca" sz="1200">
                <a:solidFill>
                  <a:srgbClr val="212121"/>
                </a:solidFill>
                <a:highlight>
                  <a:srgbClr val="F7F9F9"/>
                </a:highlight>
                <a:latin typeface="Merriweather"/>
                <a:ea typeface="Merriweather"/>
                <a:cs typeface="Merriweather"/>
                <a:sym typeface="Merriweather"/>
              </a:rPr>
              <a:t>In fact, one study suggests that healthy children may laugh as much as 400 times per day, but adults tend to laugh only 15 times per day.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7e7403b5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7e7403b5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solidFill>
                  <a:schemeClr val="dk1"/>
                </a:solidFill>
              </a:rPr>
              <a:t>For the target group, we choose English speaking student. The main reason for this is </a:t>
            </a:r>
            <a:r>
              <a:rPr lang="ca">
                <a:solidFill>
                  <a:schemeClr val="dk1"/>
                </a:solidFill>
              </a:rPr>
              <a:t>because 1. we found a dataset containing over 60000 english jokes and 2. student are quite general, accessible and suitable for test persons.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963559f8a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963559f8a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Let’s move on to the project description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8692ba888c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8692ba888c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We can divide this project into 3 main parts. </a:t>
            </a:r>
            <a:endParaRPr/>
          </a:p>
          <a:p>
            <a:pPr indent="-298450" lvl="0" marL="457200" rtl="0" algn="l">
              <a:spcBef>
                <a:spcPts val="0"/>
              </a:spcBef>
              <a:spcAft>
                <a:spcPts val="0"/>
              </a:spcAft>
              <a:buSzPts val="1100"/>
              <a:buChar char="-"/>
            </a:pPr>
            <a:r>
              <a:rPr lang="ca"/>
              <a:t>The smile detection module, as I like to call it, which is responsible for identifying the emotion and gestures via the camera.</a:t>
            </a:r>
            <a:endParaRPr/>
          </a:p>
          <a:p>
            <a:pPr indent="-298450" lvl="0" marL="457200" rtl="0" algn="l">
              <a:spcBef>
                <a:spcPts val="0"/>
              </a:spcBef>
              <a:spcAft>
                <a:spcPts val="0"/>
              </a:spcAft>
              <a:buSzPts val="1100"/>
              <a:buChar char="-"/>
            </a:pPr>
            <a:r>
              <a:rPr lang="ca"/>
              <a:t>This is followed by the recommender system that will try to find the likings of the user.</a:t>
            </a:r>
            <a:endParaRPr/>
          </a:p>
          <a:p>
            <a:pPr indent="-298450" lvl="0" marL="457200" rtl="0" algn="l">
              <a:spcBef>
                <a:spcPts val="0"/>
              </a:spcBef>
              <a:spcAft>
                <a:spcPts val="0"/>
              </a:spcAft>
              <a:buSzPts val="1100"/>
              <a:buChar char="-"/>
            </a:pPr>
            <a:r>
              <a:rPr lang="ca"/>
              <a:t>Finally</a:t>
            </a:r>
            <a:r>
              <a:rPr lang="ca"/>
              <a:t>, we created a UI with a virtual robot that support the whole </a:t>
            </a:r>
            <a:r>
              <a:rPr lang="ca"/>
              <a:t>user interaction and is responsible for the logging of the experiment values.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ac822f9c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ac822f9c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Let’s start with the smile detection module. The </a:t>
            </a:r>
            <a:r>
              <a:rPr lang="ca"/>
              <a:t>initial</a:t>
            </a:r>
            <a:r>
              <a:rPr lang="ca"/>
              <a:t> approach consisted out of using Mediapipe to extract facial keypoints, which are x,y,z coordinates on your face that represent </a:t>
            </a:r>
            <a:r>
              <a:rPr lang="ca"/>
              <a:t>facial muscles movements. This was getting used as input for a CNN and resulted in a great accuracy. However, in real tests, it did not perform so good and we would like to find a more explainable way to approach this problem.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963559f8a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963559f8a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And we discovered that blendshapes are also something that mediapipe is offering.</a:t>
            </a:r>
            <a:endParaRPr/>
          </a:p>
          <a:p>
            <a:pPr indent="0" lvl="0" marL="0" rtl="0" algn="l">
              <a:spcBef>
                <a:spcPts val="0"/>
              </a:spcBef>
              <a:spcAft>
                <a:spcPts val="0"/>
              </a:spcAft>
              <a:buNone/>
            </a:pPr>
            <a:r>
              <a:rPr lang="ca"/>
              <a:t>These blendshapes are the result of a pretrained model on these keypoints and represent certain facial regions.</a:t>
            </a:r>
            <a:endParaRPr/>
          </a:p>
          <a:p>
            <a:pPr indent="0" lvl="0" marL="0" rtl="0" algn="l">
              <a:spcBef>
                <a:spcPts val="0"/>
              </a:spcBef>
              <a:spcAft>
                <a:spcPts val="0"/>
              </a:spcAft>
              <a:buNone/>
            </a:pPr>
            <a:r>
              <a:rPr lang="ca"/>
              <a:t>An example of this is the upper corner of your mouth or the movement of your eyes. </a:t>
            </a:r>
            <a:endParaRPr/>
          </a:p>
          <a:p>
            <a:pPr indent="0" lvl="0" marL="0" rtl="0" algn="l">
              <a:spcBef>
                <a:spcPts val="0"/>
              </a:spcBef>
              <a:spcAft>
                <a:spcPts val="0"/>
              </a:spcAft>
              <a:buNone/>
            </a:pPr>
            <a:r>
              <a:rPr lang="ca"/>
              <a:t>Working with this is extremely easy, not only because it is way more explainable but also because it can be integrated into the front-end directly.</a:t>
            </a:r>
            <a:endParaRPr/>
          </a:p>
          <a:p>
            <a:pPr indent="0" lvl="0" marL="0" rtl="0" algn="l">
              <a:spcBef>
                <a:spcPts val="0"/>
              </a:spcBef>
              <a:spcAft>
                <a:spcPts val="0"/>
              </a:spcAft>
              <a:buNone/>
            </a:pPr>
            <a:r>
              <a:rPr lang="ca"/>
              <a:t>The final step was to finetune the values, by introducing 2 calibration phases: one for a neutral face and one for a smiling face and normalize these values as an input to the recommender system.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963559f8a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963559f8a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7c83e0ab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a7c83e0ab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963559f8a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963559f8a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lena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a5851fec9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a5851fec9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a796fd2df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a796fd2df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bd629d2e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bd629d2e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963559f8a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963559f8a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796fd2d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a796fd2d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lena Based on this, we want to evaluate the following questions. </a:t>
            </a:r>
            <a:endParaRPr/>
          </a:p>
          <a:p>
            <a:pPr indent="0" lvl="0" marL="0" rtl="0" algn="l">
              <a:spcBef>
                <a:spcPts val="0"/>
              </a:spcBef>
              <a:spcAft>
                <a:spcPts val="0"/>
              </a:spcAft>
              <a:buClr>
                <a:schemeClr val="dk1"/>
              </a:buClr>
              <a:buSzPts val="1100"/>
              <a:buFont typeface="Arial"/>
              <a:buNone/>
            </a:pPr>
            <a:r>
              <a:rPr lang="ca"/>
              <a:t>First is seeing how the recommender system learns over time. The longer the user interacts with the system, the better the jokes should get, and the more the user should laugh.</a:t>
            </a:r>
            <a:endParaRPr/>
          </a:p>
          <a:p>
            <a:pPr indent="0" lvl="0" marL="0" rtl="0" algn="l">
              <a:spcBef>
                <a:spcPts val="0"/>
              </a:spcBef>
              <a:spcAft>
                <a:spcPts val="0"/>
              </a:spcAft>
              <a:buClr>
                <a:schemeClr val="dk1"/>
              </a:buClr>
              <a:buSzPts val="1100"/>
              <a:buFont typeface="Arial"/>
              <a:buNone/>
            </a:pPr>
            <a:r>
              <a:rPr lang="ca"/>
              <a:t>Next, we want to estimate, how accurate our smile detection module is by comparing this to our own estimation of smile degrees.</a:t>
            </a:r>
            <a:endParaRPr/>
          </a:p>
          <a:p>
            <a:pPr indent="0" lvl="0" marL="0" rtl="0" algn="l">
              <a:spcBef>
                <a:spcPts val="0"/>
              </a:spcBef>
              <a:spcAft>
                <a:spcPts val="0"/>
              </a:spcAft>
              <a:buClr>
                <a:schemeClr val="dk1"/>
              </a:buClr>
              <a:buSzPts val="1100"/>
              <a:buFont typeface="Arial"/>
              <a:buNone/>
            </a:pPr>
            <a:r>
              <a:rPr lang="ca"/>
              <a:t>Lastly, we want to find out if there are any difference in the user experience observed by the user, and especially if we can make him laugh more often.</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a7e7403b5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a7e7403b5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some statistics about our participants, more than ⅔ were male so we have a little gender bias, </a:t>
            </a:r>
            <a:r>
              <a:rPr lang="ca"/>
              <a:t>the age speaks for our target group of students, and we can see the spread between bachelor and master degrees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963559f8a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963559f8a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lena Remote with screen recording and </a:t>
            </a:r>
            <a:r>
              <a:rPr lang="ca"/>
              <a:t>screen sharing, each user doing 2 rounds, the minimum interaction</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a7e7403b5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a7e7403b5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Now that the experiment have been executed, it is time to analyse the data.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abbd9a86e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abbd9a86e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Before going into other details, we should check if our first module, the smile detection, is actually </a:t>
            </a:r>
            <a:r>
              <a:rPr lang="ca"/>
              <a:t>performing</a:t>
            </a:r>
            <a:r>
              <a:rPr lang="ca"/>
              <a:t> alright. If we rate the smiles of the user, is this similar to smiles detection by the robot.</a:t>
            </a:r>
            <a:endParaRPr/>
          </a:p>
          <a:p>
            <a:pPr indent="0" lvl="0" marL="0" rtl="0" algn="l">
              <a:spcBef>
                <a:spcPts val="0"/>
              </a:spcBef>
              <a:spcAft>
                <a:spcPts val="0"/>
              </a:spcAft>
              <a:buNone/>
            </a:pPr>
            <a:r>
              <a:rPr lang="ca"/>
              <a:t>The first problem with this is that our values are in classes, namely: neutral, slight smile and smile and the robot values are ranging from 0 to 1.</a:t>
            </a:r>
            <a:endParaRPr/>
          </a:p>
          <a:p>
            <a:pPr indent="0" lvl="0" marL="0" rtl="0" algn="l">
              <a:spcBef>
                <a:spcPts val="0"/>
              </a:spcBef>
              <a:spcAft>
                <a:spcPts val="0"/>
              </a:spcAft>
              <a:buNone/>
            </a:pPr>
            <a:r>
              <a:rPr lang="ca"/>
              <a:t>To solve this, we decided to map them to smile or no smile. So slight smile gets mapped to smile and everything above 0.5 gets mapped to smile </a:t>
            </a:r>
            <a:r>
              <a:rPr lang="ca"/>
              <a:t>as well</a:t>
            </a:r>
            <a:r>
              <a:rPr lang="ca"/>
              <a:t>.</a:t>
            </a:r>
            <a:endParaRPr/>
          </a:p>
          <a:p>
            <a:pPr indent="0" lvl="0" marL="0" rtl="0" algn="l">
              <a:spcBef>
                <a:spcPts val="0"/>
              </a:spcBef>
              <a:spcAft>
                <a:spcPts val="0"/>
              </a:spcAft>
              <a:buNone/>
            </a:pPr>
            <a:r>
              <a:rPr lang="ca"/>
              <a:t>Comparing this we saw that </a:t>
            </a:r>
            <a:r>
              <a:rPr lang="ca"/>
              <a:t>there</a:t>
            </a:r>
            <a:r>
              <a:rPr lang="ca"/>
              <a:t> is not a significant difference between these the sets of values, which means that overall this modules does an excellent job at detection.</a:t>
            </a:r>
            <a:endParaRPr/>
          </a:p>
          <a:p>
            <a:pPr indent="0" lvl="0" marL="0" rtl="0" algn="l">
              <a:spcBef>
                <a:spcPts val="0"/>
              </a:spcBef>
              <a:spcAft>
                <a:spcPts val="0"/>
              </a:spcAft>
              <a:buNone/>
            </a:pPr>
            <a:r>
              <a:rPr lang="ca"/>
              <a:t>Finally, we also calculated the mean squared error, which resulted in around 13%.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abd629d2e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abd629d2e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A first attempt to answer our research question is to compare the values from both experiments. </a:t>
            </a:r>
            <a:br>
              <a:rPr lang="ca"/>
            </a:br>
            <a:r>
              <a:rPr lang="ca"/>
              <a:t>Sadly, this resulted in a non-significant difference, which </a:t>
            </a:r>
            <a:r>
              <a:rPr lang="ca"/>
              <a:t>means</a:t>
            </a:r>
            <a:r>
              <a:rPr lang="ca"/>
              <a:t> that the recommender system did not </a:t>
            </a:r>
            <a:r>
              <a:rPr lang="ca"/>
              <a:t>have</a:t>
            </a:r>
            <a:r>
              <a:rPr lang="ca"/>
              <a:t> an immediate effect on the smile-degree and </a:t>
            </a:r>
            <a:r>
              <a:rPr lang="ca"/>
              <a:t>average</a:t>
            </a:r>
            <a:r>
              <a:rPr lang="ca"/>
              <a:t> values of both runs are very similar. </a:t>
            </a:r>
            <a:endParaRPr/>
          </a:p>
          <a:p>
            <a:pPr indent="0" lvl="0" marL="0" rtl="0" algn="l">
              <a:spcBef>
                <a:spcPts val="0"/>
              </a:spcBef>
              <a:spcAft>
                <a:spcPts val="0"/>
              </a:spcAft>
              <a:buNone/>
            </a:pPr>
            <a:r>
              <a:rPr lang="ca"/>
              <a:t>We figured that this can be because of different reason. </a:t>
            </a:r>
            <a:endParaRPr/>
          </a:p>
          <a:p>
            <a:pPr indent="0" lvl="0" marL="0" rtl="0" algn="l">
              <a:spcBef>
                <a:spcPts val="0"/>
              </a:spcBef>
              <a:spcAft>
                <a:spcPts val="0"/>
              </a:spcAft>
              <a:buNone/>
            </a:pPr>
            <a:r>
              <a:rPr lang="ca"/>
              <a:t>The first one </a:t>
            </a:r>
            <a:r>
              <a:rPr lang="ca"/>
              <a:t>being that the recommender system is based on themes instead of actually looking at the linguistic context. People might not be interested in a specific theme but maybe more in the fact that a certain punchline is funny to them. </a:t>
            </a:r>
            <a:endParaRPr/>
          </a:p>
          <a:p>
            <a:pPr indent="0" lvl="0" marL="0" rtl="0" algn="l">
              <a:spcBef>
                <a:spcPts val="0"/>
              </a:spcBef>
              <a:spcAft>
                <a:spcPts val="0"/>
              </a:spcAft>
              <a:buNone/>
            </a:pPr>
            <a:r>
              <a:rPr lang="ca"/>
              <a:t>Another issue is that the dataset contains some strangely constructed jokes which are often hard to understand.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a7e7403b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a7e7403b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Initially we expected that using the recommender system, the users would smile more often over time. </a:t>
            </a:r>
            <a:endParaRPr/>
          </a:p>
          <a:p>
            <a:pPr indent="0" lvl="0" marL="0" rtl="0" algn="l">
              <a:spcBef>
                <a:spcPts val="0"/>
              </a:spcBef>
              <a:spcAft>
                <a:spcPts val="0"/>
              </a:spcAft>
              <a:buNone/>
            </a:pPr>
            <a:r>
              <a:rPr lang="ca"/>
              <a:t>But as we saw in the previous job, the recommender system is not making a difference, which means that comparing the first to the second part we can see a significant </a:t>
            </a:r>
            <a:r>
              <a:rPr lang="ca"/>
              <a:t>different. We can see that the overall smile degree decreases over time.</a:t>
            </a:r>
            <a:endParaRPr/>
          </a:p>
          <a:p>
            <a:pPr indent="0" lvl="0" marL="0" rtl="0" algn="l">
              <a:spcBef>
                <a:spcPts val="0"/>
              </a:spcBef>
              <a:spcAft>
                <a:spcPts val="0"/>
              </a:spcAft>
              <a:buNone/>
            </a:pPr>
            <a:r>
              <a:rPr lang="ca"/>
              <a:t>This can be due to users being tired over time or seeing similar jokes (because the recommender system will be focussed on certain themes) for the second time, which will of course not be so funny anymore.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abbd9a86e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abbd9a86e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we did a alpha cronbach test for testing the </a:t>
            </a:r>
            <a:r>
              <a:rPr lang="ca"/>
              <a:t>internal</a:t>
            </a:r>
            <a:r>
              <a:rPr lang="ca"/>
              <a:t> consistency of our questionnaire which was above 0.7 (acceptable) in first 3 categories, so those 3 will be considered further</a:t>
            </a:r>
            <a:endParaRPr/>
          </a:p>
          <a:p>
            <a:pPr indent="0" lvl="0" marL="0" rtl="0" algn="l">
              <a:spcBef>
                <a:spcPts val="0"/>
              </a:spcBef>
              <a:spcAft>
                <a:spcPts val="0"/>
              </a:spcAft>
              <a:buNone/>
            </a:pPr>
            <a:r>
              <a:rPr lang="ca"/>
              <a:t>This graphic shows the mean within category scores obtained and we can see that in the first three, </a:t>
            </a:r>
            <a:r>
              <a:rPr lang="ca"/>
              <a:t>especially</a:t>
            </a:r>
            <a:r>
              <a:rPr lang="ca"/>
              <a:t> likability and perceived intelligence the study round with the recommender enabled was able to achieve a better score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abbd9a86e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abbd9a86e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if we take a close look at the likability and perceived intelligence, because in those categories there was the biggest difference between the 2 study rounds, we see that with recommender enabled the robot was considered to be slightly more likable, pleasant to use, intelligent and knowledgeable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63559f8a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63559f8a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abbd9a86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abbd9a86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a7e7403b5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a7e7403b5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the negative part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abbd9a86e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abbd9a86e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the positive part plus reflection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88f80c3119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88f80c3119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bd629d2e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bd629d2e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83c5c079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83c5c079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8f80c311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88f80c311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that’s where we are right now</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63559f8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63559f8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963559f8a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963559f8a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So we have a few interests in this study, but the central research question is “Is a robot UI with recommender more fun to use than telling random jokes?”</a:t>
            </a:r>
            <a:endParaRPr/>
          </a:p>
          <a:p>
            <a:pPr indent="0" lvl="0" marL="0" rtl="0" algn="l">
              <a:spcBef>
                <a:spcPts val="0"/>
              </a:spcBef>
              <a:spcAft>
                <a:spcPts val="0"/>
              </a:spcAft>
              <a:buNone/>
            </a:pPr>
            <a:r>
              <a:rPr lang="ca"/>
              <a:t>This will be conducted by asking each </a:t>
            </a:r>
            <a:r>
              <a:rPr lang="ca"/>
              <a:t>person to perform an experiment with the recommender system active and without it being active.</a:t>
            </a:r>
            <a:endParaRPr/>
          </a:p>
          <a:p>
            <a:pPr indent="0" lvl="0" marL="0" rtl="0" algn="l">
              <a:spcBef>
                <a:spcPts val="0"/>
              </a:spcBef>
              <a:spcAft>
                <a:spcPts val="0"/>
              </a:spcAft>
              <a:buNone/>
            </a:pPr>
            <a:r>
              <a:rPr lang="ca"/>
              <a:t>And we than later compared these with the actual data from the experiments and the feedback with a questionnaire, which we will be discussing a the result section.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963559f8a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963559f8a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solidFill>
                  <a:schemeClr val="dk1"/>
                </a:solidFill>
              </a:rPr>
              <a:t>For the variables we have 3 variables. </a:t>
            </a:r>
            <a:endParaRPr>
              <a:solidFill>
                <a:schemeClr val="dk1"/>
              </a:solidFill>
            </a:endParaRPr>
          </a:p>
          <a:p>
            <a:pPr indent="0" lvl="0" marL="0" rtl="0" algn="l">
              <a:spcBef>
                <a:spcPts val="0"/>
              </a:spcBef>
              <a:spcAft>
                <a:spcPts val="0"/>
              </a:spcAft>
              <a:buClr>
                <a:schemeClr val="dk1"/>
              </a:buClr>
              <a:buSzPts val="1100"/>
              <a:buFont typeface="Arial"/>
              <a:buNone/>
            </a:pPr>
            <a:r>
              <a:rPr lang="ca">
                <a:solidFill>
                  <a:schemeClr val="dk1"/>
                </a:solidFill>
              </a:rPr>
              <a:t>First one two independent variables being if the recommender system is active or not and the facial expressions that we will investigate and use as input for the recommender system.</a:t>
            </a:r>
            <a:endParaRPr>
              <a:solidFill>
                <a:schemeClr val="dk1"/>
              </a:solidFill>
            </a:endParaRPr>
          </a:p>
          <a:p>
            <a:pPr indent="0" lvl="0" marL="0" rtl="0" algn="l">
              <a:spcBef>
                <a:spcPts val="0"/>
              </a:spcBef>
              <a:spcAft>
                <a:spcPts val="0"/>
              </a:spcAft>
              <a:buClr>
                <a:schemeClr val="dk1"/>
              </a:buClr>
              <a:buSzPts val="1100"/>
              <a:buFont typeface="Arial"/>
              <a:buNone/>
            </a:pPr>
            <a:r>
              <a:rPr lang="ca">
                <a:solidFill>
                  <a:schemeClr val="dk1"/>
                </a:solidFill>
              </a:rPr>
              <a:t>Finally there is also the user experience in which we are interested</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www.youtube.com/watch?v=S_HRdiZi24g" TargetMode="External"/><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920475" y="2966650"/>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Can I joke on you?</a:t>
            </a:r>
            <a:endParaRPr/>
          </a:p>
        </p:txBody>
      </p:sp>
      <p:sp>
        <p:nvSpPr>
          <p:cNvPr id="68" name="Google Shape;68;p13"/>
          <p:cNvSpPr txBox="1"/>
          <p:nvPr>
            <p:ph idx="1" type="subTitle"/>
          </p:nvPr>
        </p:nvSpPr>
        <p:spPr>
          <a:xfrm>
            <a:off x="1920475" y="3900255"/>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ca"/>
              <a:t>Anicet Nougaret, Lena Ebner, Jens De Bock</a:t>
            </a:r>
            <a:endParaRPr/>
          </a:p>
        </p:txBody>
      </p:sp>
      <p:sp>
        <p:nvSpPr>
          <p:cNvPr id="69" name="Google Shape;69;p13"/>
          <p:cNvSpPr txBox="1"/>
          <p:nvPr/>
        </p:nvSpPr>
        <p:spPr>
          <a:xfrm>
            <a:off x="1920475" y="4152675"/>
            <a:ext cx="3285600" cy="67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ca" sz="1500">
                <a:solidFill>
                  <a:schemeClr val="lt1"/>
                </a:solidFill>
                <a:latin typeface="Roboto"/>
                <a:ea typeface="Roboto"/>
                <a:cs typeface="Roboto"/>
                <a:sym typeface="Roboto"/>
              </a:rPr>
              <a:t>6/11/2023</a:t>
            </a:r>
            <a:endParaRPr sz="1600">
              <a:solidFill>
                <a:schemeClr val="lt2"/>
              </a:solidFill>
            </a:endParaRPr>
          </a:p>
        </p:txBody>
      </p:sp>
      <p:pic>
        <p:nvPicPr>
          <p:cNvPr id="70" name="Google Shape;70;p13"/>
          <p:cNvPicPr preferRelativeResize="0"/>
          <p:nvPr/>
        </p:nvPicPr>
        <p:blipFill>
          <a:blip r:embed="rId3">
            <a:alphaModFix/>
          </a:blip>
          <a:stretch>
            <a:fillRect/>
          </a:stretch>
        </p:blipFill>
        <p:spPr>
          <a:xfrm>
            <a:off x="1920475" y="234850"/>
            <a:ext cx="5283056" cy="2586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ca"/>
              <a:t>Target Group</a:t>
            </a:r>
            <a:endParaRPr/>
          </a:p>
        </p:txBody>
      </p:sp>
      <p:sp>
        <p:nvSpPr>
          <p:cNvPr id="188" name="Google Shape;188;p2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solidFill>
                  <a:schemeClr val="lt1"/>
                </a:solidFill>
              </a:rPr>
              <a:t>‹#›</a:t>
            </a:fld>
            <a:endParaRPr>
              <a:solidFill>
                <a:schemeClr val="lt1"/>
              </a:solidFill>
            </a:endParaRPr>
          </a:p>
        </p:txBody>
      </p:sp>
      <p:sp>
        <p:nvSpPr>
          <p:cNvPr id="189" name="Google Shape;189;p2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ca" sz="2200"/>
              <a:t>English-speaking students</a:t>
            </a:r>
            <a:br>
              <a:rPr b="1" lang="ca" sz="2200"/>
            </a:br>
            <a:br>
              <a:rPr b="1" lang="ca" sz="2200"/>
            </a:br>
            <a:r>
              <a:rPr b="1" lang="ca" sz="2000"/>
              <a:t>Why? </a:t>
            </a:r>
            <a:endParaRPr b="1" sz="2000"/>
          </a:p>
          <a:p>
            <a:pPr indent="0" lvl="0" marL="0" rtl="0" algn="l">
              <a:spcBef>
                <a:spcPts val="1200"/>
              </a:spcBef>
              <a:spcAft>
                <a:spcPts val="0"/>
              </a:spcAft>
              <a:buNone/>
            </a:pPr>
            <a:r>
              <a:rPr lang="ca"/>
              <a:t>English: dataset of English jokes </a:t>
            </a:r>
            <a:endParaRPr/>
          </a:p>
          <a:p>
            <a:pPr indent="0" lvl="0" marL="0" rtl="0" algn="l">
              <a:spcBef>
                <a:spcPts val="1200"/>
              </a:spcBef>
              <a:spcAft>
                <a:spcPts val="1200"/>
              </a:spcAft>
              <a:buNone/>
            </a:pPr>
            <a:r>
              <a:rPr lang="ca"/>
              <a:t>Students: more accessible</a:t>
            </a:r>
            <a:endParaRPr sz="2000"/>
          </a:p>
        </p:txBody>
      </p:sp>
      <p:sp>
        <p:nvSpPr>
          <p:cNvPr id="190" name="Google Shape;190;p22"/>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Project Description</a:t>
            </a:r>
            <a:endParaRPr/>
          </a:p>
        </p:txBody>
      </p:sp>
      <p:sp>
        <p:nvSpPr>
          <p:cNvPr id="196" name="Google Shape;196;p2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solidFill>
                  <a:schemeClr val="lt1"/>
                </a:solidFill>
              </a:rPr>
              <a:t>‹#›</a:t>
            </a:fld>
            <a:endParaRPr>
              <a:solidFill>
                <a:schemeClr val="lt1"/>
              </a:solidFill>
            </a:endParaRPr>
          </a:p>
        </p:txBody>
      </p:sp>
      <p:sp>
        <p:nvSpPr>
          <p:cNvPr id="197" name="Google Shape;197;p2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Parts of the project</a:t>
            </a:r>
            <a:endParaRPr/>
          </a:p>
        </p:txBody>
      </p:sp>
      <p:grpSp>
        <p:nvGrpSpPr>
          <p:cNvPr id="203" name="Google Shape;203;p24"/>
          <p:cNvGrpSpPr/>
          <p:nvPr/>
        </p:nvGrpSpPr>
        <p:grpSpPr>
          <a:xfrm>
            <a:off x="471904" y="2184898"/>
            <a:ext cx="8166972" cy="2102911"/>
            <a:chOff x="556417" y="1480548"/>
            <a:chExt cx="8166972" cy="2102911"/>
          </a:xfrm>
        </p:grpSpPr>
        <p:grpSp>
          <p:nvGrpSpPr>
            <p:cNvPr id="204" name="Google Shape;204;p24"/>
            <p:cNvGrpSpPr/>
            <p:nvPr/>
          </p:nvGrpSpPr>
          <p:grpSpPr>
            <a:xfrm>
              <a:off x="3073742" y="1480666"/>
              <a:ext cx="2782528" cy="2102793"/>
              <a:chOff x="3071457" y="2013875"/>
              <a:chExt cx="1944600" cy="1569600"/>
            </a:xfrm>
          </p:grpSpPr>
          <p:sp>
            <p:nvSpPr>
              <p:cNvPr id="205" name="Google Shape;205;p24"/>
              <p:cNvSpPr/>
              <p:nvPr/>
            </p:nvSpPr>
            <p:spPr>
              <a:xfrm flipH="1" rot="10800000">
                <a:off x="3071457" y="2013875"/>
                <a:ext cx="1944600" cy="1569600"/>
              </a:xfrm>
              <a:prstGeom prst="round2DiagRect">
                <a:avLst>
                  <a:gd fmla="val 0" name="adj1"/>
                  <a:gd fmla="val 17764" name="adj2"/>
                </a:avLst>
              </a:pr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txBox="1"/>
              <p:nvPr/>
            </p:nvSpPr>
            <p:spPr>
              <a:xfrm>
                <a:off x="3310584" y="2598352"/>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1300">
                    <a:solidFill>
                      <a:srgbClr val="FFFFFF"/>
                    </a:solidFill>
                    <a:latin typeface="Roboto"/>
                    <a:ea typeface="Roboto"/>
                    <a:cs typeface="Roboto"/>
                    <a:sym typeface="Roboto"/>
                  </a:rPr>
                  <a:t>Recommender system for jokes</a:t>
                </a:r>
                <a:endParaRPr sz="1300">
                  <a:solidFill>
                    <a:srgbClr val="FFFFFF"/>
                  </a:solidFill>
                  <a:latin typeface="Roboto"/>
                  <a:ea typeface="Roboto"/>
                  <a:cs typeface="Roboto"/>
                  <a:sym typeface="Roboto"/>
                </a:endParaRPr>
              </a:p>
            </p:txBody>
          </p:sp>
        </p:grpSp>
        <p:grpSp>
          <p:nvGrpSpPr>
            <p:cNvPr id="207" name="Google Shape;207;p24"/>
            <p:cNvGrpSpPr/>
            <p:nvPr/>
          </p:nvGrpSpPr>
          <p:grpSpPr>
            <a:xfrm>
              <a:off x="556417" y="1480552"/>
              <a:ext cx="2517479" cy="2102793"/>
              <a:chOff x="1126863" y="2013875"/>
              <a:chExt cx="1944600" cy="1569600"/>
            </a:xfrm>
          </p:grpSpPr>
          <p:sp>
            <p:nvSpPr>
              <p:cNvPr id="208" name="Google Shape;208;p24"/>
              <p:cNvSpPr/>
              <p:nvPr/>
            </p:nvSpPr>
            <p:spPr>
              <a:xfrm>
                <a:off x="1126863" y="2013875"/>
                <a:ext cx="1944600" cy="1569600"/>
              </a:xfrm>
              <a:prstGeom prst="round2DiagRect">
                <a:avLst>
                  <a:gd fmla="val 0" name="adj1"/>
                  <a:gd fmla="val 17764"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txBox="1"/>
              <p:nvPr/>
            </p:nvSpPr>
            <p:spPr>
              <a:xfrm>
                <a:off x="1327268" y="2585009"/>
                <a:ext cx="1543800" cy="4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a:solidFill>
                      <a:srgbClr val="FFFFFF"/>
                    </a:solidFill>
                    <a:latin typeface="Roboto"/>
                    <a:ea typeface="Roboto"/>
                    <a:cs typeface="Roboto"/>
                    <a:sym typeface="Roboto"/>
                  </a:rPr>
                  <a:t>Identify smile degree  via camera</a:t>
                </a:r>
                <a:endParaRPr b="1">
                  <a:solidFill>
                    <a:srgbClr val="FFFFFF"/>
                  </a:solidFill>
                  <a:latin typeface="Roboto"/>
                  <a:ea typeface="Roboto"/>
                  <a:cs typeface="Roboto"/>
                  <a:sym typeface="Roboto"/>
                </a:endParaRPr>
              </a:p>
            </p:txBody>
          </p:sp>
        </p:grpSp>
        <p:grpSp>
          <p:nvGrpSpPr>
            <p:cNvPr id="210" name="Google Shape;210;p24"/>
            <p:cNvGrpSpPr/>
            <p:nvPr/>
          </p:nvGrpSpPr>
          <p:grpSpPr>
            <a:xfrm>
              <a:off x="2938853" y="2401771"/>
              <a:ext cx="260366" cy="260366"/>
              <a:chOff x="3157188" y="909150"/>
              <a:chExt cx="470400" cy="470400"/>
            </a:xfrm>
          </p:grpSpPr>
          <p:sp>
            <p:nvSpPr>
              <p:cNvPr id="211" name="Google Shape;211;p24"/>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a:off x="3243138" y="995100"/>
                <a:ext cx="298500" cy="298500"/>
              </a:xfrm>
              <a:prstGeom prst="mathPlus">
                <a:avLst>
                  <a:gd fmla="val 9900" name="adj1"/>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24"/>
            <p:cNvGrpSpPr/>
            <p:nvPr/>
          </p:nvGrpSpPr>
          <p:grpSpPr>
            <a:xfrm>
              <a:off x="5856271" y="1480548"/>
              <a:ext cx="2867118" cy="2102793"/>
              <a:chOff x="1126863" y="2013875"/>
              <a:chExt cx="1944600" cy="1569600"/>
            </a:xfrm>
          </p:grpSpPr>
          <p:sp>
            <p:nvSpPr>
              <p:cNvPr id="214" name="Google Shape;214;p24"/>
              <p:cNvSpPr/>
              <p:nvPr/>
            </p:nvSpPr>
            <p:spPr>
              <a:xfrm>
                <a:off x="1126863" y="2013875"/>
                <a:ext cx="1944600" cy="1569600"/>
              </a:xfrm>
              <a:prstGeom prst="round2DiagRect">
                <a:avLst>
                  <a:gd fmla="val 0" name="adj1"/>
                  <a:gd fmla="val 17764" name="adj2"/>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txBox="1"/>
              <p:nvPr/>
            </p:nvSpPr>
            <p:spPr>
              <a:xfrm>
                <a:off x="1345235" y="2568684"/>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1300">
                    <a:solidFill>
                      <a:srgbClr val="FFFFFF"/>
                    </a:solidFill>
                    <a:latin typeface="Roboto"/>
                    <a:ea typeface="Roboto"/>
                    <a:cs typeface="Roboto"/>
                    <a:sym typeface="Roboto"/>
                  </a:rPr>
                  <a:t>UI with virtual robot for user interaction</a:t>
                </a:r>
                <a:endParaRPr sz="1300">
                  <a:solidFill>
                    <a:srgbClr val="FFFFFF"/>
                  </a:solidFill>
                  <a:latin typeface="Roboto"/>
                  <a:ea typeface="Roboto"/>
                  <a:cs typeface="Roboto"/>
                  <a:sym typeface="Roboto"/>
                </a:endParaRPr>
              </a:p>
            </p:txBody>
          </p:sp>
        </p:grpSp>
        <p:grpSp>
          <p:nvGrpSpPr>
            <p:cNvPr id="216" name="Google Shape;216;p24"/>
            <p:cNvGrpSpPr/>
            <p:nvPr/>
          </p:nvGrpSpPr>
          <p:grpSpPr>
            <a:xfrm>
              <a:off x="5715928" y="2401883"/>
              <a:ext cx="260366" cy="260366"/>
              <a:chOff x="3157188" y="909150"/>
              <a:chExt cx="470400" cy="470400"/>
            </a:xfrm>
          </p:grpSpPr>
          <p:sp>
            <p:nvSpPr>
              <p:cNvPr id="217" name="Google Shape;217;p24"/>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a:off x="3243138" y="995100"/>
                <a:ext cx="298500" cy="298500"/>
              </a:xfrm>
              <a:prstGeom prst="mathPlus">
                <a:avLst>
                  <a:gd fmla="val 9900" name="adj1"/>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9" name="Google Shape;219;p24"/>
          <p:cNvSpPr txBox="1"/>
          <p:nvPr/>
        </p:nvSpPr>
        <p:spPr>
          <a:xfrm>
            <a:off x="471900" y="3640150"/>
            <a:ext cx="2511600" cy="24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ca" sz="1300">
                <a:solidFill>
                  <a:srgbClr val="FFFFFF"/>
                </a:solidFill>
                <a:latin typeface="Roboto"/>
                <a:ea typeface="Roboto"/>
                <a:cs typeface="Roboto"/>
                <a:sym typeface="Roboto"/>
              </a:rPr>
              <a:t>Jens</a:t>
            </a:r>
            <a:r>
              <a:rPr lang="ca"/>
              <a:t>	</a:t>
            </a:r>
            <a:endParaRPr/>
          </a:p>
        </p:txBody>
      </p:sp>
      <p:sp>
        <p:nvSpPr>
          <p:cNvPr id="220" name="Google Shape;220;p24"/>
          <p:cNvSpPr txBox="1"/>
          <p:nvPr/>
        </p:nvSpPr>
        <p:spPr>
          <a:xfrm>
            <a:off x="2983500" y="3640150"/>
            <a:ext cx="2808900" cy="24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ca" sz="1300">
                <a:solidFill>
                  <a:srgbClr val="FFFFFF"/>
                </a:solidFill>
                <a:latin typeface="Roboto"/>
                <a:ea typeface="Roboto"/>
                <a:cs typeface="Roboto"/>
                <a:sym typeface="Roboto"/>
              </a:rPr>
              <a:t>Anicet</a:t>
            </a:r>
            <a:r>
              <a:rPr lang="ca"/>
              <a:t>	</a:t>
            </a:r>
            <a:endParaRPr/>
          </a:p>
        </p:txBody>
      </p:sp>
      <p:sp>
        <p:nvSpPr>
          <p:cNvPr id="221" name="Google Shape;221;p24"/>
          <p:cNvSpPr txBox="1"/>
          <p:nvPr/>
        </p:nvSpPr>
        <p:spPr>
          <a:xfrm>
            <a:off x="5792400" y="3640150"/>
            <a:ext cx="2846400" cy="24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ca" sz="1300">
                <a:solidFill>
                  <a:srgbClr val="FFFFFF"/>
                </a:solidFill>
                <a:latin typeface="Roboto"/>
                <a:ea typeface="Roboto"/>
                <a:cs typeface="Roboto"/>
                <a:sym typeface="Roboto"/>
              </a:rPr>
              <a:t>Lena</a:t>
            </a:r>
            <a:endParaRPr/>
          </a:p>
        </p:txBody>
      </p:sp>
      <p:sp>
        <p:nvSpPr>
          <p:cNvPr id="222" name="Google Shape;222;p2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solidFill>
                  <a:schemeClr val="lt2"/>
                </a:solidFill>
              </a:rPr>
              <a:t>‹#›</a:t>
            </a:fld>
            <a:endParaRPr>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Smile </a:t>
            </a:r>
            <a:r>
              <a:rPr lang="ca"/>
              <a:t>Detection</a:t>
            </a:r>
            <a:endParaRPr/>
          </a:p>
        </p:txBody>
      </p:sp>
      <p:sp>
        <p:nvSpPr>
          <p:cNvPr id="228" name="Google Shape;228;p2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Facial keypoints from MediaPipe</a:t>
            </a:r>
            <a:endParaRPr/>
          </a:p>
          <a:p>
            <a:pPr indent="-342900" lvl="0" marL="457200" rtl="0" algn="l">
              <a:spcBef>
                <a:spcPts val="0"/>
              </a:spcBef>
              <a:spcAft>
                <a:spcPts val="0"/>
              </a:spcAft>
              <a:buSzPts val="1800"/>
              <a:buChar char="-"/>
            </a:pPr>
            <a:r>
              <a:rPr lang="ca"/>
              <a:t>Input to Convolution Neural Network</a:t>
            </a:r>
            <a:endParaRPr/>
          </a:p>
          <a:p>
            <a:pPr indent="-342900" lvl="0" marL="457200" rtl="0" algn="l">
              <a:spcBef>
                <a:spcPts val="0"/>
              </a:spcBef>
              <a:spcAft>
                <a:spcPts val="0"/>
              </a:spcAft>
              <a:buSzPts val="1800"/>
              <a:buChar char="-"/>
            </a:pPr>
            <a:r>
              <a:rPr lang="ca"/>
              <a:t>90% accuracy between non smile and smile</a:t>
            </a:r>
            <a:endParaRPr/>
          </a:p>
          <a:p>
            <a:pPr indent="-342900" lvl="0" marL="457200" rtl="0" algn="l">
              <a:spcBef>
                <a:spcPts val="0"/>
              </a:spcBef>
              <a:spcAft>
                <a:spcPts val="0"/>
              </a:spcAft>
              <a:buSzPts val="1800"/>
              <a:buChar char="-"/>
            </a:pPr>
            <a:r>
              <a:rPr lang="ca"/>
              <a:t>Real world is however harder</a:t>
            </a:r>
            <a:endParaRPr/>
          </a:p>
          <a:p>
            <a:pPr indent="-342900" lvl="0" marL="457200" rtl="0" algn="l">
              <a:spcBef>
                <a:spcPts val="0"/>
              </a:spcBef>
              <a:spcAft>
                <a:spcPts val="0"/>
              </a:spcAft>
              <a:buSzPts val="1800"/>
              <a:buChar char="-"/>
            </a:pPr>
            <a:r>
              <a:rPr lang="ca"/>
              <a:t>Search better and more explainable</a:t>
            </a:r>
            <a:endParaRPr/>
          </a:p>
        </p:txBody>
      </p:sp>
      <p:sp>
        <p:nvSpPr>
          <p:cNvPr id="229" name="Google Shape;229;p2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pic>
        <p:nvPicPr>
          <p:cNvPr id="230" name="Google Shape;230;p25"/>
          <p:cNvPicPr preferRelativeResize="0"/>
          <p:nvPr/>
        </p:nvPicPr>
        <p:blipFill>
          <a:blip r:embed="rId3">
            <a:alphaModFix/>
          </a:blip>
          <a:stretch>
            <a:fillRect/>
          </a:stretch>
        </p:blipFill>
        <p:spPr>
          <a:xfrm>
            <a:off x="5458823" y="2099900"/>
            <a:ext cx="3376475" cy="2348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Smile Detection</a:t>
            </a:r>
            <a:endParaRPr/>
          </a:p>
        </p:txBody>
      </p:sp>
      <p:sp>
        <p:nvSpPr>
          <p:cNvPr id="236" name="Google Shape;236;p2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No more usage of keypoints</a:t>
            </a:r>
            <a:endParaRPr/>
          </a:p>
          <a:p>
            <a:pPr indent="-342900" lvl="0" marL="457200" rtl="0" algn="l">
              <a:spcBef>
                <a:spcPts val="0"/>
              </a:spcBef>
              <a:spcAft>
                <a:spcPts val="0"/>
              </a:spcAft>
              <a:buSzPts val="1800"/>
              <a:buChar char="-"/>
            </a:pPr>
            <a:r>
              <a:rPr lang="ca"/>
              <a:t>Use blendshapes to estimate laughing</a:t>
            </a:r>
            <a:endParaRPr/>
          </a:p>
          <a:p>
            <a:pPr indent="-342900" lvl="0" marL="457200" rtl="0" algn="l">
              <a:spcBef>
                <a:spcPts val="0"/>
              </a:spcBef>
              <a:spcAft>
                <a:spcPts val="0"/>
              </a:spcAft>
              <a:buSzPts val="1800"/>
              <a:buChar char="-"/>
            </a:pPr>
            <a:r>
              <a:rPr lang="ca"/>
              <a:t>Can be used directly in the front-end</a:t>
            </a:r>
            <a:endParaRPr/>
          </a:p>
          <a:p>
            <a:pPr indent="-342900" lvl="0" marL="457200" rtl="0" algn="l">
              <a:spcBef>
                <a:spcPts val="0"/>
              </a:spcBef>
              <a:spcAft>
                <a:spcPts val="0"/>
              </a:spcAft>
              <a:buSzPts val="1800"/>
              <a:buChar char="-"/>
            </a:pPr>
            <a:r>
              <a:rPr lang="ca"/>
              <a:t>2 calibration phases</a:t>
            </a:r>
            <a:endParaRPr/>
          </a:p>
          <a:p>
            <a:pPr indent="-342900" lvl="0" marL="457200" rtl="0" algn="l">
              <a:spcBef>
                <a:spcPts val="0"/>
              </a:spcBef>
              <a:spcAft>
                <a:spcPts val="0"/>
              </a:spcAft>
              <a:buSzPts val="1800"/>
              <a:buChar char="-"/>
            </a:pPr>
            <a:r>
              <a:rPr lang="ca"/>
              <a:t>Finetune and normalize output</a:t>
            </a:r>
            <a:endParaRPr/>
          </a:p>
          <a:p>
            <a:pPr indent="0" lvl="0" marL="0" rtl="0" algn="l">
              <a:spcBef>
                <a:spcPts val="1200"/>
              </a:spcBef>
              <a:spcAft>
                <a:spcPts val="1200"/>
              </a:spcAft>
              <a:buNone/>
            </a:pPr>
            <a:r>
              <a:t/>
            </a:r>
            <a:endParaRPr/>
          </a:p>
        </p:txBody>
      </p:sp>
      <p:sp>
        <p:nvSpPr>
          <p:cNvPr id="237" name="Google Shape;237;p2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pic>
        <p:nvPicPr>
          <p:cNvPr id="238" name="Google Shape;238;p26"/>
          <p:cNvPicPr preferRelativeResize="0"/>
          <p:nvPr/>
        </p:nvPicPr>
        <p:blipFill>
          <a:blip r:embed="rId3">
            <a:alphaModFix/>
          </a:blip>
          <a:stretch>
            <a:fillRect/>
          </a:stretch>
        </p:blipFill>
        <p:spPr>
          <a:xfrm>
            <a:off x="5507750" y="2022425"/>
            <a:ext cx="3186250" cy="2503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9138"/>
        </a:solidFill>
      </p:bgPr>
    </p:bg>
    <p:spTree>
      <p:nvGrpSpPr>
        <p:cNvPr id="242" name="Shape 242"/>
        <p:cNvGrpSpPr/>
        <p:nvPr/>
      </p:nvGrpSpPr>
      <p:grpSpPr>
        <a:xfrm>
          <a:off x="0" y="0"/>
          <a:ext cx="0" cy="0"/>
          <a:chOff x="0" y="0"/>
          <a:chExt cx="0" cy="0"/>
        </a:xfrm>
      </p:grpSpPr>
      <p:sp>
        <p:nvSpPr>
          <p:cNvPr id="243" name="Google Shape;243;p27"/>
          <p:cNvSpPr txBox="1"/>
          <p:nvPr>
            <p:ph type="title"/>
          </p:nvPr>
        </p:nvSpPr>
        <p:spPr>
          <a:xfrm>
            <a:off x="471900" y="38215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Joke Dataset</a:t>
            </a:r>
            <a:endParaRPr/>
          </a:p>
        </p:txBody>
      </p:sp>
      <p:sp>
        <p:nvSpPr>
          <p:cNvPr id="244" name="Google Shape;244;p2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
        <p:nvSpPr>
          <p:cNvPr id="245" name="Google Shape;245;p27"/>
          <p:cNvSpPr txBox="1"/>
          <p:nvPr>
            <p:ph idx="1" type="body"/>
          </p:nvPr>
        </p:nvSpPr>
        <p:spPr>
          <a:xfrm>
            <a:off x="471900" y="1797775"/>
            <a:ext cx="4100100" cy="307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ca" sz="2000"/>
              <a:t>English dataset of jokes on internet -&gt; embeddings -&gt; UMAP -&gt; clustering -&gt; semantic categories</a:t>
            </a:r>
            <a:endParaRPr sz="2000"/>
          </a:p>
          <a:p>
            <a:pPr indent="-355600" lvl="0" marL="457200" rtl="0" algn="l">
              <a:spcBef>
                <a:spcPts val="0"/>
              </a:spcBef>
              <a:spcAft>
                <a:spcPts val="0"/>
              </a:spcAft>
              <a:buSzPts val="2000"/>
              <a:buChar char="-"/>
            </a:pPr>
            <a:r>
              <a:rPr lang="ca" sz="2000"/>
              <a:t>Cleaning + keeping 26 categories</a:t>
            </a:r>
            <a:endParaRPr sz="2000"/>
          </a:p>
        </p:txBody>
      </p:sp>
      <p:pic>
        <p:nvPicPr>
          <p:cNvPr id="246" name="Google Shape;246;p27"/>
          <p:cNvPicPr preferRelativeResize="0"/>
          <p:nvPr/>
        </p:nvPicPr>
        <p:blipFill>
          <a:blip r:embed="rId3">
            <a:alphaModFix/>
          </a:blip>
          <a:stretch>
            <a:fillRect/>
          </a:stretch>
        </p:blipFill>
        <p:spPr>
          <a:xfrm>
            <a:off x="4899125" y="2520200"/>
            <a:ext cx="3794876" cy="2269000"/>
          </a:xfrm>
          <a:prstGeom prst="rect">
            <a:avLst/>
          </a:prstGeom>
          <a:noFill/>
          <a:ln>
            <a:noFill/>
          </a:ln>
        </p:spPr>
      </p:pic>
      <p:pic>
        <p:nvPicPr>
          <p:cNvPr id="247" name="Google Shape;247;p27"/>
          <p:cNvPicPr preferRelativeResize="0"/>
          <p:nvPr/>
        </p:nvPicPr>
        <p:blipFill>
          <a:blip r:embed="rId4">
            <a:alphaModFix/>
          </a:blip>
          <a:stretch>
            <a:fillRect/>
          </a:stretch>
        </p:blipFill>
        <p:spPr>
          <a:xfrm>
            <a:off x="5688450" y="382138"/>
            <a:ext cx="2216225" cy="1693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9138"/>
        </a:solidFill>
      </p:bgPr>
    </p:bg>
    <p:spTree>
      <p:nvGrpSpPr>
        <p:cNvPr id="251" name="Shape 251"/>
        <p:cNvGrpSpPr/>
        <p:nvPr/>
      </p:nvGrpSpPr>
      <p:grpSpPr>
        <a:xfrm>
          <a:off x="0" y="0"/>
          <a:ext cx="0" cy="0"/>
          <a:chOff x="0" y="0"/>
          <a:chExt cx="0" cy="0"/>
        </a:xfrm>
      </p:grpSpPr>
      <p:sp>
        <p:nvSpPr>
          <p:cNvPr id="252" name="Google Shape;252;p28"/>
          <p:cNvSpPr txBox="1"/>
          <p:nvPr>
            <p:ph type="title"/>
          </p:nvPr>
        </p:nvSpPr>
        <p:spPr>
          <a:xfrm>
            <a:off x="471900" y="38215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Joke Rec</a:t>
            </a:r>
            <a:r>
              <a:rPr lang="ca"/>
              <a:t>ommender</a:t>
            </a:r>
            <a:endParaRPr/>
          </a:p>
        </p:txBody>
      </p:sp>
      <p:sp>
        <p:nvSpPr>
          <p:cNvPr id="253" name="Google Shape;253;p2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
        <p:nvSpPr>
          <p:cNvPr id="254" name="Google Shape;254;p28"/>
          <p:cNvSpPr txBox="1"/>
          <p:nvPr>
            <p:ph idx="1" type="body"/>
          </p:nvPr>
        </p:nvSpPr>
        <p:spPr>
          <a:xfrm>
            <a:off x="229300" y="1834175"/>
            <a:ext cx="3513300" cy="3255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ca" sz="1900"/>
              <a:t>similar to t</a:t>
            </a:r>
            <a:r>
              <a:rPr lang="ca" sz="1900"/>
              <a:t>abular Q-learning </a:t>
            </a:r>
            <a:r>
              <a:rPr lang="ca" sz="1000"/>
              <a:t>(Barto &amp; Sutton, 1998)</a:t>
            </a:r>
            <a:r>
              <a:rPr lang="ca" sz="1900"/>
              <a:t> </a:t>
            </a:r>
            <a:endParaRPr sz="1900"/>
          </a:p>
          <a:p>
            <a:pPr indent="-349250" lvl="0" marL="457200" rtl="0" algn="l">
              <a:spcBef>
                <a:spcPts val="0"/>
              </a:spcBef>
              <a:spcAft>
                <a:spcPts val="0"/>
              </a:spcAft>
              <a:buSzPts val="1900"/>
              <a:buChar char="-"/>
            </a:pPr>
            <a:r>
              <a:rPr lang="ca" sz="1900"/>
              <a:t>Fast convergence to pool of categories</a:t>
            </a:r>
            <a:endParaRPr sz="1900"/>
          </a:p>
          <a:p>
            <a:pPr indent="-349250" lvl="0" marL="457200" rtl="0" algn="l">
              <a:spcBef>
                <a:spcPts val="0"/>
              </a:spcBef>
              <a:spcAft>
                <a:spcPts val="0"/>
              </a:spcAft>
              <a:buSzPts val="1900"/>
              <a:buChar char="-"/>
            </a:pPr>
            <a:r>
              <a:rPr lang="ca" sz="1900"/>
              <a:t>Good at filtering</a:t>
            </a:r>
            <a:endParaRPr sz="1900"/>
          </a:p>
          <a:p>
            <a:pPr indent="-349250" lvl="0" marL="457200" rtl="0" algn="l">
              <a:spcBef>
                <a:spcPts val="0"/>
              </a:spcBef>
              <a:spcAft>
                <a:spcPts val="0"/>
              </a:spcAft>
              <a:buSzPts val="1900"/>
              <a:buChar char="-"/>
            </a:pPr>
            <a:r>
              <a:rPr lang="ca" sz="1900"/>
              <a:t>Tested in dedicated UI</a:t>
            </a:r>
            <a:endParaRPr sz="1900"/>
          </a:p>
        </p:txBody>
      </p:sp>
      <p:pic>
        <p:nvPicPr>
          <p:cNvPr id="255" name="Google Shape;255;p28"/>
          <p:cNvPicPr preferRelativeResize="0"/>
          <p:nvPr/>
        </p:nvPicPr>
        <p:blipFill>
          <a:blip r:embed="rId3">
            <a:alphaModFix/>
          </a:blip>
          <a:stretch>
            <a:fillRect/>
          </a:stretch>
        </p:blipFill>
        <p:spPr>
          <a:xfrm>
            <a:off x="5093388" y="2821302"/>
            <a:ext cx="3600625" cy="1874324"/>
          </a:xfrm>
          <a:prstGeom prst="rect">
            <a:avLst/>
          </a:prstGeom>
          <a:noFill/>
          <a:ln>
            <a:noFill/>
          </a:ln>
        </p:spPr>
      </p:pic>
      <p:pic>
        <p:nvPicPr>
          <p:cNvPr id="256" name="Google Shape;256;p28"/>
          <p:cNvPicPr preferRelativeResize="0"/>
          <p:nvPr/>
        </p:nvPicPr>
        <p:blipFill>
          <a:blip r:embed="rId4">
            <a:alphaModFix/>
          </a:blip>
          <a:stretch>
            <a:fillRect/>
          </a:stretch>
        </p:blipFill>
        <p:spPr>
          <a:xfrm>
            <a:off x="5566025" y="882475"/>
            <a:ext cx="2655350" cy="14701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260" name="Shape 260"/>
        <p:cNvGrpSpPr/>
        <p:nvPr/>
      </p:nvGrpSpPr>
      <p:grpSpPr>
        <a:xfrm>
          <a:off x="0" y="0"/>
          <a:ext cx="0" cy="0"/>
          <a:chOff x="0" y="0"/>
          <a:chExt cx="0" cy="0"/>
        </a:xfrm>
      </p:grpSpPr>
      <p:sp>
        <p:nvSpPr>
          <p:cNvPr id="261" name="Google Shape;261;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Robot UI</a:t>
            </a:r>
            <a:endParaRPr/>
          </a:p>
        </p:txBody>
      </p:sp>
      <p:sp>
        <p:nvSpPr>
          <p:cNvPr id="262" name="Google Shape;262;p2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ca"/>
              <a:t>Create UI with </a:t>
            </a:r>
            <a:r>
              <a:rPr b="1" lang="ca"/>
              <a:t>Next.js</a:t>
            </a:r>
            <a:r>
              <a:rPr lang="ca"/>
              <a:t> using </a:t>
            </a:r>
            <a:r>
              <a:rPr b="1" lang="ca"/>
              <a:t>Three.js</a:t>
            </a:r>
            <a:r>
              <a:rPr lang="ca"/>
              <a:t> for rendering 3D Model</a:t>
            </a:r>
            <a:endParaRPr/>
          </a:p>
          <a:p>
            <a:pPr indent="-342900" lvl="0" marL="457200" rtl="0" algn="l">
              <a:lnSpc>
                <a:spcPct val="115000"/>
              </a:lnSpc>
              <a:spcBef>
                <a:spcPts val="0"/>
              </a:spcBef>
              <a:spcAft>
                <a:spcPts val="0"/>
              </a:spcAft>
              <a:buSzPts val="1800"/>
              <a:buChar char="-"/>
            </a:pPr>
            <a:r>
              <a:rPr lang="ca"/>
              <a:t>Looking for an appropriate </a:t>
            </a:r>
            <a:r>
              <a:rPr b="1" lang="ca"/>
              <a:t>3D Model</a:t>
            </a:r>
            <a:r>
              <a:rPr lang="ca"/>
              <a:t>, smiley, cute, with slight animations</a:t>
            </a:r>
            <a:endParaRPr/>
          </a:p>
          <a:p>
            <a:pPr indent="-342900" lvl="0" marL="457200" rtl="0" algn="l">
              <a:lnSpc>
                <a:spcPct val="115000"/>
              </a:lnSpc>
              <a:spcBef>
                <a:spcPts val="0"/>
              </a:spcBef>
              <a:spcAft>
                <a:spcPts val="0"/>
              </a:spcAft>
              <a:buSzPts val="1800"/>
              <a:buChar char="-"/>
            </a:pPr>
            <a:r>
              <a:rPr b="1" lang="ca"/>
              <a:t>TTS</a:t>
            </a:r>
            <a:r>
              <a:rPr lang="ca"/>
              <a:t> Web API for telling jokes</a:t>
            </a:r>
            <a:endParaRPr/>
          </a:p>
          <a:p>
            <a:pPr indent="-342900" lvl="0" marL="457200" rtl="0" algn="l">
              <a:lnSpc>
                <a:spcPct val="115000"/>
              </a:lnSpc>
              <a:spcBef>
                <a:spcPts val="0"/>
              </a:spcBef>
              <a:spcAft>
                <a:spcPts val="0"/>
              </a:spcAft>
              <a:buSzPts val="1800"/>
              <a:buChar char="-"/>
            </a:pPr>
            <a:r>
              <a:rPr b="1" lang="ca"/>
              <a:t>Automatic Logging</a:t>
            </a:r>
            <a:r>
              <a:rPr lang="ca"/>
              <a:t> of Smile Detection</a:t>
            </a:r>
            <a:endParaRPr/>
          </a:p>
          <a:p>
            <a:pPr indent="-342900" lvl="0" marL="457200" rtl="0" algn="l">
              <a:lnSpc>
                <a:spcPct val="115000"/>
              </a:lnSpc>
              <a:spcBef>
                <a:spcPts val="0"/>
              </a:spcBef>
              <a:spcAft>
                <a:spcPts val="0"/>
              </a:spcAft>
              <a:buSzPts val="1800"/>
              <a:buChar char="-"/>
            </a:pPr>
            <a:r>
              <a:rPr lang="ca"/>
              <a:t>Implementing </a:t>
            </a:r>
            <a:r>
              <a:rPr b="1" lang="ca"/>
              <a:t>User Flow </a:t>
            </a:r>
            <a:r>
              <a:rPr lang="ca"/>
              <a:t>according Study Design</a:t>
            </a:r>
            <a:endParaRPr/>
          </a:p>
          <a:p>
            <a:pPr indent="-342900" lvl="0" marL="457200" rtl="0" algn="l">
              <a:lnSpc>
                <a:spcPct val="115000"/>
              </a:lnSpc>
              <a:spcBef>
                <a:spcPts val="0"/>
              </a:spcBef>
              <a:spcAft>
                <a:spcPts val="0"/>
              </a:spcAft>
              <a:buSzPts val="1800"/>
              <a:buChar char="-"/>
            </a:pPr>
            <a:r>
              <a:rPr b="1" lang="ca"/>
              <a:t>Deployment</a:t>
            </a:r>
            <a:endParaRPr b="1"/>
          </a:p>
          <a:p>
            <a:pPr indent="-342900" lvl="0" marL="457200" rtl="0" algn="l">
              <a:lnSpc>
                <a:spcPct val="115000"/>
              </a:lnSpc>
              <a:spcBef>
                <a:spcPts val="0"/>
              </a:spcBef>
              <a:spcAft>
                <a:spcPts val="0"/>
              </a:spcAft>
              <a:buSzPts val="1800"/>
              <a:buChar char="-"/>
            </a:pPr>
            <a:r>
              <a:rPr b="1" lang="ca"/>
              <a:t>Connecting</a:t>
            </a:r>
            <a:r>
              <a:rPr lang="ca"/>
              <a:t> UI with </a:t>
            </a:r>
            <a:r>
              <a:rPr b="1" lang="ca"/>
              <a:t>recommender</a:t>
            </a:r>
            <a:r>
              <a:rPr lang="ca"/>
              <a:t> and </a:t>
            </a:r>
            <a:r>
              <a:rPr b="1" lang="ca"/>
              <a:t>Smile Detection</a:t>
            </a:r>
            <a:endParaRPr b="1"/>
          </a:p>
          <a:p>
            <a:pPr indent="-317500" lvl="1" marL="914400" rtl="0" algn="l">
              <a:lnSpc>
                <a:spcPct val="115000"/>
              </a:lnSpc>
              <a:spcBef>
                <a:spcPts val="0"/>
              </a:spcBef>
              <a:spcAft>
                <a:spcPts val="0"/>
              </a:spcAft>
              <a:buSzPts val="1400"/>
              <a:buChar char="-"/>
            </a:pPr>
            <a:r>
              <a:rPr b="1" lang="ca"/>
              <a:t>REST API</a:t>
            </a:r>
            <a:r>
              <a:rPr lang="ca"/>
              <a:t> calls to recommender</a:t>
            </a:r>
            <a:endParaRPr/>
          </a:p>
          <a:p>
            <a:pPr indent="-317500" lvl="1" marL="914400" rtl="0" algn="l">
              <a:lnSpc>
                <a:spcPct val="115000"/>
              </a:lnSpc>
              <a:spcBef>
                <a:spcPts val="0"/>
              </a:spcBef>
              <a:spcAft>
                <a:spcPts val="0"/>
              </a:spcAft>
              <a:buSzPts val="1400"/>
              <a:buChar char="-"/>
            </a:pPr>
            <a:r>
              <a:rPr lang="ca"/>
              <a:t>directly </a:t>
            </a:r>
            <a:r>
              <a:rPr b="1" lang="ca"/>
              <a:t>doing smile detection in frontend</a:t>
            </a:r>
            <a:r>
              <a:rPr lang="ca"/>
              <a:t> with @mediapipetasks-vision</a:t>
            </a:r>
            <a:br>
              <a:rPr lang="ca"/>
            </a:br>
            <a:endParaRPr/>
          </a:p>
        </p:txBody>
      </p:sp>
      <p:sp>
        <p:nvSpPr>
          <p:cNvPr id="263" name="Google Shape;263;p2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0"/>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Demo</a:t>
            </a:r>
            <a:endParaRPr/>
          </a:p>
        </p:txBody>
      </p:sp>
      <p:sp>
        <p:nvSpPr>
          <p:cNvPr id="269" name="Google Shape;269;p3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
        <p:nvSpPr>
          <p:cNvPr id="270" name="Google Shape;270;p30"/>
          <p:cNvSpPr txBox="1"/>
          <p:nvPr>
            <p:ph idx="4294967295" type="subTitle"/>
          </p:nvPr>
        </p:nvSpPr>
        <p:spPr>
          <a:xfrm>
            <a:off x="265500" y="2779467"/>
            <a:ext cx="4045200" cy="123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
        <p:nvSpPr>
          <p:cNvPr id="276" name="Google Shape;276;p31"/>
          <p:cNvSpPr txBox="1"/>
          <p:nvPr>
            <p:ph idx="4294967295" type="subTitle"/>
          </p:nvPr>
        </p:nvSpPr>
        <p:spPr>
          <a:xfrm>
            <a:off x="435575" y="4761549"/>
            <a:ext cx="3896100" cy="3381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95000"/>
              </a:lnSpc>
              <a:spcBef>
                <a:spcPts val="0"/>
              </a:spcBef>
              <a:spcAft>
                <a:spcPts val="1200"/>
              </a:spcAft>
              <a:buNone/>
            </a:pPr>
            <a:r>
              <a:rPr lang="ca" sz="1200">
                <a:solidFill>
                  <a:schemeClr val="lt1"/>
                </a:solidFill>
              </a:rPr>
              <a:t>https://youtu.be/S_HRdiZi24g</a:t>
            </a:r>
            <a:endParaRPr sz="1200">
              <a:solidFill>
                <a:schemeClr val="lt1"/>
              </a:solidFill>
            </a:endParaRPr>
          </a:p>
        </p:txBody>
      </p:sp>
      <p:pic>
        <p:nvPicPr>
          <p:cNvPr descr="Demo video of the CIR application &quot;Can I joke on you?&quot;.&#10;A joking robot that tries to learn based on smile detected from user's facial expression using a Q-learning approach." id="277" name="Google Shape;277;p31" title="Can I joke on you?">
            <a:hlinkClick r:id="rId3"/>
          </p:cNvPr>
          <p:cNvPicPr preferRelativeResize="0"/>
          <p:nvPr/>
        </p:nvPicPr>
        <p:blipFill>
          <a:blip r:embed="rId4">
            <a:alphaModFix/>
          </a:blip>
          <a:stretch>
            <a:fillRect/>
          </a:stretch>
        </p:blipFill>
        <p:spPr>
          <a:xfrm>
            <a:off x="533575" y="152400"/>
            <a:ext cx="8076845" cy="4543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
        <p:nvSpPr>
          <p:cNvPr id="76" name="Google Shape;76;p14"/>
          <p:cNvSpPr txBox="1"/>
          <p:nvPr>
            <p:ph idx="4294967295" type="body"/>
          </p:nvPr>
        </p:nvSpPr>
        <p:spPr>
          <a:xfrm>
            <a:off x="649300" y="1000525"/>
            <a:ext cx="8177400" cy="3695100"/>
          </a:xfrm>
          <a:prstGeom prst="rect">
            <a:avLst/>
          </a:prstGeom>
        </p:spPr>
        <p:txBody>
          <a:bodyPr anchorCtr="0" anchor="ctr" bIns="91425" lIns="91425" spcFirstLastPara="1" rIns="91425" wrap="square" tIns="91425">
            <a:normAutofit/>
          </a:bodyPr>
          <a:lstStyle/>
          <a:p>
            <a:pPr indent="-403542" lvl="0" marL="457200" rtl="0" algn="l">
              <a:lnSpc>
                <a:spcPct val="95000"/>
              </a:lnSpc>
              <a:spcBef>
                <a:spcPts val="0"/>
              </a:spcBef>
              <a:spcAft>
                <a:spcPts val="0"/>
              </a:spcAft>
              <a:buClr>
                <a:schemeClr val="lt1"/>
              </a:buClr>
              <a:buSzPts val="2755"/>
              <a:buAutoNum type="arabicPeriod"/>
            </a:pPr>
            <a:r>
              <a:rPr lang="ca" sz="2755">
                <a:solidFill>
                  <a:schemeClr val="lt1"/>
                </a:solidFill>
              </a:rPr>
              <a:t>Goals &amp; Concept</a:t>
            </a:r>
            <a:endParaRPr sz="2755">
              <a:solidFill>
                <a:schemeClr val="lt1"/>
              </a:solidFill>
            </a:endParaRPr>
          </a:p>
          <a:p>
            <a:pPr indent="-403542" lvl="0" marL="457200" rtl="0" algn="l">
              <a:lnSpc>
                <a:spcPct val="95000"/>
              </a:lnSpc>
              <a:spcBef>
                <a:spcPts val="0"/>
              </a:spcBef>
              <a:spcAft>
                <a:spcPts val="0"/>
              </a:spcAft>
              <a:buClr>
                <a:schemeClr val="lt1"/>
              </a:buClr>
              <a:buSzPts val="2755"/>
              <a:buAutoNum type="arabicPeriod"/>
            </a:pPr>
            <a:r>
              <a:rPr lang="ca" sz="2755">
                <a:solidFill>
                  <a:schemeClr val="lt1"/>
                </a:solidFill>
              </a:rPr>
              <a:t>Research Question &amp; Target group</a:t>
            </a:r>
            <a:endParaRPr sz="2755">
              <a:solidFill>
                <a:schemeClr val="lt1"/>
              </a:solidFill>
            </a:endParaRPr>
          </a:p>
          <a:p>
            <a:pPr indent="-403542" lvl="0" marL="457200" rtl="0" algn="l">
              <a:lnSpc>
                <a:spcPct val="95000"/>
              </a:lnSpc>
              <a:spcBef>
                <a:spcPts val="0"/>
              </a:spcBef>
              <a:spcAft>
                <a:spcPts val="0"/>
              </a:spcAft>
              <a:buClr>
                <a:schemeClr val="lt1"/>
              </a:buClr>
              <a:buSzPts val="2755"/>
              <a:buAutoNum type="arabicPeriod"/>
            </a:pPr>
            <a:r>
              <a:rPr lang="ca" sz="2755">
                <a:solidFill>
                  <a:schemeClr val="lt1"/>
                </a:solidFill>
              </a:rPr>
              <a:t>Project description</a:t>
            </a:r>
            <a:endParaRPr sz="2755">
              <a:solidFill>
                <a:schemeClr val="lt1"/>
              </a:solidFill>
            </a:endParaRPr>
          </a:p>
          <a:p>
            <a:pPr indent="-403542" lvl="0" marL="457200" rtl="0" algn="l">
              <a:lnSpc>
                <a:spcPct val="95000"/>
              </a:lnSpc>
              <a:spcBef>
                <a:spcPts val="0"/>
              </a:spcBef>
              <a:spcAft>
                <a:spcPts val="0"/>
              </a:spcAft>
              <a:buClr>
                <a:schemeClr val="lt1"/>
              </a:buClr>
              <a:buSzPts val="2755"/>
              <a:buAutoNum type="arabicPeriod"/>
            </a:pPr>
            <a:r>
              <a:rPr lang="ca" sz="2755">
                <a:solidFill>
                  <a:schemeClr val="lt1"/>
                </a:solidFill>
              </a:rPr>
              <a:t>Demo</a:t>
            </a:r>
            <a:endParaRPr sz="2755">
              <a:solidFill>
                <a:schemeClr val="lt1"/>
              </a:solidFill>
            </a:endParaRPr>
          </a:p>
          <a:p>
            <a:pPr indent="-403542" lvl="0" marL="457200" rtl="0" algn="l">
              <a:lnSpc>
                <a:spcPct val="95000"/>
              </a:lnSpc>
              <a:spcBef>
                <a:spcPts val="0"/>
              </a:spcBef>
              <a:spcAft>
                <a:spcPts val="0"/>
              </a:spcAft>
              <a:buClr>
                <a:schemeClr val="lt1"/>
              </a:buClr>
              <a:buSzPts val="2755"/>
              <a:buAutoNum type="arabicPeriod"/>
            </a:pPr>
            <a:r>
              <a:rPr lang="ca" sz="2755">
                <a:solidFill>
                  <a:schemeClr val="lt1"/>
                </a:solidFill>
              </a:rPr>
              <a:t>Evaluation</a:t>
            </a:r>
            <a:endParaRPr sz="2755">
              <a:solidFill>
                <a:schemeClr val="lt1"/>
              </a:solidFill>
            </a:endParaRPr>
          </a:p>
          <a:p>
            <a:pPr indent="-403542" lvl="0" marL="457200" rtl="0" algn="l">
              <a:lnSpc>
                <a:spcPct val="95000"/>
              </a:lnSpc>
              <a:spcBef>
                <a:spcPts val="0"/>
              </a:spcBef>
              <a:spcAft>
                <a:spcPts val="0"/>
              </a:spcAft>
              <a:buClr>
                <a:schemeClr val="lt1"/>
              </a:buClr>
              <a:buSzPts val="2755"/>
              <a:buAutoNum type="arabicPeriod"/>
            </a:pPr>
            <a:r>
              <a:rPr lang="ca" sz="2755">
                <a:solidFill>
                  <a:schemeClr val="lt1"/>
                </a:solidFill>
              </a:rPr>
              <a:t>Results</a:t>
            </a:r>
            <a:endParaRPr sz="2755">
              <a:solidFill>
                <a:schemeClr val="lt1"/>
              </a:solidFill>
            </a:endParaRPr>
          </a:p>
          <a:p>
            <a:pPr indent="-403542" lvl="0" marL="457200" rtl="0" algn="l">
              <a:lnSpc>
                <a:spcPct val="95000"/>
              </a:lnSpc>
              <a:spcBef>
                <a:spcPts val="0"/>
              </a:spcBef>
              <a:spcAft>
                <a:spcPts val="0"/>
              </a:spcAft>
              <a:buClr>
                <a:schemeClr val="lt1"/>
              </a:buClr>
              <a:buSzPts val="2755"/>
              <a:buAutoNum type="arabicPeriod"/>
            </a:pPr>
            <a:r>
              <a:rPr lang="ca" sz="2755">
                <a:solidFill>
                  <a:schemeClr val="lt1"/>
                </a:solidFill>
              </a:rPr>
              <a:t>Conclusions</a:t>
            </a:r>
            <a:endParaRPr sz="2755">
              <a:solidFill>
                <a:schemeClr val="lt1"/>
              </a:solidFill>
            </a:endParaRPr>
          </a:p>
        </p:txBody>
      </p:sp>
      <p:sp>
        <p:nvSpPr>
          <p:cNvPr id="77" name="Google Shape;77;p14"/>
          <p:cNvSpPr txBox="1"/>
          <p:nvPr>
            <p:ph type="title"/>
          </p:nvPr>
        </p:nvSpPr>
        <p:spPr>
          <a:xfrm>
            <a:off x="505765" y="154450"/>
            <a:ext cx="2808000" cy="953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ca" sz="3500"/>
              <a:t>Overview</a:t>
            </a:r>
            <a:endParaRPr b="1" sz="35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2"/>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Evaluation</a:t>
            </a:r>
            <a:endParaRPr/>
          </a:p>
        </p:txBody>
      </p:sp>
      <p:sp>
        <p:nvSpPr>
          <p:cNvPr id="283" name="Google Shape;283;p3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
        <p:nvSpPr>
          <p:cNvPr id="284" name="Google Shape;284;p32"/>
          <p:cNvSpPr txBox="1"/>
          <p:nvPr>
            <p:ph idx="4294967295" type="subTitle"/>
          </p:nvPr>
        </p:nvSpPr>
        <p:spPr>
          <a:xfrm>
            <a:off x="265500" y="2779467"/>
            <a:ext cx="4045200" cy="123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What we wanted to evaluate?</a:t>
            </a:r>
            <a:endParaRPr/>
          </a:p>
        </p:txBody>
      </p:sp>
      <p:sp>
        <p:nvSpPr>
          <p:cNvPr id="290" name="Google Shape;290;p3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solidFill>
                  <a:schemeClr val="lt2"/>
                </a:solidFill>
              </a:rPr>
              <a:t>‹#›</a:t>
            </a:fld>
            <a:endParaRPr>
              <a:solidFill>
                <a:schemeClr val="lt2"/>
              </a:solidFill>
            </a:endParaRPr>
          </a:p>
        </p:txBody>
      </p:sp>
      <p:sp>
        <p:nvSpPr>
          <p:cNvPr id="291" name="Google Shape;291;p3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374650" lvl="0" marL="457200" rtl="0" algn="l">
              <a:lnSpc>
                <a:spcPct val="200000"/>
              </a:lnSpc>
              <a:spcBef>
                <a:spcPts val="0"/>
              </a:spcBef>
              <a:spcAft>
                <a:spcPts val="0"/>
              </a:spcAft>
              <a:buSzPts val="2300"/>
              <a:buAutoNum type="arabicPeriod"/>
            </a:pPr>
            <a:r>
              <a:rPr b="1" lang="ca" sz="2300"/>
              <a:t>How well </a:t>
            </a:r>
            <a:r>
              <a:rPr lang="ca" sz="2300"/>
              <a:t>learns the recommender system</a:t>
            </a:r>
            <a:endParaRPr sz="2300"/>
          </a:p>
          <a:p>
            <a:pPr indent="-374650" lvl="0" marL="457200" rtl="0" algn="l">
              <a:lnSpc>
                <a:spcPct val="200000"/>
              </a:lnSpc>
              <a:spcBef>
                <a:spcPts val="0"/>
              </a:spcBef>
              <a:spcAft>
                <a:spcPts val="0"/>
              </a:spcAft>
              <a:buSzPts val="2300"/>
              <a:buAutoNum type="arabicPeriod"/>
            </a:pPr>
            <a:r>
              <a:rPr lang="ca" sz="2300"/>
              <a:t>Smile detection </a:t>
            </a:r>
            <a:r>
              <a:rPr b="1" lang="ca" sz="2300"/>
              <a:t>accuracy</a:t>
            </a:r>
            <a:endParaRPr b="1" sz="2300"/>
          </a:p>
          <a:p>
            <a:pPr indent="-374650" lvl="0" marL="457200" rtl="0" algn="l">
              <a:lnSpc>
                <a:spcPct val="200000"/>
              </a:lnSpc>
              <a:spcBef>
                <a:spcPts val="0"/>
              </a:spcBef>
              <a:spcAft>
                <a:spcPts val="0"/>
              </a:spcAft>
              <a:buSzPts val="2300"/>
              <a:buAutoNum type="arabicPeriod"/>
            </a:pPr>
            <a:r>
              <a:rPr b="1" lang="ca" sz="2300"/>
              <a:t>User experience</a:t>
            </a:r>
            <a:r>
              <a:rPr lang="ca" sz="2300"/>
              <a:t> differences</a:t>
            </a:r>
            <a:endParaRPr sz="2300"/>
          </a:p>
          <a:p>
            <a:pPr indent="0" lvl="0" marL="0" rtl="0" algn="l">
              <a:spcBef>
                <a:spcPts val="1200"/>
              </a:spcBef>
              <a:spcAft>
                <a:spcPts val="1200"/>
              </a:spcAft>
              <a:buNone/>
            </a:pPr>
            <a:r>
              <a:t/>
            </a:r>
            <a:endParaRPr sz="2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Participants</a:t>
            </a:r>
            <a:endParaRPr/>
          </a:p>
        </p:txBody>
      </p:sp>
      <p:sp>
        <p:nvSpPr>
          <p:cNvPr id="297" name="Google Shape;297;p3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21 Participants</a:t>
            </a:r>
            <a:endParaRPr/>
          </a:p>
        </p:txBody>
      </p:sp>
      <p:sp>
        <p:nvSpPr>
          <p:cNvPr id="298" name="Google Shape;298;p3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pic>
        <p:nvPicPr>
          <p:cNvPr id="299" name="Google Shape;299;p34"/>
          <p:cNvPicPr preferRelativeResize="0"/>
          <p:nvPr/>
        </p:nvPicPr>
        <p:blipFill>
          <a:blip r:embed="rId3">
            <a:alphaModFix/>
          </a:blip>
          <a:stretch>
            <a:fillRect/>
          </a:stretch>
        </p:blipFill>
        <p:spPr>
          <a:xfrm>
            <a:off x="153871" y="2461433"/>
            <a:ext cx="2556225" cy="2431250"/>
          </a:xfrm>
          <a:prstGeom prst="rect">
            <a:avLst/>
          </a:prstGeom>
          <a:noFill/>
          <a:ln>
            <a:noFill/>
          </a:ln>
        </p:spPr>
      </p:pic>
      <p:pic>
        <p:nvPicPr>
          <p:cNvPr id="300" name="Google Shape;300;p34"/>
          <p:cNvPicPr preferRelativeResize="0"/>
          <p:nvPr/>
        </p:nvPicPr>
        <p:blipFill>
          <a:blip r:embed="rId4">
            <a:alphaModFix/>
          </a:blip>
          <a:stretch>
            <a:fillRect/>
          </a:stretch>
        </p:blipFill>
        <p:spPr>
          <a:xfrm>
            <a:off x="2851425" y="2461425"/>
            <a:ext cx="2556225" cy="2431256"/>
          </a:xfrm>
          <a:prstGeom prst="rect">
            <a:avLst/>
          </a:prstGeom>
          <a:noFill/>
          <a:ln>
            <a:noFill/>
          </a:ln>
        </p:spPr>
      </p:pic>
      <p:pic>
        <p:nvPicPr>
          <p:cNvPr id="301" name="Google Shape;301;p34"/>
          <p:cNvPicPr preferRelativeResize="0"/>
          <p:nvPr/>
        </p:nvPicPr>
        <p:blipFill>
          <a:blip r:embed="rId5">
            <a:alphaModFix/>
          </a:blip>
          <a:stretch>
            <a:fillRect/>
          </a:stretch>
        </p:blipFill>
        <p:spPr>
          <a:xfrm>
            <a:off x="5548975" y="2461437"/>
            <a:ext cx="3455326" cy="225256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Study Procedure</a:t>
            </a:r>
            <a:endParaRPr/>
          </a:p>
        </p:txBody>
      </p:sp>
      <p:sp>
        <p:nvSpPr>
          <p:cNvPr id="307" name="Google Shape;307;p3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solidFill>
                  <a:schemeClr val="lt2"/>
                </a:solidFill>
              </a:rPr>
              <a:t>‹#›</a:t>
            </a:fld>
            <a:endParaRPr>
              <a:solidFill>
                <a:schemeClr val="lt2"/>
              </a:solidFill>
            </a:endParaRPr>
          </a:p>
        </p:txBody>
      </p:sp>
      <p:sp>
        <p:nvSpPr>
          <p:cNvPr id="308" name="Google Shape;308;p3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Testing 2 times with each user</a:t>
            </a:r>
            <a:endParaRPr/>
          </a:p>
          <a:p>
            <a:pPr indent="-342900" lvl="0" marL="457200" rtl="0" algn="l">
              <a:spcBef>
                <a:spcPts val="1200"/>
              </a:spcBef>
              <a:spcAft>
                <a:spcPts val="0"/>
              </a:spcAft>
              <a:buSzPts val="1800"/>
              <a:buChar char="-"/>
            </a:pPr>
            <a:r>
              <a:rPr lang="ca"/>
              <a:t>with recommender (A)</a:t>
            </a:r>
            <a:endParaRPr/>
          </a:p>
          <a:p>
            <a:pPr indent="-342900" lvl="0" marL="457200" rtl="0" algn="l">
              <a:spcBef>
                <a:spcPts val="0"/>
              </a:spcBef>
              <a:spcAft>
                <a:spcPts val="0"/>
              </a:spcAft>
              <a:buSzPts val="1800"/>
              <a:buChar char="-"/>
            </a:pPr>
            <a:r>
              <a:rPr lang="ca"/>
              <a:t>without recommender (B)</a:t>
            </a:r>
            <a:endParaRPr/>
          </a:p>
          <a:p>
            <a:pPr indent="0" lvl="0" marL="0" rtl="0" algn="l">
              <a:spcBef>
                <a:spcPts val="1200"/>
              </a:spcBef>
              <a:spcAft>
                <a:spcPts val="0"/>
              </a:spcAft>
              <a:buNone/>
            </a:pPr>
            <a:r>
              <a:rPr lang="ca"/>
              <a:t>Remote</a:t>
            </a:r>
            <a:endParaRPr/>
          </a:p>
          <a:p>
            <a:pPr indent="0" lvl="0" marL="0" rtl="0" algn="l">
              <a:spcBef>
                <a:spcPts val="1200"/>
              </a:spcBef>
              <a:spcAft>
                <a:spcPts val="0"/>
              </a:spcAft>
              <a:buNone/>
            </a:pPr>
            <a:r>
              <a:rPr lang="ca"/>
              <a:t>Interaction time 5-15 min</a:t>
            </a:r>
            <a:endParaRPr/>
          </a:p>
          <a:p>
            <a:pPr indent="0" lvl="0" marL="0" rtl="0" algn="l">
              <a:spcBef>
                <a:spcPts val="1200"/>
              </a:spcBef>
              <a:spcAft>
                <a:spcPts val="1200"/>
              </a:spcAft>
              <a:buNone/>
            </a:pPr>
            <a:r>
              <a:rPr lang="ca"/>
              <a:t>Fill out questionnaires 2x</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6"/>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Results</a:t>
            </a:r>
            <a:endParaRPr/>
          </a:p>
        </p:txBody>
      </p:sp>
      <p:sp>
        <p:nvSpPr>
          <p:cNvPr id="314" name="Google Shape;314;p3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
        <p:nvSpPr>
          <p:cNvPr id="315" name="Google Shape;315;p36"/>
          <p:cNvSpPr txBox="1"/>
          <p:nvPr>
            <p:ph idx="4294967295" type="subTitle"/>
          </p:nvPr>
        </p:nvSpPr>
        <p:spPr>
          <a:xfrm>
            <a:off x="265500" y="2779467"/>
            <a:ext cx="4045200" cy="123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Smile Accuracy</a:t>
            </a:r>
            <a:endParaRPr/>
          </a:p>
        </p:txBody>
      </p:sp>
      <p:sp>
        <p:nvSpPr>
          <p:cNvPr id="321" name="Google Shape;321;p3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Categorical values vs numerical values</a:t>
            </a:r>
            <a:endParaRPr/>
          </a:p>
          <a:p>
            <a:pPr indent="-342900" lvl="0" marL="457200" rtl="0" algn="l">
              <a:spcBef>
                <a:spcPts val="0"/>
              </a:spcBef>
              <a:spcAft>
                <a:spcPts val="0"/>
              </a:spcAft>
              <a:buSzPts val="1800"/>
              <a:buChar char="-"/>
            </a:pPr>
            <a:r>
              <a:rPr lang="ca"/>
              <a:t>Solution: map values to smile or no smile</a:t>
            </a:r>
            <a:endParaRPr/>
          </a:p>
          <a:p>
            <a:pPr indent="-342900" lvl="0" marL="457200" rtl="0" algn="l">
              <a:spcBef>
                <a:spcPts val="0"/>
              </a:spcBef>
              <a:spcAft>
                <a:spcPts val="0"/>
              </a:spcAft>
              <a:buSzPts val="1800"/>
              <a:buChar char="-"/>
            </a:pPr>
            <a:r>
              <a:rPr lang="ca"/>
              <a:t>Result: non-significant difference</a:t>
            </a:r>
            <a:endParaRPr/>
          </a:p>
          <a:p>
            <a:pPr indent="-317500" lvl="1" marL="914400" rtl="0" algn="l">
              <a:spcBef>
                <a:spcPts val="0"/>
              </a:spcBef>
              <a:spcAft>
                <a:spcPts val="0"/>
              </a:spcAft>
              <a:buSzPts val="1400"/>
              <a:buChar char="-"/>
            </a:pPr>
            <a:r>
              <a:rPr lang="ca"/>
              <a:t>Overall accurate detection</a:t>
            </a:r>
            <a:endParaRPr/>
          </a:p>
          <a:p>
            <a:pPr indent="-342900" lvl="0" marL="457200" rtl="0" algn="l">
              <a:spcBef>
                <a:spcPts val="0"/>
              </a:spcBef>
              <a:spcAft>
                <a:spcPts val="0"/>
              </a:spcAft>
              <a:buSzPts val="1800"/>
              <a:buChar char="-"/>
            </a:pPr>
            <a:r>
              <a:rPr lang="ca"/>
              <a:t>MSE: 13%</a:t>
            </a:r>
            <a:endParaRPr/>
          </a:p>
        </p:txBody>
      </p:sp>
      <p:sp>
        <p:nvSpPr>
          <p:cNvPr id="322" name="Google Shape;322;p3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pic>
        <p:nvPicPr>
          <p:cNvPr id="323" name="Google Shape;323;p37"/>
          <p:cNvPicPr preferRelativeResize="0"/>
          <p:nvPr/>
        </p:nvPicPr>
        <p:blipFill>
          <a:blip r:embed="rId3">
            <a:alphaModFix/>
          </a:blip>
          <a:stretch>
            <a:fillRect/>
          </a:stretch>
        </p:blipFill>
        <p:spPr>
          <a:xfrm>
            <a:off x="5403650" y="1770600"/>
            <a:ext cx="3458225" cy="3007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Using a recommender system or not</a:t>
            </a:r>
            <a:endParaRPr/>
          </a:p>
        </p:txBody>
      </p:sp>
      <p:sp>
        <p:nvSpPr>
          <p:cNvPr id="329" name="Google Shape;329;p3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Compare detected values from both experiments</a:t>
            </a:r>
            <a:endParaRPr/>
          </a:p>
          <a:p>
            <a:pPr indent="-342900" lvl="0" marL="457200" rtl="0" algn="l">
              <a:spcBef>
                <a:spcPts val="0"/>
              </a:spcBef>
              <a:spcAft>
                <a:spcPts val="0"/>
              </a:spcAft>
              <a:buSzPts val="1800"/>
              <a:buChar char="-"/>
            </a:pPr>
            <a:r>
              <a:rPr lang="ca"/>
              <a:t>Result: non-significant difference</a:t>
            </a:r>
            <a:endParaRPr/>
          </a:p>
          <a:p>
            <a:pPr indent="-317500" lvl="1" marL="914400" rtl="0" algn="l">
              <a:spcBef>
                <a:spcPts val="0"/>
              </a:spcBef>
              <a:spcAft>
                <a:spcPts val="0"/>
              </a:spcAft>
              <a:buSzPts val="1400"/>
              <a:buChar char="-"/>
            </a:pPr>
            <a:r>
              <a:rPr lang="ca"/>
              <a:t>Recommender system does not have a big influence</a:t>
            </a:r>
            <a:endParaRPr/>
          </a:p>
          <a:p>
            <a:pPr indent="-342900" lvl="0" marL="457200" rtl="0" algn="l">
              <a:spcBef>
                <a:spcPts val="0"/>
              </a:spcBef>
              <a:spcAft>
                <a:spcPts val="0"/>
              </a:spcAft>
              <a:buSzPts val="1800"/>
              <a:buChar char="-"/>
            </a:pPr>
            <a:r>
              <a:rPr lang="ca"/>
              <a:t>Reasons:</a:t>
            </a:r>
            <a:endParaRPr/>
          </a:p>
          <a:p>
            <a:pPr indent="-317500" lvl="1" marL="914400" rtl="0" algn="l">
              <a:spcBef>
                <a:spcPts val="0"/>
              </a:spcBef>
              <a:spcAft>
                <a:spcPts val="0"/>
              </a:spcAft>
              <a:buSzPts val="1400"/>
              <a:buChar char="-"/>
            </a:pPr>
            <a:r>
              <a:rPr lang="ca"/>
              <a:t>Recommender system based on themes</a:t>
            </a:r>
            <a:endParaRPr/>
          </a:p>
          <a:p>
            <a:pPr indent="-317500" lvl="1" marL="914400" rtl="0" algn="l">
              <a:spcBef>
                <a:spcPts val="0"/>
              </a:spcBef>
              <a:spcAft>
                <a:spcPts val="0"/>
              </a:spcAft>
              <a:buSzPts val="1400"/>
              <a:buChar char="-"/>
            </a:pPr>
            <a:r>
              <a:rPr lang="ca"/>
              <a:t>Dataset has a lot of flawed jokes</a:t>
            </a:r>
            <a:endParaRPr/>
          </a:p>
        </p:txBody>
      </p:sp>
      <p:sp>
        <p:nvSpPr>
          <p:cNvPr id="330" name="Google Shape;330;p3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How well learns the recommender system</a:t>
            </a:r>
            <a:endParaRPr/>
          </a:p>
        </p:txBody>
      </p:sp>
      <p:sp>
        <p:nvSpPr>
          <p:cNvPr id="336" name="Google Shape;336;p3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Compare first part to second part</a:t>
            </a:r>
            <a:endParaRPr/>
          </a:p>
          <a:p>
            <a:pPr indent="-342900" lvl="0" marL="457200" rtl="0" algn="l">
              <a:spcBef>
                <a:spcPts val="0"/>
              </a:spcBef>
              <a:spcAft>
                <a:spcPts val="0"/>
              </a:spcAft>
              <a:buSzPts val="1800"/>
              <a:buChar char="-"/>
            </a:pPr>
            <a:r>
              <a:rPr lang="ca"/>
              <a:t>Result: significant difference</a:t>
            </a:r>
            <a:endParaRPr/>
          </a:p>
          <a:p>
            <a:pPr indent="-317500" lvl="1" marL="914400" rtl="0" algn="l">
              <a:spcBef>
                <a:spcPts val="0"/>
              </a:spcBef>
              <a:spcAft>
                <a:spcPts val="0"/>
              </a:spcAft>
              <a:buSzPts val="1400"/>
              <a:buChar char="-"/>
            </a:pPr>
            <a:r>
              <a:rPr lang="ca"/>
              <a:t>Second part performs worse overall</a:t>
            </a:r>
            <a:endParaRPr/>
          </a:p>
          <a:p>
            <a:pPr indent="-317500" lvl="1" marL="914400" rtl="0" algn="l">
              <a:spcBef>
                <a:spcPts val="0"/>
              </a:spcBef>
              <a:spcAft>
                <a:spcPts val="0"/>
              </a:spcAft>
              <a:buSzPts val="1400"/>
              <a:buChar char="-"/>
            </a:pPr>
            <a:r>
              <a:rPr lang="ca"/>
              <a:t>0.17% vs 0.23%</a:t>
            </a:r>
            <a:endParaRPr/>
          </a:p>
          <a:p>
            <a:pPr indent="-342900" lvl="0" marL="457200" rtl="0" algn="l">
              <a:spcBef>
                <a:spcPts val="0"/>
              </a:spcBef>
              <a:spcAft>
                <a:spcPts val="0"/>
              </a:spcAft>
              <a:buSzPts val="1800"/>
              <a:buChar char="-"/>
            </a:pPr>
            <a:r>
              <a:rPr lang="ca"/>
              <a:t>Possible reasons:</a:t>
            </a:r>
            <a:endParaRPr/>
          </a:p>
          <a:p>
            <a:pPr indent="-317500" lvl="1" marL="914400" rtl="0" algn="l">
              <a:spcBef>
                <a:spcPts val="0"/>
              </a:spcBef>
              <a:spcAft>
                <a:spcPts val="0"/>
              </a:spcAft>
              <a:buSzPts val="1400"/>
              <a:buChar char="-"/>
            </a:pPr>
            <a:r>
              <a:rPr lang="ca"/>
              <a:t>Recommender system minimal influence</a:t>
            </a:r>
            <a:endParaRPr/>
          </a:p>
          <a:p>
            <a:pPr indent="-317500" lvl="1" marL="914400" rtl="0" algn="l">
              <a:spcBef>
                <a:spcPts val="0"/>
              </a:spcBef>
              <a:spcAft>
                <a:spcPts val="0"/>
              </a:spcAft>
              <a:buSzPts val="1400"/>
              <a:buChar char="-"/>
            </a:pPr>
            <a:r>
              <a:rPr lang="ca"/>
              <a:t>Tired towards the end</a:t>
            </a:r>
            <a:endParaRPr/>
          </a:p>
          <a:p>
            <a:pPr indent="-317500" lvl="1" marL="914400" rtl="0" algn="l">
              <a:spcBef>
                <a:spcPts val="0"/>
              </a:spcBef>
              <a:spcAft>
                <a:spcPts val="0"/>
              </a:spcAft>
              <a:buSzPts val="1400"/>
              <a:buChar char="-"/>
            </a:pPr>
            <a:r>
              <a:rPr lang="ca"/>
              <a:t>Similar jokes are not funny twice</a:t>
            </a:r>
            <a:endParaRPr/>
          </a:p>
        </p:txBody>
      </p:sp>
      <p:sp>
        <p:nvSpPr>
          <p:cNvPr id="337" name="Google Shape;337;p3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pic>
        <p:nvPicPr>
          <p:cNvPr id="338" name="Google Shape;338;p39"/>
          <p:cNvPicPr preferRelativeResize="0"/>
          <p:nvPr/>
        </p:nvPicPr>
        <p:blipFill>
          <a:blip r:embed="rId3">
            <a:alphaModFix/>
          </a:blip>
          <a:stretch>
            <a:fillRect/>
          </a:stretch>
        </p:blipFill>
        <p:spPr>
          <a:xfrm>
            <a:off x="5713700" y="2018900"/>
            <a:ext cx="3171478" cy="25105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User Experience Differences I</a:t>
            </a:r>
            <a:endParaRPr/>
          </a:p>
        </p:txBody>
      </p:sp>
      <p:sp>
        <p:nvSpPr>
          <p:cNvPr id="344" name="Google Shape;344;p4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 </a:t>
            </a:r>
            <a:endParaRPr/>
          </a:p>
        </p:txBody>
      </p:sp>
      <p:sp>
        <p:nvSpPr>
          <p:cNvPr id="345" name="Google Shape;345;p4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pic>
        <p:nvPicPr>
          <p:cNvPr id="346" name="Google Shape;346;p40"/>
          <p:cNvPicPr preferRelativeResize="0"/>
          <p:nvPr/>
        </p:nvPicPr>
        <p:blipFill>
          <a:blip r:embed="rId3">
            <a:alphaModFix/>
          </a:blip>
          <a:stretch>
            <a:fillRect/>
          </a:stretch>
        </p:blipFill>
        <p:spPr>
          <a:xfrm>
            <a:off x="1792225" y="1686850"/>
            <a:ext cx="5559550" cy="3456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User Experience Differences II</a:t>
            </a:r>
            <a:endParaRPr/>
          </a:p>
        </p:txBody>
      </p:sp>
      <p:sp>
        <p:nvSpPr>
          <p:cNvPr id="352" name="Google Shape;352;p4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 </a:t>
            </a:r>
            <a:endParaRPr/>
          </a:p>
        </p:txBody>
      </p:sp>
      <p:sp>
        <p:nvSpPr>
          <p:cNvPr id="353" name="Google Shape;353;p4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pic>
        <p:nvPicPr>
          <p:cNvPr id="354" name="Google Shape;354;p41"/>
          <p:cNvPicPr preferRelativeResize="0"/>
          <p:nvPr/>
        </p:nvPicPr>
        <p:blipFill>
          <a:blip r:embed="rId3">
            <a:alphaModFix/>
          </a:blip>
          <a:stretch>
            <a:fillRect/>
          </a:stretch>
        </p:blipFill>
        <p:spPr>
          <a:xfrm>
            <a:off x="10950" y="1613743"/>
            <a:ext cx="9144003" cy="1763614"/>
          </a:xfrm>
          <a:prstGeom prst="rect">
            <a:avLst/>
          </a:prstGeom>
          <a:noFill/>
          <a:ln>
            <a:noFill/>
          </a:ln>
        </p:spPr>
      </p:pic>
      <p:pic>
        <p:nvPicPr>
          <p:cNvPr id="355" name="Google Shape;355;p41"/>
          <p:cNvPicPr preferRelativeResize="0"/>
          <p:nvPr/>
        </p:nvPicPr>
        <p:blipFill>
          <a:blip r:embed="rId4">
            <a:alphaModFix/>
          </a:blip>
          <a:stretch>
            <a:fillRect/>
          </a:stretch>
        </p:blipFill>
        <p:spPr>
          <a:xfrm>
            <a:off x="10950" y="3377350"/>
            <a:ext cx="9143997" cy="1763600"/>
          </a:xfrm>
          <a:prstGeom prst="rect">
            <a:avLst/>
          </a:prstGeom>
          <a:noFill/>
          <a:ln>
            <a:noFill/>
          </a:ln>
        </p:spPr>
      </p:pic>
      <p:sp>
        <p:nvSpPr>
          <p:cNvPr id="356" name="Google Shape;356;p41"/>
          <p:cNvSpPr txBox="1"/>
          <p:nvPr/>
        </p:nvSpPr>
        <p:spPr>
          <a:xfrm>
            <a:off x="1673775" y="2825075"/>
            <a:ext cx="5468700" cy="8982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ca" sz="1800">
                <a:solidFill>
                  <a:schemeClr val="lt2"/>
                </a:solidFill>
                <a:latin typeface="Roboto"/>
                <a:ea typeface="Roboto"/>
                <a:cs typeface="Roboto"/>
                <a:sym typeface="Roboto"/>
              </a:rPr>
              <a:t>With recommender slightly more likeable, intelligent, knowledgeable, pleasant</a:t>
            </a:r>
            <a:endParaRPr sz="1800">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Goals &amp; Concept</a:t>
            </a:r>
            <a:endParaRPr/>
          </a:p>
        </p:txBody>
      </p:sp>
      <p:sp>
        <p:nvSpPr>
          <p:cNvPr id="83" name="Google Shape;83;p1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2"/>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Conclusions</a:t>
            </a:r>
            <a:endParaRPr/>
          </a:p>
        </p:txBody>
      </p:sp>
      <p:sp>
        <p:nvSpPr>
          <p:cNvPr id="362" name="Google Shape;362;p4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Conclusions</a:t>
            </a:r>
            <a:endParaRPr/>
          </a:p>
        </p:txBody>
      </p:sp>
      <p:sp>
        <p:nvSpPr>
          <p:cNvPr id="368" name="Google Shape;368;p43"/>
          <p:cNvSpPr txBox="1"/>
          <p:nvPr>
            <p:ph idx="1" type="body"/>
          </p:nvPr>
        </p:nvSpPr>
        <p:spPr>
          <a:xfrm>
            <a:off x="501000" y="1863775"/>
            <a:ext cx="8142000" cy="303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ca"/>
              <a:t>Recommender does not lead to a happier user</a:t>
            </a:r>
            <a:r>
              <a:rPr lang="ca"/>
              <a:t> in our application in terms of smile detection</a:t>
            </a:r>
            <a:endParaRPr/>
          </a:p>
          <a:p>
            <a:pPr indent="0" lvl="0" marL="0" rtl="0" algn="l">
              <a:spcBef>
                <a:spcPts val="1200"/>
              </a:spcBef>
              <a:spcAft>
                <a:spcPts val="0"/>
              </a:spcAft>
              <a:buNone/>
            </a:pPr>
            <a:r>
              <a:rPr b="1" lang="ca"/>
              <a:t>Longer interaction periods </a:t>
            </a:r>
            <a:r>
              <a:rPr lang="ca"/>
              <a:t>with application would help to get more accurate results, but interaction is also very </a:t>
            </a:r>
            <a:r>
              <a:rPr b="1" lang="ca"/>
              <a:t>monotonous</a:t>
            </a:r>
            <a:r>
              <a:rPr lang="ca"/>
              <a:t> (always the same)</a:t>
            </a:r>
            <a:endParaRPr/>
          </a:p>
          <a:p>
            <a:pPr indent="0" lvl="0" marL="0" rtl="0" algn="l">
              <a:spcBef>
                <a:spcPts val="1200"/>
              </a:spcBef>
              <a:spcAft>
                <a:spcPts val="0"/>
              </a:spcAft>
              <a:buNone/>
            </a:pPr>
            <a:r>
              <a:rPr b="1" lang="ca"/>
              <a:t>Improvements</a:t>
            </a:r>
            <a:r>
              <a:rPr lang="ca"/>
              <a:t> needed for better results</a:t>
            </a:r>
            <a:endParaRPr/>
          </a:p>
          <a:p>
            <a:pPr indent="-342900" lvl="0" marL="457200" rtl="0" algn="l">
              <a:spcBef>
                <a:spcPts val="1200"/>
              </a:spcBef>
              <a:spcAft>
                <a:spcPts val="0"/>
              </a:spcAft>
              <a:buSzPts val="1800"/>
              <a:buChar char="●"/>
            </a:pPr>
            <a:r>
              <a:rPr lang="ca"/>
              <a:t>Cleaning the dataset would help a lot </a:t>
            </a:r>
            <a:endParaRPr/>
          </a:p>
          <a:p>
            <a:pPr indent="-342900" lvl="0" marL="457200" rtl="0" algn="l">
              <a:spcBef>
                <a:spcPts val="0"/>
              </a:spcBef>
              <a:spcAft>
                <a:spcPts val="0"/>
              </a:spcAft>
              <a:buSzPts val="1800"/>
              <a:buChar char="●"/>
            </a:pPr>
            <a:r>
              <a:rPr lang="ca"/>
              <a:t>Using different recommendation approach (not just classes)</a:t>
            </a:r>
            <a:endParaRPr/>
          </a:p>
        </p:txBody>
      </p:sp>
      <p:sp>
        <p:nvSpPr>
          <p:cNvPr id="369" name="Google Shape;369;p4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Conclusions II</a:t>
            </a:r>
            <a:endParaRPr/>
          </a:p>
        </p:txBody>
      </p:sp>
      <p:sp>
        <p:nvSpPr>
          <p:cNvPr id="375" name="Google Shape;375;p44"/>
          <p:cNvSpPr txBox="1"/>
          <p:nvPr>
            <p:ph idx="1" type="body"/>
          </p:nvPr>
        </p:nvSpPr>
        <p:spPr>
          <a:xfrm>
            <a:off x="501000" y="1863775"/>
            <a:ext cx="8292600" cy="303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Application was </a:t>
            </a:r>
            <a:r>
              <a:rPr b="1" lang="ca"/>
              <a:t>fun to build</a:t>
            </a:r>
            <a:endParaRPr b="1"/>
          </a:p>
          <a:p>
            <a:pPr indent="0" lvl="0" marL="0" rtl="0" algn="l">
              <a:spcBef>
                <a:spcPts val="1200"/>
              </a:spcBef>
              <a:spcAft>
                <a:spcPts val="0"/>
              </a:spcAft>
              <a:buNone/>
            </a:pPr>
            <a:r>
              <a:t/>
            </a:r>
            <a:endParaRPr/>
          </a:p>
          <a:p>
            <a:pPr indent="0" lvl="0" marL="0" rtl="0" algn="l">
              <a:spcBef>
                <a:spcPts val="1200"/>
              </a:spcBef>
              <a:spcAft>
                <a:spcPts val="0"/>
              </a:spcAft>
              <a:buNone/>
            </a:pPr>
            <a:r>
              <a:rPr b="1" lang="ca"/>
              <a:t>Smile detection works well</a:t>
            </a:r>
            <a:r>
              <a:rPr lang="ca"/>
              <a:t>, but strongly depends on </a:t>
            </a:r>
            <a:r>
              <a:rPr lang="ca"/>
              <a:t>individual</a:t>
            </a:r>
            <a:r>
              <a:rPr lang="ca"/>
              <a:t> and calibration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ca"/>
              <a:t>UX differences indicate that </a:t>
            </a:r>
            <a:r>
              <a:rPr lang="ca"/>
              <a:t>an application</a:t>
            </a:r>
            <a:r>
              <a:rPr lang="ca"/>
              <a:t> with recommender enabled makes a </a:t>
            </a:r>
            <a:r>
              <a:rPr b="1" lang="ca"/>
              <a:t>more intelligent, competent and fun impression</a:t>
            </a:r>
            <a:r>
              <a:rPr lang="ca"/>
              <a:t> to user</a:t>
            </a:r>
            <a:endParaRPr/>
          </a:p>
        </p:txBody>
      </p:sp>
      <p:sp>
        <p:nvSpPr>
          <p:cNvPr id="376" name="Google Shape;376;p4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5"/>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Questions? Feedback?</a:t>
            </a:r>
            <a:endParaRPr/>
          </a:p>
        </p:txBody>
      </p:sp>
      <p:sp>
        <p:nvSpPr>
          <p:cNvPr id="382" name="Google Shape;382;p4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solidFill>
                  <a:schemeClr val="lt1"/>
                </a:solidFill>
              </a:rPr>
              <a:t>‹#›</a:t>
            </a:fld>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solidFill>
                  <a:schemeClr val="lt1"/>
                </a:solidFill>
              </a:rPr>
              <a:t>‹#›</a:t>
            </a:fld>
            <a:endParaRPr>
              <a:solidFill>
                <a:schemeClr val="lt1"/>
              </a:solidFill>
            </a:endParaRPr>
          </a:p>
        </p:txBody>
      </p:sp>
      <p:sp>
        <p:nvSpPr>
          <p:cNvPr id="89" name="Google Shape;89;p16"/>
          <p:cNvSpPr txBox="1"/>
          <p:nvPr>
            <p:ph idx="2" type="body"/>
          </p:nvPr>
        </p:nvSpPr>
        <p:spPr>
          <a:xfrm>
            <a:off x="4939500" y="1415400"/>
            <a:ext cx="3837000" cy="3230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ca" sz="2400"/>
              <a:t>Making the user happy and entertained with good jokes.</a:t>
            </a:r>
            <a:endParaRPr sz="2400"/>
          </a:p>
          <a:p>
            <a:pPr indent="0" lvl="0" marL="0" rtl="0" algn="l">
              <a:spcBef>
                <a:spcPts val="1200"/>
              </a:spcBef>
              <a:spcAft>
                <a:spcPts val="0"/>
              </a:spcAft>
              <a:buNone/>
            </a:pPr>
            <a:r>
              <a:rPr lang="ca" sz="2400"/>
              <a:t>Exploring the ability of a system to learn based on user’s emotions and act on them in a positive reinforcement loop.</a:t>
            </a:r>
            <a:endParaRPr sz="2400"/>
          </a:p>
          <a:p>
            <a:pPr indent="0" lvl="0" marL="0" rtl="0" algn="l">
              <a:spcBef>
                <a:spcPts val="1200"/>
              </a:spcBef>
              <a:spcAft>
                <a:spcPts val="1200"/>
              </a:spcAft>
              <a:buNone/>
            </a:pPr>
            <a:r>
              <a:t/>
            </a:r>
            <a:endParaRPr b="1" sz="2200"/>
          </a:p>
        </p:txBody>
      </p:sp>
      <p:sp>
        <p:nvSpPr>
          <p:cNvPr id="90" name="Google Shape;90;p16"/>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a:t> </a:t>
            </a:r>
            <a:endParaRPr/>
          </a:p>
        </p:txBody>
      </p:sp>
      <p:sp>
        <p:nvSpPr>
          <p:cNvPr id="91" name="Google Shape;91;p16"/>
          <p:cNvSpPr txBox="1"/>
          <p:nvPr>
            <p:ph type="title"/>
          </p:nvPr>
        </p:nvSpPr>
        <p:spPr>
          <a:xfrm>
            <a:off x="5077765" y="15445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ca" sz="3500">
                <a:solidFill>
                  <a:schemeClr val="lt1"/>
                </a:solidFill>
              </a:rPr>
              <a:t>Goals</a:t>
            </a:r>
            <a:endParaRPr b="1" sz="3500">
              <a:solidFill>
                <a:schemeClr val="lt1"/>
              </a:solidFill>
            </a:endParaRPr>
          </a:p>
        </p:txBody>
      </p:sp>
      <p:pic>
        <p:nvPicPr>
          <p:cNvPr id="92" name="Google Shape;92;p16"/>
          <p:cNvPicPr preferRelativeResize="0"/>
          <p:nvPr/>
        </p:nvPicPr>
        <p:blipFill>
          <a:blip r:embed="rId3">
            <a:alphaModFix/>
          </a:blip>
          <a:stretch>
            <a:fillRect/>
          </a:stretch>
        </p:blipFill>
        <p:spPr>
          <a:xfrm>
            <a:off x="700403" y="886777"/>
            <a:ext cx="2954194" cy="3369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2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Concept</a:t>
            </a:r>
            <a:endParaRPr/>
          </a:p>
        </p:txBody>
      </p:sp>
      <p:sp>
        <p:nvSpPr>
          <p:cNvPr id="98" name="Google Shape;98;p17"/>
          <p:cNvSpPr txBox="1"/>
          <p:nvPr>
            <p:ph idx="1" type="body"/>
          </p:nvPr>
        </p:nvSpPr>
        <p:spPr>
          <a:xfrm>
            <a:off x="321900" y="1919075"/>
            <a:ext cx="21984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solidFill>
                  <a:schemeClr val="dk1"/>
                </a:solidFill>
              </a:rPr>
              <a:t>A robot</a:t>
            </a:r>
            <a:r>
              <a:rPr lang="ca">
                <a:solidFill>
                  <a:schemeClr val="dk1"/>
                </a:solidFill>
                <a:latin typeface="Roboto"/>
                <a:ea typeface="Roboto"/>
                <a:cs typeface="Roboto"/>
                <a:sym typeface="Roboto"/>
              </a:rPr>
              <a:t> that tells jokes to the user</a:t>
            </a:r>
            <a:r>
              <a:rPr lang="ca">
                <a:solidFill>
                  <a:schemeClr val="dk1"/>
                </a:solidFill>
              </a:rPr>
              <a:t>. Able to detect the</a:t>
            </a:r>
            <a:r>
              <a:rPr lang="ca">
                <a:solidFill>
                  <a:schemeClr val="dk1"/>
                </a:solidFill>
                <a:latin typeface="Roboto"/>
                <a:ea typeface="Roboto"/>
                <a:cs typeface="Roboto"/>
                <a:sym typeface="Roboto"/>
              </a:rPr>
              <a:t> user</a:t>
            </a:r>
            <a:r>
              <a:rPr lang="ca">
                <a:solidFill>
                  <a:schemeClr val="dk1"/>
                </a:solidFill>
              </a:rPr>
              <a:t>’s</a:t>
            </a:r>
            <a:r>
              <a:rPr lang="ca">
                <a:solidFill>
                  <a:schemeClr val="dk1"/>
                </a:solidFill>
                <a:latin typeface="Roboto"/>
                <a:ea typeface="Roboto"/>
                <a:cs typeface="Roboto"/>
                <a:sym typeface="Roboto"/>
              </a:rPr>
              <a:t> facial </a:t>
            </a:r>
            <a:r>
              <a:rPr lang="ca">
                <a:solidFill>
                  <a:schemeClr val="dk1"/>
                </a:solidFill>
              </a:rPr>
              <a:t>expressions,</a:t>
            </a:r>
            <a:r>
              <a:rPr lang="ca">
                <a:solidFill>
                  <a:schemeClr val="dk1"/>
                </a:solidFill>
                <a:latin typeface="Roboto"/>
                <a:ea typeface="Roboto"/>
                <a:cs typeface="Roboto"/>
                <a:sym typeface="Roboto"/>
              </a:rPr>
              <a:t> </a:t>
            </a:r>
            <a:r>
              <a:rPr lang="ca">
                <a:solidFill>
                  <a:schemeClr val="dk1"/>
                </a:solidFill>
              </a:rPr>
              <a:t>he learns</a:t>
            </a:r>
            <a:r>
              <a:rPr lang="ca">
                <a:solidFill>
                  <a:schemeClr val="dk1"/>
                </a:solidFill>
                <a:latin typeface="Roboto"/>
                <a:ea typeface="Roboto"/>
                <a:cs typeface="Roboto"/>
                <a:sym typeface="Roboto"/>
              </a:rPr>
              <a:t> to pick jokes the user seems to like</a:t>
            </a:r>
            <a:r>
              <a:rPr lang="ca">
                <a:solidFill>
                  <a:schemeClr val="dk1"/>
                </a:solidFill>
              </a:rPr>
              <a:t>.</a:t>
            </a:r>
            <a:endParaRPr sz="1700">
              <a:solidFill>
                <a:schemeClr val="dk1"/>
              </a:solidFill>
            </a:endParaRPr>
          </a:p>
        </p:txBody>
      </p:sp>
      <p:sp>
        <p:nvSpPr>
          <p:cNvPr id="99" name="Google Shape;99;p1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solidFill>
                  <a:schemeClr val="lt2"/>
                </a:solidFill>
              </a:rPr>
              <a:t>‹#›</a:t>
            </a:fld>
            <a:endParaRPr>
              <a:solidFill>
                <a:schemeClr val="lt2"/>
              </a:solidFill>
            </a:endParaRPr>
          </a:p>
        </p:txBody>
      </p:sp>
      <p:pic>
        <p:nvPicPr>
          <p:cNvPr id="100" name="Google Shape;100;p17"/>
          <p:cNvPicPr preferRelativeResize="0"/>
          <p:nvPr/>
        </p:nvPicPr>
        <p:blipFill>
          <a:blip r:embed="rId3">
            <a:alphaModFix/>
          </a:blip>
          <a:stretch>
            <a:fillRect/>
          </a:stretch>
        </p:blipFill>
        <p:spPr>
          <a:xfrm>
            <a:off x="2705000" y="1149375"/>
            <a:ext cx="6201825" cy="3383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Planning</a:t>
            </a:r>
            <a:endParaRPr/>
          </a:p>
        </p:txBody>
      </p:sp>
      <p:sp>
        <p:nvSpPr>
          <p:cNvPr id="106" name="Google Shape;106;p1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grpSp>
        <p:nvGrpSpPr>
          <p:cNvPr id="107" name="Google Shape;107;p18"/>
          <p:cNvGrpSpPr/>
          <p:nvPr/>
        </p:nvGrpSpPr>
        <p:grpSpPr>
          <a:xfrm>
            <a:off x="564633" y="2157650"/>
            <a:ext cx="1839317" cy="1430350"/>
            <a:chOff x="3154233" y="2157650"/>
            <a:chExt cx="1839317" cy="1430350"/>
          </a:xfrm>
        </p:grpSpPr>
        <p:sp>
          <p:nvSpPr>
            <p:cNvPr id="108" name="Google Shape;108;p18"/>
            <p:cNvSpPr/>
            <p:nvPr/>
          </p:nvSpPr>
          <p:spPr>
            <a:xfrm>
              <a:off x="3485717" y="3079475"/>
              <a:ext cx="1294800" cy="133500"/>
            </a:xfrm>
            <a:prstGeom prst="rect">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txBox="1"/>
            <p:nvPr/>
          </p:nvSpPr>
          <p:spPr>
            <a:xfrm>
              <a:off x="3154233" y="3216600"/>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ca" sz="800">
                  <a:latin typeface="Roboto"/>
                  <a:ea typeface="Roboto"/>
                  <a:cs typeface="Roboto"/>
                  <a:sym typeface="Roboto"/>
                </a:rPr>
                <a:t>09.10</a:t>
              </a:r>
              <a:endParaRPr b="1" sz="800">
                <a:latin typeface="Roboto"/>
                <a:ea typeface="Roboto"/>
                <a:cs typeface="Roboto"/>
                <a:sym typeface="Roboto"/>
              </a:endParaRPr>
            </a:p>
          </p:txBody>
        </p:sp>
        <p:sp>
          <p:nvSpPr>
            <p:cNvPr id="110" name="Google Shape;110;p18"/>
            <p:cNvSpPr txBox="1"/>
            <p:nvPr/>
          </p:nvSpPr>
          <p:spPr>
            <a:xfrm>
              <a:off x="3310550" y="2157650"/>
              <a:ext cx="1683000" cy="2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700">
                  <a:latin typeface="Roboto"/>
                  <a:ea typeface="Roboto"/>
                  <a:cs typeface="Roboto"/>
                  <a:sym typeface="Roboto"/>
                </a:rPr>
                <a:t>Project Presentation (Idea)</a:t>
              </a:r>
              <a:endParaRPr b="1" sz="7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t/>
              </a:r>
              <a:endParaRPr b="1" sz="800">
                <a:latin typeface="Roboto"/>
                <a:ea typeface="Roboto"/>
                <a:cs typeface="Roboto"/>
                <a:sym typeface="Roboto"/>
              </a:endParaRPr>
            </a:p>
          </p:txBody>
        </p:sp>
        <p:grpSp>
          <p:nvGrpSpPr>
            <p:cNvPr id="111" name="Google Shape;111;p18"/>
            <p:cNvGrpSpPr/>
            <p:nvPr/>
          </p:nvGrpSpPr>
          <p:grpSpPr>
            <a:xfrm>
              <a:off x="3435870" y="2419065"/>
              <a:ext cx="92400" cy="792860"/>
              <a:chOff x="845575" y="2182700"/>
              <a:chExt cx="92400" cy="792860"/>
            </a:xfrm>
          </p:grpSpPr>
          <p:sp>
            <p:nvSpPr>
              <p:cNvPr id="112" name="Google Shape;112;p18"/>
              <p:cNvSpPr/>
              <p:nvPr/>
            </p:nvSpPr>
            <p:spPr>
              <a:xfrm>
                <a:off x="845575" y="2182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 name="Google Shape;113;p18"/>
              <p:cNvCxnSpPr/>
              <p:nvPr/>
            </p:nvCxnSpPr>
            <p:spPr>
              <a:xfrm flipH="1">
                <a:off x="891755" y="2271760"/>
                <a:ext cx="1200" cy="703800"/>
              </a:xfrm>
              <a:prstGeom prst="straightConnector1">
                <a:avLst/>
              </a:prstGeom>
              <a:noFill/>
              <a:ln cap="flat" cmpd="sng" w="9525">
                <a:solidFill>
                  <a:srgbClr val="000000"/>
                </a:solidFill>
                <a:prstDash val="solid"/>
                <a:round/>
                <a:headEnd len="sm" w="sm" type="none"/>
                <a:tailEnd len="sm" w="sm" type="none"/>
              </a:ln>
            </p:spPr>
          </p:cxnSp>
        </p:grpSp>
      </p:grpSp>
      <p:grpSp>
        <p:nvGrpSpPr>
          <p:cNvPr id="114" name="Google Shape;114;p18"/>
          <p:cNvGrpSpPr/>
          <p:nvPr/>
        </p:nvGrpSpPr>
        <p:grpSpPr>
          <a:xfrm>
            <a:off x="1463800" y="2702596"/>
            <a:ext cx="2022011" cy="2059804"/>
            <a:chOff x="1463800" y="2702596"/>
            <a:chExt cx="2022011" cy="2059804"/>
          </a:xfrm>
        </p:grpSpPr>
        <p:sp>
          <p:nvSpPr>
            <p:cNvPr id="115" name="Google Shape;115;p18"/>
            <p:cNvSpPr/>
            <p:nvPr/>
          </p:nvSpPr>
          <p:spPr>
            <a:xfrm>
              <a:off x="2191011" y="3079475"/>
              <a:ext cx="1294800" cy="1335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txBox="1"/>
            <p:nvPr/>
          </p:nvSpPr>
          <p:spPr>
            <a:xfrm>
              <a:off x="1828196"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ca" sz="1200">
                  <a:solidFill>
                    <a:srgbClr val="E69138"/>
                  </a:solidFill>
                  <a:latin typeface="Roboto"/>
                  <a:ea typeface="Roboto"/>
                  <a:cs typeface="Roboto"/>
                  <a:sym typeface="Roboto"/>
                </a:rPr>
                <a:t>01.11</a:t>
              </a:r>
              <a:endParaRPr b="1" sz="1200">
                <a:solidFill>
                  <a:srgbClr val="E69138"/>
                </a:solidFill>
                <a:latin typeface="Roboto"/>
                <a:ea typeface="Roboto"/>
                <a:cs typeface="Roboto"/>
                <a:sym typeface="Roboto"/>
              </a:endParaRPr>
            </a:p>
          </p:txBody>
        </p:sp>
        <p:sp>
          <p:nvSpPr>
            <p:cNvPr id="117" name="Google Shape;117;p18"/>
            <p:cNvSpPr txBox="1"/>
            <p:nvPr/>
          </p:nvSpPr>
          <p:spPr>
            <a:xfrm>
              <a:off x="1463800" y="3503000"/>
              <a:ext cx="1690500" cy="12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900">
                  <a:solidFill>
                    <a:srgbClr val="3D85C6"/>
                  </a:solidFill>
                  <a:latin typeface="Roboto"/>
                  <a:ea typeface="Roboto"/>
                  <a:cs typeface="Roboto"/>
                  <a:sym typeface="Roboto"/>
                </a:rPr>
                <a:t>Create Basic Components</a:t>
              </a:r>
              <a:endParaRPr b="1" sz="900">
                <a:solidFill>
                  <a:srgbClr val="3D85C6"/>
                </a:solidFill>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ca" sz="800">
                  <a:latin typeface="Roboto"/>
                  <a:ea typeface="Roboto"/>
                  <a:cs typeface="Roboto"/>
                  <a:sym typeface="Roboto"/>
                </a:rPr>
                <a:t>Find Emotion Dataset + Train CNN + Classification</a:t>
              </a:r>
              <a:br>
                <a:rPr lang="ca" sz="800">
                  <a:latin typeface="Roboto"/>
                  <a:ea typeface="Roboto"/>
                  <a:cs typeface="Roboto"/>
                  <a:sym typeface="Roboto"/>
                </a:rPr>
              </a:br>
              <a:br>
                <a:rPr lang="ca" sz="800">
                  <a:latin typeface="Roboto"/>
                  <a:ea typeface="Roboto"/>
                  <a:cs typeface="Roboto"/>
                  <a:sym typeface="Roboto"/>
                </a:rPr>
              </a:br>
              <a:r>
                <a:rPr lang="ca" sz="800">
                  <a:latin typeface="Roboto"/>
                  <a:ea typeface="Roboto"/>
                  <a:cs typeface="Roboto"/>
                  <a:sym typeface="Roboto"/>
                </a:rPr>
                <a:t>Find Jokes Dataset + Train RS + Predict Jokes</a:t>
              </a:r>
              <a:br>
                <a:rPr lang="ca" sz="800">
                  <a:latin typeface="Roboto"/>
                  <a:ea typeface="Roboto"/>
                  <a:cs typeface="Roboto"/>
                  <a:sym typeface="Roboto"/>
                </a:rPr>
              </a:br>
              <a:br>
                <a:rPr lang="ca" sz="800">
                  <a:latin typeface="Roboto"/>
                  <a:ea typeface="Roboto"/>
                  <a:cs typeface="Roboto"/>
                  <a:sym typeface="Roboto"/>
                </a:rPr>
              </a:br>
              <a:r>
                <a:rPr lang="ca" sz="800">
                  <a:latin typeface="Roboto"/>
                  <a:ea typeface="Roboto"/>
                  <a:cs typeface="Roboto"/>
                  <a:sym typeface="Roboto"/>
                </a:rPr>
                <a:t>Find UI Engine + Create UI Robot + User Interactions</a:t>
              </a:r>
              <a:endParaRPr b="1" sz="800">
                <a:latin typeface="Roboto"/>
                <a:ea typeface="Roboto"/>
                <a:cs typeface="Roboto"/>
                <a:sym typeface="Roboto"/>
              </a:endParaRPr>
            </a:p>
          </p:txBody>
        </p:sp>
        <p:grpSp>
          <p:nvGrpSpPr>
            <p:cNvPr id="118" name="Google Shape;118;p18"/>
            <p:cNvGrpSpPr/>
            <p:nvPr/>
          </p:nvGrpSpPr>
          <p:grpSpPr>
            <a:xfrm rot="10800000">
              <a:off x="2149293" y="3079467"/>
              <a:ext cx="92400" cy="411825"/>
              <a:chOff x="2072481" y="2563700"/>
              <a:chExt cx="92400" cy="411825"/>
            </a:xfrm>
          </p:grpSpPr>
          <p:cxnSp>
            <p:nvCxnSpPr>
              <p:cNvPr id="119" name="Google Shape;119;p18"/>
              <p:cNvCxnSpPr/>
              <p:nvPr/>
            </p:nvCxnSpPr>
            <p:spPr>
              <a:xfrm>
                <a:off x="2118681"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20" name="Google Shape;120;p18"/>
              <p:cNvSpPr/>
              <p:nvPr/>
            </p:nvSpPr>
            <p:spPr>
              <a:xfrm>
                <a:off x="2072481"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1" name="Google Shape;121;p18"/>
          <p:cNvGrpSpPr/>
          <p:nvPr/>
        </p:nvGrpSpPr>
        <p:grpSpPr>
          <a:xfrm>
            <a:off x="3154233" y="1909100"/>
            <a:ext cx="1964642" cy="1678900"/>
            <a:chOff x="3154233" y="1909100"/>
            <a:chExt cx="1964642" cy="1678900"/>
          </a:xfrm>
        </p:grpSpPr>
        <p:sp>
          <p:nvSpPr>
            <p:cNvPr id="122" name="Google Shape;122;p18"/>
            <p:cNvSpPr/>
            <p:nvPr/>
          </p:nvSpPr>
          <p:spPr>
            <a:xfrm>
              <a:off x="3485717" y="3079475"/>
              <a:ext cx="1294800" cy="133500"/>
            </a:xfrm>
            <a:prstGeom prst="rect">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txBox="1"/>
            <p:nvPr/>
          </p:nvSpPr>
          <p:spPr>
            <a:xfrm>
              <a:off x="3154233" y="3216600"/>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ca" sz="800">
                  <a:latin typeface="Roboto"/>
                  <a:ea typeface="Roboto"/>
                  <a:cs typeface="Roboto"/>
                  <a:sym typeface="Roboto"/>
                </a:rPr>
                <a:t>06.11</a:t>
              </a:r>
              <a:endParaRPr b="1" sz="800">
                <a:latin typeface="Roboto"/>
                <a:ea typeface="Roboto"/>
                <a:cs typeface="Roboto"/>
                <a:sym typeface="Roboto"/>
              </a:endParaRPr>
            </a:p>
          </p:txBody>
        </p:sp>
        <p:sp>
          <p:nvSpPr>
            <p:cNvPr id="124" name="Google Shape;124;p18"/>
            <p:cNvSpPr txBox="1"/>
            <p:nvPr/>
          </p:nvSpPr>
          <p:spPr>
            <a:xfrm>
              <a:off x="3435875" y="1909100"/>
              <a:ext cx="1683000" cy="7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700">
                  <a:latin typeface="Roboto"/>
                  <a:ea typeface="Roboto"/>
                  <a:cs typeface="Roboto"/>
                  <a:sym typeface="Roboto"/>
                </a:rPr>
                <a:t>Project Presentation (Midterm)</a:t>
              </a:r>
              <a:endParaRPr b="1" sz="700">
                <a:latin typeface="Roboto"/>
                <a:ea typeface="Roboto"/>
                <a:cs typeface="Roboto"/>
                <a:sym typeface="Roboto"/>
              </a:endParaRPr>
            </a:p>
            <a:p>
              <a:pPr indent="0" lvl="0" marL="0" rtl="0" algn="l">
                <a:spcBef>
                  <a:spcPts val="0"/>
                </a:spcBef>
                <a:spcAft>
                  <a:spcPts val="0"/>
                </a:spcAft>
                <a:buNone/>
              </a:pPr>
              <a:r>
                <a:t/>
              </a:r>
              <a:endParaRPr b="1" sz="700">
                <a:latin typeface="Roboto"/>
                <a:ea typeface="Roboto"/>
                <a:cs typeface="Roboto"/>
                <a:sym typeface="Roboto"/>
              </a:endParaRPr>
            </a:p>
            <a:p>
              <a:pPr indent="0" lvl="0" marL="0" rtl="0" algn="l">
                <a:spcBef>
                  <a:spcPts val="0"/>
                </a:spcBef>
                <a:spcAft>
                  <a:spcPts val="1600"/>
                </a:spcAft>
                <a:buNone/>
              </a:pPr>
              <a:r>
                <a:rPr lang="ca" sz="800">
                  <a:latin typeface="Roboto"/>
                  <a:ea typeface="Roboto"/>
                  <a:cs typeface="Roboto"/>
                  <a:sym typeface="Roboto"/>
                </a:rPr>
                <a:t>Status Update: What have we done so far and what are our next steps?</a:t>
              </a:r>
              <a:endParaRPr b="1" sz="800">
                <a:latin typeface="Roboto"/>
                <a:ea typeface="Roboto"/>
                <a:cs typeface="Roboto"/>
                <a:sym typeface="Roboto"/>
              </a:endParaRPr>
            </a:p>
          </p:txBody>
        </p:sp>
        <p:grpSp>
          <p:nvGrpSpPr>
            <p:cNvPr id="125" name="Google Shape;125;p18"/>
            <p:cNvGrpSpPr/>
            <p:nvPr/>
          </p:nvGrpSpPr>
          <p:grpSpPr>
            <a:xfrm>
              <a:off x="3435870" y="2571465"/>
              <a:ext cx="92400" cy="640500"/>
              <a:chOff x="845575" y="2335100"/>
              <a:chExt cx="92400" cy="640500"/>
            </a:xfrm>
          </p:grpSpPr>
          <p:sp>
            <p:nvSpPr>
              <p:cNvPr id="126" name="Google Shape;126;p18"/>
              <p:cNvSpPr/>
              <p:nvPr/>
            </p:nvSpPr>
            <p:spPr>
              <a:xfrm>
                <a:off x="845575" y="2335100"/>
                <a:ext cx="92400" cy="92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 name="Google Shape;127;p18"/>
              <p:cNvCxnSpPr>
                <a:stCxn id="126" idx="4"/>
              </p:cNvCxnSpPr>
              <p:nvPr/>
            </p:nvCxnSpPr>
            <p:spPr>
              <a:xfrm>
                <a:off x="891775" y="2427500"/>
                <a:ext cx="0" cy="548100"/>
              </a:xfrm>
              <a:prstGeom prst="straightConnector1">
                <a:avLst/>
              </a:prstGeom>
              <a:noFill/>
              <a:ln cap="flat" cmpd="sng" w="9525">
                <a:solidFill>
                  <a:schemeClr val="dk2"/>
                </a:solidFill>
                <a:prstDash val="solid"/>
                <a:round/>
                <a:headEnd len="sm" w="sm" type="none"/>
                <a:tailEnd len="sm" w="sm" type="none"/>
              </a:ln>
            </p:spPr>
          </p:cxnSp>
        </p:grpSp>
      </p:grpSp>
      <p:grpSp>
        <p:nvGrpSpPr>
          <p:cNvPr id="128" name="Google Shape;128;p18"/>
          <p:cNvGrpSpPr/>
          <p:nvPr/>
        </p:nvGrpSpPr>
        <p:grpSpPr>
          <a:xfrm>
            <a:off x="4131800" y="2702596"/>
            <a:ext cx="1943421" cy="1744204"/>
            <a:chOff x="4131800" y="2702596"/>
            <a:chExt cx="1943421" cy="1744204"/>
          </a:xfrm>
        </p:grpSpPr>
        <p:sp>
          <p:nvSpPr>
            <p:cNvPr id="129" name="Google Shape;129;p18"/>
            <p:cNvSpPr/>
            <p:nvPr/>
          </p:nvSpPr>
          <p:spPr>
            <a:xfrm>
              <a:off x="4780421" y="3079475"/>
              <a:ext cx="1294800" cy="1335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18"/>
            <p:cNvGrpSpPr/>
            <p:nvPr/>
          </p:nvGrpSpPr>
          <p:grpSpPr>
            <a:xfrm rot="10800000">
              <a:off x="4737413" y="3079467"/>
              <a:ext cx="92400" cy="411825"/>
              <a:chOff x="2070100" y="2563700"/>
              <a:chExt cx="92400" cy="411825"/>
            </a:xfrm>
          </p:grpSpPr>
          <p:cxnSp>
            <p:nvCxnSpPr>
              <p:cNvPr id="131" name="Google Shape;131;p18"/>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32" name="Google Shape;132;p18"/>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8"/>
            <p:cNvSpPr txBox="1"/>
            <p:nvPr/>
          </p:nvSpPr>
          <p:spPr>
            <a:xfrm>
              <a:off x="4413187"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ca" sz="1200">
                  <a:solidFill>
                    <a:srgbClr val="E69138"/>
                  </a:solidFill>
                  <a:latin typeface="Roboto"/>
                  <a:ea typeface="Roboto"/>
                  <a:cs typeface="Roboto"/>
                  <a:sym typeface="Roboto"/>
                </a:rPr>
                <a:t>01.12</a:t>
              </a:r>
              <a:endParaRPr b="1" sz="1200">
                <a:solidFill>
                  <a:srgbClr val="E69138"/>
                </a:solidFill>
                <a:latin typeface="Roboto"/>
                <a:ea typeface="Roboto"/>
                <a:cs typeface="Roboto"/>
                <a:sym typeface="Roboto"/>
              </a:endParaRPr>
            </a:p>
          </p:txBody>
        </p:sp>
        <p:sp>
          <p:nvSpPr>
            <p:cNvPr id="134" name="Google Shape;134;p18"/>
            <p:cNvSpPr txBox="1"/>
            <p:nvPr/>
          </p:nvSpPr>
          <p:spPr>
            <a:xfrm>
              <a:off x="4131800" y="3503000"/>
              <a:ext cx="16107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900">
                  <a:solidFill>
                    <a:srgbClr val="3D85C6"/>
                  </a:solidFill>
                  <a:latin typeface="Roboto"/>
                  <a:ea typeface="Roboto"/>
                  <a:cs typeface="Roboto"/>
                  <a:sym typeface="Roboto"/>
                </a:rPr>
                <a:t>Connecting Components</a:t>
              </a:r>
              <a:endParaRPr b="1" sz="900">
                <a:solidFill>
                  <a:srgbClr val="3D85C6"/>
                </a:solidFill>
                <a:latin typeface="Roboto"/>
                <a:ea typeface="Roboto"/>
                <a:cs typeface="Roboto"/>
                <a:sym typeface="Roboto"/>
              </a:endParaRPr>
            </a:p>
            <a:p>
              <a:pPr indent="0" lvl="0" marL="0" rtl="0" algn="l">
                <a:spcBef>
                  <a:spcPts val="0"/>
                </a:spcBef>
                <a:spcAft>
                  <a:spcPts val="0"/>
                </a:spcAft>
                <a:buNone/>
              </a:pPr>
              <a:r>
                <a:t/>
              </a:r>
              <a:endParaRPr b="1" sz="900">
                <a:latin typeface="Roboto"/>
                <a:ea typeface="Roboto"/>
                <a:cs typeface="Roboto"/>
                <a:sym typeface="Roboto"/>
              </a:endParaRPr>
            </a:p>
            <a:p>
              <a:pPr indent="0" lvl="0" marL="0" rtl="0" algn="l">
                <a:spcBef>
                  <a:spcPts val="0"/>
                </a:spcBef>
                <a:spcAft>
                  <a:spcPts val="1600"/>
                </a:spcAft>
                <a:buNone/>
              </a:pPr>
              <a:r>
                <a:rPr lang="ca" sz="800">
                  <a:latin typeface="Roboto"/>
                  <a:ea typeface="Roboto"/>
                  <a:cs typeface="Roboto"/>
                  <a:sym typeface="Roboto"/>
                </a:rPr>
                <a:t>Connect Emotion with Jokes and UI Robot to a complete UX</a:t>
              </a:r>
              <a:endParaRPr b="1" sz="800">
                <a:latin typeface="Roboto"/>
                <a:ea typeface="Roboto"/>
                <a:cs typeface="Roboto"/>
                <a:sym typeface="Roboto"/>
              </a:endParaRPr>
            </a:p>
          </p:txBody>
        </p:sp>
      </p:grpSp>
      <p:grpSp>
        <p:nvGrpSpPr>
          <p:cNvPr id="135" name="Google Shape;135;p18"/>
          <p:cNvGrpSpPr/>
          <p:nvPr/>
        </p:nvGrpSpPr>
        <p:grpSpPr>
          <a:xfrm>
            <a:off x="5707757" y="1909100"/>
            <a:ext cx="2656068" cy="1678900"/>
            <a:chOff x="5707757" y="1909100"/>
            <a:chExt cx="2656068" cy="1678900"/>
          </a:xfrm>
        </p:grpSpPr>
        <p:sp>
          <p:nvSpPr>
            <p:cNvPr id="136" name="Google Shape;136;p18"/>
            <p:cNvSpPr/>
            <p:nvPr/>
          </p:nvSpPr>
          <p:spPr>
            <a:xfrm>
              <a:off x="6075125" y="3079475"/>
              <a:ext cx="2288700" cy="133500"/>
            </a:xfrm>
            <a:prstGeom prst="rect">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8"/>
            <p:cNvGrpSpPr/>
            <p:nvPr/>
          </p:nvGrpSpPr>
          <p:grpSpPr>
            <a:xfrm>
              <a:off x="6031394" y="2571465"/>
              <a:ext cx="92400" cy="640535"/>
              <a:chOff x="845575" y="2335100"/>
              <a:chExt cx="92400" cy="640535"/>
            </a:xfrm>
          </p:grpSpPr>
          <p:cxnSp>
            <p:nvCxnSpPr>
              <p:cNvPr id="138" name="Google Shape;138;p18"/>
              <p:cNvCxnSpPr/>
              <p:nvPr/>
            </p:nvCxnSpPr>
            <p:spPr>
              <a:xfrm flipH="1">
                <a:off x="891881" y="2413735"/>
                <a:ext cx="6000" cy="561900"/>
              </a:xfrm>
              <a:prstGeom prst="straightConnector1">
                <a:avLst/>
              </a:prstGeom>
              <a:noFill/>
              <a:ln cap="flat" cmpd="sng" w="9525">
                <a:solidFill>
                  <a:schemeClr val="dk2"/>
                </a:solidFill>
                <a:prstDash val="solid"/>
                <a:round/>
                <a:headEnd len="sm" w="sm" type="none"/>
                <a:tailEnd len="sm" w="sm" type="none"/>
              </a:ln>
            </p:spPr>
          </p:cxnSp>
          <p:sp>
            <p:nvSpPr>
              <p:cNvPr id="139" name="Google Shape;139;p18"/>
              <p:cNvSpPr/>
              <p:nvPr/>
            </p:nvSpPr>
            <p:spPr>
              <a:xfrm>
                <a:off x="845575" y="2335100"/>
                <a:ext cx="92400" cy="92400"/>
              </a:xfrm>
              <a:prstGeom prst="ellipse">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8"/>
            <p:cNvSpPr txBox="1"/>
            <p:nvPr/>
          </p:nvSpPr>
          <p:spPr>
            <a:xfrm>
              <a:off x="5707757" y="3216600"/>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ca" sz="900">
                  <a:latin typeface="Roboto"/>
                  <a:ea typeface="Roboto"/>
                  <a:cs typeface="Roboto"/>
                  <a:sym typeface="Roboto"/>
                </a:rPr>
                <a:t>18.12</a:t>
              </a:r>
              <a:endParaRPr b="1" sz="900">
                <a:latin typeface="Roboto"/>
                <a:ea typeface="Roboto"/>
                <a:cs typeface="Roboto"/>
                <a:sym typeface="Roboto"/>
              </a:endParaRPr>
            </a:p>
          </p:txBody>
        </p:sp>
        <p:sp>
          <p:nvSpPr>
            <p:cNvPr id="141" name="Google Shape;141;p18"/>
            <p:cNvSpPr txBox="1"/>
            <p:nvPr/>
          </p:nvSpPr>
          <p:spPr>
            <a:xfrm>
              <a:off x="5917350" y="1909100"/>
              <a:ext cx="16830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700">
                  <a:latin typeface="Roboto"/>
                  <a:ea typeface="Roboto"/>
                  <a:cs typeface="Roboto"/>
                  <a:sym typeface="Roboto"/>
                </a:rPr>
                <a:t>Project Presentation (Rehearsal)</a:t>
              </a:r>
              <a:endParaRPr b="1" sz="700">
                <a:latin typeface="Roboto"/>
                <a:ea typeface="Roboto"/>
                <a:cs typeface="Roboto"/>
                <a:sym typeface="Roboto"/>
              </a:endParaRPr>
            </a:p>
            <a:p>
              <a:pPr indent="0" lvl="0" marL="0" rtl="0" algn="l">
                <a:spcBef>
                  <a:spcPts val="0"/>
                </a:spcBef>
                <a:spcAft>
                  <a:spcPts val="0"/>
                </a:spcAft>
                <a:buNone/>
              </a:pPr>
              <a:r>
                <a:t/>
              </a:r>
              <a:endParaRPr b="1" sz="700">
                <a:latin typeface="Roboto"/>
                <a:ea typeface="Roboto"/>
                <a:cs typeface="Roboto"/>
                <a:sym typeface="Roboto"/>
              </a:endParaRPr>
            </a:p>
            <a:p>
              <a:pPr indent="0" lvl="0" marL="0" rtl="0" algn="l">
                <a:spcBef>
                  <a:spcPts val="0"/>
                </a:spcBef>
                <a:spcAft>
                  <a:spcPts val="1600"/>
                </a:spcAft>
                <a:buNone/>
              </a:pPr>
              <a:r>
                <a:rPr lang="ca" sz="800">
                  <a:latin typeface="Roboto"/>
                  <a:ea typeface="Roboto"/>
                  <a:cs typeface="Roboto"/>
                  <a:sym typeface="Roboto"/>
                </a:rPr>
                <a:t>Status Update: How is everything going? What’s left to do?</a:t>
              </a:r>
              <a:endParaRPr b="1" sz="800">
                <a:latin typeface="Roboto"/>
                <a:ea typeface="Roboto"/>
                <a:cs typeface="Roboto"/>
                <a:sym typeface="Roboto"/>
              </a:endParaRPr>
            </a:p>
          </p:txBody>
        </p:sp>
      </p:grpSp>
      <p:grpSp>
        <p:nvGrpSpPr>
          <p:cNvPr id="142" name="Google Shape;142;p18"/>
          <p:cNvGrpSpPr/>
          <p:nvPr/>
        </p:nvGrpSpPr>
        <p:grpSpPr>
          <a:xfrm>
            <a:off x="6721225" y="2702600"/>
            <a:ext cx="2024750" cy="1744200"/>
            <a:chOff x="6721225" y="2702600"/>
            <a:chExt cx="2024750" cy="1744200"/>
          </a:xfrm>
        </p:grpSpPr>
        <p:sp>
          <p:nvSpPr>
            <p:cNvPr id="143" name="Google Shape;143;p18"/>
            <p:cNvSpPr/>
            <p:nvPr/>
          </p:nvSpPr>
          <p:spPr>
            <a:xfrm>
              <a:off x="8354775" y="3079475"/>
              <a:ext cx="391200" cy="1335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 name="Google Shape;144;p18"/>
            <p:cNvGrpSpPr/>
            <p:nvPr/>
          </p:nvGrpSpPr>
          <p:grpSpPr>
            <a:xfrm rot="10800000">
              <a:off x="7328221" y="3079467"/>
              <a:ext cx="92400" cy="411825"/>
              <a:chOff x="2070100" y="2563700"/>
              <a:chExt cx="92400" cy="411825"/>
            </a:xfrm>
          </p:grpSpPr>
          <p:cxnSp>
            <p:nvCxnSpPr>
              <p:cNvPr id="145" name="Google Shape;145;p18"/>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46" name="Google Shape;146;p18"/>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18"/>
            <p:cNvSpPr txBox="1"/>
            <p:nvPr/>
          </p:nvSpPr>
          <p:spPr>
            <a:xfrm>
              <a:off x="7004001" y="2702600"/>
              <a:ext cx="12075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ca" sz="1200">
                  <a:solidFill>
                    <a:srgbClr val="E69138"/>
                  </a:solidFill>
                  <a:latin typeface="Roboto"/>
                  <a:ea typeface="Roboto"/>
                  <a:cs typeface="Roboto"/>
                  <a:sym typeface="Roboto"/>
                </a:rPr>
                <a:t>05.01.2024</a:t>
              </a:r>
              <a:endParaRPr b="1" sz="1200">
                <a:solidFill>
                  <a:srgbClr val="E69138"/>
                </a:solidFill>
                <a:latin typeface="Roboto"/>
                <a:ea typeface="Roboto"/>
                <a:cs typeface="Roboto"/>
                <a:sym typeface="Roboto"/>
              </a:endParaRPr>
            </a:p>
          </p:txBody>
        </p:sp>
        <p:sp>
          <p:nvSpPr>
            <p:cNvPr id="148" name="Google Shape;148;p18"/>
            <p:cNvSpPr txBox="1"/>
            <p:nvPr/>
          </p:nvSpPr>
          <p:spPr>
            <a:xfrm>
              <a:off x="6721225" y="3491300"/>
              <a:ext cx="2024700" cy="9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900">
                  <a:solidFill>
                    <a:srgbClr val="3D85C6"/>
                  </a:solidFill>
                  <a:latin typeface="Roboto"/>
                  <a:ea typeface="Roboto"/>
                  <a:cs typeface="Roboto"/>
                  <a:sym typeface="Roboto"/>
                </a:rPr>
                <a:t>Final Project </a:t>
              </a:r>
              <a:endParaRPr b="1" sz="900">
                <a:solidFill>
                  <a:srgbClr val="3D85C6"/>
                </a:solidFill>
                <a:latin typeface="Roboto"/>
                <a:ea typeface="Roboto"/>
                <a:cs typeface="Roboto"/>
                <a:sym typeface="Roboto"/>
              </a:endParaRPr>
            </a:p>
            <a:p>
              <a:pPr indent="0" lvl="0" marL="0" rtl="0" algn="l">
                <a:spcBef>
                  <a:spcPts val="0"/>
                </a:spcBef>
                <a:spcAft>
                  <a:spcPts val="0"/>
                </a:spcAft>
                <a:buNone/>
              </a:pPr>
              <a:br>
                <a:rPr lang="ca" sz="800">
                  <a:latin typeface="Roboto"/>
                  <a:ea typeface="Roboto"/>
                  <a:cs typeface="Roboto"/>
                  <a:sym typeface="Roboto"/>
                </a:rPr>
              </a:br>
              <a:r>
                <a:rPr lang="ca" sz="800">
                  <a:latin typeface="Roboto"/>
                  <a:ea typeface="Roboto"/>
                  <a:cs typeface="Roboto"/>
                  <a:sym typeface="Roboto"/>
                </a:rPr>
                <a:t>Improve individual components by finetuning models and UI</a:t>
              </a:r>
              <a:endParaRPr sz="800">
                <a:latin typeface="Roboto"/>
                <a:ea typeface="Roboto"/>
                <a:cs typeface="Roboto"/>
                <a:sym typeface="Roboto"/>
              </a:endParaRPr>
            </a:p>
            <a:p>
              <a:pPr indent="0" lvl="0" marL="0" rtl="0" algn="l">
                <a:spcBef>
                  <a:spcPts val="1000"/>
                </a:spcBef>
                <a:spcAft>
                  <a:spcPts val="1600"/>
                </a:spcAft>
                <a:buNone/>
              </a:pPr>
              <a:r>
                <a:rPr lang="ca" sz="800">
                  <a:latin typeface="Roboto"/>
                  <a:ea typeface="Roboto"/>
                  <a:cs typeface="Roboto"/>
                  <a:sym typeface="Roboto"/>
                </a:rPr>
                <a:t>Conduct experiment and analyze results</a:t>
              </a:r>
              <a:endParaRPr sz="800">
                <a:latin typeface="Roboto"/>
                <a:ea typeface="Roboto"/>
                <a:cs typeface="Roboto"/>
                <a:sym typeface="Roboto"/>
              </a:endParaRPr>
            </a:p>
          </p:txBody>
        </p:sp>
      </p:grpSp>
      <p:grpSp>
        <p:nvGrpSpPr>
          <p:cNvPr id="149" name="Google Shape;149;p18"/>
          <p:cNvGrpSpPr/>
          <p:nvPr/>
        </p:nvGrpSpPr>
        <p:grpSpPr>
          <a:xfrm>
            <a:off x="31233" y="2462450"/>
            <a:ext cx="1763117" cy="1125550"/>
            <a:chOff x="3154233" y="2462450"/>
            <a:chExt cx="1763117" cy="1125550"/>
          </a:xfrm>
        </p:grpSpPr>
        <p:sp>
          <p:nvSpPr>
            <p:cNvPr id="150" name="Google Shape;150;p18"/>
            <p:cNvSpPr/>
            <p:nvPr/>
          </p:nvSpPr>
          <p:spPr>
            <a:xfrm>
              <a:off x="3485717" y="3079475"/>
              <a:ext cx="1294800" cy="133500"/>
            </a:xfrm>
            <a:prstGeom prst="rect">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txBox="1"/>
            <p:nvPr/>
          </p:nvSpPr>
          <p:spPr>
            <a:xfrm>
              <a:off x="3154233" y="3216600"/>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ca" sz="800">
                  <a:latin typeface="Roboto"/>
                  <a:ea typeface="Roboto"/>
                  <a:cs typeface="Roboto"/>
                  <a:sym typeface="Roboto"/>
                </a:rPr>
                <a:t>26.09</a:t>
              </a:r>
              <a:endParaRPr b="1" sz="800">
                <a:latin typeface="Roboto"/>
                <a:ea typeface="Roboto"/>
                <a:cs typeface="Roboto"/>
                <a:sym typeface="Roboto"/>
              </a:endParaRPr>
            </a:p>
          </p:txBody>
        </p:sp>
        <p:sp>
          <p:nvSpPr>
            <p:cNvPr id="152" name="Google Shape;152;p18"/>
            <p:cNvSpPr txBox="1"/>
            <p:nvPr/>
          </p:nvSpPr>
          <p:spPr>
            <a:xfrm>
              <a:off x="3234350" y="2462450"/>
              <a:ext cx="1683000" cy="3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700">
                  <a:latin typeface="Roboto"/>
                  <a:ea typeface="Roboto"/>
                  <a:cs typeface="Roboto"/>
                  <a:sym typeface="Roboto"/>
                </a:rPr>
                <a:t>Start Ideation</a:t>
              </a:r>
              <a:br>
                <a:rPr b="1" lang="ca" sz="700">
                  <a:latin typeface="Roboto"/>
                  <a:ea typeface="Roboto"/>
                  <a:cs typeface="Roboto"/>
                  <a:sym typeface="Roboto"/>
                </a:rPr>
              </a:br>
              <a:r>
                <a:rPr b="1" lang="ca" sz="700">
                  <a:latin typeface="Roboto"/>
                  <a:ea typeface="Roboto"/>
                  <a:cs typeface="Roboto"/>
                  <a:sym typeface="Roboto"/>
                </a:rPr>
                <a:t> Phase</a:t>
              </a:r>
              <a:endParaRPr b="1" sz="7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t/>
              </a:r>
              <a:endParaRPr b="1" sz="800">
                <a:latin typeface="Roboto"/>
                <a:ea typeface="Roboto"/>
                <a:cs typeface="Roboto"/>
                <a:sym typeface="Roboto"/>
              </a:endParaRPr>
            </a:p>
          </p:txBody>
        </p:sp>
        <p:grpSp>
          <p:nvGrpSpPr>
            <p:cNvPr id="153" name="Google Shape;153;p18"/>
            <p:cNvGrpSpPr/>
            <p:nvPr/>
          </p:nvGrpSpPr>
          <p:grpSpPr>
            <a:xfrm>
              <a:off x="3435870" y="2800065"/>
              <a:ext cx="92400" cy="411825"/>
              <a:chOff x="845575" y="2563700"/>
              <a:chExt cx="92400" cy="411825"/>
            </a:xfrm>
          </p:grpSpPr>
          <p:sp>
            <p:nvSpPr>
              <p:cNvPr id="154" name="Google Shape;154;p18"/>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 name="Google Shape;155;p18"/>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grpSp>
      </p:grpSp>
      <p:sp>
        <p:nvSpPr>
          <p:cNvPr id="156" name="Google Shape;156;p1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cxnSp>
        <p:nvCxnSpPr>
          <p:cNvPr id="157" name="Google Shape;157;p18"/>
          <p:cNvCxnSpPr/>
          <p:nvPr/>
        </p:nvCxnSpPr>
        <p:spPr>
          <a:xfrm rot="10800000">
            <a:off x="8746021" y="2653092"/>
            <a:ext cx="0" cy="569400"/>
          </a:xfrm>
          <a:prstGeom prst="straightConnector1">
            <a:avLst/>
          </a:prstGeom>
          <a:noFill/>
          <a:ln cap="flat" cmpd="sng" w="9525">
            <a:solidFill>
              <a:schemeClr val="accent6"/>
            </a:solidFill>
            <a:prstDash val="solid"/>
            <a:round/>
            <a:headEnd len="sm" w="sm" type="none"/>
            <a:tailEnd len="sm" w="sm" type="none"/>
          </a:ln>
        </p:spPr>
      </p:cxnSp>
      <p:sp>
        <p:nvSpPr>
          <p:cNvPr id="158" name="Google Shape;158;p18"/>
          <p:cNvSpPr/>
          <p:nvPr/>
        </p:nvSpPr>
        <p:spPr>
          <a:xfrm rot="10800000">
            <a:off x="8699821" y="2560692"/>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txBox="1"/>
          <p:nvPr/>
        </p:nvSpPr>
        <p:spPr>
          <a:xfrm>
            <a:off x="8009075" y="2279000"/>
            <a:ext cx="930900" cy="2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700">
                <a:latin typeface="Roboto"/>
                <a:ea typeface="Roboto"/>
                <a:cs typeface="Roboto"/>
                <a:sym typeface="Roboto"/>
              </a:rPr>
              <a:t>Final</a:t>
            </a:r>
            <a:r>
              <a:rPr b="1" lang="ca" sz="700">
                <a:latin typeface="Roboto"/>
                <a:ea typeface="Roboto"/>
                <a:cs typeface="Roboto"/>
                <a:sym typeface="Roboto"/>
              </a:rPr>
              <a:t> Presentation</a:t>
            </a:r>
            <a:endParaRPr b="1" sz="700">
              <a:latin typeface="Roboto"/>
              <a:ea typeface="Roboto"/>
              <a:cs typeface="Roboto"/>
              <a:sym typeface="Roboto"/>
            </a:endParaRPr>
          </a:p>
          <a:p>
            <a:pPr indent="0" lvl="0" marL="0" rtl="0" algn="l">
              <a:spcBef>
                <a:spcPts val="0"/>
              </a:spcBef>
              <a:spcAft>
                <a:spcPts val="0"/>
              </a:spcAft>
              <a:buNone/>
            </a:pPr>
            <a:r>
              <a:t/>
            </a:r>
            <a:endParaRPr b="1" sz="700">
              <a:latin typeface="Roboto"/>
              <a:ea typeface="Roboto"/>
              <a:cs typeface="Roboto"/>
              <a:sym typeface="Roboto"/>
            </a:endParaRPr>
          </a:p>
          <a:p>
            <a:pPr indent="0" lvl="0" marL="0" rtl="0" algn="l">
              <a:spcBef>
                <a:spcPts val="0"/>
              </a:spcBef>
              <a:spcAft>
                <a:spcPts val="1600"/>
              </a:spcAft>
              <a:buNone/>
            </a:pPr>
            <a:r>
              <a:t/>
            </a:r>
            <a:endParaRPr b="1" sz="700">
              <a:latin typeface="Roboto"/>
              <a:ea typeface="Roboto"/>
              <a:cs typeface="Roboto"/>
              <a:sym typeface="Roboto"/>
            </a:endParaRPr>
          </a:p>
        </p:txBody>
      </p:sp>
      <p:sp>
        <p:nvSpPr>
          <p:cNvPr id="160" name="Google Shape;160;p18"/>
          <p:cNvSpPr txBox="1"/>
          <p:nvPr/>
        </p:nvSpPr>
        <p:spPr>
          <a:xfrm>
            <a:off x="8299524" y="3216600"/>
            <a:ext cx="8211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ca" sz="900">
                <a:latin typeface="Roboto"/>
                <a:ea typeface="Roboto"/>
                <a:cs typeface="Roboto"/>
                <a:sym typeface="Roboto"/>
              </a:rPr>
              <a:t>08.01.2024</a:t>
            </a:r>
            <a:endParaRPr b="1" sz="900">
              <a:latin typeface="Roboto"/>
              <a:ea typeface="Roboto"/>
              <a:cs typeface="Roboto"/>
              <a:sym typeface="Roboto"/>
            </a:endParaRPr>
          </a:p>
        </p:txBody>
      </p:sp>
      <p:sp>
        <p:nvSpPr>
          <p:cNvPr id="161" name="Google Shape;161;p18"/>
          <p:cNvSpPr/>
          <p:nvPr/>
        </p:nvSpPr>
        <p:spPr>
          <a:xfrm>
            <a:off x="362209" y="3079475"/>
            <a:ext cx="202500" cy="1335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460950" y="2065350"/>
            <a:ext cx="8222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ca"/>
              <a:t>Research Question &amp; </a:t>
            </a:r>
            <a:r>
              <a:rPr lang="ca"/>
              <a:t>Target group</a:t>
            </a:r>
            <a:endParaRPr/>
          </a:p>
        </p:txBody>
      </p:sp>
      <p:sp>
        <p:nvSpPr>
          <p:cNvPr id="167" name="Google Shape;167;p1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solidFill>
                  <a:schemeClr val="lt1"/>
                </a:solidFill>
              </a:rPr>
              <a:t>‹#›</a:t>
            </a:fld>
            <a:endParaRPr>
              <a:solidFill>
                <a:schemeClr val="lt1"/>
              </a:solidFill>
            </a:endParaRPr>
          </a:p>
        </p:txBody>
      </p:sp>
      <p:sp>
        <p:nvSpPr>
          <p:cNvPr id="168" name="Google Shape;168;p1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Research Question</a:t>
            </a:r>
            <a:endParaRPr/>
          </a:p>
        </p:txBody>
      </p:sp>
      <p:sp>
        <p:nvSpPr>
          <p:cNvPr id="174" name="Google Shape;174;p2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solidFill>
                  <a:schemeClr val="lt2"/>
                </a:solidFill>
              </a:rPr>
              <a:t>‹#›</a:t>
            </a:fld>
            <a:endParaRPr>
              <a:solidFill>
                <a:schemeClr val="lt2"/>
              </a:solidFill>
            </a:endParaRPr>
          </a:p>
        </p:txBody>
      </p:sp>
      <p:sp>
        <p:nvSpPr>
          <p:cNvPr id="175" name="Google Shape;175;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900"/>
          </a:p>
          <a:p>
            <a:pPr indent="0" lvl="0" marL="0" rtl="0" algn="l">
              <a:spcBef>
                <a:spcPts val="1200"/>
              </a:spcBef>
              <a:spcAft>
                <a:spcPts val="1200"/>
              </a:spcAft>
              <a:buNone/>
            </a:pPr>
            <a:r>
              <a:rPr lang="ca" sz="2900"/>
              <a:t>Is a robot UI with recommender more fun to use than telling random jokes?</a:t>
            </a:r>
            <a:endParaRPr sz="2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Variables</a:t>
            </a:r>
            <a:endParaRPr/>
          </a:p>
        </p:txBody>
      </p:sp>
      <p:sp>
        <p:nvSpPr>
          <p:cNvPr id="181" name="Google Shape;181;p2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solidFill>
                  <a:schemeClr val="lt2"/>
                </a:solidFill>
              </a:rPr>
              <a:t>‹#›</a:t>
            </a:fld>
            <a:endParaRPr>
              <a:solidFill>
                <a:schemeClr val="lt2"/>
              </a:solidFill>
            </a:endParaRPr>
          </a:p>
        </p:txBody>
      </p:sp>
      <p:sp>
        <p:nvSpPr>
          <p:cNvPr id="182" name="Google Shape;182;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1" lang="ca" sz="2000"/>
              <a:t>3 </a:t>
            </a:r>
            <a:r>
              <a:rPr b="1" lang="ca" sz="2000"/>
              <a:t>Variables</a:t>
            </a:r>
            <a:endParaRPr b="1" sz="2000"/>
          </a:p>
          <a:p>
            <a:pPr indent="-355600" lvl="0" marL="457200" rtl="0" algn="l">
              <a:spcBef>
                <a:spcPts val="1200"/>
              </a:spcBef>
              <a:spcAft>
                <a:spcPts val="0"/>
              </a:spcAft>
              <a:buSzPts val="2000"/>
              <a:buChar char="-"/>
            </a:pPr>
            <a:r>
              <a:rPr lang="ca" sz="2000"/>
              <a:t>Recommender is active or not (independent)</a:t>
            </a:r>
            <a:endParaRPr sz="2000"/>
          </a:p>
          <a:p>
            <a:pPr indent="-355600" lvl="0" marL="457200" rtl="0" algn="l">
              <a:spcBef>
                <a:spcPts val="0"/>
              </a:spcBef>
              <a:spcAft>
                <a:spcPts val="0"/>
              </a:spcAft>
              <a:buSzPts val="2000"/>
              <a:buChar char="-"/>
            </a:pPr>
            <a:r>
              <a:rPr lang="ca" sz="2000"/>
              <a:t>Facial expressions (</a:t>
            </a:r>
            <a:r>
              <a:rPr lang="ca" sz="2000"/>
              <a:t>independent</a:t>
            </a:r>
            <a:r>
              <a:rPr lang="ca" sz="2000"/>
              <a:t>)</a:t>
            </a:r>
            <a:endParaRPr sz="2000"/>
          </a:p>
          <a:p>
            <a:pPr indent="-355600" lvl="0" marL="457200" rtl="0" algn="l">
              <a:spcBef>
                <a:spcPts val="0"/>
              </a:spcBef>
              <a:spcAft>
                <a:spcPts val="0"/>
              </a:spcAft>
              <a:buSzPts val="2000"/>
              <a:buChar char="-"/>
            </a:pPr>
            <a:r>
              <a:rPr lang="ca" sz="2000"/>
              <a:t>User experience (dependent)</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