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300">
                <a:solidFill>
                  <a:srgbClr val="656667"/>
                </a:solidFill>
                <a:highlight>
                  <a:srgbClr val="FFFEFC"/>
                </a:highlight>
              </a:rPr>
              <a:t>A good, hearty laugh relieves physical tension and stress, leaving your muscles relaxed for up to 45 minutes afterwards</a:t>
            </a:r>
            <a:br>
              <a:rPr lang="ca" sz="1300">
                <a:solidFill>
                  <a:srgbClr val="656667"/>
                </a:solidFill>
                <a:highlight>
                  <a:srgbClr val="FFFEFC"/>
                </a:highlight>
              </a:rPr>
            </a:br>
            <a:br>
              <a:rPr lang="ca" sz="1300">
                <a:solidFill>
                  <a:srgbClr val="656667"/>
                </a:solidFill>
                <a:highlight>
                  <a:srgbClr val="FFFEFC"/>
                </a:highlight>
              </a:rPr>
            </a:br>
            <a:r>
              <a:rPr lang="ca" sz="1200">
                <a:solidFill>
                  <a:srgbClr val="212121"/>
                </a:solidFill>
                <a:highlight>
                  <a:srgbClr val="F7F9F9"/>
                </a:highlight>
                <a:latin typeface="Merriweather"/>
                <a:ea typeface="Merriweather"/>
                <a:cs typeface="Merriweather"/>
                <a:sym typeface="Merriweather"/>
              </a:rPr>
              <a:t>In fact, one study suggests that healthy children may laugh as much as 400 times per day, but adults tend to laugh only 15 times per 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63559f8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63559f8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Last time, I mentioned that we used keypoints in combination with a neural network to estimate the laughing degree of the smiles.</a:t>
            </a:r>
            <a:endParaRPr/>
          </a:p>
          <a:p>
            <a:pPr indent="0" lvl="0" marL="0" rtl="0" algn="l">
              <a:spcBef>
                <a:spcPts val="0"/>
              </a:spcBef>
              <a:spcAft>
                <a:spcPts val="0"/>
              </a:spcAft>
              <a:buNone/>
            </a:pPr>
            <a:r>
              <a:rPr lang="ca"/>
              <a:t>However, this did not work as reliable as we wanted. And we discovered that blendshapes are also something that mediapipe is offering.</a:t>
            </a:r>
            <a:endParaRPr/>
          </a:p>
          <a:p>
            <a:pPr indent="0" lvl="0" marL="0" rtl="0" algn="l">
              <a:spcBef>
                <a:spcPts val="0"/>
              </a:spcBef>
              <a:spcAft>
                <a:spcPts val="0"/>
              </a:spcAft>
              <a:buNone/>
            </a:pPr>
            <a:r>
              <a:rPr lang="ca"/>
              <a:t>These blendshapes are the result of a pretrained model on these keypoints and represent certain facial regions.</a:t>
            </a:r>
            <a:endParaRPr/>
          </a:p>
          <a:p>
            <a:pPr indent="0" lvl="0" marL="0" rtl="0" algn="l">
              <a:spcBef>
                <a:spcPts val="0"/>
              </a:spcBef>
              <a:spcAft>
                <a:spcPts val="0"/>
              </a:spcAft>
              <a:buNone/>
            </a:pPr>
            <a:r>
              <a:rPr lang="ca"/>
              <a:t>An example of this is the upper corner of your mouth or the movement of your eyes. </a:t>
            </a:r>
            <a:endParaRPr/>
          </a:p>
          <a:p>
            <a:pPr indent="0" lvl="0" marL="0" rtl="0" algn="l">
              <a:spcBef>
                <a:spcPts val="0"/>
              </a:spcBef>
              <a:spcAft>
                <a:spcPts val="0"/>
              </a:spcAft>
              <a:buNone/>
            </a:pPr>
            <a:r>
              <a:rPr lang="ca"/>
              <a:t>Working with this is extremely easy, not only because it is way more explainable but also because it can be integrated into the front-end directly.</a:t>
            </a:r>
            <a:endParaRPr/>
          </a:p>
          <a:p>
            <a:pPr indent="0" lvl="0" marL="0" rtl="0" algn="l">
              <a:spcBef>
                <a:spcPts val="0"/>
              </a:spcBef>
              <a:spcAft>
                <a:spcPts val="0"/>
              </a:spcAft>
              <a:buNone/>
            </a:pPr>
            <a:r>
              <a:rPr lang="ca"/>
              <a:t>The final step was to finetune the values, by introducing 2 calibration phases: one for a neutral face and one for a smiling face and normalize these values as an input to the recommender system.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63559f8a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63559f8a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7c83e0a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7c83e0a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63559f8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63559f8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5851fec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5851fec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796fd2d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796fd2d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796fd2df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a796fd2df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796fd2df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796fd2df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796fd2df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796fd2df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796fd2df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796fd2df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63559f8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63559f8a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796fd2df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796fd2d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796fd2d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796fd2d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63559f8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63559f8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796fd2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796fd2d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For the actual experiment, we have prepared the necessary files, including the Godspeed questionnaire (leaving out antrophism as one of these questions did not fit with our robot model at all), the logs representing the smile degree of the participants during the experiment. </a:t>
            </a:r>
            <a:endParaRPr/>
          </a:p>
          <a:p>
            <a:pPr indent="0" lvl="0" marL="0" rtl="0" algn="l">
              <a:spcBef>
                <a:spcPts val="0"/>
              </a:spcBef>
              <a:spcAft>
                <a:spcPts val="0"/>
              </a:spcAft>
              <a:buNone/>
            </a:pPr>
            <a:r>
              <a:rPr lang="ca"/>
              <a:t>Next also the consent files, a study procedure and excel files for our own manual likeliness detection such that we can compare the output from our application.</a:t>
            </a:r>
            <a:endParaRPr/>
          </a:p>
          <a:p>
            <a:pPr indent="0" lvl="0" marL="0" rtl="0" algn="l">
              <a:spcBef>
                <a:spcPts val="0"/>
              </a:spcBef>
              <a:spcAft>
                <a:spcPts val="0"/>
              </a:spcAft>
              <a:buNone/>
            </a:pPr>
            <a:r>
              <a:rPr lang="ca"/>
              <a:t>We started with evaluation last weekend and plan to </a:t>
            </a:r>
            <a:r>
              <a:rPr lang="ca"/>
              <a:t>gather around 20 participants.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63559f8a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63559f8a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So in total we want to evaluate 3 main things.</a:t>
            </a:r>
            <a:endParaRPr/>
          </a:p>
          <a:p>
            <a:pPr indent="0" lvl="0" marL="0" rtl="0" algn="l">
              <a:spcBef>
                <a:spcPts val="0"/>
              </a:spcBef>
              <a:spcAft>
                <a:spcPts val="0"/>
              </a:spcAft>
              <a:buNone/>
            </a:pPr>
            <a:r>
              <a:rPr lang="ca"/>
              <a:t>How well does the recommender system learn. Does the smile degree go up.</a:t>
            </a:r>
            <a:endParaRPr/>
          </a:p>
          <a:p>
            <a:pPr indent="0" lvl="0" marL="0" rtl="0" algn="l">
              <a:spcBef>
                <a:spcPts val="0"/>
              </a:spcBef>
              <a:spcAft>
                <a:spcPts val="0"/>
              </a:spcAft>
              <a:buNone/>
            </a:pPr>
            <a:r>
              <a:rPr lang="ca"/>
              <a:t>How good is our smile detection. Is this comparable to what we as a user can see?</a:t>
            </a:r>
            <a:endParaRPr/>
          </a:p>
          <a:p>
            <a:pPr indent="0" lvl="0" marL="0" rtl="0" algn="l">
              <a:spcBef>
                <a:spcPts val="0"/>
              </a:spcBef>
              <a:spcAft>
                <a:spcPts val="0"/>
              </a:spcAft>
              <a:buNone/>
            </a:pPr>
            <a:r>
              <a:rPr lang="ca"/>
              <a:t>And what is the user experience when using a recommender system or not.</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88f80c311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88f80c311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3c5c07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3c5c07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8f80c31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8f80c31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that’s where we are right now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63559f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63559f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we tried to define our research question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63559f8a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63559f8a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2 user groups in the experiment</a:t>
            </a:r>
            <a:endParaRPr/>
          </a:p>
          <a:p>
            <a:pPr indent="-298450" lvl="0" marL="457200" rtl="0" algn="l">
              <a:spcBef>
                <a:spcPts val="0"/>
              </a:spcBef>
              <a:spcAft>
                <a:spcPts val="0"/>
              </a:spcAft>
              <a:buSzPts val="1100"/>
              <a:buChar char="-"/>
            </a:pPr>
            <a:r>
              <a:rPr lang="ca"/>
              <a:t>one with laughing detecting, recommender and robot in ui</a:t>
            </a:r>
            <a:endParaRPr/>
          </a:p>
          <a:p>
            <a:pPr indent="-298450" lvl="0" marL="457200" rtl="0" algn="l">
              <a:spcBef>
                <a:spcPts val="0"/>
              </a:spcBef>
              <a:spcAft>
                <a:spcPts val="0"/>
              </a:spcAft>
              <a:buSzPts val="1100"/>
              <a:buChar char="-"/>
            </a:pPr>
            <a:r>
              <a:rPr lang="ca"/>
              <a:t>one with just telling random jokes without robot ui </a:t>
            </a:r>
            <a:r>
              <a:rPr lang="ca"/>
              <a:t>just</a:t>
            </a:r>
            <a:r>
              <a:rPr lang="ca"/>
              <a:t> jokes and yes or no buttons in UI</a:t>
            </a:r>
            <a:endParaRPr/>
          </a:p>
          <a:p>
            <a:pPr indent="0" lvl="0" marL="0" rtl="0" algn="l">
              <a:spcBef>
                <a:spcPts val="0"/>
              </a:spcBef>
              <a:spcAft>
                <a:spcPts val="0"/>
              </a:spcAft>
              <a:buNone/>
            </a:pPr>
            <a:r>
              <a:rPr lang="ca"/>
              <a:t>measure time a person spends</a:t>
            </a:r>
            <a:endParaRPr/>
          </a:p>
          <a:p>
            <a:pPr indent="0" lvl="0" marL="0" rtl="0" algn="l">
              <a:spcBef>
                <a:spcPts val="0"/>
              </a:spcBef>
              <a:spcAft>
                <a:spcPts val="0"/>
              </a:spcAft>
              <a:buNone/>
            </a:pPr>
            <a:r>
              <a:rPr lang="ca"/>
              <a:t>how often a person laughs</a:t>
            </a:r>
            <a:endParaRPr/>
          </a:p>
          <a:p>
            <a:pPr indent="0" lvl="0" marL="0" rtl="0" algn="l">
              <a:spcBef>
                <a:spcPts val="0"/>
              </a:spcBef>
              <a:spcAft>
                <a:spcPts val="0"/>
              </a:spcAft>
              <a:buNone/>
            </a:pPr>
            <a:r>
              <a:rPr lang="ca"/>
              <a:t>did you feel the jokes were becoming more towards your likings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63559f8a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63559f8a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2 user groups in the experiment</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one with laughing detecting, recommender and robot in ui</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one with just telling random jokes without robot ui just jokes and yes or no buttons in UI with recommender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UI: Empty UI with jokes written</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Recommender system: jokes.random()</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Facial expression: Same with UI + yes/no buttons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63559f8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63559f8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692ba888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692ba888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3.png"/><Relationship Id="rId8"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joke.servegam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920475" y="29666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Can I joke on you?</a:t>
            </a:r>
            <a:endParaRPr/>
          </a:p>
        </p:txBody>
      </p:sp>
      <p:sp>
        <p:nvSpPr>
          <p:cNvPr id="68" name="Google Shape;68;p13"/>
          <p:cNvSpPr txBox="1"/>
          <p:nvPr>
            <p:ph idx="1" type="subTitle"/>
          </p:nvPr>
        </p:nvSpPr>
        <p:spPr>
          <a:xfrm>
            <a:off x="1920475" y="3900255"/>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ca"/>
              <a:t>Anicet Nougaret, Lena Ebner, Jens De Bock</a:t>
            </a:r>
            <a:endParaRPr/>
          </a:p>
        </p:txBody>
      </p:sp>
      <p:sp>
        <p:nvSpPr>
          <p:cNvPr id="69" name="Google Shape;69;p13"/>
          <p:cNvSpPr txBox="1"/>
          <p:nvPr/>
        </p:nvSpPr>
        <p:spPr>
          <a:xfrm>
            <a:off x="1920475" y="4152675"/>
            <a:ext cx="3285600" cy="67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ca" sz="1500">
                <a:solidFill>
                  <a:schemeClr val="lt1"/>
                </a:solidFill>
                <a:latin typeface="Roboto"/>
                <a:ea typeface="Roboto"/>
                <a:cs typeface="Roboto"/>
                <a:sym typeface="Roboto"/>
              </a:rPr>
              <a:t>6/11/2023</a:t>
            </a:r>
            <a:endParaRPr sz="1600">
              <a:solidFill>
                <a:schemeClr val="lt2"/>
              </a:solidFill>
            </a:endParaRPr>
          </a:p>
        </p:txBody>
      </p:sp>
      <p:pic>
        <p:nvPicPr>
          <p:cNvPr id="70" name="Google Shape;70;p13"/>
          <p:cNvPicPr preferRelativeResize="0"/>
          <p:nvPr/>
        </p:nvPicPr>
        <p:blipFill>
          <a:blip r:embed="rId3">
            <a:alphaModFix/>
          </a:blip>
          <a:stretch>
            <a:fillRect/>
          </a:stretch>
        </p:blipFill>
        <p:spPr>
          <a:xfrm>
            <a:off x="1920475" y="234850"/>
            <a:ext cx="5283056" cy="2586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Emotion Detection</a:t>
            </a:r>
            <a:endParaRPr/>
          </a:p>
        </p:txBody>
      </p:sp>
      <p:sp>
        <p:nvSpPr>
          <p:cNvPr id="204" name="Google Shape;204;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No more usage of keypoints</a:t>
            </a:r>
            <a:endParaRPr/>
          </a:p>
          <a:p>
            <a:pPr indent="-342900" lvl="0" marL="457200" rtl="0" algn="l">
              <a:spcBef>
                <a:spcPts val="0"/>
              </a:spcBef>
              <a:spcAft>
                <a:spcPts val="0"/>
              </a:spcAft>
              <a:buSzPts val="1800"/>
              <a:buChar char="-"/>
            </a:pPr>
            <a:r>
              <a:rPr lang="ca"/>
              <a:t>Use blendshapes to estimate laughing</a:t>
            </a:r>
            <a:endParaRPr/>
          </a:p>
          <a:p>
            <a:pPr indent="-342900" lvl="0" marL="457200" rtl="0" algn="l">
              <a:spcBef>
                <a:spcPts val="0"/>
              </a:spcBef>
              <a:spcAft>
                <a:spcPts val="0"/>
              </a:spcAft>
              <a:buSzPts val="1800"/>
              <a:buChar char="-"/>
            </a:pPr>
            <a:r>
              <a:rPr lang="ca"/>
              <a:t>Can be used directly in the front-end</a:t>
            </a:r>
            <a:endParaRPr/>
          </a:p>
          <a:p>
            <a:pPr indent="-342900" lvl="0" marL="457200" rtl="0" algn="l">
              <a:spcBef>
                <a:spcPts val="0"/>
              </a:spcBef>
              <a:spcAft>
                <a:spcPts val="0"/>
              </a:spcAft>
              <a:buSzPts val="1800"/>
              <a:buChar char="-"/>
            </a:pPr>
            <a:r>
              <a:rPr lang="ca"/>
              <a:t>2 calibration phases</a:t>
            </a:r>
            <a:endParaRPr/>
          </a:p>
          <a:p>
            <a:pPr indent="-342900" lvl="0" marL="457200" rtl="0" algn="l">
              <a:spcBef>
                <a:spcPts val="0"/>
              </a:spcBef>
              <a:spcAft>
                <a:spcPts val="0"/>
              </a:spcAft>
              <a:buSzPts val="1800"/>
              <a:buChar char="-"/>
            </a:pPr>
            <a:r>
              <a:rPr lang="ca"/>
              <a:t>Finetune and normalize output</a:t>
            </a:r>
            <a:endParaRPr/>
          </a:p>
          <a:p>
            <a:pPr indent="0" lvl="0" marL="0" rtl="0" algn="l">
              <a:spcBef>
                <a:spcPts val="1200"/>
              </a:spcBef>
              <a:spcAft>
                <a:spcPts val="1200"/>
              </a:spcAft>
              <a:buNone/>
            </a:pPr>
            <a:r>
              <a:t/>
            </a:r>
            <a:endParaRPr/>
          </a:p>
        </p:txBody>
      </p:sp>
      <p:sp>
        <p:nvSpPr>
          <p:cNvPr id="205" name="Google Shape;205;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206" name="Google Shape;206;p22"/>
          <p:cNvPicPr preferRelativeResize="0"/>
          <p:nvPr/>
        </p:nvPicPr>
        <p:blipFill>
          <a:blip r:embed="rId3">
            <a:alphaModFix/>
          </a:blip>
          <a:stretch>
            <a:fillRect/>
          </a:stretch>
        </p:blipFill>
        <p:spPr>
          <a:xfrm>
            <a:off x="5507750" y="2022425"/>
            <a:ext cx="3186250" cy="250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10" name="Shape 210"/>
        <p:cNvGrpSpPr/>
        <p:nvPr/>
      </p:nvGrpSpPr>
      <p:grpSpPr>
        <a:xfrm>
          <a:off x="0" y="0"/>
          <a:ext cx="0" cy="0"/>
          <a:chOff x="0" y="0"/>
          <a:chExt cx="0" cy="0"/>
        </a:xfrm>
      </p:grpSpPr>
      <p:sp>
        <p:nvSpPr>
          <p:cNvPr id="211" name="Google Shape;211;p23"/>
          <p:cNvSpPr txBox="1"/>
          <p:nvPr>
            <p:ph type="title"/>
          </p:nvPr>
        </p:nvSpPr>
        <p:spPr>
          <a:xfrm>
            <a:off x="471900" y="382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Joke Dataset (updates)</a:t>
            </a:r>
            <a:endParaRPr/>
          </a:p>
        </p:txBody>
      </p:sp>
      <p:sp>
        <p:nvSpPr>
          <p:cNvPr id="212" name="Google Shape;212;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13" name="Google Shape;213;p23"/>
          <p:cNvSpPr txBox="1"/>
          <p:nvPr>
            <p:ph idx="1" type="body"/>
          </p:nvPr>
        </p:nvSpPr>
        <p:spPr>
          <a:xfrm>
            <a:off x="471900" y="1797775"/>
            <a:ext cx="4100100" cy="307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ca" sz="2000"/>
              <a:t>30 semantic categories of jokes obtained via embeddings clustering</a:t>
            </a:r>
            <a:endParaRPr sz="2000"/>
          </a:p>
          <a:p>
            <a:pPr indent="-355600" lvl="0" marL="457200" rtl="0" algn="l">
              <a:spcBef>
                <a:spcPts val="0"/>
              </a:spcBef>
              <a:spcAft>
                <a:spcPts val="0"/>
              </a:spcAft>
              <a:buSzPts val="2000"/>
              <a:buChar char="-"/>
            </a:pPr>
            <a:r>
              <a:rPr lang="ca" sz="2000"/>
              <a:t>Manually filtered down to 26 categories</a:t>
            </a:r>
            <a:endParaRPr sz="2000"/>
          </a:p>
          <a:p>
            <a:pPr indent="-355600" lvl="0" marL="457200" rtl="0" algn="l">
              <a:spcBef>
                <a:spcPts val="0"/>
              </a:spcBef>
              <a:spcAft>
                <a:spcPts val="0"/>
              </a:spcAft>
              <a:buSzPts val="2000"/>
              <a:buChar char="-"/>
            </a:pPr>
            <a:r>
              <a:rPr lang="ca" sz="2000"/>
              <a:t>Jokes with URIs, weird characters filtered out automatically</a:t>
            </a:r>
            <a:endParaRPr sz="2400"/>
          </a:p>
        </p:txBody>
      </p:sp>
      <p:pic>
        <p:nvPicPr>
          <p:cNvPr id="214" name="Google Shape;214;p23"/>
          <p:cNvPicPr preferRelativeResize="0"/>
          <p:nvPr/>
        </p:nvPicPr>
        <p:blipFill>
          <a:blip r:embed="rId3">
            <a:alphaModFix/>
          </a:blip>
          <a:stretch>
            <a:fillRect/>
          </a:stretch>
        </p:blipFill>
        <p:spPr>
          <a:xfrm>
            <a:off x="4899125" y="2520200"/>
            <a:ext cx="3794876" cy="2269000"/>
          </a:xfrm>
          <a:prstGeom prst="rect">
            <a:avLst/>
          </a:prstGeom>
          <a:noFill/>
          <a:ln>
            <a:noFill/>
          </a:ln>
        </p:spPr>
      </p:pic>
      <p:pic>
        <p:nvPicPr>
          <p:cNvPr id="215" name="Google Shape;215;p23"/>
          <p:cNvPicPr preferRelativeResize="0"/>
          <p:nvPr/>
        </p:nvPicPr>
        <p:blipFill>
          <a:blip r:embed="rId4">
            <a:alphaModFix/>
          </a:blip>
          <a:stretch>
            <a:fillRect/>
          </a:stretch>
        </p:blipFill>
        <p:spPr>
          <a:xfrm>
            <a:off x="5688450" y="382138"/>
            <a:ext cx="2216225" cy="169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19" name="Shape 219"/>
        <p:cNvGrpSpPr/>
        <p:nvPr/>
      </p:nvGrpSpPr>
      <p:grpSpPr>
        <a:xfrm>
          <a:off x="0" y="0"/>
          <a:ext cx="0" cy="0"/>
          <a:chOff x="0" y="0"/>
          <a:chExt cx="0" cy="0"/>
        </a:xfrm>
      </p:grpSpPr>
      <p:sp>
        <p:nvSpPr>
          <p:cNvPr id="220" name="Google Shape;220;p24"/>
          <p:cNvSpPr txBox="1"/>
          <p:nvPr>
            <p:ph type="title"/>
          </p:nvPr>
        </p:nvSpPr>
        <p:spPr>
          <a:xfrm>
            <a:off x="471900" y="382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Joke Rec</a:t>
            </a:r>
            <a:r>
              <a:rPr lang="ca"/>
              <a:t>ommender (new)</a:t>
            </a:r>
            <a:endParaRPr/>
          </a:p>
        </p:txBody>
      </p:sp>
      <p:sp>
        <p:nvSpPr>
          <p:cNvPr id="221" name="Google Shape;221;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22" name="Google Shape;222;p24"/>
          <p:cNvSpPr txBox="1"/>
          <p:nvPr>
            <p:ph idx="1" type="body"/>
          </p:nvPr>
        </p:nvSpPr>
        <p:spPr>
          <a:xfrm>
            <a:off x="229300" y="1834175"/>
            <a:ext cx="3513300" cy="32550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Char char="-"/>
            </a:pPr>
            <a:r>
              <a:rPr lang="ca" sz="1900"/>
              <a:t>Inspired by t</a:t>
            </a:r>
            <a:r>
              <a:rPr lang="ca" sz="1900"/>
              <a:t>abular Q-learning </a:t>
            </a:r>
            <a:r>
              <a:rPr lang="ca" sz="1000"/>
              <a:t>(Barto &amp; Sutton, 1998)</a:t>
            </a:r>
            <a:r>
              <a:rPr lang="ca" sz="1900"/>
              <a:t> (learns a pool of favorite categories)</a:t>
            </a:r>
            <a:endParaRPr sz="1900"/>
          </a:p>
          <a:p>
            <a:pPr indent="-349250" lvl="0" marL="457200" rtl="0" algn="l">
              <a:spcBef>
                <a:spcPts val="0"/>
              </a:spcBef>
              <a:spcAft>
                <a:spcPts val="0"/>
              </a:spcAft>
              <a:buSzPts val="1900"/>
              <a:buChar char="-"/>
            </a:pPr>
            <a:r>
              <a:rPr lang="ca" sz="1900"/>
              <a:t>Fast convergence in less than 30 jokes tested using a test UI</a:t>
            </a:r>
            <a:endParaRPr sz="1900"/>
          </a:p>
          <a:p>
            <a:pPr indent="-349250" lvl="0" marL="457200" rtl="0" algn="l">
              <a:spcBef>
                <a:spcPts val="0"/>
              </a:spcBef>
              <a:spcAft>
                <a:spcPts val="0"/>
              </a:spcAft>
              <a:buSzPts val="1900"/>
              <a:buChar char="-"/>
            </a:pPr>
            <a:r>
              <a:rPr lang="ca" sz="1900"/>
              <a:t>Good at filtering out categories you don’t like </a:t>
            </a:r>
            <a:r>
              <a:rPr lang="ca" sz="1900"/>
              <a:t>early</a:t>
            </a:r>
            <a:endParaRPr sz="1900"/>
          </a:p>
        </p:txBody>
      </p:sp>
      <p:pic>
        <p:nvPicPr>
          <p:cNvPr id="223" name="Google Shape;223;p24"/>
          <p:cNvPicPr preferRelativeResize="0"/>
          <p:nvPr/>
        </p:nvPicPr>
        <p:blipFill>
          <a:blip r:embed="rId3">
            <a:alphaModFix/>
          </a:blip>
          <a:stretch>
            <a:fillRect/>
          </a:stretch>
        </p:blipFill>
        <p:spPr>
          <a:xfrm>
            <a:off x="4514013" y="3391277"/>
            <a:ext cx="3600625" cy="1874324"/>
          </a:xfrm>
          <a:prstGeom prst="rect">
            <a:avLst/>
          </a:prstGeom>
          <a:noFill/>
          <a:ln>
            <a:noFill/>
          </a:ln>
        </p:spPr>
      </p:pic>
      <p:pic>
        <p:nvPicPr>
          <p:cNvPr id="224" name="Google Shape;224;p24"/>
          <p:cNvPicPr preferRelativeResize="0"/>
          <p:nvPr/>
        </p:nvPicPr>
        <p:blipFill>
          <a:blip r:embed="rId4">
            <a:alphaModFix/>
          </a:blip>
          <a:stretch>
            <a:fillRect/>
          </a:stretch>
        </p:blipFill>
        <p:spPr>
          <a:xfrm>
            <a:off x="6320700" y="389510"/>
            <a:ext cx="2655350" cy="258078"/>
          </a:xfrm>
          <a:prstGeom prst="rect">
            <a:avLst/>
          </a:prstGeom>
          <a:noFill/>
          <a:ln>
            <a:noFill/>
          </a:ln>
        </p:spPr>
      </p:pic>
      <p:pic>
        <p:nvPicPr>
          <p:cNvPr id="225" name="Google Shape;225;p24"/>
          <p:cNvPicPr preferRelativeResize="0"/>
          <p:nvPr/>
        </p:nvPicPr>
        <p:blipFill>
          <a:blip r:embed="rId5">
            <a:alphaModFix/>
          </a:blip>
          <a:stretch>
            <a:fillRect/>
          </a:stretch>
        </p:blipFill>
        <p:spPr>
          <a:xfrm>
            <a:off x="6280650" y="875525"/>
            <a:ext cx="2655350" cy="1470162"/>
          </a:xfrm>
          <a:prstGeom prst="rect">
            <a:avLst/>
          </a:prstGeom>
          <a:noFill/>
          <a:ln>
            <a:noFill/>
          </a:ln>
        </p:spPr>
      </p:pic>
      <p:pic>
        <p:nvPicPr>
          <p:cNvPr id="226" name="Google Shape;226;p24"/>
          <p:cNvPicPr preferRelativeResize="0"/>
          <p:nvPr/>
        </p:nvPicPr>
        <p:blipFill>
          <a:blip r:embed="rId6">
            <a:alphaModFix/>
          </a:blip>
          <a:stretch>
            <a:fillRect/>
          </a:stretch>
        </p:blipFill>
        <p:spPr>
          <a:xfrm>
            <a:off x="4229450" y="1277875"/>
            <a:ext cx="1815767" cy="379525"/>
          </a:xfrm>
          <a:prstGeom prst="rect">
            <a:avLst/>
          </a:prstGeom>
          <a:noFill/>
          <a:ln>
            <a:noFill/>
          </a:ln>
        </p:spPr>
      </p:pic>
      <p:cxnSp>
        <p:nvCxnSpPr>
          <p:cNvPr id="227" name="Google Shape;227;p24"/>
          <p:cNvCxnSpPr>
            <a:stCxn id="228" idx="0"/>
            <a:endCxn id="226" idx="2"/>
          </p:cNvCxnSpPr>
          <p:nvPr/>
        </p:nvCxnSpPr>
        <p:spPr>
          <a:xfrm flipH="1" rot="10800000">
            <a:off x="5011621" y="1657325"/>
            <a:ext cx="125700" cy="323400"/>
          </a:xfrm>
          <a:prstGeom prst="straightConnector1">
            <a:avLst/>
          </a:prstGeom>
          <a:noFill/>
          <a:ln cap="flat" cmpd="sng" w="9525">
            <a:solidFill>
              <a:srgbClr val="9900FF"/>
            </a:solidFill>
            <a:prstDash val="solid"/>
            <a:round/>
            <a:headEnd len="med" w="med" type="none"/>
            <a:tailEnd len="med" w="med" type="triangle"/>
          </a:ln>
        </p:spPr>
      </p:cxnSp>
      <p:cxnSp>
        <p:nvCxnSpPr>
          <p:cNvPr id="229" name="Google Shape;229;p24"/>
          <p:cNvCxnSpPr>
            <a:stCxn id="226" idx="0"/>
            <a:endCxn id="224" idx="1"/>
          </p:cNvCxnSpPr>
          <p:nvPr/>
        </p:nvCxnSpPr>
        <p:spPr>
          <a:xfrm flipH="1" rot="10800000">
            <a:off x="5137333" y="518575"/>
            <a:ext cx="1183500" cy="759300"/>
          </a:xfrm>
          <a:prstGeom prst="straightConnector1">
            <a:avLst/>
          </a:prstGeom>
          <a:noFill/>
          <a:ln cap="flat" cmpd="sng" w="9525">
            <a:solidFill>
              <a:srgbClr val="9900FF"/>
            </a:solidFill>
            <a:prstDash val="solid"/>
            <a:round/>
            <a:headEnd len="med" w="med" type="none"/>
            <a:tailEnd len="med" w="med" type="triangle"/>
          </a:ln>
        </p:spPr>
      </p:cxnSp>
      <p:cxnSp>
        <p:nvCxnSpPr>
          <p:cNvPr id="230" name="Google Shape;230;p24"/>
          <p:cNvCxnSpPr>
            <a:stCxn id="225" idx="2"/>
            <a:endCxn id="231" idx="0"/>
          </p:cNvCxnSpPr>
          <p:nvPr/>
        </p:nvCxnSpPr>
        <p:spPr>
          <a:xfrm flipH="1">
            <a:off x="6443125" y="2345687"/>
            <a:ext cx="1165200" cy="337800"/>
          </a:xfrm>
          <a:prstGeom prst="straightConnector1">
            <a:avLst/>
          </a:prstGeom>
          <a:noFill/>
          <a:ln cap="flat" cmpd="sng" w="9525">
            <a:solidFill>
              <a:srgbClr val="9900FF"/>
            </a:solidFill>
            <a:prstDash val="solid"/>
            <a:round/>
            <a:headEnd len="med" w="med" type="none"/>
            <a:tailEnd len="med" w="med" type="triangle"/>
          </a:ln>
        </p:spPr>
      </p:cxnSp>
      <p:cxnSp>
        <p:nvCxnSpPr>
          <p:cNvPr id="232" name="Google Shape;232;p24"/>
          <p:cNvCxnSpPr>
            <a:stCxn id="224" idx="2"/>
            <a:endCxn id="225" idx="0"/>
          </p:cNvCxnSpPr>
          <p:nvPr/>
        </p:nvCxnSpPr>
        <p:spPr>
          <a:xfrm flipH="1">
            <a:off x="7608175" y="647588"/>
            <a:ext cx="40200" cy="228000"/>
          </a:xfrm>
          <a:prstGeom prst="straightConnector1">
            <a:avLst/>
          </a:prstGeom>
          <a:noFill/>
          <a:ln cap="flat" cmpd="sng" w="9525">
            <a:solidFill>
              <a:srgbClr val="9900FF"/>
            </a:solidFill>
            <a:prstDash val="solid"/>
            <a:round/>
            <a:headEnd len="med" w="med" type="none"/>
            <a:tailEnd len="med" w="med" type="triangle"/>
          </a:ln>
        </p:spPr>
      </p:cxnSp>
      <p:cxnSp>
        <p:nvCxnSpPr>
          <p:cNvPr id="233" name="Google Shape;233;p24"/>
          <p:cNvCxnSpPr>
            <a:stCxn id="231" idx="2"/>
            <a:endCxn id="223" idx="0"/>
          </p:cNvCxnSpPr>
          <p:nvPr/>
        </p:nvCxnSpPr>
        <p:spPr>
          <a:xfrm flipH="1">
            <a:off x="6314254" y="2941675"/>
            <a:ext cx="129000" cy="449700"/>
          </a:xfrm>
          <a:prstGeom prst="straightConnector1">
            <a:avLst/>
          </a:prstGeom>
          <a:noFill/>
          <a:ln cap="flat" cmpd="sng" w="9525">
            <a:solidFill>
              <a:srgbClr val="9900FF"/>
            </a:solidFill>
            <a:prstDash val="solid"/>
            <a:round/>
            <a:headEnd len="med" w="med" type="none"/>
            <a:tailEnd len="med" w="med" type="triangle"/>
          </a:ln>
        </p:spPr>
      </p:cxnSp>
      <p:pic>
        <p:nvPicPr>
          <p:cNvPr id="231" name="Google Shape;231;p24"/>
          <p:cNvPicPr preferRelativeResize="0"/>
          <p:nvPr/>
        </p:nvPicPr>
        <p:blipFill>
          <a:blip r:embed="rId7">
            <a:alphaModFix/>
          </a:blip>
          <a:stretch>
            <a:fillRect/>
          </a:stretch>
        </p:blipFill>
        <p:spPr>
          <a:xfrm>
            <a:off x="3898271" y="2683575"/>
            <a:ext cx="5089965" cy="258100"/>
          </a:xfrm>
          <a:prstGeom prst="rect">
            <a:avLst/>
          </a:prstGeom>
          <a:noFill/>
          <a:ln>
            <a:noFill/>
          </a:ln>
        </p:spPr>
      </p:pic>
      <p:pic>
        <p:nvPicPr>
          <p:cNvPr id="228" name="Google Shape;228;p24"/>
          <p:cNvPicPr preferRelativeResize="0"/>
          <p:nvPr/>
        </p:nvPicPr>
        <p:blipFill>
          <a:blip r:embed="rId8">
            <a:alphaModFix/>
          </a:blip>
          <a:stretch>
            <a:fillRect/>
          </a:stretch>
        </p:blipFill>
        <p:spPr>
          <a:xfrm>
            <a:off x="4221463" y="1980725"/>
            <a:ext cx="1580318" cy="37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237" name="Shape 237"/>
        <p:cNvGrpSpPr/>
        <p:nvPr/>
      </p:nvGrpSpPr>
      <p:grpSpPr>
        <a:xfrm>
          <a:off x="0" y="0"/>
          <a:ext cx="0" cy="0"/>
          <a:chOff x="0" y="0"/>
          <a:chExt cx="0" cy="0"/>
        </a:xfrm>
      </p:grpSpPr>
      <p:sp>
        <p:nvSpPr>
          <p:cNvPr id="238" name="Google Shape;238;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Robot UI</a:t>
            </a:r>
            <a:endParaRPr/>
          </a:p>
        </p:txBody>
      </p:sp>
      <p:sp>
        <p:nvSpPr>
          <p:cNvPr id="239" name="Google Shape;239;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Create UI Flow for Study Procedure</a:t>
            </a:r>
            <a:endParaRPr/>
          </a:p>
          <a:p>
            <a:pPr indent="-342900" lvl="0" marL="457200" rtl="0" algn="l">
              <a:spcBef>
                <a:spcPts val="0"/>
              </a:spcBef>
              <a:spcAft>
                <a:spcPts val="0"/>
              </a:spcAft>
              <a:buSzPts val="1800"/>
              <a:buChar char="-"/>
            </a:pPr>
            <a:r>
              <a:rPr lang="ca"/>
              <a:t>Integrate Emotion Recognition and Smile Detection in UI with Mediapipe</a:t>
            </a:r>
            <a:endParaRPr/>
          </a:p>
          <a:p>
            <a:pPr indent="-342900" lvl="0" marL="457200" rtl="0" algn="l">
              <a:spcBef>
                <a:spcPts val="0"/>
              </a:spcBef>
              <a:spcAft>
                <a:spcPts val="0"/>
              </a:spcAft>
              <a:buSzPts val="1800"/>
              <a:buChar char="-"/>
            </a:pPr>
            <a:r>
              <a:rPr lang="ca"/>
              <a:t>Communicate with Recommender</a:t>
            </a:r>
            <a:endParaRPr/>
          </a:p>
          <a:p>
            <a:pPr indent="-342900" lvl="0" marL="457200" rtl="0" algn="l">
              <a:spcBef>
                <a:spcPts val="0"/>
              </a:spcBef>
              <a:spcAft>
                <a:spcPts val="0"/>
              </a:spcAft>
              <a:buSzPts val="1800"/>
              <a:buChar char="-"/>
            </a:pPr>
            <a:r>
              <a:rPr lang="ca"/>
              <a:t>Implemented Logging of smile detection for each user</a:t>
            </a:r>
            <a:endParaRPr/>
          </a:p>
          <a:p>
            <a:pPr indent="-342900" lvl="0" marL="457200" rtl="0" algn="l">
              <a:spcBef>
                <a:spcPts val="0"/>
              </a:spcBef>
              <a:spcAft>
                <a:spcPts val="0"/>
              </a:spcAft>
              <a:buSzPts val="1800"/>
              <a:buChar char="-"/>
            </a:pPr>
            <a:r>
              <a:rPr lang="ca"/>
              <a:t>Deployment on VM  to be reachable by domain </a:t>
            </a:r>
            <a:r>
              <a:rPr lang="ca" u="sng">
                <a:solidFill>
                  <a:schemeClr val="hlink"/>
                </a:solidFill>
                <a:hlinkClick r:id="rId3"/>
              </a:rPr>
              <a:t>https://joke.servegame.com/</a:t>
            </a:r>
            <a:br>
              <a:rPr lang="ca"/>
            </a:br>
            <a:endParaRPr/>
          </a:p>
        </p:txBody>
      </p:sp>
      <p:sp>
        <p:nvSpPr>
          <p:cNvPr id="240" name="Google Shape;240;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Demo</a:t>
            </a:r>
            <a:endParaRPr/>
          </a:p>
        </p:txBody>
      </p:sp>
      <p:sp>
        <p:nvSpPr>
          <p:cNvPr id="246" name="Google Shape;246;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47" name="Google Shape;247;p26"/>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58540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Demo</a:t>
            </a:r>
            <a:endParaRPr/>
          </a:p>
        </p:txBody>
      </p:sp>
      <p:sp>
        <p:nvSpPr>
          <p:cNvPr id="253" name="Google Shape;253;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54" name="Google Shape;254;p27"/>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pic>
        <p:nvPicPr>
          <p:cNvPr id="255" name="Google Shape;255;p27"/>
          <p:cNvPicPr preferRelativeResize="0"/>
          <p:nvPr/>
        </p:nvPicPr>
        <p:blipFill>
          <a:blip r:embed="rId3">
            <a:alphaModFix/>
          </a:blip>
          <a:stretch>
            <a:fillRect/>
          </a:stretch>
        </p:blipFill>
        <p:spPr>
          <a:xfrm>
            <a:off x="386425" y="359825"/>
            <a:ext cx="8371150" cy="45579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58540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Demo</a:t>
            </a:r>
            <a:endParaRPr/>
          </a:p>
        </p:txBody>
      </p:sp>
      <p:sp>
        <p:nvSpPr>
          <p:cNvPr id="261" name="Google Shape;261;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62" name="Google Shape;262;p28"/>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pic>
        <p:nvPicPr>
          <p:cNvPr id="263" name="Google Shape;263;p28"/>
          <p:cNvPicPr preferRelativeResize="0"/>
          <p:nvPr/>
        </p:nvPicPr>
        <p:blipFill>
          <a:blip r:embed="rId3">
            <a:alphaModFix/>
          </a:blip>
          <a:stretch>
            <a:fillRect/>
          </a:stretch>
        </p:blipFill>
        <p:spPr>
          <a:xfrm>
            <a:off x="358500" y="266962"/>
            <a:ext cx="8427001" cy="4609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58540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Demo</a:t>
            </a:r>
            <a:endParaRPr/>
          </a:p>
        </p:txBody>
      </p:sp>
      <p:sp>
        <p:nvSpPr>
          <p:cNvPr id="269" name="Google Shape;269;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70" name="Google Shape;270;p29"/>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pic>
        <p:nvPicPr>
          <p:cNvPr id="271" name="Google Shape;271;p29"/>
          <p:cNvPicPr preferRelativeResize="0"/>
          <p:nvPr/>
        </p:nvPicPr>
        <p:blipFill>
          <a:blip r:embed="rId3">
            <a:alphaModFix/>
          </a:blip>
          <a:stretch>
            <a:fillRect/>
          </a:stretch>
        </p:blipFill>
        <p:spPr>
          <a:xfrm>
            <a:off x="386429" y="359825"/>
            <a:ext cx="8371150" cy="44019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58540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Demo</a:t>
            </a:r>
            <a:endParaRPr/>
          </a:p>
        </p:txBody>
      </p:sp>
      <p:sp>
        <p:nvSpPr>
          <p:cNvPr id="277" name="Google Shape;277;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78" name="Google Shape;278;p30"/>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pic>
        <p:nvPicPr>
          <p:cNvPr id="279" name="Google Shape;279;p30"/>
          <p:cNvPicPr preferRelativeResize="0"/>
          <p:nvPr/>
        </p:nvPicPr>
        <p:blipFill>
          <a:blip r:embed="rId3">
            <a:alphaModFix/>
          </a:blip>
          <a:stretch>
            <a:fillRect/>
          </a:stretch>
        </p:blipFill>
        <p:spPr>
          <a:xfrm>
            <a:off x="152400" y="216975"/>
            <a:ext cx="8655099" cy="47095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58540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Demo</a:t>
            </a:r>
            <a:endParaRPr/>
          </a:p>
        </p:txBody>
      </p:sp>
      <p:sp>
        <p:nvSpPr>
          <p:cNvPr id="285" name="Google Shape;285;p3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86" name="Google Shape;286;p31"/>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pic>
        <p:nvPicPr>
          <p:cNvPr id="287" name="Google Shape;287;p31"/>
          <p:cNvPicPr preferRelativeResize="0"/>
          <p:nvPr/>
        </p:nvPicPr>
        <p:blipFill>
          <a:blip r:embed="rId3">
            <a:alphaModFix/>
          </a:blip>
          <a:stretch>
            <a:fillRect/>
          </a:stretch>
        </p:blipFill>
        <p:spPr>
          <a:xfrm>
            <a:off x="152875" y="165638"/>
            <a:ext cx="8838225" cy="4812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Recap</a:t>
            </a:r>
            <a:endParaRPr/>
          </a:p>
        </p:txBody>
      </p:sp>
      <p:sp>
        <p:nvSpPr>
          <p:cNvPr id="76" name="Google Shape;76;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58540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Demo</a:t>
            </a:r>
            <a:endParaRPr/>
          </a:p>
        </p:txBody>
      </p:sp>
      <p:sp>
        <p:nvSpPr>
          <p:cNvPr id="293" name="Google Shape;293;p3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94" name="Google Shape;294;p32"/>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pic>
        <p:nvPicPr>
          <p:cNvPr id="295" name="Google Shape;295;p32"/>
          <p:cNvPicPr preferRelativeResize="0"/>
          <p:nvPr/>
        </p:nvPicPr>
        <p:blipFill>
          <a:blip r:embed="rId3">
            <a:alphaModFix/>
          </a:blip>
          <a:stretch>
            <a:fillRect/>
          </a:stretch>
        </p:blipFill>
        <p:spPr>
          <a:xfrm>
            <a:off x="590088" y="155950"/>
            <a:ext cx="7963825" cy="4831600"/>
          </a:xfrm>
          <a:prstGeom prst="rect">
            <a:avLst/>
          </a:prstGeom>
          <a:noFill/>
          <a:ln>
            <a:noFill/>
          </a:ln>
        </p:spPr>
      </p:pic>
      <p:pic>
        <p:nvPicPr>
          <p:cNvPr id="296" name="Google Shape;296;p32"/>
          <p:cNvPicPr preferRelativeResize="0"/>
          <p:nvPr/>
        </p:nvPicPr>
        <p:blipFill rotWithShape="1">
          <a:blip r:embed="rId4">
            <a:alphaModFix/>
          </a:blip>
          <a:srcRect b="0" l="0" r="67193" t="66986"/>
          <a:stretch/>
        </p:blipFill>
        <p:spPr>
          <a:xfrm>
            <a:off x="1036785" y="2571753"/>
            <a:ext cx="7319324" cy="50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58540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Demo</a:t>
            </a:r>
            <a:endParaRPr/>
          </a:p>
        </p:txBody>
      </p:sp>
      <p:sp>
        <p:nvSpPr>
          <p:cNvPr id="302" name="Google Shape;302;p3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303" name="Google Shape;303;p33"/>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pic>
        <p:nvPicPr>
          <p:cNvPr id="304" name="Google Shape;304;p33"/>
          <p:cNvPicPr preferRelativeResize="0"/>
          <p:nvPr/>
        </p:nvPicPr>
        <p:blipFill rotWithShape="1">
          <a:blip r:embed="rId3">
            <a:alphaModFix/>
          </a:blip>
          <a:srcRect b="0" l="0" r="0" t="2467"/>
          <a:stretch/>
        </p:blipFill>
        <p:spPr>
          <a:xfrm>
            <a:off x="386425" y="269175"/>
            <a:ext cx="8371150" cy="4724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Evaluation</a:t>
            </a:r>
            <a:endParaRPr/>
          </a:p>
        </p:txBody>
      </p:sp>
      <p:sp>
        <p:nvSpPr>
          <p:cNvPr id="310" name="Google Shape;310;p3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311" name="Google Shape;311;p34"/>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Evaluation</a:t>
            </a:r>
            <a:endParaRPr/>
          </a:p>
        </p:txBody>
      </p:sp>
      <p:sp>
        <p:nvSpPr>
          <p:cNvPr id="317" name="Google Shape;317;p3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318" name="Google Shape;318;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P</a:t>
            </a:r>
            <a:r>
              <a:rPr lang="ca"/>
              <a:t>repared all files needed for evaluation</a:t>
            </a:r>
            <a:endParaRPr/>
          </a:p>
          <a:p>
            <a:pPr indent="-317500" lvl="1" marL="914400" rtl="0" algn="l">
              <a:spcBef>
                <a:spcPts val="0"/>
              </a:spcBef>
              <a:spcAft>
                <a:spcPts val="0"/>
              </a:spcAft>
              <a:buSzPts val="1400"/>
              <a:buChar char="-"/>
            </a:pPr>
            <a:r>
              <a:rPr lang="ca"/>
              <a:t>Godspeed questionnaire (without Antrophism)</a:t>
            </a:r>
            <a:endParaRPr/>
          </a:p>
          <a:p>
            <a:pPr indent="-317500" lvl="1" marL="914400" rtl="0" algn="l">
              <a:spcBef>
                <a:spcPts val="0"/>
              </a:spcBef>
              <a:spcAft>
                <a:spcPts val="0"/>
              </a:spcAft>
              <a:buSzPts val="1400"/>
              <a:buChar char="-"/>
            </a:pPr>
            <a:r>
              <a:rPr lang="ca"/>
              <a:t>Logs</a:t>
            </a:r>
            <a:endParaRPr/>
          </a:p>
          <a:p>
            <a:pPr indent="-317500" lvl="1" marL="914400" rtl="0" algn="l">
              <a:spcBef>
                <a:spcPts val="0"/>
              </a:spcBef>
              <a:spcAft>
                <a:spcPts val="0"/>
              </a:spcAft>
              <a:buSzPts val="1400"/>
              <a:buChar char="-"/>
            </a:pPr>
            <a:r>
              <a:rPr lang="ca"/>
              <a:t>Consent for participation</a:t>
            </a:r>
            <a:endParaRPr/>
          </a:p>
          <a:p>
            <a:pPr indent="-317500" lvl="1" marL="914400" rtl="0" algn="l">
              <a:spcBef>
                <a:spcPts val="0"/>
              </a:spcBef>
              <a:spcAft>
                <a:spcPts val="0"/>
              </a:spcAft>
              <a:buSzPts val="1400"/>
              <a:buChar char="-"/>
            </a:pPr>
            <a:r>
              <a:rPr lang="ca"/>
              <a:t>Study procedure</a:t>
            </a:r>
            <a:endParaRPr/>
          </a:p>
          <a:p>
            <a:pPr indent="-317500" lvl="1" marL="914400" rtl="0" algn="l">
              <a:spcBef>
                <a:spcPts val="0"/>
              </a:spcBef>
              <a:spcAft>
                <a:spcPts val="0"/>
              </a:spcAft>
              <a:buSzPts val="1400"/>
              <a:buChar char="-"/>
            </a:pPr>
            <a:r>
              <a:rPr lang="ca"/>
              <a:t>Excel for manual joke likeliness detection by us</a:t>
            </a:r>
            <a:endParaRPr/>
          </a:p>
          <a:p>
            <a:pPr indent="-342900" lvl="0" marL="457200" rtl="0" algn="l">
              <a:spcBef>
                <a:spcPts val="0"/>
              </a:spcBef>
              <a:spcAft>
                <a:spcPts val="0"/>
              </a:spcAft>
              <a:buSzPts val="1800"/>
              <a:buChar char="-"/>
            </a:pPr>
            <a:r>
              <a:rPr lang="ca"/>
              <a:t>Started with evaluation on the weekend</a:t>
            </a:r>
            <a:endParaRPr/>
          </a:p>
          <a:p>
            <a:pPr indent="-342900" lvl="0" marL="457200" rtl="0" algn="l">
              <a:spcBef>
                <a:spcPts val="0"/>
              </a:spcBef>
              <a:spcAft>
                <a:spcPts val="0"/>
              </a:spcAft>
              <a:buSzPts val="1800"/>
              <a:buChar char="-"/>
            </a:pPr>
            <a:r>
              <a:rPr lang="ca"/>
              <a:t>Doing evaluation with ~ 20 participants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Evaluation</a:t>
            </a:r>
            <a:endParaRPr/>
          </a:p>
        </p:txBody>
      </p:sp>
      <p:sp>
        <p:nvSpPr>
          <p:cNvPr id="324" name="Google Shape;324;p3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325" name="Google Shape;325;p3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Results we want to evaluate</a:t>
            </a:r>
            <a:endParaRPr/>
          </a:p>
          <a:p>
            <a:pPr indent="-342900" lvl="0" marL="457200" rtl="0" algn="l">
              <a:spcBef>
                <a:spcPts val="1200"/>
              </a:spcBef>
              <a:spcAft>
                <a:spcPts val="0"/>
              </a:spcAft>
              <a:buSzPts val="1800"/>
              <a:buAutoNum type="arabicPeriod"/>
            </a:pPr>
            <a:r>
              <a:rPr b="1" lang="ca"/>
              <a:t>How well learns </a:t>
            </a:r>
            <a:r>
              <a:rPr lang="ca"/>
              <a:t>the recommender system</a:t>
            </a:r>
            <a:endParaRPr/>
          </a:p>
          <a:p>
            <a:pPr indent="-342900" lvl="0" marL="457200" rtl="0" algn="l">
              <a:spcBef>
                <a:spcPts val="0"/>
              </a:spcBef>
              <a:spcAft>
                <a:spcPts val="0"/>
              </a:spcAft>
              <a:buSzPts val="1800"/>
              <a:buAutoNum type="arabicPeriod"/>
            </a:pPr>
            <a:r>
              <a:rPr lang="ca"/>
              <a:t>S</a:t>
            </a:r>
            <a:r>
              <a:rPr lang="ca"/>
              <a:t>mile detection </a:t>
            </a:r>
            <a:r>
              <a:rPr b="1" lang="ca"/>
              <a:t>accuracy</a:t>
            </a:r>
            <a:endParaRPr b="1"/>
          </a:p>
          <a:p>
            <a:pPr indent="-342900" lvl="0" marL="457200" rtl="0" algn="l">
              <a:spcBef>
                <a:spcPts val="0"/>
              </a:spcBef>
              <a:spcAft>
                <a:spcPts val="0"/>
              </a:spcAft>
              <a:buSzPts val="1800"/>
              <a:buAutoNum type="arabicPeriod"/>
            </a:pPr>
            <a:r>
              <a:rPr b="1" lang="ca"/>
              <a:t>U</a:t>
            </a:r>
            <a:r>
              <a:rPr b="1" lang="ca"/>
              <a:t>ser experience </a:t>
            </a:r>
            <a:r>
              <a:rPr lang="ca"/>
              <a:t>differences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Questions? Feedback?</a:t>
            </a:r>
            <a:endParaRPr/>
          </a:p>
        </p:txBody>
      </p:sp>
      <p:sp>
        <p:nvSpPr>
          <p:cNvPr id="331" name="Google Shape;331;p3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2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Idea</a:t>
            </a:r>
            <a:endParaRPr/>
          </a:p>
        </p:txBody>
      </p:sp>
      <p:sp>
        <p:nvSpPr>
          <p:cNvPr id="82" name="Google Shape;82;p15"/>
          <p:cNvSpPr txBox="1"/>
          <p:nvPr>
            <p:ph idx="1" type="body"/>
          </p:nvPr>
        </p:nvSpPr>
        <p:spPr>
          <a:xfrm>
            <a:off x="321900" y="1919075"/>
            <a:ext cx="21984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solidFill>
                  <a:schemeClr val="dk1"/>
                </a:solidFill>
              </a:rPr>
              <a:t>A robot</a:t>
            </a:r>
            <a:r>
              <a:rPr lang="ca">
                <a:solidFill>
                  <a:schemeClr val="dk1"/>
                </a:solidFill>
                <a:latin typeface="Roboto"/>
                <a:ea typeface="Roboto"/>
                <a:cs typeface="Roboto"/>
                <a:sym typeface="Roboto"/>
              </a:rPr>
              <a:t> that tells jokes to the user</a:t>
            </a:r>
            <a:r>
              <a:rPr lang="ca">
                <a:solidFill>
                  <a:schemeClr val="dk1"/>
                </a:solidFill>
              </a:rPr>
              <a:t>. Able to detect the</a:t>
            </a:r>
            <a:r>
              <a:rPr lang="ca">
                <a:solidFill>
                  <a:schemeClr val="dk1"/>
                </a:solidFill>
                <a:latin typeface="Roboto"/>
                <a:ea typeface="Roboto"/>
                <a:cs typeface="Roboto"/>
                <a:sym typeface="Roboto"/>
              </a:rPr>
              <a:t> user</a:t>
            </a:r>
            <a:r>
              <a:rPr lang="ca">
                <a:solidFill>
                  <a:schemeClr val="dk1"/>
                </a:solidFill>
              </a:rPr>
              <a:t>’s</a:t>
            </a:r>
            <a:r>
              <a:rPr lang="ca">
                <a:solidFill>
                  <a:schemeClr val="dk1"/>
                </a:solidFill>
                <a:latin typeface="Roboto"/>
                <a:ea typeface="Roboto"/>
                <a:cs typeface="Roboto"/>
                <a:sym typeface="Roboto"/>
              </a:rPr>
              <a:t> facial </a:t>
            </a:r>
            <a:r>
              <a:rPr lang="ca">
                <a:solidFill>
                  <a:schemeClr val="dk1"/>
                </a:solidFill>
              </a:rPr>
              <a:t>expressions,</a:t>
            </a:r>
            <a:r>
              <a:rPr lang="ca">
                <a:solidFill>
                  <a:schemeClr val="dk1"/>
                </a:solidFill>
                <a:latin typeface="Roboto"/>
                <a:ea typeface="Roboto"/>
                <a:cs typeface="Roboto"/>
                <a:sym typeface="Roboto"/>
              </a:rPr>
              <a:t> </a:t>
            </a:r>
            <a:r>
              <a:rPr lang="ca">
                <a:solidFill>
                  <a:schemeClr val="dk1"/>
                </a:solidFill>
              </a:rPr>
              <a:t>he learns</a:t>
            </a:r>
            <a:r>
              <a:rPr lang="ca">
                <a:solidFill>
                  <a:schemeClr val="dk1"/>
                </a:solidFill>
                <a:latin typeface="Roboto"/>
                <a:ea typeface="Roboto"/>
                <a:cs typeface="Roboto"/>
                <a:sym typeface="Roboto"/>
              </a:rPr>
              <a:t> to pick jokes the user seems to like</a:t>
            </a:r>
            <a:r>
              <a:rPr lang="ca">
                <a:solidFill>
                  <a:schemeClr val="dk1"/>
                </a:solidFill>
              </a:rPr>
              <a:t>.</a:t>
            </a:r>
            <a:endParaRPr sz="1700">
              <a:solidFill>
                <a:schemeClr val="dk1"/>
              </a:solidFill>
            </a:endParaRPr>
          </a:p>
        </p:txBody>
      </p:sp>
      <p:sp>
        <p:nvSpPr>
          <p:cNvPr id="83" name="Google Shape;83;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pic>
        <p:nvPicPr>
          <p:cNvPr id="84" name="Google Shape;84;p15"/>
          <p:cNvPicPr preferRelativeResize="0"/>
          <p:nvPr/>
        </p:nvPicPr>
        <p:blipFill>
          <a:blip r:embed="rId3">
            <a:alphaModFix/>
          </a:blip>
          <a:stretch>
            <a:fillRect/>
          </a:stretch>
        </p:blipFill>
        <p:spPr>
          <a:xfrm>
            <a:off x="2705000" y="1149375"/>
            <a:ext cx="6201825" cy="338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Planning</a:t>
            </a:r>
            <a:endParaRPr/>
          </a:p>
        </p:txBody>
      </p:sp>
      <p:sp>
        <p:nvSpPr>
          <p:cNvPr id="90" name="Google Shape;90;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grpSp>
        <p:nvGrpSpPr>
          <p:cNvPr id="91" name="Google Shape;91;p16"/>
          <p:cNvGrpSpPr/>
          <p:nvPr/>
        </p:nvGrpSpPr>
        <p:grpSpPr>
          <a:xfrm>
            <a:off x="564633" y="2157650"/>
            <a:ext cx="1839317" cy="1430350"/>
            <a:chOff x="3154233" y="2157650"/>
            <a:chExt cx="1839317" cy="1430350"/>
          </a:xfrm>
        </p:grpSpPr>
        <p:sp>
          <p:nvSpPr>
            <p:cNvPr id="92" name="Google Shape;92;p16"/>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800">
                  <a:latin typeface="Roboto"/>
                  <a:ea typeface="Roboto"/>
                  <a:cs typeface="Roboto"/>
                  <a:sym typeface="Roboto"/>
                </a:rPr>
                <a:t>09.10</a:t>
              </a:r>
              <a:endParaRPr b="1" sz="800">
                <a:latin typeface="Roboto"/>
                <a:ea typeface="Roboto"/>
                <a:cs typeface="Roboto"/>
                <a:sym typeface="Roboto"/>
              </a:endParaRPr>
            </a:p>
          </p:txBody>
        </p:sp>
        <p:sp>
          <p:nvSpPr>
            <p:cNvPr id="94" name="Google Shape;94;p16"/>
            <p:cNvSpPr txBox="1"/>
            <p:nvPr/>
          </p:nvSpPr>
          <p:spPr>
            <a:xfrm>
              <a:off x="3310550" y="2157650"/>
              <a:ext cx="16830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Project Presentation (Idea)</a:t>
              </a:r>
              <a:endParaRPr b="1" sz="7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nvGrpSpPr>
            <p:cNvPr id="95" name="Google Shape;95;p16"/>
            <p:cNvGrpSpPr/>
            <p:nvPr/>
          </p:nvGrpSpPr>
          <p:grpSpPr>
            <a:xfrm>
              <a:off x="3435870" y="2419065"/>
              <a:ext cx="92400" cy="792860"/>
              <a:chOff x="845575" y="2182700"/>
              <a:chExt cx="92400" cy="792860"/>
            </a:xfrm>
          </p:grpSpPr>
          <p:sp>
            <p:nvSpPr>
              <p:cNvPr id="96" name="Google Shape;96;p16"/>
              <p:cNvSpPr/>
              <p:nvPr/>
            </p:nvSpPr>
            <p:spPr>
              <a:xfrm>
                <a:off x="845575" y="2182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16"/>
              <p:cNvCxnSpPr/>
              <p:nvPr/>
            </p:nvCxnSpPr>
            <p:spPr>
              <a:xfrm flipH="1">
                <a:off x="891755" y="2271760"/>
                <a:ext cx="1200" cy="703800"/>
              </a:xfrm>
              <a:prstGeom prst="straightConnector1">
                <a:avLst/>
              </a:prstGeom>
              <a:noFill/>
              <a:ln cap="flat" cmpd="sng" w="9525">
                <a:solidFill>
                  <a:srgbClr val="000000"/>
                </a:solidFill>
                <a:prstDash val="solid"/>
                <a:round/>
                <a:headEnd len="sm" w="sm" type="none"/>
                <a:tailEnd len="sm" w="sm" type="none"/>
              </a:ln>
            </p:spPr>
          </p:cxnSp>
        </p:grpSp>
      </p:grpSp>
      <p:grpSp>
        <p:nvGrpSpPr>
          <p:cNvPr id="98" name="Google Shape;98;p16"/>
          <p:cNvGrpSpPr/>
          <p:nvPr/>
        </p:nvGrpSpPr>
        <p:grpSpPr>
          <a:xfrm>
            <a:off x="1463800" y="2702596"/>
            <a:ext cx="2022011" cy="2059804"/>
            <a:chOff x="1463800" y="2702596"/>
            <a:chExt cx="2022011" cy="2059804"/>
          </a:xfrm>
        </p:grpSpPr>
        <p:sp>
          <p:nvSpPr>
            <p:cNvPr id="99" name="Google Shape;99;p16"/>
            <p:cNvSpPr/>
            <p:nvPr/>
          </p:nvSpPr>
          <p:spPr>
            <a:xfrm>
              <a:off x="2191011" y="30794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18281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1200">
                  <a:solidFill>
                    <a:srgbClr val="E69138"/>
                  </a:solidFill>
                  <a:latin typeface="Roboto"/>
                  <a:ea typeface="Roboto"/>
                  <a:cs typeface="Roboto"/>
                  <a:sym typeface="Roboto"/>
                </a:rPr>
                <a:t>01.11</a:t>
              </a:r>
              <a:endParaRPr b="1" sz="1200">
                <a:solidFill>
                  <a:srgbClr val="E69138"/>
                </a:solidFill>
                <a:latin typeface="Roboto"/>
                <a:ea typeface="Roboto"/>
                <a:cs typeface="Roboto"/>
                <a:sym typeface="Roboto"/>
              </a:endParaRPr>
            </a:p>
          </p:txBody>
        </p:sp>
        <p:sp>
          <p:nvSpPr>
            <p:cNvPr id="101" name="Google Shape;101;p16"/>
            <p:cNvSpPr txBox="1"/>
            <p:nvPr/>
          </p:nvSpPr>
          <p:spPr>
            <a:xfrm>
              <a:off x="1463800" y="3503000"/>
              <a:ext cx="1690500" cy="12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900">
                  <a:solidFill>
                    <a:srgbClr val="3D85C6"/>
                  </a:solidFill>
                  <a:latin typeface="Roboto"/>
                  <a:ea typeface="Roboto"/>
                  <a:cs typeface="Roboto"/>
                  <a:sym typeface="Roboto"/>
                </a:rPr>
                <a:t>Create Basic Components</a:t>
              </a:r>
              <a:endParaRPr b="1" sz="900">
                <a:solidFill>
                  <a:srgbClr val="3D85C6"/>
                </a:solidFill>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Find Emotion Dataset + Train CNN + Classification</a:t>
              </a:r>
              <a:br>
                <a:rPr lang="ca" sz="800">
                  <a:latin typeface="Roboto"/>
                  <a:ea typeface="Roboto"/>
                  <a:cs typeface="Roboto"/>
                  <a:sym typeface="Roboto"/>
                </a:rPr>
              </a:br>
              <a:br>
                <a:rPr lang="ca" sz="800">
                  <a:latin typeface="Roboto"/>
                  <a:ea typeface="Roboto"/>
                  <a:cs typeface="Roboto"/>
                  <a:sym typeface="Roboto"/>
                </a:rPr>
              </a:br>
              <a:r>
                <a:rPr lang="ca" sz="800">
                  <a:latin typeface="Roboto"/>
                  <a:ea typeface="Roboto"/>
                  <a:cs typeface="Roboto"/>
                  <a:sym typeface="Roboto"/>
                </a:rPr>
                <a:t>Find Jokes Dataset + Train RS + Predict Jokes</a:t>
              </a:r>
              <a:br>
                <a:rPr lang="ca" sz="800">
                  <a:latin typeface="Roboto"/>
                  <a:ea typeface="Roboto"/>
                  <a:cs typeface="Roboto"/>
                  <a:sym typeface="Roboto"/>
                </a:rPr>
              </a:br>
              <a:br>
                <a:rPr lang="ca" sz="800">
                  <a:latin typeface="Roboto"/>
                  <a:ea typeface="Roboto"/>
                  <a:cs typeface="Roboto"/>
                  <a:sym typeface="Roboto"/>
                </a:rPr>
              </a:br>
              <a:r>
                <a:rPr lang="ca" sz="800">
                  <a:latin typeface="Roboto"/>
                  <a:ea typeface="Roboto"/>
                  <a:cs typeface="Roboto"/>
                  <a:sym typeface="Roboto"/>
                </a:rPr>
                <a:t>Find UI Engine + Create UI Robot + User Interactions</a:t>
              </a:r>
              <a:endParaRPr b="1" sz="800">
                <a:latin typeface="Roboto"/>
                <a:ea typeface="Roboto"/>
                <a:cs typeface="Roboto"/>
                <a:sym typeface="Roboto"/>
              </a:endParaRPr>
            </a:p>
          </p:txBody>
        </p:sp>
        <p:grpSp>
          <p:nvGrpSpPr>
            <p:cNvPr id="102" name="Google Shape;102;p16"/>
            <p:cNvGrpSpPr/>
            <p:nvPr/>
          </p:nvGrpSpPr>
          <p:grpSpPr>
            <a:xfrm rot="10800000">
              <a:off x="2149293" y="3079467"/>
              <a:ext cx="92400" cy="411825"/>
              <a:chOff x="2072481" y="2563700"/>
              <a:chExt cx="92400" cy="411825"/>
            </a:xfrm>
          </p:grpSpPr>
          <p:cxnSp>
            <p:nvCxnSpPr>
              <p:cNvPr id="103" name="Google Shape;103;p16"/>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04" name="Google Shape;104;p16"/>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 name="Google Shape;105;p16"/>
          <p:cNvGrpSpPr/>
          <p:nvPr/>
        </p:nvGrpSpPr>
        <p:grpSpPr>
          <a:xfrm>
            <a:off x="3154233" y="1909100"/>
            <a:ext cx="1964642" cy="1678900"/>
            <a:chOff x="3154233" y="1909100"/>
            <a:chExt cx="1964642" cy="1678900"/>
          </a:xfrm>
        </p:grpSpPr>
        <p:sp>
          <p:nvSpPr>
            <p:cNvPr id="106" name="Google Shape;106;p16"/>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800">
                  <a:latin typeface="Roboto"/>
                  <a:ea typeface="Roboto"/>
                  <a:cs typeface="Roboto"/>
                  <a:sym typeface="Roboto"/>
                </a:rPr>
                <a:t>06.11</a:t>
              </a:r>
              <a:endParaRPr b="1" sz="800">
                <a:latin typeface="Roboto"/>
                <a:ea typeface="Roboto"/>
                <a:cs typeface="Roboto"/>
                <a:sym typeface="Roboto"/>
              </a:endParaRPr>
            </a:p>
          </p:txBody>
        </p:sp>
        <p:sp>
          <p:nvSpPr>
            <p:cNvPr id="108" name="Google Shape;108;p16"/>
            <p:cNvSpPr txBox="1"/>
            <p:nvPr/>
          </p:nvSpPr>
          <p:spPr>
            <a:xfrm>
              <a:off x="3435875" y="1909100"/>
              <a:ext cx="16830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Project Presentation (Midterm)</a:t>
              </a:r>
              <a:endParaRPr b="1" sz="700">
                <a:latin typeface="Roboto"/>
                <a:ea typeface="Roboto"/>
                <a:cs typeface="Roboto"/>
                <a:sym typeface="Roboto"/>
              </a:endParaRPr>
            </a:p>
            <a:p>
              <a:pPr indent="0" lvl="0" marL="0" rtl="0" algn="l">
                <a:spcBef>
                  <a:spcPts val="0"/>
                </a:spcBef>
                <a:spcAft>
                  <a:spcPts val="0"/>
                </a:spcAft>
                <a:buNone/>
              </a:pPr>
              <a:r>
                <a:t/>
              </a:r>
              <a:endParaRPr b="1" sz="7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Status Update: What have we done so far and what are our next steps?</a:t>
              </a:r>
              <a:endParaRPr b="1" sz="800">
                <a:latin typeface="Roboto"/>
                <a:ea typeface="Roboto"/>
                <a:cs typeface="Roboto"/>
                <a:sym typeface="Roboto"/>
              </a:endParaRPr>
            </a:p>
          </p:txBody>
        </p:sp>
        <p:grpSp>
          <p:nvGrpSpPr>
            <p:cNvPr id="109" name="Google Shape;109;p16"/>
            <p:cNvGrpSpPr/>
            <p:nvPr/>
          </p:nvGrpSpPr>
          <p:grpSpPr>
            <a:xfrm>
              <a:off x="3435870" y="2571465"/>
              <a:ext cx="92400" cy="640500"/>
              <a:chOff x="845575" y="2335100"/>
              <a:chExt cx="92400" cy="640500"/>
            </a:xfrm>
          </p:grpSpPr>
          <p:sp>
            <p:nvSpPr>
              <p:cNvPr id="110" name="Google Shape;110;p16"/>
              <p:cNvSpPr/>
              <p:nvPr/>
            </p:nvSpPr>
            <p:spPr>
              <a:xfrm>
                <a:off x="845575" y="2335100"/>
                <a:ext cx="92400" cy="92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6"/>
              <p:cNvCxnSpPr>
                <a:stCxn id="110" idx="4"/>
              </p:cNvCxnSpPr>
              <p:nvPr/>
            </p:nvCxnSpPr>
            <p:spPr>
              <a:xfrm>
                <a:off x="891775" y="2427500"/>
                <a:ext cx="0" cy="548100"/>
              </a:xfrm>
              <a:prstGeom prst="straightConnector1">
                <a:avLst/>
              </a:prstGeom>
              <a:noFill/>
              <a:ln cap="flat" cmpd="sng" w="9525">
                <a:solidFill>
                  <a:schemeClr val="dk2"/>
                </a:solidFill>
                <a:prstDash val="solid"/>
                <a:round/>
                <a:headEnd len="sm" w="sm" type="none"/>
                <a:tailEnd len="sm" w="sm" type="none"/>
              </a:ln>
            </p:spPr>
          </p:cxnSp>
        </p:grpSp>
      </p:grpSp>
      <p:grpSp>
        <p:nvGrpSpPr>
          <p:cNvPr id="112" name="Google Shape;112;p16"/>
          <p:cNvGrpSpPr/>
          <p:nvPr/>
        </p:nvGrpSpPr>
        <p:grpSpPr>
          <a:xfrm>
            <a:off x="4131800" y="2702596"/>
            <a:ext cx="1943421" cy="1744204"/>
            <a:chOff x="4131800" y="2702596"/>
            <a:chExt cx="1943421" cy="1744204"/>
          </a:xfrm>
        </p:grpSpPr>
        <p:sp>
          <p:nvSpPr>
            <p:cNvPr id="113" name="Google Shape;113;p16"/>
            <p:cNvSpPr/>
            <p:nvPr/>
          </p:nvSpPr>
          <p:spPr>
            <a:xfrm>
              <a:off x="4780421" y="30794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6"/>
            <p:cNvGrpSpPr/>
            <p:nvPr/>
          </p:nvGrpSpPr>
          <p:grpSpPr>
            <a:xfrm rot="10800000">
              <a:off x="4737413" y="3079467"/>
              <a:ext cx="92400" cy="411825"/>
              <a:chOff x="2070100" y="2563700"/>
              <a:chExt cx="92400" cy="411825"/>
            </a:xfrm>
          </p:grpSpPr>
          <p:cxnSp>
            <p:nvCxnSpPr>
              <p:cNvPr id="115" name="Google Shape;115;p1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6" name="Google Shape;116;p1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6"/>
            <p:cNvSpPr txBox="1"/>
            <p:nvPr/>
          </p:nvSpPr>
          <p:spPr>
            <a:xfrm>
              <a:off x="4413187"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1200">
                  <a:solidFill>
                    <a:srgbClr val="E69138"/>
                  </a:solidFill>
                  <a:latin typeface="Roboto"/>
                  <a:ea typeface="Roboto"/>
                  <a:cs typeface="Roboto"/>
                  <a:sym typeface="Roboto"/>
                </a:rPr>
                <a:t>01.12</a:t>
              </a:r>
              <a:endParaRPr b="1" sz="1200">
                <a:solidFill>
                  <a:srgbClr val="E69138"/>
                </a:solidFill>
                <a:latin typeface="Roboto"/>
                <a:ea typeface="Roboto"/>
                <a:cs typeface="Roboto"/>
                <a:sym typeface="Roboto"/>
              </a:endParaRPr>
            </a:p>
          </p:txBody>
        </p:sp>
        <p:sp>
          <p:nvSpPr>
            <p:cNvPr id="118" name="Google Shape;118;p16"/>
            <p:cNvSpPr txBox="1"/>
            <p:nvPr/>
          </p:nvSpPr>
          <p:spPr>
            <a:xfrm>
              <a:off x="4131800" y="3503000"/>
              <a:ext cx="1610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900">
                  <a:solidFill>
                    <a:srgbClr val="3D85C6"/>
                  </a:solidFill>
                  <a:latin typeface="Roboto"/>
                  <a:ea typeface="Roboto"/>
                  <a:cs typeface="Roboto"/>
                  <a:sym typeface="Roboto"/>
                </a:rPr>
                <a:t>Connecting Components</a:t>
              </a:r>
              <a:endParaRPr b="1" sz="900">
                <a:solidFill>
                  <a:srgbClr val="3D85C6"/>
                </a:solidFill>
                <a:latin typeface="Roboto"/>
                <a:ea typeface="Roboto"/>
                <a:cs typeface="Roboto"/>
                <a:sym typeface="Roboto"/>
              </a:endParaRPr>
            </a:p>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Connect Emotion with Jokes and UI Robot to a complete UX</a:t>
              </a:r>
              <a:endParaRPr b="1" sz="800">
                <a:latin typeface="Roboto"/>
                <a:ea typeface="Roboto"/>
                <a:cs typeface="Roboto"/>
                <a:sym typeface="Roboto"/>
              </a:endParaRPr>
            </a:p>
          </p:txBody>
        </p:sp>
      </p:grpSp>
      <p:grpSp>
        <p:nvGrpSpPr>
          <p:cNvPr id="119" name="Google Shape;119;p16"/>
          <p:cNvGrpSpPr/>
          <p:nvPr/>
        </p:nvGrpSpPr>
        <p:grpSpPr>
          <a:xfrm>
            <a:off x="5707757" y="1909100"/>
            <a:ext cx="2656068" cy="1678900"/>
            <a:chOff x="5707757" y="1909100"/>
            <a:chExt cx="2656068" cy="1678900"/>
          </a:xfrm>
        </p:grpSpPr>
        <p:sp>
          <p:nvSpPr>
            <p:cNvPr id="120" name="Google Shape;120;p16"/>
            <p:cNvSpPr/>
            <p:nvPr/>
          </p:nvSpPr>
          <p:spPr>
            <a:xfrm>
              <a:off x="6075125" y="3079475"/>
              <a:ext cx="22887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16"/>
            <p:cNvGrpSpPr/>
            <p:nvPr/>
          </p:nvGrpSpPr>
          <p:grpSpPr>
            <a:xfrm>
              <a:off x="6031394" y="2571465"/>
              <a:ext cx="92400" cy="640535"/>
              <a:chOff x="845575" y="2335100"/>
              <a:chExt cx="92400" cy="640535"/>
            </a:xfrm>
          </p:grpSpPr>
          <p:cxnSp>
            <p:nvCxnSpPr>
              <p:cNvPr id="122" name="Google Shape;122;p16"/>
              <p:cNvCxnSpPr/>
              <p:nvPr/>
            </p:nvCxnSpPr>
            <p:spPr>
              <a:xfrm flipH="1">
                <a:off x="891881" y="2413735"/>
                <a:ext cx="6000" cy="561900"/>
              </a:xfrm>
              <a:prstGeom prst="straightConnector1">
                <a:avLst/>
              </a:prstGeom>
              <a:noFill/>
              <a:ln cap="flat" cmpd="sng" w="9525">
                <a:solidFill>
                  <a:schemeClr val="accent6"/>
                </a:solidFill>
                <a:prstDash val="solid"/>
                <a:round/>
                <a:headEnd len="sm" w="sm" type="none"/>
                <a:tailEnd len="sm" w="sm" type="none"/>
              </a:ln>
            </p:spPr>
          </p:cxnSp>
          <p:sp>
            <p:nvSpPr>
              <p:cNvPr id="123" name="Google Shape;123;p16"/>
              <p:cNvSpPr/>
              <p:nvPr/>
            </p:nvSpPr>
            <p:spPr>
              <a:xfrm>
                <a:off x="845575" y="2335100"/>
                <a:ext cx="92400" cy="92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6"/>
            <p:cNvSpPr txBox="1"/>
            <p:nvPr/>
          </p:nvSpPr>
          <p:spPr>
            <a:xfrm>
              <a:off x="5707757" y="3216600"/>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900">
                  <a:latin typeface="Roboto"/>
                  <a:ea typeface="Roboto"/>
                  <a:cs typeface="Roboto"/>
                  <a:sym typeface="Roboto"/>
                </a:rPr>
                <a:t>18.12</a:t>
              </a:r>
              <a:endParaRPr b="1" sz="900">
                <a:latin typeface="Roboto"/>
                <a:ea typeface="Roboto"/>
                <a:cs typeface="Roboto"/>
                <a:sym typeface="Roboto"/>
              </a:endParaRPr>
            </a:p>
          </p:txBody>
        </p:sp>
        <p:sp>
          <p:nvSpPr>
            <p:cNvPr id="125" name="Google Shape;125;p16"/>
            <p:cNvSpPr txBox="1"/>
            <p:nvPr/>
          </p:nvSpPr>
          <p:spPr>
            <a:xfrm>
              <a:off x="5917350" y="1909100"/>
              <a:ext cx="1683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Project Presentation (Rehearsal)</a:t>
              </a:r>
              <a:endParaRPr b="1" sz="700">
                <a:latin typeface="Roboto"/>
                <a:ea typeface="Roboto"/>
                <a:cs typeface="Roboto"/>
                <a:sym typeface="Roboto"/>
              </a:endParaRPr>
            </a:p>
            <a:p>
              <a:pPr indent="0" lvl="0" marL="0" rtl="0" algn="l">
                <a:spcBef>
                  <a:spcPts val="0"/>
                </a:spcBef>
                <a:spcAft>
                  <a:spcPts val="0"/>
                </a:spcAft>
                <a:buNone/>
              </a:pPr>
              <a:r>
                <a:t/>
              </a:r>
              <a:endParaRPr b="1" sz="7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Status Update: How is everything going? What’s left to do?</a:t>
              </a:r>
              <a:endParaRPr b="1" sz="800">
                <a:latin typeface="Roboto"/>
                <a:ea typeface="Roboto"/>
                <a:cs typeface="Roboto"/>
                <a:sym typeface="Roboto"/>
              </a:endParaRPr>
            </a:p>
          </p:txBody>
        </p:sp>
      </p:grpSp>
      <p:grpSp>
        <p:nvGrpSpPr>
          <p:cNvPr id="126" name="Google Shape;126;p16"/>
          <p:cNvGrpSpPr/>
          <p:nvPr/>
        </p:nvGrpSpPr>
        <p:grpSpPr>
          <a:xfrm>
            <a:off x="6721225" y="2702600"/>
            <a:ext cx="2024750" cy="1744200"/>
            <a:chOff x="6721225" y="2702600"/>
            <a:chExt cx="2024750" cy="1744200"/>
          </a:xfrm>
        </p:grpSpPr>
        <p:sp>
          <p:nvSpPr>
            <p:cNvPr id="127" name="Google Shape;127;p16"/>
            <p:cNvSpPr/>
            <p:nvPr/>
          </p:nvSpPr>
          <p:spPr>
            <a:xfrm>
              <a:off x="8354775" y="3079475"/>
              <a:ext cx="3912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6"/>
            <p:cNvGrpSpPr/>
            <p:nvPr/>
          </p:nvGrpSpPr>
          <p:grpSpPr>
            <a:xfrm rot="10800000">
              <a:off x="7328221" y="3079467"/>
              <a:ext cx="92400" cy="411825"/>
              <a:chOff x="2070100" y="2563700"/>
              <a:chExt cx="92400" cy="411825"/>
            </a:xfrm>
          </p:grpSpPr>
          <p:cxnSp>
            <p:nvCxnSpPr>
              <p:cNvPr id="129" name="Google Shape;129;p1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0" name="Google Shape;130;p1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6"/>
            <p:cNvSpPr txBox="1"/>
            <p:nvPr/>
          </p:nvSpPr>
          <p:spPr>
            <a:xfrm>
              <a:off x="7004001" y="2702600"/>
              <a:ext cx="1207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1200">
                  <a:solidFill>
                    <a:srgbClr val="E69138"/>
                  </a:solidFill>
                  <a:latin typeface="Roboto"/>
                  <a:ea typeface="Roboto"/>
                  <a:cs typeface="Roboto"/>
                  <a:sym typeface="Roboto"/>
                </a:rPr>
                <a:t>05.01.2024</a:t>
              </a:r>
              <a:endParaRPr b="1" sz="1200">
                <a:solidFill>
                  <a:srgbClr val="E69138"/>
                </a:solidFill>
                <a:latin typeface="Roboto"/>
                <a:ea typeface="Roboto"/>
                <a:cs typeface="Roboto"/>
                <a:sym typeface="Roboto"/>
              </a:endParaRPr>
            </a:p>
          </p:txBody>
        </p:sp>
        <p:sp>
          <p:nvSpPr>
            <p:cNvPr id="132" name="Google Shape;132;p16"/>
            <p:cNvSpPr txBox="1"/>
            <p:nvPr/>
          </p:nvSpPr>
          <p:spPr>
            <a:xfrm>
              <a:off x="6721225" y="3491300"/>
              <a:ext cx="2024700" cy="9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900">
                  <a:solidFill>
                    <a:srgbClr val="3D85C6"/>
                  </a:solidFill>
                  <a:latin typeface="Roboto"/>
                  <a:ea typeface="Roboto"/>
                  <a:cs typeface="Roboto"/>
                  <a:sym typeface="Roboto"/>
                </a:rPr>
                <a:t>Final Project </a:t>
              </a:r>
              <a:endParaRPr b="1" sz="900">
                <a:solidFill>
                  <a:srgbClr val="3D85C6"/>
                </a:solidFill>
                <a:latin typeface="Roboto"/>
                <a:ea typeface="Roboto"/>
                <a:cs typeface="Roboto"/>
                <a:sym typeface="Roboto"/>
              </a:endParaRPr>
            </a:p>
            <a:p>
              <a:pPr indent="0" lvl="0" marL="0" rtl="0" algn="l">
                <a:spcBef>
                  <a:spcPts val="0"/>
                </a:spcBef>
                <a:spcAft>
                  <a:spcPts val="0"/>
                </a:spcAft>
                <a:buNone/>
              </a:pPr>
              <a:br>
                <a:rPr lang="ca" sz="800">
                  <a:latin typeface="Roboto"/>
                  <a:ea typeface="Roboto"/>
                  <a:cs typeface="Roboto"/>
                  <a:sym typeface="Roboto"/>
                </a:rPr>
              </a:br>
              <a:r>
                <a:rPr lang="ca" sz="800">
                  <a:latin typeface="Roboto"/>
                  <a:ea typeface="Roboto"/>
                  <a:cs typeface="Roboto"/>
                  <a:sym typeface="Roboto"/>
                </a:rPr>
                <a:t>Improve individual components by finetuning models and UI</a:t>
              </a:r>
              <a:endParaRPr sz="800">
                <a:latin typeface="Roboto"/>
                <a:ea typeface="Roboto"/>
                <a:cs typeface="Roboto"/>
                <a:sym typeface="Roboto"/>
              </a:endParaRPr>
            </a:p>
            <a:p>
              <a:pPr indent="0" lvl="0" marL="0" rtl="0" algn="l">
                <a:spcBef>
                  <a:spcPts val="1000"/>
                </a:spcBef>
                <a:spcAft>
                  <a:spcPts val="1600"/>
                </a:spcAft>
                <a:buNone/>
              </a:pPr>
              <a:r>
                <a:rPr lang="ca" sz="800">
                  <a:latin typeface="Roboto"/>
                  <a:ea typeface="Roboto"/>
                  <a:cs typeface="Roboto"/>
                  <a:sym typeface="Roboto"/>
                </a:rPr>
                <a:t>Conduct experiment and analyze results</a:t>
              </a:r>
              <a:endParaRPr sz="800">
                <a:latin typeface="Roboto"/>
                <a:ea typeface="Roboto"/>
                <a:cs typeface="Roboto"/>
                <a:sym typeface="Roboto"/>
              </a:endParaRPr>
            </a:p>
          </p:txBody>
        </p:sp>
      </p:grpSp>
      <p:grpSp>
        <p:nvGrpSpPr>
          <p:cNvPr id="133" name="Google Shape;133;p16"/>
          <p:cNvGrpSpPr/>
          <p:nvPr/>
        </p:nvGrpSpPr>
        <p:grpSpPr>
          <a:xfrm>
            <a:off x="31233" y="2462450"/>
            <a:ext cx="1763117" cy="1125550"/>
            <a:chOff x="3154233" y="2462450"/>
            <a:chExt cx="1763117" cy="1125550"/>
          </a:xfrm>
        </p:grpSpPr>
        <p:sp>
          <p:nvSpPr>
            <p:cNvPr id="134" name="Google Shape;134;p16"/>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800">
                  <a:latin typeface="Roboto"/>
                  <a:ea typeface="Roboto"/>
                  <a:cs typeface="Roboto"/>
                  <a:sym typeface="Roboto"/>
                </a:rPr>
                <a:t>26.09</a:t>
              </a:r>
              <a:endParaRPr b="1" sz="800">
                <a:latin typeface="Roboto"/>
                <a:ea typeface="Roboto"/>
                <a:cs typeface="Roboto"/>
                <a:sym typeface="Roboto"/>
              </a:endParaRPr>
            </a:p>
          </p:txBody>
        </p:sp>
        <p:sp>
          <p:nvSpPr>
            <p:cNvPr id="136" name="Google Shape;136;p16"/>
            <p:cNvSpPr txBox="1"/>
            <p:nvPr/>
          </p:nvSpPr>
          <p:spPr>
            <a:xfrm>
              <a:off x="3234350" y="2462450"/>
              <a:ext cx="16830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Start Ideation</a:t>
              </a:r>
              <a:br>
                <a:rPr b="1" lang="ca" sz="700">
                  <a:latin typeface="Roboto"/>
                  <a:ea typeface="Roboto"/>
                  <a:cs typeface="Roboto"/>
                  <a:sym typeface="Roboto"/>
                </a:rPr>
              </a:br>
              <a:r>
                <a:rPr b="1" lang="ca" sz="700">
                  <a:latin typeface="Roboto"/>
                  <a:ea typeface="Roboto"/>
                  <a:cs typeface="Roboto"/>
                  <a:sym typeface="Roboto"/>
                </a:rPr>
                <a:t> Phase</a:t>
              </a:r>
              <a:endParaRPr b="1" sz="7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nvGrpSpPr>
            <p:cNvPr id="137" name="Google Shape;137;p16"/>
            <p:cNvGrpSpPr/>
            <p:nvPr/>
          </p:nvGrpSpPr>
          <p:grpSpPr>
            <a:xfrm>
              <a:off x="3435870" y="2800065"/>
              <a:ext cx="92400" cy="411825"/>
              <a:chOff x="845575" y="2563700"/>
              <a:chExt cx="92400" cy="411825"/>
            </a:xfrm>
          </p:grpSpPr>
          <p:sp>
            <p:nvSpPr>
              <p:cNvPr id="138" name="Google Shape;138;p1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sp>
        <p:nvSpPr>
          <p:cNvPr id="140" name="Google Shape;140;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41" name="Google Shape;141;p16"/>
          <p:cNvCxnSpPr>
            <a:endCxn id="142" idx="0"/>
          </p:cNvCxnSpPr>
          <p:nvPr/>
        </p:nvCxnSpPr>
        <p:spPr>
          <a:xfrm rot="10800000">
            <a:off x="8746021" y="2653092"/>
            <a:ext cx="0" cy="569400"/>
          </a:xfrm>
          <a:prstGeom prst="straightConnector1">
            <a:avLst/>
          </a:prstGeom>
          <a:noFill/>
          <a:ln cap="flat" cmpd="sng" w="9525">
            <a:solidFill>
              <a:srgbClr val="000000"/>
            </a:solidFill>
            <a:prstDash val="solid"/>
            <a:round/>
            <a:headEnd len="sm" w="sm" type="none"/>
            <a:tailEnd len="sm" w="sm" type="none"/>
          </a:ln>
        </p:spPr>
      </p:cxnSp>
      <p:sp>
        <p:nvSpPr>
          <p:cNvPr id="142" name="Google Shape;142;p16"/>
          <p:cNvSpPr/>
          <p:nvPr/>
        </p:nvSpPr>
        <p:spPr>
          <a:xfrm rot="10800000">
            <a:off x="8699821" y="2560692"/>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txBox="1"/>
          <p:nvPr/>
        </p:nvSpPr>
        <p:spPr>
          <a:xfrm>
            <a:off x="8009075" y="2279000"/>
            <a:ext cx="930900" cy="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Final</a:t>
            </a:r>
            <a:r>
              <a:rPr b="1" lang="ca" sz="700">
                <a:latin typeface="Roboto"/>
                <a:ea typeface="Roboto"/>
                <a:cs typeface="Roboto"/>
                <a:sym typeface="Roboto"/>
              </a:rPr>
              <a:t> Presentation</a:t>
            </a:r>
            <a:endParaRPr b="1" sz="700">
              <a:latin typeface="Roboto"/>
              <a:ea typeface="Roboto"/>
              <a:cs typeface="Roboto"/>
              <a:sym typeface="Roboto"/>
            </a:endParaRPr>
          </a:p>
          <a:p>
            <a:pPr indent="0" lvl="0" marL="0" rtl="0" algn="l">
              <a:spcBef>
                <a:spcPts val="0"/>
              </a:spcBef>
              <a:spcAft>
                <a:spcPts val="0"/>
              </a:spcAft>
              <a:buNone/>
            </a:pPr>
            <a:r>
              <a:t/>
            </a:r>
            <a:endParaRPr b="1" sz="700">
              <a:latin typeface="Roboto"/>
              <a:ea typeface="Roboto"/>
              <a:cs typeface="Roboto"/>
              <a:sym typeface="Roboto"/>
            </a:endParaRPr>
          </a:p>
          <a:p>
            <a:pPr indent="0" lvl="0" marL="0" rtl="0" algn="l">
              <a:spcBef>
                <a:spcPts val="0"/>
              </a:spcBef>
              <a:spcAft>
                <a:spcPts val="1600"/>
              </a:spcAft>
              <a:buNone/>
            </a:pPr>
            <a:r>
              <a:t/>
            </a:r>
            <a:endParaRPr b="1" sz="700">
              <a:latin typeface="Roboto"/>
              <a:ea typeface="Roboto"/>
              <a:cs typeface="Roboto"/>
              <a:sym typeface="Roboto"/>
            </a:endParaRPr>
          </a:p>
        </p:txBody>
      </p:sp>
      <p:sp>
        <p:nvSpPr>
          <p:cNvPr id="144" name="Google Shape;144;p16"/>
          <p:cNvSpPr txBox="1"/>
          <p:nvPr/>
        </p:nvSpPr>
        <p:spPr>
          <a:xfrm>
            <a:off x="8299524" y="3216600"/>
            <a:ext cx="821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900">
                <a:latin typeface="Roboto"/>
                <a:ea typeface="Roboto"/>
                <a:cs typeface="Roboto"/>
                <a:sym typeface="Roboto"/>
              </a:rPr>
              <a:t>08.01.2024</a:t>
            </a:r>
            <a:endParaRPr b="1" sz="900">
              <a:latin typeface="Roboto"/>
              <a:ea typeface="Roboto"/>
              <a:cs typeface="Roboto"/>
              <a:sym typeface="Roboto"/>
            </a:endParaRPr>
          </a:p>
        </p:txBody>
      </p:sp>
      <p:sp>
        <p:nvSpPr>
          <p:cNvPr id="145" name="Google Shape;145;p16"/>
          <p:cNvSpPr/>
          <p:nvPr/>
        </p:nvSpPr>
        <p:spPr>
          <a:xfrm>
            <a:off x="362209" y="3079475"/>
            <a:ext cx="2025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Research Question</a:t>
            </a:r>
            <a:endParaRPr/>
          </a:p>
        </p:txBody>
      </p:sp>
      <p:sp>
        <p:nvSpPr>
          <p:cNvPr id="151" name="Google Shape;151;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
        <p:nvSpPr>
          <p:cNvPr id="152" name="Google Shape;152;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Research Question</a:t>
            </a:r>
            <a:endParaRPr/>
          </a:p>
        </p:txBody>
      </p:sp>
      <p:sp>
        <p:nvSpPr>
          <p:cNvPr id="158" name="Google Shape;158;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159" name="Google Shape;159;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rPr lang="ca" sz="2900"/>
              <a:t>Is a robot UI with recommender more fun to use than telling random jokes?</a:t>
            </a:r>
            <a:endParaRPr sz="2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Variables</a:t>
            </a:r>
            <a:endParaRPr/>
          </a:p>
        </p:txBody>
      </p:sp>
      <p:sp>
        <p:nvSpPr>
          <p:cNvPr id="165" name="Google Shape;165;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166" name="Google Shape;166;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ca" sz="2000"/>
              <a:t>3 </a:t>
            </a:r>
            <a:r>
              <a:rPr b="1" lang="ca" sz="2000"/>
              <a:t>Variables</a:t>
            </a:r>
            <a:endParaRPr b="1" sz="2000"/>
          </a:p>
          <a:p>
            <a:pPr indent="-355600" lvl="0" marL="457200" rtl="0" algn="l">
              <a:spcBef>
                <a:spcPts val="1200"/>
              </a:spcBef>
              <a:spcAft>
                <a:spcPts val="0"/>
              </a:spcAft>
              <a:buSzPts val="2000"/>
              <a:buChar char="-"/>
            </a:pPr>
            <a:r>
              <a:rPr lang="ca" sz="2000"/>
              <a:t>Recommender is active or not (independent)</a:t>
            </a:r>
            <a:endParaRPr sz="2000"/>
          </a:p>
          <a:p>
            <a:pPr indent="-355600" lvl="0" marL="457200" rtl="0" algn="l">
              <a:spcBef>
                <a:spcPts val="0"/>
              </a:spcBef>
              <a:spcAft>
                <a:spcPts val="0"/>
              </a:spcAft>
              <a:buSzPts val="2000"/>
              <a:buChar char="-"/>
            </a:pPr>
            <a:r>
              <a:rPr lang="ca" sz="2000"/>
              <a:t>Facial expressions (</a:t>
            </a:r>
            <a:r>
              <a:rPr lang="ca" sz="2000"/>
              <a:t>independent</a:t>
            </a:r>
            <a:r>
              <a:rPr lang="ca" sz="2000"/>
              <a:t>)</a:t>
            </a:r>
            <a:endParaRPr sz="2000"/>
          </a:p>
          <a:p>
            <a:pPr indent="-355600" lvl="0" marL="457200" rtl="0" algn="l">
              <a:spcBef>
                <a:spcPts val="0"/>
              </a:spcBef>
              <a:spcAft>
                <a:spcPts val="0"/>
              </a:spcAft>
              <a:buSzPts val="2000"/>
              <a:buChar char="-"/>
            </a:pPr>
            <a:r>
              <a:rPr lang="ca" sz="2000"/>
              <a:t>User experience (dependent)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Status Update</a:t>
            </a:r>
            <a:endParaRPr/>
          </a:p>
        </p:txBody>
      </p:sp>
      <p:sp>
        <p:nvSpPr>
          <p:cNvPr id="172" name="Google Shape;172;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
        <p:nvSpPr>
          <p:cNvPr id="173" name="Google Shape;173;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Parts of the project</a:t>
            </a:r>
            <a:endParaRPr/>
          </a:p>
        </p:txBody>
      </p:sp>
      <p:grpSp>
        <p:nvGrpSpPr>
          <p:cNvPr id="179" name="Google Shape;179;p21"/>
          <p:cNvGrpSpPr/>
          <p:nvPr/>
        </p:nvGrpSpPr>
        <p:grpSpPr>
          <a:xfrm>
            <a:off x="471904" y="2184898"/>
            <a:ext cx="8166972" cy="2102911"/>
            <a:chOff x="556417" y="1480548"/>
            <a:chExt cx="8166972" cy="2102911"/>
          </a:xfrm>
        </p:grpSpPr>
        <p:grpSp>
          <p:nvGrpSpPr>
            <p:cNvPr id="180" name="Google Shape;180;p21"/>
            <p:cNvGrpSpPr/>
            <p:nvPr/>
          </p:nvGrpSpPr>
          <p:grpSpPr>
            <a:xfrm>
              <a:off x="3073742" y="1480666"/>
              <a:ext cx="2782528" cy="2102793"/>
              <a:chOff x="3071457" y="2013875"/>
              <a:chExt cx="1944600" cy="1569600"/>
            </a:xfrm>
          </p:grpSpPr>
          <p:sp>
            <p:nvSpPr>
              <p:cNvPr id="181" name="Google Shape;181;p21"/>
              <p:cNvSpPr/>
              <p:nvPr/>
            </p:nvSpPr>
            <p:spPr>
              <a:xfrm flipH="1" rot="10800000">
                <a:off x="3071457" y="2013875"/>
                <a:ext cx="1944600" cy="1569600"/>
              </a:xfrm>
              <a:prstGeom prst="round2DiagRect">
                <a:avLst>
                  <a:gd fmla="val 0" name="adj1"/>
                  <a:gd fmla="val 17764" name="adj2"/>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txBox="1"/>
              <p:nvPr/>
            </p:nvSpPr>
            <p:spPr>
              <a:xfrm>
                <a:off x="3310584" y="2598352"/>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1300">
                    <a:solidFill>
                      <a:srgbClr val="FFFFFF"/>
                    </a:solidFill>
                    <a:latin typeface="Roboto"/>
                    <a:ea typeface="Roboto"/>
                    <a:cs typeface="Roboto"/>
                    <a:sym typeface="Roboto"/>
                  </a:rPr>
                  <a:t>Recommender system for jokes</a:t>
                </a:r>
                <a:endParaRPr sz="1300">
                  <a:solidFill>
                    <a:srgbClr val="FFFFFF"/>
                  </a:solidFill>
                  <a:latin typeface="Roboto"/>
                  <a:ea typeface="Roboto"/>
                  <a:cs typeface="Roboto"/>
                  <a:sym typeface="Roboto"/>
                </a:endParaRPr>
              </a:p>
            </p:txBody>
          </p:sp>
        </p:grpSp>
        <p:grpSp>
          <p:nvGrpSpPr>
            <p:cNvPr id="183" name="Google Shape;183;p21"/>
            <p:cNvGrpSpPr/>
            <p:nvPr/>
          </p:nvGrpSpPr>
          <p:grpSpPr>
            <a:xfrm>
              <a:off x="556417" y="1480552"/>
              <a:ext cx="2517479" cy="2102793"/>
              <a:chOff x="1126863" y="2013875"/>
              <a:chExt cx="1944600" cy="1569600"/>
            </a:xfrm>
          </p:grpSpPr>
          <p:sp>
            <p:nvSpPr>
              <p:cNvPr id="184" name="Google Shape;184;p21"/>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txBox="1"/>
              <p:nvPr/>
            </p:nvSpPr>
            <p:spPr>
              <a:xfrm>
                <a:off x="1327268" y="2585009"/>
                <a:ext cx="1543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rgbClr val="FFFFFF"/>
                    </a:solidFill>
                    <a:latin typeface="Roboto"/>
                    <a:ea typeface="Roboto"/>
                    <a:cs typeface="Roboto"/>
                    <a:sym typeface="Roboto"/>
                  </a:rPr>
                  <a:t>Identify emotions and gestures via camera</a:t>
                </a:r>
                <a:endParaRPr b="1">
                  <a:solidFill>
                    <a:srgbClr val="FFFFFF"/>
                  </a:solidFill>
                  <a:latin typeface="Roboto"/>
                  <a:ea typeface="Roboto"/>
                  <a:cs typeface="Roboto"/>
                  <a:sym typeface="Roboto"/>
                </a:endParaRPr>
              </a:p>
            </p:txBody>
          </p:sp>
        </p:grpSp>
        <p:grpSp>
          <p:nvGrpSpPr>
            <p:cNvPr id="186" name="Google Shape;186;p21"/>
            <p:cNvGrpSpPr/>
            <p:nvPr/>
          </p:nvGrpSpPr>
          <p:grpSpPr>
            <a:xfrm>
              <a:off x="2938853" y="2401771"/>
              <a:ext cx="260366" cy="260366"/>
              <a:chOff x="3157188" y="909150"/>
              <a:chExt cx="470400" cy="470400"/>
            </a:xfrm>
          </p:grpSpPr>
          <p:sp>
            <p:nvSpPr>
              <p:cNvPr id="187" name="Google Shape;187;p21"/>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1"/>
            <p:cNvGrpSpPr/>
            <p:nvPr/>
          </p:nvGrpSpPr>
          <p:grpSpPr>
            <a:xfrm>
              <a:off x="5856271" y="1480548"/>
              <a:ext cx="2867118" cy="2102793"/>
              <a:chOff x="1126863" y="2013875"/>
              <a:chExt cx="1944600" cy="1569600"/>
            </a:xfrm>
          </p:grpSpPr>
          <p:sp>
            <p:nvSpPr>
              <p:cNvPr id="190" name="Google Shape;190;p21"/>
              <p:cNvSpPr/>
              <p:nvPr/>
            </p:nvSpPr>
            <p:spPr>
              <a:xfrm>
                <a:off x="1126863" y="2013875"/>
                <a:ext cx="1944600" cy="1569600"/>
              </a:xfrm>
              <a:prstGeom prst="round2DiagRect">
                <a:avLst>
                  <a:gd fmla="val 0" name="adj1"/>
                  <a:gd fmla="val 17764"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nvSpPr>
            <p:spPr>
              <a:xfrm>
                <a:off x="1345235" y="2568684"/>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1300">
                    <a:solidFill>
                      <a:srgbClr val="FFFFFF"/>
                    </a:solidFill>
                    <a:latin typeface="Roboto"/>
                    <a:ea typeface="Roboto"/>
                    <a:cs typeface="Roboto"/>
                    <a:sym typeface="Roboto"/>
                  </a:rPr>
                  <a:t>UI with virtual robot for user interaction</a:t>
                </a:r>
                <a:endParaRPr sz="1300">
                  <a:solidFill>
                    <a:srgbClr val="FFFFFF"/>
                  </a:solidFill>
                  <a:latin typeface="Roboto"/>
                  <a:ea typeface="Roboto"/>
                  <a:cs typeface="Roboto"/>
                  <a:sym typeface="Roboto"/>
                </a:endParaRPr>
              </a:p>
            </p:txBody>
          </p:sp>
        </p:grpSp>
        <p:grpSp>
          <p:nvGrpSpPr>
            <p:cNvPr id="192" name="Google Shape;192;p21"/>
            <p:cNvGrpSpPr/>
            <p:nvPr/>
          </p:nvGrpSpPr>
          <p:grpSpPr>
            <a:xfrm>
              <a:off x="5715928" y="2401883"/>
              <a:ext cx="260366" cy="260366"/>
              <a:chOff x="3157188" y="909150"/>
              <a:chExt cx="470400" cy="470400"/>
            </a:xfrm>
          </p:grpSpPr>
          <p:sp>
            <p:nvSpPr>
              <p:cNvPr id="193" name="Google Shape;193;p21"/>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 name="Google Shape;195;p21"/>
          <p:cNvSpPr txBox="1"/>
          <p:nvPr/>
        </p:nvSpPr>
        <p:spPr>
          <a:xfrm>
            <a:off x="471900" y="3640150"/>
            <a:ext cx="25116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300">
                <a:solidFill>
                  <a:srgbClr val="FFFFFF"/>
                </a:solidFill>
                <a:latin typeface="Roboto"/>
                <a:ea typeface="Roboto"/>
                <a:cs typeface="Roboto"/>
                <a:sym typeface="Roboto"/>
              </a:rPr>
              <a:t>Jens</a:t>
            </a:r>
            <a:r>
              <a:rPr lang="ca"/>
              <a:t>	</a:t>
            </a:r>
            <a:endParaRPr/>
          </a:p>
        </p:txBody>
      </p:sp>
      <p:sp>
        <p:nvSpPr>
          <p:cNvPr id="196" name="Google Shape;196;p21"/>
          <p:cNvSpPr txBox="1"/>
          <p:nvPr/>
        </p:nvSpPr>
        <p:spPr>
          <a:xfrm>
            <a:off x="2983500" y="3640150"/>
            <a:ext cx="2808900" cy="24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ca" sz="1300">
                <a:solidFill>
                  <a:srgbClr val="FFFFFF"/>
                </a:solidFill>
                <a:latin typeface="Roboto"/>
                <a:ea typeface="Roboto"/>
                <a:cs typeface="Roboto"/>
                <a:sym typeface="Roboto"/>
              </a:rPr>
              <a:t>Anicet</a:t>
            </a:r>
            <a:r>
              <a:rPr lang="ca"/>
              <a:t>	</a:t>
            </a:r>
            <a:endParaRPr/>
          </a:p>
        </p:txBody>
      </p:sp>
      <p:sp>
        <p:nvSpPr>
          <p:cNvPr id="197" name="Google Shape;197;p21"/>
          <p:cNvSpPr txBox="1"/>
          <p:nvPr/>
        </p:nvSpPr>
        <p:spPr>
          <a:xfrm>
            <a:off x="5792400" y="3640150"/>
            <a:ext cx="28464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300">
                <a:solidFill>
                  <a:srgbClr val="FFFFFF"/>
                </a:solidFill>
                <a:latin typeface="Roboto"/>
                <a:ea typeface="Roboto"/>
                <a:cs typeface="Roboto"/>
                <a:sym typeface="Roboto"/>
              </a:rPr>
              <a:t>Lena</a:t>
            </a:r>
            <a:endParaRPr/>
          </a:p>
        </p:txBody>
      </p:sp>
      <p:sp>
        <p:nvSpPr>
          <p:cNvPr id="198" name="Google Shape;198;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