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FFFFF"/>
    <a:srgbClr val="D1DADD"/>
    <a:srgbClr val="9BAF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2" autoAdjust="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3/12/2023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3/12/2023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3/12/2023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3/12/2023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B32D-2B18-4AED-A143-83CFD7C0C755}"/>
              </a:ext>
            </a:extLst>
          </p:cNvPr>
          <p:cNvSpPr>
            <a:spLocks noGrp="1"/>
          </p:cNvSpPr>
          <p:nvPr>
            <p:ph type="ctrTitle"/>
          </p:nvPr>
        </p:nvSpPr>
        <p:spPr>
          <a:xfrm>
            <a:off x="616323" y="387613"/>
            <a:ext cx="10959353" cy="1645920"/>
          </a:xfrm>
        </p:spPr>
        <p:txBody>
          <a:bodyPr/>
          <a:lstStyle/>
          <a:p>
            <a:r>
              <a:rPr lang="en-US" dirty="0"/>
              <a:t>What is Data Science?</a:t>
            </a:r>
          </a:p>
        </p:txBody>
      </p:sp>
      <p:sp>
        <p:nvSpPr>
          <p:cNvPr id="4" name="TextBox 3">
            <a:extLst>
              <a:ext uri="{FF2B5EF4-FFF2-40B4-BE49-F238E27FC236}">
                <a16:creationId xmlns:a16="http://schemas.microsoft.com/office/drawing/2014/main" id="{BF1C391A-B49D-41C9-A612-5F298775DC8A}"/>
              </a:ext>
            </a:extLst>
          </p:cNvPr>
          <p:cNvSpPr txBox="1"/>
          <p:nvPr/>
        </p:nvSpPr>
        <p:spPr>
          <a:xfrm>
            <a:off x="616323" y="2133707"/>
            <a:ext cx="4715436" cy="1815882"/>
          </a:xfrm>
          <a:prstGeom prst="rect">
            <a:avLst/>
          </a:prstGeom>
          <a:noFill/>
        </p:spPr>
        <p:txBody>
          <a:bodyPr wrap="square" rtlCol="0">
            <a:spAutoFit/>
          </a:bodyPr>
          <a:lstStyle/>
          <a:p>
            <a:r>
              <a:rPr lang="nl-NL" sz="1600" b="1" dirty="0">
                <a:solidFill>
                  <a:srgbClr val="404040"/>
                </a:solidFill>
              </a:rPr>
              <a:t>1. Data </a:t>
            </a:r>
            <a:r>
              <a:rPr lang="en-US" sz="1600" b="1" dirty="0">
                <a:solidFill>
                  <a:srgbClr val="404040"/>
                </a:solidFill>
              </a:rPr>
              <a:t>ingestion</a:t>
            </a:r>
          </a:p>
          <a:p>
            <a:r>
              <a:rPr lang="en-US" sz="1600" b="0" i="0" dirty="0">
                <a:solidFill>
                  <a:srgbClr val="FFFFFF"/>
                </a:solidFill>
                <a:effectLst/>
                <a:latin typeface="Söhne"/>
              </a:rPr>
              <a:t>Data science starts with collecting data from various sources using various methods, which can be structured data like customer data and unstructured data like log files, video, audio, images, IoT, social media, etc.</a:t>
            </a:r>
          </a:p>
          <a:p>
            <a:r>
              <a:rPr lang="en-US" sz="1600" b="1" i="0" dirty="0">
                <a:solidFill>
                  <a:srgbClr val="FF0000"/>
                </a:solidFill>
                <a:effectLst/>
                <a:latin typeface="Söhne"/>
              </a:rPr>
              <a:t>I still agree with this.</a:t>
            </a:r>
          </a:p>
        </p:txBody>
      </p:sp>
      <p:sp>
        <p:nvSpPr>
          <p:cNvPr id="6" name="TextBox 5">
            <a:extLst>
              <a:ext uri="{FF2B5EF4-FFF2-40B4-BE49-F238E27FC236}">
                <a16:creationId xmlns:a16="http://schemas.microsoft.com/office/drawing/2014/main" id="{122254D9-FB69-48D1-8523-27000EB1E579}"/>
              </a:ext>
            </a:extLst>
          </p:cNvPr>
          <p:cNvSpPr txBox="1"/>
          <p:nvPr/>
        </p:nvSpPr>
        <p:spPr>
          <a:xfrm>
            <a:off x="0" y="6518053"/>
            <a:ext cx="12192000" cy="369332"/>
          </a:xfrm>
          <a:prstGeom prst="rect">
            <a:avLst/>
          </a:prstGeom>
          <a:noFill/>
        </p:spPr>
        <p:txBody>
          <a:bodyPr wrap="square">
            <a:spAutoFit/>
          </a:bodyPr>
          <a:lstStyle/>
          <a:p>
            <a:pPr algn="ctr"/>
            <a:r>
              <a:rPr lang="nl-NL" dirty="0">
                <a:solidFill>
                  <a:srgbClr val="FFFFFF"/>
                </a:solidFill>
                <a:latin typeface="Söhne"/>
              </a:rPr>
              <a:t>Source: https://www.ibm.com/topics/data-science</a:t>
            </a:r>
          </a:p>
        </p:txBody>
      </p:sp>
      <p:sp>
        <p:nvSpPr>
          <p:cNvPr id="8" name="TextBox 7">
            <a:extLst>
              <a:ext uri="{FF2B5EF4-FFF2-40B4-BE49-F238E27FC236}">
                <a16:creationId xmlns:a16="http://schemas.microsoft.com/office/drawing/2014/main" id="{1D331B2D-BC13-498B-99B3-25C2935ED946}"/>
              </a:ext>
            </a:extLst>
          </p:cNvPr>
          <p:cNvSpPr txBox="1"/>
          <p:nvPr/>
        </p:nvSpPr>
        <p:spPr>
          <a:xfrm>
            <a:off x="616323" y="3851214"/>
            <a:ext cx="5248835" cy="3046988"/>
          </a:xfrm>
          <a:prstGeom prst="rect">
            <a:avLst/>
          </a:prstGeom>
          <a:noFill/>
        </p:spPr>
        <p:txBody>
          <a:bodyPr wrap="square">
            <a:spAutoFit/>
          </a:bodyPr>
          <a:lstStyle/>
          <a:p>
            <a:r>
              <a:rPr lang="nl-NL" sz="1600" b="1" dirty="0">
                <a:solidFill>
                  <a:srgbClr val="404040"/>
                </a:solidFill>
              </a:rPr>
              <a:t>2. Data storage </a:t>
            </a:r>
            <a:r>
              <a:rPr lang="en-US" sz="1600" b="1" dirty="0">
                <a:solidFill>
                  <a:srgbClr val="404040"/>
                </a:solidFill>
              </a:rPr>
              <a:t>and</a:t>
            </a:r>
            <a:r>
              <a:rPr lang="nl-NL" sz="1600" b="1" dirty="0">
                <a:solidFill>
                  <a:srgbClr val="404040"/>
                </a:solidFill>
              </a:rPr>
              <a:t> data processing</a:t>
            </a:r>
            <a:br>
              <a:rPr lang="nl-NL" sz="1600" dirty="0"/>
            </a:br>
            <a:r>
              <a:rPr lang="en-US" sz="1600" b="0" i="0" dirty="0">
                <a:solidFill>
                  <a:srgbClr val="FFFFFF"/>
                </a:solidFill>
                <a:effectLst/>
                <a:latin typeface="Söhne"/>
              </a:rPr>
              <a:t>Data comes in different formats and structures, so companies choose storage systems with the help of data management teams who set standards for data storage and structure. This stage involves cleaning, deduplicating, transforming, and integrating data using ETL or other technologies to improve data quality before loading into a data repository.</a:t>
            </a:r>
          </a:p>
          <a:p>
            <a:r>
              <a:rPr lang="en-US" sz="1600" b="1" i="0" dirty="0">
                <a:solidFill>
                  <a:srgbClr val="FF0000"/>
                </a:solidFill>
                <a:effectLst/>
                <a:latin typeface="Söhne"/>
              </a:rPr>
              <a:t>I still agree with this statement, although I have mostly worked with the same data formats, such as CSV. However, I haven't had much experience with ETL, especially in the context of data science. ETL is more commonly used in Business Intelligence.</a:t>
            </a:r>
          </a:p>
        </p:txBody>
      </p:sp>
      <p:sp>
        <p:nvSpPr>
          <p:cNvPr id="10" name="TextBox 9">
            <a:extLst>
              <a:ext uri="{FF2B5EF4-FFF2-40B4-BE49-F238E27FC236}">
                <a16:creationId xmlns:a16="http://schemas.microsoft.com/office/drawing/2014/main" id="{897E013A-2A70-4993-8535-8EA1D87CA806}"/>
              </a:ext>
            </a:extLst>
          </p:cNvPr>
          <p:cNvSpPr txBox="1"/>
          <p:nvPr/>
        </p:nvSpPr>
        <p:spPr>
          <a:xfrm>
            <a:off x="5865158" y="2133707"/>
            <a:ext cx="5710518" cy="1815882"/>
          </a:xfrm>
          <a:prstGeom prst="rect">
            <a:avLst/>
          </a:prstGeom>
          <a:noFill/>
        </p:spPr>
        <p:txBody>
          <a:bodyPr wrap="square">
            <a:spAutoFit/>
          </a:bodyPr>
          <a:lstStyle/>
          <a:p>
            <a:r>
              <a:rPr lang="nl-NL" sz="1600" b="1" dirty="0">
                <a:solidFill>
                  <a:srgbClr val="404040"/>
                </a:solidFill>
              </a:rPr>
              <a:t>3. Data analysis</a:t>
            </a:r>
            <a:br>
              <a:rPr lang="nl-NL" sz="1600" dirty="0"/>
            </a:br>
            <a:r>
              <a:rPr lang="en-US" sz="1600" b="0" i="0" dirty="0">
                <a:solidFill>
                  <a:srgbClr val="FFFFFF"/>
                </a:solidFill>
                <a:effectLst/>
                <a:latin typeface="Söhne"/>
              </a:rPr>
              <a:t>Data scientists analyze data to identify biases, patterns, ranges, and distributions. This informs hypothesis generation and determines suitability for predictive analytics, machine learning, and deep learning models. Accurate models support decision making and drive scalability.</a:t>
            </a:r>
          </a:p>
          <a:p>
            <a:r>
              <a:rPr lang="en-US" sz="1600" b="1" i="0" dirty="0">
                <a:solidFill>
                  <a:srgbClr val="FF0000"/>
                </a:solidFill>
                <a:effectLst/>
                <a:latin typeface="Söhne"/>
              </a:rPr>
              <a:t>I still agree with this.</a:t>
            </a:r>
          </a:p>
        </p:txBody>
      </p:sp>
      <p:sp>
        <p:nvSpPr>
          <p:cNvPr id="12" name="TextBox 11">
            <a:extLst>
              <a:ext uri="{FF2B5EF4-FFF2-40B4-BE49-F238E27FC236}">
                <a16:creationId xmlns:a16="http://schemas.microsoft.com/office/drawing/2014/main" id="{3588C18C-EE94-4A47-91C5-550956C2FB3E}"/>
              </a:ext>
            </a:extLst>
          </p:cNvPr>
          <p:cNvSpPr txBox="1"/>
          <p:nvPr/>
        </p:nvSpPr>
        <p:spPr>
          <a:xfrm>
            <a:off x="5865158" y="3861194"/>
            <a:ext cx="6096000" cy="1569660"/>
          </a:xfrm>
          <a:prstGeom prst="rect">
            <a:avLst/>
          </a:prstGeom>
          <a:noFill/>
        </p:spPr>
        <p:txBody>
          <a:bodyPr wrap="square">
            <a:spAutoFit/>
          </a:bodyPr>
          <a:lstStyle/>
          <a:p>
            <a:r>
              <a:rPr lang="en-US" sz="1600" b="1" dirty="0">
                <a:solidFill>
                  <a:srgbClr val="404040"/>
                </a:solidFill>
              </a:rPr>
              <a:t>4. Communicate</a:t>
            </a:r>
          </a:p>
          <a:p>
            <a:r>
              <a:rPr lang="en-US" sz="1600" b="0" i="0" dirty="0">
                <a:solidFill>
                  <a:srgbClr val="FFFFFF"/>
                </a:solidFill>
                <a:effectLst/>
                <a:latin typeface="Söhne"/>
              </a:rPr>
              <a:t>Insights are presented as reports and visualizations for easier understanding by business analysts and decision-makers. Data science programming languages like R or Python include visualization components or dedicated visualization tools can be used.</a:t>
            </a:r>
          </a:p>
          <a:p>
            <a:r>
              <a:rPr lang="en-US" sz="1600" b="1" i="0" dirty="0">
                <a:solidFill>
                  <a:srgbClr val="FF0000"/>
                </a:solidFill>
                <a:effectLst/>
                <a:latin typeface="Söhne"/>
              </a:rPr>
              <a:t>I still agree with this.</a:t>
            </a:r>
          </a:p>
        </p:txBody>
      </p:sp>
    </p:spTree>
    <p:extLst>
      <p:ext uri="{BB962C8B-B14F-4D97-AF65-F5344CB8AC3E}">
        <p14:creationId xmlns:p14="http://schemas.microsoft.com/office/powerpoint/2010/main" val="148700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B32D-2B18-4AED-A143-83CFD7C0C755}"/>
              </a:ext>
            </a:extLst>
          </p:cNvPr>
          <p:cNvSpPr>
            <a:spLocks noGrp="1"/>
          </p:cNvSpPr>
          <p:nvPr>
            <p:ph type="ctrTitle"/>
          </p:nvPr>
        </p:nvSpPr>
        <p:spPr>
          <a:xfrm>
            <a:off x="616323" y="387613"/>
            <a:ext cx="10959353" cy="1645920"/>
          </a:xfrm>
        </p:spPr>
        <p:txBody>
          <a:bodyPr/>
          <a:lstStyle/>
          <a:p>
            <a:r>
              <a:rPr lang="en-US" dirty="0"/>
              <a:t>Examples </a:t>
            </a:r>
            <a:r>
              <a:rPr lang="en-US" dirty="0" err="1"/>
              <a:t>Bulletpoint</a:t>
            </a:r>
            <a:r>
              <a:rPr lang="en-US" dirty="0"/>
              <a:t> 1 and 2</a:t>
            </a:r>
          </a:p>
        </p:txBody>
      </p:sp>
      <p:pic>
        <p:nvPicPr>
          <p:cNvPr id="5" name="Picture 4">
            <a:extLst>
              <a:ext uri="{FF2B5EF4-FFF2-40B4-BE49-F238E27FC236}">
                <a16:creationId xmlns:a16="http://schemas.microsoft.com/office/drawing/2014/main" id="{5A19FE1A-94D5-6954-CA73-EB34EF67CCE3}"/>
              </a:ext>
            </a:extLst>
          </p:cNvPr>
          <p:cNvPicPr>
            <a:picLocks noChangeAspect="1"/>
          </p:cNvPicPr>
          <p:nvPr/>
        </p:nvPicPr>
        <p:blipFill>
          <a:blip r:embed="rId2"/>
          <a:stretch>
            <a:fillRect/>
          </a:stretch>
        </p:blipFill>
        <p:spPr>
          <a:xfrm>
            <a:off x="434110" y="2604653"/>
            <a:ext cx="6741720" cy="3495707"/>
          </a:xfrm>
          <a:prstGeom prst="rect">
            <a:avLst/>
          </a:prstGeom>
        </p:spPr>
      </p:pic>
      <p:sp>
        <p:nvSpPr>
          <p:cNvPr id="7" name="TextBox 6">
            <a:extLst>
              <a:ext uri="{FF2B5EF4-FFF2-40B4-BE49-F238E27FC236}">
                <a16:creationId xmlns:a16="http://schemas.microsoft.com/office/drawing/2014/main" id="{E464C6AE-76A9-23F2-F247-CAF348814FB3}"/>
              </a:ext>
            </a:extLst>
          </p:cNvPr>
          <p:cNvSpPr txBox="1"/>
          <p:nvPr/>
        </p:nvSpPr>
        <p:spPr>
          <a:xfrm>
            <a:off x="7402673" y="2536624"/>
            <a:ext cx="4715436" cy="1077218"/>
          </a:xfrm>
          <a:prstGeom prst="rect">
            <a:avLst/>
          </a:prstGeom>
          <a:noFill/>
        </p:spPr>
        <p:txBody>
          <a:bodyPr wrap="square" rtlCol="0">
            <a:spAutoFit/>
          </a:bodyPr>
          <a:lstStyle/>
          <a:p>
            <a:pPr marL="342900" indent="-342900">
              <a:buAutoNum type="arabicPeriod"/>
            </a:pPr>
            <a:r>
              <a:rPr lang="nl-NL" sz="1600" b="1" dirty="0">
                <a:solidFill>
                  <a:srgbClr val="404040"/>
                </a:solidFill>
              </a:rPr>
              <a:t>Data </a:t>
            </a:r>
            <a:r>
              <a:rPr lang="en-US" sz="1600" b="1" dirty="0">
                <a:solidFill>
                  <a:srgbClr val="404040"/>
                </a:solidFill>
              </a:rPr>
              <a:t>ingestion</a:t>
            </a:r>
          </a:p>
          <a:p>
            <a:pPr marL="342900" indent="-342900">
              <a:buAutoNum type="arabicPeriod"/>
            </a:pPr>
            <a:r>
              <a:rPr lang="nl-NL" sz="1600" b="1" dirty="0">
                <a:solidFill>
                  <a:srgbClr val="404040"/>
                </a:solidFill>
              </a:rPr>
              <a:t>Data storage </a:t>
            </a:r>
            <a:r>
              <a:rPr lang="en-US" sz="1600" b="1" dirty="0">
                <a:solidFill>
                  <a:srgbClr val="404040"/>
                </a:solidFill>
              </a:rPr>
              <a:t>and</a:t>
            </a:r>
            <a:r>
              <a:rPr lang="nl-NL" sz="1600" b="1" dirty="0">
                <a:solidFill>
                  <a:srgbClr val="404040"/>
                </a:solidFill>
              </a:rPr>
              <a:t> data processing</a:t>
            </a:r>
            <a:endParaRPr lang="en-US" sz="1600" b="1" dirty="0">
              <a:solidFill>
                <a:srgbClr val="404040"/>
              </a:solidFill>
            </a:endParaRPr>
          </a:p>
          <a:p>
            <a:r>
              <a:rPr lang="en-US" sz="1600" b="0" i="0" dirty="0">
                <a:solidFill>
                  <a:srgbClr val="FFFFFF"/>
                </a:solidFill>
                <a:effectLst/>
                <a:latin typeface="Söhne"/>
              </a:rPr>
              <a:t>I loaded datasets in formats such as CSV and analyzed all the Pokémon characters in Python.</a:t>
            </a:r>
            <a:endParaRPr lang="en-US" sz="1600" b="1" i="0" dirty="0">
              <a:solidFill>
                <a:srgbClr val="FF0000"/>
              </a:solidFill>
              <a:effectLst/>
              <a:latin typeface="Söhne"/>
            </a:endParaRPr>
          </a:p>
        </p:txBody>
      </p:sp>
    </p:spTree>
    <p:extLst>
      <p:ext uri="{BB962C8B-B14F-4D97-AF65-F5344CB8AC3E}">
        <p14:creationId xmlns:p14="http://schemas.microsoft.com/office/powerpoint/2010/main" val="176472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B32D-2B18-4AED-A143-83CFD7C0C755}"/>
              </a:ext>
            </a:extLst>
          </p:cNvPr>
          <p:cNvSpPr>
            <a:spLocks noGrp="1"/>
          </p:cNvSpPr>
          <p:nvPr>
            <p:ph type="ctrTitle"/>
          </p:nvPr>
        </p:nvSpPr>
        <p:spPr>
          <a:xfrm>
            <a:off x="616323" y="387613"/>
            <a:ext cx="10959353" cy="1645920"/>
          </a:xfrm>
        </p:spPr>
        <p:txBody>
          <a:bodyPr/>
          <a:lstStyle/>
          <a:p>
            <a:r>
              <a:rPr lang="en-US" dirty="0"/>
              <a:t>Examples </a:t>
            </a:r>
            <a:r>
              <a:rPr lang="en-US" dirty="0" err="1"/>
              <a:t>Bulletpoint</a:t>
            </a:r>
            <a:r>
              <a:rPr lang="en-US" dirty="0"/>
              <a:t> 3 and 4</a:t>
            </a:r>
          </a:p>
        </p:txBody>
      </p:sp>
      <p:sp>
        <p:nvSpPr>
          <p:cNvPr id="7" name="TextBox 6">
            <a:extLst>
              <a:ext uri="{FF2B5EF4-FFF2-40B4-BE49-F238E27FC236}">
                <a16:creationId xmlns:a16="http://schemas.microsoft.com/office/drawing/2014/main" id="{E464C6AE-76A9-23F2-F247-CAF348814FB3}"/>
              </a:ext>
            </a:extLst>
          </p:cNvPr>
          <p:cNvSpPr txBox="1"/>
          <p:nvPr/>
        </p:nvSpPr>
        <p:spPr>
          <a:xfrm>
            <a:off x="6399566" y="2132765"/>
            <a:ext cx="5702516" cy="2062103"/>
          </a:xfrm>
          <a:prstGeom prst="rect">
            <a:avLst/>
          </a:prstGeom>
          <a:noFill/>
        </p:spPr>
        <p:txBody>
          <a:bodyPr wrap="square" rtlCol="0">
            <a:spAutoFit/>
          </a:bodyPr>
          <a:lstStyle/>
          <a:p>
            <a:r>
              <a:rPr lang="nl-NL" sz="1600" b="1" dirty="0">
                <a:solidFill>
                  <a:srgbClr val="404040"/>
                </a:solidFill>
              </a:rPr>
              <a:t>3. Data analysis </a:t>
            </a:r>
          </a:p>
          <a:p>
            <a:r>
              <a:rPr lang="en-US" sz="1600" b="1" dirty="0">
                <a:solidFill>
                  <a:srgbClr val="404040"/>
                </a:solidFill>
              </a:rPr>
              <a:t>4. Communicate</a:t>
            </a:r>
            <a:endParaRPr lang="nl-NL" sz="1600" b="1" dirty="0">
              <a:solidFill>
                <a:srgbClr val="404040"/>
              </a:solidFill>
            </a:endParaRPr>
          </a:p>
          <a:p>
            <a:r>
              <a:rPr lang="en-US" sz="1600" b="0" i="0" dirty="0">
                <a:solidFill>
                  <a:srgbClr val="FFFFFF"/>
                </a:solidFill>
                <a:effectLst/>
                <a:latin typeface="Söhne"/>
              </a:rPr>
              <a:t>I analyzed the Pokémon dataset in Python with bar charts and decision trees.</a:t>
            </a:r>
          </a:p>
          <a:p>
            <a:endParaRPr lang="en-US" sz="1600" dirty="0">
              <a:solidFill>
                <a:srgbClr val="FFFFFF"/>
              </a:solidFill>
              <a:latin typeface="Söhne"/>
            </a:endParaRPr>
          </a:p>
          <a:p>
            <a:r>
              <a:rPr lang="en-US" sz="1600" b="0" i="0" dirty="0">
                <a:solidFill>
                  <a:srgbClr val="FFFFFF"/>
                </a:solidFill>
                <a:effectLst/>
                <a:latin typeface="Söhne"/>
              </a:rPr>
              <a:t>You can use this information t</a:t>
            </a:r>
            <a:r>
              <a:rPr lang="en-US" sz="1600" dirty="0">
                <a:solidFill>
                  <a:srgbClr val="FFFFFF"/>
                </a:solidFill>
                <a:latin typeface="Söhne"/>
              </a:rPr>
              <a:t>o make business related decisions.</a:t>
            </a:r>
          </a:p>
          <a:p>
            <a:endParaRPr lang="en-US" sz="1600" b="0" i="0" dirty="0">
              <a:solidFill>
                <a:srgbClr val="FFFFFF"/>
              </a:solidFill>
              <a:effectLst/>
              <a:latin typeface="Söhne"/>
            </a:endParaRPr>
          </a:p>
          <a:p>
            <a:r>
              <a:rPr lang="en-US" sz="1600" dirty="0">
                <a:solidFill>
                  <a:srgbClr val="FFFFFF"/>
                </a:solidFill>
                <a:latin typeface="Söhne"/>
              </a:rPr>
              <a:t>The decision tree is generated based on machine learning.</a:t>
            </a:r>
            <a:endParaRPr lang="en-US" sz="1600" b="0" i="0" dirty="0">
              <a:solidFill>
                <a:srgbClr val="FFFFFF"/>
              </a:solidFill>
              <a:effectLst/>
              <a:latin typeface="Söhne"/>
            </a:endParaRPr>
          </a:p>
        </p:txBody>
      </p:sp>
      <p:pic>
        <p:nvPicPr>
          <p:cNvPr id="4" name="Picture 3">
            <a:extLst>
              <a:ext uri="{FF2B5EF4-FFF2-40B4-BE49-F238E27FC236}">
                <a16:creationId xmlns:a16="http://schemas.microsoft.com/office/drawing/2014/main" id="{B880BC2F-0A38-B283-7C92-44361221F1A2}"/>
              </a:ext>
            </a:extLst>
          </p:cNvPr>
          <p:cNvPicPr>
            <a:picLocks noChangeAspect="1"/>
          </p:cNvPicPr>
          <p:nvPr/>
        </p:nvPicPr>
        <p:blipFill>
          <a:blip r:embed="rId2"/>
          <a:stretch>
            <a:fillRect/>
          </a:stretch>
        </p:blipFill>
        <p:spPr>
          <a:xfrm>
            <a:off x="83127" y="2124062"/>
            <a:ext cx="2819562" cy="2167350"/>
          </a:xfrm>
          <a:prstGeom prst="rect">
            <a:avLst/>
          </a:prstGeom>
        </p:spPr>
      </p:pic>
      <p:pic>
        <p:nvPicPr>
          <p:cNvPr id="8" name="Picture 7">
            <a:extLst>
              <a:ext uri="{FF2B5EF4-FFF2-40B4-BE49-F238E27FC236}">
                <a16:creationId xmlns:a16="http://schemas.microsoft.com/office/drawing/2014/main" id="{C6102511-B013-1F60-8817-25C6A2CE7A43}"/>
              </a:ext>
            </a:extLst>
          </p:cNvPr>
          <p:cNvPicPr>
            <a:picLocks noChangeAspect="1"/>
          </p:cNvPicPr>
          <p:nvPr/>
        </p:nvPicPr>
        <p:blipFill>
          <a:blip r:embed="rId3"/>
          <a:stretch>
            <a:fillRect/>
          </a:stretch>
        </p:blipFill>
        <p:spPr>
          <a:xfrm>
            <a:off x="3205018" y="2134375"/>
            <a:ext cx="2587418" cy="2173063"/>
          </a:xfrm>
          <a:prstGeom prst="rect">
            <a:avLst/>
          </a:prstGeom>
        </p:spPr>
      </p:pic>
      <p:pic>
        <p:nvPicPr>
          <p:cNvPr id="11" name="Picture 10">
            <a:extLst>
              <a:ext uri="{FF2B5EF4-FFF2-40B4-BE49-F238E27FC236}">
                <a16:creationId xmlns:a16="http://schemas.microsoft.com/office/drawing/2014/main" id="{A841C7BA-4110-6C01-A39B-37C1A3FDBD82}"/>
              </a:ext>
            </a:extLst>
          </p:cNvPr>
          <p:cNvPicPr>
            <a:picLocks noChangeAspect="1"/>
          </p:cNvPicPr>
          <p:nvPr/>
        </p:nvPicPr>
        <p:blipFill>
          <a:blip r:embed="rId4"/>
          <a:stretch>
            <a:fillRect/>
          </a:stretch>
        </p:blipFill>
        <p:spPr>
          <a:xfrm>
            <a:off x="83127" y="4406670"/>
            <a:ext cx="9661237" cy="2350884"/>
          </a:xfrm>
          <a:prstGeom prst="rect">
            <a:avLst/>
          </a:prstGeom>
        </p:spPr>
      </p:pic>
    </p:spTree>
    <p:extLst>
      <p:ext uri="{BB962C8B-B14F-4D97-AF65-F5344CB8AC3E}">
        <p14:creationId xmlns:p14="http://schemas.microsoft.com/office/powerpoint/2010/main" val="350038876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100</TotalTime>
  <Words>357</Words>
  <Application>Microsoft Office PowerPoint</Application>
  <PresentationFormat>Widescreen</PresentationFormat>
  <Paragraphs>24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Gill Sans MT</vt:lpstr>
      <vt:lpstr>Söhne</vt:lpstr>
      <vt:lpstr>Parcel</vt:lpstr>
      <vt:lpstr>What is Data Science?</vt:lpstr>
      <vt:lpstr>Examples Bulletpoint 1 and 2</vt:lpstr>
      <vt:lpstr>Examples Bulletpoint 3 and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Science?</dc:title>
  <dc:creator>Jens de Vlaming</dc:creator>
  <cp:lastModifiedBy>Jens de Vlaming</cp:lastModifiedBy>
  <cp:revision>6</cp:revision>
  <dcterms:created xsi:type="dcterms:W3CDTF">2023-01-30T10:03:46Z</dcterms:created>
  <dcterms:modified xsi:type="dcterms:W3CDTF">2023-03-12T21:21:38Z</dcterms:modified>
</cp:coreProperties>
</file>