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FFFFF"/>
    <a:srgbClr val="D1DADD"/>
    <a:srgbClr val="9BA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3/12/2023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3/12/2023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3/12/2023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3/12/2023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articles/python-or-r-for-data-analysis" TargetMode="External"/><Relationship Id="rId2" Type="http://schemas.openxmlformats.org/officeDocument/2006/relationships/hyperlink" Target="https://www.coursera.org/articles/what-is-python-used-for-a-beginners-guide-to-using-python" TargetMode="External"/><Relationship Id="rId1" Type="http://schemas.openxmlformats.org/officeDocument/2006/relationships/slideLayout" Target="../slideLayouts/slideLayout1.xml"/><Relationship Id="rId4" Type="http://schemas.openxmlformats.org/officeDocument/2006/relationships/hyperlink" Target="https://www.coursera.org/articles/sql-certifications-for-your-data-care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dirty="0"/>
              <a:t>What does a Data Scientist do?</a:t>
            </a:r>
          </a:p>
        </p:txBody>
      </p:sp>
      <p:sp>
        <p:nvSpPr>
          <p:cNvPr id="4" name="TextBox 3">
            <a:extLst>
              <a:ext uri="{FF2B5EF4-FFF2-40B4-BE49-F238E27FC236}">
                <a16:creationId xmlns:a16="http://schemas.microsoft.com/office/drawing/2014/main" id="{BF1C391A-B49D-41C9-A612-5F298775DC8A}"/>
              </a:ext>
            </a:extLst>
          </p:cNvPr>
          <p:cNvSpPr txBox="1"/>
          <p:nvPr/>
        </p:nvSpPr>
        <p:spPr>
          <a:xfrm>
            <a:off x="616323" y="2245457"/>
            <a:ext cx="4715436" cy="2585323"/>
          </a:xfrm>
          <a:prstGeom prst="rect">
            <a:avLst/>
          </a:prstGeom>
          <a:noFill/>
        </p:spPr>
        <p:txBody>
          <a:bodyPr wrap="square" rtlCol="0">
            <a:spAutoFit/>
          </a:bodyPr>
          <a:lstStyle/>
          <a:p>
            <a:pPr marL="285750" indent="-285750">
              <a:buFontTx/>
              <a:buChar char="-"/>
            </a:pPr>
            <a:r>
              <a:rPr lang="en-US" b="1" dirty="0">
                <a:solidFill>
                  <a:srgbClr val="404040"/>
                </a:solidFill>
              </a:rPr>
              <a:t>Find patterns and trends in datasets to uncover insights</a:t>
            </a:r>
          </a:p>
          <a:p>
            <a:endParaRPr lang="en-US" b="1" dirty="0">
              <a:solidFill>
                <a:srgbClr val="404040"/>
              </a:solidFill>
            </a:endParaRPr>
          </a:p>
          <a:p>
            <a:pPr marL="285750" indent="-285750">
              <a:buFontTx/>
              <a:buChar char="-"/>
            </a:pPr>
            <a:r>
              <a:rPr lang="en-US" b="1" dirty="0">
                <a:solidFill>
                  <a:srgbClr val="404040"/>
                </a:solidFill>
              </a:rPr>
              <a:t>Create algorithms and data models to forecast outcomes</a:t>
            </a:r>
          </a:p>
          <a:p>
            <a:endParaRPr lang="en-US" b="1" dirty="0">
              <a:solidFill>
                <a:srgbClr val="404040"/>
              </a:solidFill>
            </a:endParaRPr>
          </a:p>
          <a:p>
            <a:pPr marL="285750" indent="-285750">
              <a:buFontTx/>
              <a:buChar char="-"/>
            </a:pPr>
            <a:r>
              <a:rPr lang="en-US" b="1" dirty="0">
                <a:solidFill>
                  <a:srgbClr val="404040"/>
                </a:solidFill>
              </a:rPr>
              <a:t>Use machine learning techniques to improve the quality of data or product offerings</a:t>
            </a:r>
          </a:p>
        </p:txBody>
      </p:sp>
      <p:sp>
        <p:nvSpPr>
          <p:cNvPr id="6" name="TextBox 5">
            <a:extLst>
              <a:ext uri="{FF2B5EF4-FFF2-40B4-BE49-F238E27FC236}">
                <a16:creationId xmlns:a16="http://schemas.microsoft.com/office/drawing/2014/main" id="{122254D9-FB69-48D1-8523-27000EB1E579}"/>
              </a:ext>
            </a:extLst>
          </p:cNvPr>
          <p:cNvSpPr txBox="1"/>
          <p:nvPr/>
        </p:nvSpPr>
        <p:spPr>
          <a:xfrm>
            <a:off x="0" y="6520032"/>
            <a:ext cx="12192000" cy="369332"/>
          </a:xfrm>
          <a:prstGeom prst="rect">
            <a:avLst/>
          </a:prstGeom>
          <a:noFill/>
        </p:spPr>
        <p:txBody>
          <a:bodyPr wrap="square">
            <a:spAutoFit/>
          </a:bodyPr>
          <a:lstStyle/>
          <a:p>
            <a:pPr algn="ctr"/>
            <a:r>
              <a:rPr lang="nl-NL" dirty="0">
                <a:solidFill>
                  <a:srgbClr val="FFFFFF"/>
                </a:solidFill>
                <a:latin typeface="Söhne"/>
              </a:rPr>
              <a:t>Source: https://www.coursera.org/articles/what-is-a-data-scientist</a:t>
            </a:r>
          </a:p>
        </p:txBody>
      </p:sp>
      <p:sp>
        <p:nvSpPr>
          <p:cNvPr id="9" name="TextBox 8">
            <a:extLst>
              <a:ext uri="{FF2B5EF4-FFF2-40B4-BE49-F238E27FC236}">
                <a16:creationId xmlns:a16="http://schemas.microsoft.com/office/drawing/2014/main" id="{14892A72-DDD6-4608-A09B-7148AF581016}"/>
              </a:ext>
            </a:extLst>
          </p:cNvPr>
          <p:cNvSpPr txBox="1"/>
          <p:nvPr/>
        </p:nvSpPr>
        <p:spPr>
          <a:xfrm>
            <a:off x="5602940" y="2245457"/>
            <a:ext cx="6096000" cy="2031325"/>
          </a:xfrm>
          <a:prstGeom prst="rect">
            <a:avLst/>
          </a:prstGeom>
          <a:noFill/>
        </p:spPr>
        <p:txBody>
          <a:bodyPr wrap="square">
            <a:spAutoFit/>
          </a:bodyPr>
          <a:lstStyle/>
          <a:p>
            <a:pPr marL="285750" indent="-285750">
              <a:buFontTx/>
              <a:buChar char="-"/>
            </a:pPr>
            <a:r>
              <a:rPr lang="en-US" b="1" dirty="0">
                <a:solidFill>
                  <a:srgbClr val="404040"/>
                </a:solidFill>
              </a:rPr>
              <a:t>Communicate recommendations to other teams and senior staff</a:t>
            </a:r>
          </a:p>
          <a:p>
            <a:endParaRPr lang="en-US" b="1" dirty="0">
              <a:solidFill>
                <a:srgbClr val="404040"/>
              </a:solidFill>
            </a:endParaRPr>
          </a:p>
          <a:p>
            <a:pPr marL="285750" indent="-285750">
              <a:buFontTx/>
              <a:buChar char="-"/>
            </a:pPr>
            <a:r>
              <a:rPr lang="en-US" b="1" dirty="0">
                <a:solidFill>
                  <a:srgbClr val="404040"/>
                </a:solidFill>
              </a:rPr>
              <a:t>Deploy data tools such as </a:t>
            </a:r>
            <a:r>
              <a:rPr lang="en-US" b="1" dirty="0">
                <a:solidFill>
                  <a:srgbClr val="404040"/>
                </a:solidFill>
                <a:hlinkClick r:id="rId2">
                  <a:extLst>
                    <a:ext uri="{A12FA001-AC4F-418D-AE19-62706E023703}">
                      <ahyp:hlinkClr xmlns:ahyp="http://schemas.microsoft.com/office/drawing/2018/hyperlinkcolor" val="tx"/>
                    </a:ext>
                  </a:extLst>
                </a:hlinkClick>
              </a:rPr>
              <a:t>Python</a:t>
            </a:r>
            <a:r>
              <a:rPr lang="en-US" b="1" dirty="0">
                <a:solidFill>
                  <a:srgbClr val="404040"/>
                </a:solidFill>
              </a:rPr>
              <a:t>, </a:t>
            </a:r>
            <a:r>
              <a:rPr lang="en-US" b="1" dirty="0">
                <a:solidFill>
                  <a:srgbClr val="404040"/>
                </a:solidFill>
                <a:hlinkClick r:id="rId3">
                  <a:extLst>
                    <a:ext uri="{A12FA001-AC4F-418D-AE19-62706E023703}">
                      <ahyp:hlinkClr xmlns:ahyp="http://schemas.microsoft.com/office/drawing/2018/hyperlinkcolor" val="tx"/>
                    </a:ext>
                  </a:extLst>
                </a:hlinkClick>
              </a:rPr>
              <a:t>R</a:t>
            </a:r>
            <a:r>
              <a:rPr lang="en-US" b="1" dirty="0">
                <a:solidFill>
                  <a:srgbClr val="404040"/>
                </a:solidFill>
              </a:rPr>
              <a:t>, SAS, or </a:t>
            </a:r>
            <a:r>
              <a:rPr lang="en-US" b="1" dirty="0">
                <a:solidFill>
                  <a:srgbClr val="404040"/>
                </a:solidFill>
                <a:hlinkClick r:id="rId4">
                  <a:extLst>
                    <a:ext uri="{A12FA001-AC4F-418D-AE19-62706E023703}">
                      <ahyp:hlinkClr xmlns:ahyp="http://schemas.microsoft.com/office/drawing/2018/hyperlinkcolor" val="tx"/>
                    </a:ext>
                  </a:extLst>
                </a:hlinkClick>
              </a:rPr>
              <a:t>SQL</a:t>
            </a:r>
            <a:r>
              <a:rPr lang="en-US" b="1" dirty="0">
                <a:solidFill>
                  <a:srgbClr val="404040"/>
                </a:solidFill>
              </a:rPr>
              <a:t> in data analysis</a:t>
            </a:r>
          </a:p>
          <a:p>
            <a:endParaRPr lang="en-US" b="1" dirty="0">
              <a:solidFill>
                <a:srgbClr val="404040"/>
              </a:solidFill>
            </a:endParaRPr>
          </a:p>
          <a:p>
            <a:pPr marL="285750" indent="-285750">
              <a:buFontTx/>
              <a:buChar char="-"/>
            </a:pPr>
            <a:r>
              <a:rPr lang="en-US" b="1" dirty="0">
                <a:solidFill>
                  <a:srgbClr val="404040"/>
                </a:solidFill>
              </a:rPr>
              <a:t>Stay on top of innovations in the data science field</a:t>
            </a:r>
          </a:p>
        </p:txBody>
      </p:sp>
    </p:spTree>
    <p:extLst>
      <p:ext uri="{BB962C8B-B14F-4D97-AF65-F5344CB8AC3E}">
        <p14:creationId xmlns:p14="http://schemas.microsoft.com/office/powerpoint/2010/main" val="7933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b="1" dirty="0">
                <a:solidFill>
                  <a:srgbClr val="404040"/>
                </a:solidFill>
              </a:rPr>
              <a:t>Find patterns and trends in datasets to uncover insights</a:t>
            </a:r>
          </a:p>
        </p:txBody>
      </p:sp>
      <p:pic>
        <p:nvPicPr>
          <p:cNvPr id="5" name="Picture 4">
            <a:extLst>
              <a:ext uri="{FF2B5EF4-FFF2-40B4-BE49-F238E27FC236}">
                <a16:creationId xmlns:a16="http://schemas.microsoft.com/office/drawing/2014/main" id="{0AE2755A-FE89-C842-9E1C-2A15ECD9F6BB}"/>
              </a:ext>
            </a:extLst>
          </p:cNvPr>
          <p:cNvPicPr>
            <a:picLocks noChangeAspect="1"/>
          </p:cNvPicPr>
          <p:nvPr/>
        </p:nvPicPr>
        <p:blipFill>
          <a:blip r:embed="rId2"/>
          <a:stretch>
            <a:fillRect/>
          </a:stretch>
        </p:blipFill>
        <p:spPr>
          <a:xfrm>
            <a:off x="1098924" y="2081468"/>
            <a:ext cx="4853144" cy="3799615"/>
          </a:xfrm>
          <a:prstGeom prst="rect">
            <a:avLst/>
          </a:prstGeom>
        </p:spPr>
      </p:pic>
      <p:sp>
        <p:nvSpPr>
          <p:cNvPr id="7" name="TextBox 6">
            <a:extLst>
              <a:ext uri="{FF2B5EF4-FFF2-40B4-BE49-F238E27FC236}">
                <a16:creationId xmlns:a16="http://schemas.microsoft.com/office/drawing/2014/main" id="{52C8E9C2-FAAE-F6E5-F7A7-9632103D06BC}"/>
              </a:ext>
            </a:extLst>
          </p:cNvPr>
          <p:cNvSpPr txBox="1"/>
          <p:nvPr/>
        </p:nvSpPr>
        <p:spPr>
          <a:xfrm>
            <a:off x="1054100" y="5891901"/>
            <a:ext cx="4969933" cy="923330"/>
          </a:xfrm>
          <a:prstGeom prst="rect">
            <a:avLst/>
          </a:prstGeom>
          <a:noFill/>
        </p:spPr>
        <p:txBody>
          <a:bodyPr wrap="square" rtlCol="0">
            <a:spAutoFit/>
          </a:bodyPr>
          <a:lstStyle/>
          <a:p>
            <a:r>
              <a:rPr lang="en-US" dirty="0"/>
              <a:t>The estimated lifetime of someone born in Lesotho increased after 2015. The question is why did this happen?</a:t>
            </a:r>
            <a:endParaRPr lang="nl-NL" dirty="0"/>
          </a:p>
        </p:txBody>
      </p:sp>
      <p:pic>
        <p:nvPicPr>
          <p:cNvPr id="10" name="Picture 9">
            <a:extLst>
              <a:ext uri="{FF2B5EF4-FFF2-40B4-BE49-F238E27FC236}">
                <a16:creationId xmlns:a16="http://schemas.microsoft.com/office/drawing/2014/main" id="{B1AA862B-B832-2220-4644-3A8D7F180B31}"/>
              </a:ext>
            </a:extLst>
          </p:cNvPr>
          <p:cNvPicPr>
            <a:picLocks noChangeAspect="1"/>
          </p:cNvPicPr>
          <p:nvPr/>
        </p:nvPicPr>
        <p:blipFill>
          <a:blip r:embed="rId3"/>
          <a:stretch>
            <a:fillRect/>
          </a:stretch>
        </p:blipFill>
        <p:spPr>
          <a:xfrm>
            <a:off x="6162963" y="2081468"/>
            <a:ext cx="4405746" cy="3804962"/>
          </a:xfrm>
          <a:prstGeom prst="rect">
            <a:avLst/>
          </a:prstGeom>
        </p:spPr>
      </p:pic>
      <p:sp>
        <p:nvSpPr>
          <p:cNvPr id="11" name="TextBox 10">
            <a:extLst>
              <a:ext uri="{FF2B5EF4-FFF2-40B4-BE49-F238E27FC236}">
                <a16:creationId xmlns:a16="http://schemas.microsoft.com/office/drawing/2014/main" id="{DA773BC0-4581-669C-B0F5-D40C186DD867}"/>
              </a:ext>
            </a:extLst>
          </p:cNvPr>
          <p:cNvSpPr txBox="1"/>
          <p:nvPr/>
        </p:nvSpPr>
        <p:spPr>
          <a:xfrm>
            <a:off x="6095999" y="5881083"/>
            <a:ext cx="6147570" cy="923330"/>
          </a:xfrm>
          <a:prstGeom prst="rect">
            <a:avLst/>
          </a:prstGeom>
          <a:noFill/>
        </p:spPr>
        <p:txBody>
          <a:bodyPr wrap="square" rtlCol="0">
            <a:spAutoFit/>
          </a:bodyPr>
          <a:lstStyle/>
          <a:p>
            <a:r>
              <a:rPr lang="en-US" dirty="0"/>
              <a:t>There is no difference in sexuality across the different islands. This pattern suggests that the island on which the penguin is living doesn't have any effect on its sexuality.</a:t>
            </a:r>
            <a:endParaRPr lang="nl-NL" dirty="0"/>
          </a:p>
        </p:txBody>
      </p:sp>
    </p:spTree>
    <p:extLst>
      <p:ext uri="{BB962C8B-B14F-4D97-AF65-F5344CB8AC3E}">
        <p14:creationId xmlns:p14="http://schemas.microsoft.com/office/powerpoint/2010/main" val="2497359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b="1" dirty="0">
                <a:solidFill>
                  <a:srgbClr val="404040"/>
                </a:solidFill>
              </a:rPr>
              <a:t>Create algorithms and data models to forecast outcomes</a:t>
            </a:r>
          </a:p>
        </p:txBody>
      </p:sp>
      <p:sp>
        <p:nvSpPr>
          <p:cNvPr id="11" name="TextBox 10">
            <a:extLst>
              <a:ext uri="{FF2B5EF4-FFF2-40B4-BE49-F238E27FC236}">
                <a16:creationId xmlns:a16="http://schemas.microsoft.com/office/drawing/2014/main" id="{DA773BC0-4581-669C-B0F5-D40C186DD867}"/>
              </a:ext>
            </a:extLst>
          </p:cNvPr>
          <p:cNvSpPr txBox="1"/>
          <p:nvPr/>
        </p:nvSpPr>
        <p:spPr>
          <a:xfrm>
            <a:off x="3022214" y="5178349"/>
            <a:ext cx="6147570" cy="1754326"/>
          </a:xfrm>
          <a:prstGeom prst="rect">
            <a:avLst/>
          </a:prstGeom>
          <a:noFill/>
        </p:spPr>
        <p:txBody>
          <a:bodyPr wrap="square" rtlCol="0">
            <a:spAutoFit/>
          </a:bodyPr>
          <a:lstStyle/>
          <a:p>
            <a:pPr algn="ctr"/>
            <a:r>
              <a:rPr lang="en-US" dirty="0"/>
              <a:t>The decision tree is based on an algorithm. We can estimate the speed of a Pokémon based on the total points of its attributes and its HP.</a:t>
            </a:r>
          </a:p>
          <a:p>
            <a:pPr algn="ctr"/>
            <a:endParaRPr lang="en-US" dirty="0"/>
          </a:p>
          <a:p>
            <a:pPr algn="ctr"/>
            <a:r>
              <a:rPr lang="en-US" dirty="0"/>
              <a:t>This algorithm also uses machine learning to increase the quality of the dataset.</a:t>
            </a:r>
            <a:endParaRPr lang="nl-NL" dirty="0"/>
          </a:p>
        </p:txBody>
      </p:sp>
      <p:pic>
        <p:nvPicPr>
          <p:cNvPr id="3" name="Picture 2">
            <a:extLst>
              <a:ext uri="{FF2B5EF4-FFF2-40B4-BE49-F238E27FC236}">
                <a16:creationId xmlns:a16="http://schemas.microsoft.com/office/drawing/2014/main" id="{82DB20F3-5D8F-B172-D9A6-6E27C2C6E794}"/>
              </a:ext>
            </a:extLst>
          </p:cNvPr>
          <p:cNvPicPr>
            <a:picLocks noChangeAspect="1"/>
          </p:cNvPicPr>
          <p:nvPr/>
        </p:nvPicPr>
        <p:blipFill>
          <a:blip r:embed="rId2"/>
          <a:stretch>
            <a:fillRect/>
          </a:stretch>
        </p:blipFill>
        <p:spPr>
          <a:xfrm>
            <a:off x="661990" y="2179936"/>
            <a:ext cx="10868018" cy="2644532"/>
          </a:xfrm>
          <a:prstGeom prst="rect">
            <a:avLst/>
          </a:prstGeom>
        </p:spPr>
      </p:pic>
    </p:spTree>
    <p:extLst>
      <p:ext uri="{BB962C8B-B14F-4D97-AF65-F5344CB8AC3E}">
        <p14:creationId xmlns:p14="http://schemas.microsoft.com/office/powerpoint/2010/main" val="782889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B32D-2B18-4AED-A143-83CFD7C0C755}"/>
              </a:ext>
            </a:extLst>
          </p:cNvPr>
          <p:cNvSpPr>
            <a:spLocks noGrp="1"/>
          </p:cNvSpPr>
          <p:nvPr>
            <p:ph type="ctrTitle"/>
          </p:nvPr>
        </p:nvSpPr>
        <p:spPr>
          <a:xfrm>
            <a:off x="616323" y="387613"/>
            <a:ext cx="10959353" cy="1645920"/>
          </a:xfrm>
        </p:spPr>
        <p:txBody>
          <a:bodyPr/>
          <a:lstStyle/>
          <a:p>
            <a:r>
              <a:rPr lang="en-US" b="1" dirty="0">
                <a:solidFill>
                  <a:srgbClr val="404040"/>
                </a:solidFill>
              </a:rPr>
              <a:t>Create algorithms and data models to forecast outcomes</a:t>
            </a:r>
          </a:p>
        </p:txBody>
      </p:sp>
      <p:sp>
        <p:nvSpPr>
          <p:cNvPr id="11" name="TextBox 10">
            <a:extLst>
              <a:ext uri="{FF2B5EF4-FFF2-40B4-BE49-F238E27FC236}">
                <a16:creationId xmlns:a16="http://schemas.microsoft.com/office/drawing/2014/main" id="{DA773BC0-4581-669C-B0F5-D40C186DD867}"/>
              </a:ext>
            </a:extLst>
          </p:cNvPr>
          <p:cNvSpPr txBox="1"/>
          <p:nvPr/>
        </p:nvSpPr>
        <p:spPr>
          <a:xfrm>
            <a:off x="5100396" y="3164822"/>
            <a:ext cx="6147570" cy="1477328"/>
          </a:xfrm>
          <a:prstGeom prst="rect">
            <a:avLst/>
          </a:prstGeom>
          <a:noFill/>
        </p:spPr>
        <p:txBody>
          <a:bodyPr wrap="square" rtlCol="0">
            <a:spAutoFit/>
          </a:bodyPr>
          <a:lstStyle/>
          <a:p>
            <a:pPr algn="ctr"/>
            <a:r>
              <a:rPr lang="en-US" dirty="0"/>
              <a:t>These clusters are created using the algorithm called K-means, which is a popular algorithm for easily understanding large datasets. However, it is possible to make errors in the selection of the initial cluster centroids, so it is very important to verify the results carefully.</a:t>
            </a:r>
            <a:endParaRPr lang="nl-NL" dirty="0"/>
          </a:p>
        </p:txBody>
      </p:sp>
      <p:pic>
        <p:nvPicPr>
          <p:cNvPr id="5" name="Picture 4">
            <a:extLst>
              <a:ext uri="{FF2B5EF4-FFF2-40B4-BE49-F238E27FC236}">
                <a16:creationId xmlns:a16="http://schemas.microsoft.com/office/drawing/2014/main" id="{8433D3AE-687D-4639-43D4-8810B0CF1A67}"/>
              </a:ext>
            </a:extLst>
          </p:cNvPr>
          <p:cNvPicPr>
            <a:picLocks noChangeAspect="1"/>
          </p:cNvPicPr>
          <p:nvPr/>
        </p:nvPicPr>
        <p:blipFill>
          <a:blip r:embed="rId2"/>
          <a:stretch>
            <a:fillRect/>
          </a:stretch>
        </p:blipFill>
        <p:spPr>
          <a:xfrm>
            <a:off x="746644" y="2354998"/>
            <a:ext cx="4083973" cy="4115389"/>
          </a:xfrm>
          <a:prstGeom prst="rect">
            <a:avLst/>
          </a:prstGeom>
        </p:spPr>
      </p:pic>
    </p:spTree>
    <p:extLst>
      <p:ext uri="{BB962C8B-B14F-4D97-AF65-F5344CB8AC3E}">
        <p14:creationId xmlns:p14="http://schemas.microsoft.com/office/powerpoint/2010/main" val="51472656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52</TotalTime>
  <Words>252</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Gill Sans MT</vt:lpstr>
      <vt:lpstr>Söhne</vt:lpstr>
      <vt:lpstr>Parcel</vt:lpstr>
      <vt:lpstr>What does a Data Scientist do?</vt:lpstr>
      <vt:lpstr>Find patterns and trends in datasets to uncover insights</vt:lpstr>
      <vt:lpstr>Create algorithms and data models to forecast outcomes</vt:lpstr>
      <vt:lpstr>Create algorithms and data models to forecast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dc:title>
  <dc:creator>Jens de Vlaming</dc:creator>
  <cp:lastModifiedBy>Jens de Vlaming</cp:lastModifiedBy>
  <cp:revision>6</cp:revision>
  <dcterms:created xsi:type="dcterms:W3CDTF">2023-01-30T10:03:46Z</dcterms:created>
  <dcterms:modified xsi:type="dcterms:W3CDTF">2023-03-12T20:51:17Z</dcterms:modified>
</cp:coreProperties>
</file>