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RNoAaAG87S4IA2yfbq9kfz29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debf8623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debf862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debf8623d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debf862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ebf8623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ebf862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f815482b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f815482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debf8623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debf862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ebf8623d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ebf862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debf8623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debf862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debf8623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debf862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ebf8623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ebf862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debf8623d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debf862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907b0760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b907b076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debf8623d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debf862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debf8623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debf862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ebf8623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ebf862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roxima Nova"/>
              <a:buNone/>
              <a:defRPr b="1" i="1" sz="6600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4588778" y="0"/>
            <a:ext cx="9261446" cy="6232634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5868236" y="987426"/>
            <a:ext cx="5487151" cy="4132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▪"/>
              <a:defRPr sz="3200">
                <a:solidFill>
                  <a:srgbClr val="00134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Noto Sans Symbols"/>
              <a:buChar char="▪"/>
              <a:defRPr sz="2800">
                <a:solidFill>
                  <a:srgbClr val="00134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solidFill>
                  <a:srgbClr val="00134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>
                <a:solidFill>
                  <a:srgbClr val="00134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>
                <a:solidFill>
                  <a:srgbClr val="00134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3200"/>
              <a:buFont typeface="Proxima Nova"/>
              <a:buNone/>
              <a:defRPr sz="3200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839788" y="2057399"/>
            <a:ext cx="3932237" cy="3619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7239000" y="52569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4588778" y="0"/>
            <a:ext cx="9261446" cy="6232634"/>
          </a:xfrm>
          <a:prstGeom prst="parallelogram">
            <a:avLst>
              <a:gd fmla="val 25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3200"/>
              <a:buFont typeface="Proxima Nova"/>
              <a:buNone/>
              <a:defRPr sz="3200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6612" y="2057400"/>
            <a:ext cx="3932237" cy="3559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7239000" y="52569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5988818" y="987426"/>
            <a:ext cx="5366570" cy="413297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b907b0760_0_230">
            <a:hlinkClick/>
          </p:cNvPr>
          <p:cNvSpPr/>
          <p:nvPr/>
        </p:nvSpPr>
        <p:spPr>
          <a:xfrm>
            <a:off x="0" y="0"/>
            <a:ext cx="843600" cy="7848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eb907b0760_0_230">
            <a:hlinkClick/>
          </p:cNvPr>
          <p:cNvSpPr/>
          <p:nvPr/>
        </p:nvSpPr>
        <p:spPr>
          <a:xfrm>
            <a:off x="282733" y="295668"/>
            <a:ext cx="292800" cy="252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6" name="Google Shape;76;g1eb907b0760_0_230">
            <a:hlinkClick/>
          </p:cNvPr>
          <p:cNvSpPr/>
          <p:nvPr/>
        </p:nvSpPr>
        <p:spPr>
          <a:xfrm>
            <a:off x="282733" y="378966"/>
            <a:ext cx="292800" cy="252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7" name="Google Shape;77;g1eb907b0760_0_230">
            <a:hlinkClick/>
          </p:cNvPr>
          <p:cNvSpPr/>
          <p:nvPr/>
        </p:nvSpPr>
        <p:spPr>
          <a:xfrm>
            <a:off x="282733" y="462265"/>
            <a:ext cx="292800" cy="252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78" name="Google Shape;78;g1eb907b0760_0_23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79" name="Google Shape;79;g1eb907b0760_0_2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eb907b0760_0_2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1eb907b0760_0_23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2" name="Google Shape;82;g1eb907b0760_0_23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▪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▪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eb907b0760_0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5400"/>
              <a:buFont typeface="Proxima Nova"/>
              <a:buNone/>
              <a:defRPr i="1" sz="5400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838200" y="1825625"/>
            <a:ext cx="10515600" cy="3781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▪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8200" y="808543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5400"/>
              <a:buFont typeface="Proxima Nova"/>
              <a:buNone/>
              <a:defRPr i="1" sz="5400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378559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4400"/>
              <a:buFont typeface="Proxima Nova"/>
              <a:buNone/>
              <a:defRPr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00" y="1825625"/>
            <a:ext cx="5181600" cy="3821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172200" y="1825625"/>
            <a:ext cx="5181600" cy="3821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4400"/>
              <a:buFont typeface="Proxima Nova"/>
              <a:buNone/>
              <a:defRPr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839788" y="2505075"/>
            <a:ext cx="5157787" cy="31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6172200" y="2505075"/>
            <a:ext cx="5183188" cy="31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5400"/>
              <a:buFont typeface="Proxima Nova"/>
              <a:buNone/>
              <a:defRPr i="1" sz="5400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ide Left">
  <p:cSld name="Blank with Side Lef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0" y="0"/>
            <a:ext cx="1333500" cy="6243145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D9AC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ide Right">
  <p:cSld name="Blank With Side Righ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134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10858500" y="-1"/>
            <a:ext cx="1333500" cy="6243145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134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1">
            <a:alphaModFix/>
          </a:blip>
          <a:srcRect b="7783" l="0" r="0" t="7784"/>
          <a:stretch/>
        </p:blipFill>
        <p:spPr>
          <a:xfrm>
            <a:off x="0" y="0"/>
            <a:ext cx="12192000" cy="6862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29383" l="0" r="0" t="29383"/>
          <a:stretch/>
        </p:blipFill>
        <p:spPr>
          <a:xfrm>
            <a:off x="0" y="6234833"/>
            <a:ext cx="12192000" cy="623167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6200000" dist="85725">
              <a:srgbClr val="000000">
                <a:alpha val="83529"/>
              </a:srgbClr>
            </a:outerShdw>
          </a:effectLst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880" y="6234184"/>
            <a:ext cx="2682240" cy="6231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AC63"/>
              </a:buClr>
              <a:buSzPts val="4400"/>
              <a:buFont typeface="Proxima Nova"/>
              <a:buNone/>
              <a:defRPr b="0" i="1" sz="4400" u="none" cap="none" strike="noStrike">
                <a:solidFill>
                  <a:srgbClr val="D9AC6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838200" y="1825625"/>
            <a:ext cx="10515600" cy="374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AC6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AC63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AC6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AC6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9AC6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F2F2F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134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KnP4f9_9hJw" TargetMode="External"/><Relationship Id="rId4" Type="http://schemas.openxmlformats.org/officeDocument/2006/relationships/hyperlink" Target="http://www.youtube.com/watch?v=KnP4f9_9hJw" TargetMode="External"/><Relationship Id="rId5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roxima Nova"/>
              <a:buNone/>
            </a:pPr>
            <a:r>
              <a:rPr lang="en-US"/>
              <a:t>Gulfstream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roxima Nova"/>
              <a:buNone/>
            </a:pPr>
            <a:r>
              <a:rPr lang="en-US"/>
              <a:t>Digital Twin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Jensen Bromm, </a:t>
            </a:r>
            <a:r>
              <a:rPr lang="en-US"/>
              <a:t>Mateo Maldonado Rojas,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Jerome Larson, and Joselin Aguirre Trujillo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debf8623d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Unreal Engine and Our Database</a:t>
            </a:r>
            <a:endParaRPr/>
          </a:p>
        </p:txBody>
      </p:sp>
      <p:sp>
        <p:nvSpPr>
          <p:cNvPr id="148" name="Google Shape;148;g29debf8623d_0_39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973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Pixel Coordinates are translated to Unreal Coordinates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Unreal Coordinate = Scale * Pixel Coordinate - Offset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The object detector does this translation and then sends the coordinates to MongoDB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Along with a tag for what robot the coordinates relate to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Unreal Engine reads the database and updates each robots location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debf8623d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Modeling</a:t>
            </a:r>
            <a:endParaRPr/>
          </a:p>
        </p:txBody>
      </p:sp>
      <p:sp>
        <p:nvSpPr>
          <p:cNvPr id="154" name="Google Shape;154;g29debf8623d_0_44"/>
          <p:cNvSpPr txBox="1"/>
          <p:nvPr>
            <p:ph idx="1" type="body"/>
          </p:nvPr>
        </p:nvSpPr>
        <p:spPr>
          <a:xfrm>
            <a:off x="838200" y="1825625"/>
            <a:ext cx="87042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7973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Photogrammetry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Process of turning photos of an object into a 3D Model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More photos and angles leads to better results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Used Reality Capture initially to create models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Used LumaAI &amp; Blender for final models for better results</a:t>
            </a:r>
            <a:endParaRPr/>
          </a:p>
        </p:txBody>
      </p:sp>
      <p:pic>
        <p:nvPicPr>
          <p:cNvPr id="155" name="Google Shape;155;g29debf8623d_0_44"/>
          <p:cNvPicPr preferRelativeResize="0"/>
          <p:nvPr/>
        </p:nvPicPr>
        <p:blipFill rotWithShape="1">
          <a:blip r:embed="rId3">
            <a:alphaModFix/>
          </a:blip>
          <a:srcRect b="9514" l="0" r="0" t="9506"/>
          <a:stretch/>
        </p:blipFill>
        <p:spPr>
          <a:xfrm>
            <a:off x="9542438" y="0"/>
            <a:ext cx="2649550" cy="285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9debf8623d_0_44"/>
          <p:cNvPicPr preferRelativeResize="0"/>
          <p:nvPr/>
        </p:nvPicPr>
        <p:blipFill rotWithShape="1">
          <a:blip r:embed="rId4">
            <a:alphaModFix/>
          </a:blip>
          <a:srcRect b="13004" l="0" r="0" t="6024"/>
          <a:stretch/>
        </p:blipFill>
        <p:spPr>
          <a:xfrm>
            <a:off x="9542438" y="3392825"/>
            <a:ext cx="2649550" cy="28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debf8623d_0_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Models: Robot &amp; </a:t>
            </a:r>
            <a:r>
              <a:rPr lang="en-US"/>
              <a:t>Landmark </a:t>
            </a:r>
            <a:endParaRPr/>
          </a:p>
        </p:txBody>
      </p:sp>
      <p:pic>
        <p:nvPicPr>
          <p:cNvPr id="162" name="Google Shape;162;g29debf8623d_0_49"/>
          <p:cNvPicPr preferRelativeResize="0"/>
          <p:nvPr/>
        </p:nvPicPr>
        <p:blipFill rotWithShape="1">
          <a:blip r:embed="rId3">
            <a:alphaModFix/>
          </a:blip>
          <a:srcRect b="0" l="27474" r="31640" t="0"/>
          <a:stretch/>
        </p:blipFill>
        <p:spPr>
          <a:xfrm rot="5400000">
            <a:off x="1486850" y="1561037"/>
            <a:ext cx="3107900" cy="44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debf8623d_0_49"/>
          <p:cNvPicPr preferRelativeResize="0"/>
          <p:nvPr/>
        </p:nvPicPr>
        <p:blipFill rotWithShape="1">
          <a:blip r:embed="rId4">
            <a:alphaModFix/>
          </a:blip>
          <a:srcRect b="3642" l="0" r="0" t="5290"/>
          <a:stretch/>
        </p:blipFill>
        <p:spPr>
          <a:xfrm>
            <a:off x="6549650" y="1735163"/>
            <a:ext cx="3952725" cy="40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815482b5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Models: Charging Station &amp; Shelf</a:t>
            </a:r>
            <a:endParaRPr/>
          </a:p>
        </p:txBody>
      </p:sp>
      <p:pic>
        <p:nvPicPr>
          <p:cNvPr id="169" name="Google Shape;169;g29f815482b5_2_0"/>
          <p:cNvPicPr preferRelativeResize="0"/>
          <p:nvPr/>
        </p:nvPicPr>
        <p:blipFill rotWithShape="1">
          <a:blip r:embed="rId3">
            <a:alphaModFix/>
          </a:blip>
          <a:srcRect b="7865" l="0" r="3772" t="5696"/>
          <a:stretch/>
        </p:blipFill>
        <p:spPr>
          <a:xfrm>
            <a:off x="838200" y="2318750"/>
            <a:ext cx="4497899" cy="31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9f815482b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375" y="1574300"/>
            <a:ext cx="4302976" cy="4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debf8623d_0_5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Product 							</a:t>
            </a:r>
            <a:r>
              <a:rPr lang="en-US" sz="1033" u="sng">
                <a:solidFill>
                  <a:schemeClr val="hlink"/>
                </a:solidFill>
                <a:hlinkClick r:id="rId3"/>
              </a:rPr>
              <a:t>https://www.youtube.com/watch?v=KnP4f9_9hJw</a:t>
            </a:r>
            <a:endParaRPr sz="1033">
              <a:solidFill>
                <a:schemeClr val="lt1"/>
              </a:solidFill>
            </a:endParaRPr>
          </a:p>
        </p:txBody>
      </p:sp>
      <p:sp>
        <p:nvSpPr>
          <p:cNvPr id="176" name="Google Shape;176;g29debf8623d_0_54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29debf8623d_0_54" title="Capstone Final Vide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942967"/>
            <a:ext cx="10515600" cy="591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debf8623d_0_5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83" name="Google Shape;183;g29debf8623d_0_5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ebf8623d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Digital Twin?</a:t>
            </a:r>
            <a:endParaRPr/>
          </a:p>
        </p:txBody>
      </p:sp>
      <p:sp>
        <p:nvSpPr>
          <p:cNvPr id="95" name="Google Shape;95;g29debf8623d_0_3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Digital model of a real-world room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Uses computer vision to track items within the room and move them </a:t>
            </a:r>
            <a:r>
              <a:rPr lang="en-US"/>
              <a:t>accordingly</a:t>
            </a:r>
            <a:r>
              <a:rPr lang="en-US"/>
              <a:t> in the digital model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Heavily used for data collection and process optimization 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Example: 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Warning</a:t>
            </a:r>
            <a:r>
              <a:rPr lang="en-US"/>
              <a:t> a forklift driver if they are dangerously close to a </a:t>
            </a:r>
            <a:r>
              <a:rPr lang="en-US"/>
              <a:t>collision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debf8623d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Digital Twin</a:t>
            </a:r>
            <a:endParaRPr/>
          </a:p>
        </p:txBody>
      </p:sp>
      <p:sp>
        <p:nvSpPr>
          <p:cNvPr id="101" name="Google Shape;101;g29debf8623d_0_19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Twin of Dr. Florin’s ROWS Robot Lab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Built model in Unreal Engine 5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Tour of the lab is at 3:30</a:t>
            </a:r>
            <a:endParaRPr/>
          </a:p>
        </p:txBody>
      </p:sp>
      <p:pic>
        <p:nvPicPr>
          <p:cNvPr id="102" name="Google Shape;102;g29debf8623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475" y="3223975"/>
            <a:ext cx="6465525" cy="3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debf8623d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have we been working on?</a:t>
            </a:r>
            <a:endParaRPr/>
          </a:p>
        </p:txBody>
      </p:sp>
      <p:sp>
        <p:nvSpPr>
          <p:cNvPr id="108" name="Google Shape;108;g29debf8623d_0_8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Multi-Perspective Views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Object Detection Algorithms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Unreal Engine and </a:t>
            </a:r>
            <a:r>
              <a:rPr lang="en-US" sz="3000"/>
              <a:t>Database Management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-US" sz="3000"/>
              <a:t>3D Modeling Technology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ebf8623d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Top Down View</a:t>
            </a:r>
            <a:endParaRPr/>
          </a:p>
        </p:txBody>
      </p:sp>
      <p:sp>
        <p:nvSpPr>
          <p:cNvPr id="114" name="Google Shape;114;g29debf8623d_0_29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93065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Takes in Security Camera footage</a:t>
            </a:r>
            <a:endParaRPr/>
          </a:p>
          <a:p>
            <a:pPr indent="-3930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Manipulates that footage to create a top down view of the room</a:t>
            </a:r>
            <a:endParaRPr/>
          </a:p>
          <a:p>
            <a:pPr indent="-3930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Fixes perspective issue from the security camera angle</a:t>
            </a:r>
            <a:endParaRPr/>
          </a:p>
          <a:p>
            <a:pPr indent="-3930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Able to create the top down view frame by frame with live camera footage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b907b0760_0_2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b907b0760_0_250"/>
          <p:cNvSpPr txBox="1"/>
          <p:nvPr>
            <p:ph idx="1" type="body"/>
          </p:nvPr>
        </p:nvSpPr>
        <p:spPr>
          <a:xfrm>
            <a:off x="838200" y="18256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1eb907b0760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0"/>
            <a:ext cx="6172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eb907b0760_0_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0197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debf8623d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Detection</a:t>
            </a:r>
            <a:endParaRPr/>
          </a:p>
        </p:txBody>
      </p:sp>
      <p:sp>
        <p:nvSpPr>
          <p:cNvPr id="128" name="Google Shape;128;g29debf8623d_0_14"/>
          <p:cNvSpPr txBox="1"/>
          <p:nvPr>
            <p:ph idx="1" type="body"/>
          </p:nvPr>
        </p:nvSpPr>
        <p:spPr>
          <a:xfrm>
            <a:off x="838200" y="1825625"/>
            <a:ext cx="10515600" cy="435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973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Uses You Only Look Once (YOLO) v8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Able to run on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Images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Pre-recorded Video</a:t>
            </a:r>
            <a:endParaRPr/>
          </a:p>
          <a:p>
            <a:pPr indent="-35814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RTSP Security Camera Stream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Updates the robots positions within the database every frame</a:t>
            </a:r>
            <a:endParaRPr/>
          </a:p>
          <a:p>
            <a:pPr indent="-37973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Average delay of 52ms </a:t>
            </a:r>
            <a:endParaRPr/>
          </a:p>
        </p:txBody>
      </p:sp>
      <p:pic>
        <p:nvPicPr>
          <p:cNvPr id="129" name="Google Shape;129;g29debf8623d_0_14"/>
          <p:cNvPicPr preferRelativeResize="0"/>
          <p:nvPr/>
        </p:nvPicPr>
        <p:blipFill rotWithShape="1">
          <a:blip r:embed="rId3">
            <a:alphaModFix/>
          </a:blip>
          <a:srcRect b="37847" l="0" r="0" t="1284"/>
          <a:stretch/>
        </p:blipFill>
        <p:spPr>
          <a:xfrm>
            <a:off x="7148525" y="1744350"/>
            <a:ext cx="5043474" cy="319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debf8623d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the YOLO Model</a:t>
            </a:r>
            <a:endParaRPr/>
          </a:p>
        </p:txBody>
      </p:sp>
      <p:sp>
        <p:nvSpPr>
          <p:cNvPr id="135" name="Google Shape;135;g29debf8623d_0_24"/>
          <p:cNvSpPr txBox="1"/>
          <p:nvPr>
            <p:ph idx="1" type="body"/>
          </p:nvPr>
        </p:nvSpPr>
        <p:spPr>
          <a:xfrm>
            <a:off x="717525" y="1775350"/>
            <a:ext cx="10515600" cy="430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P</a:t>
            </a:r>
            <a:r>
              <a:rPr lang="en-US" sz="3100"/>
              <a:t>hoto annotation using CVAT.ai</a:t>
            </a:r>
            <a:endParaRPr sz="3100"/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Contains over 500 unique images</a:t>
            </a:r>
            <a:endParaRPr sz="3100"/>
          </a:p>
          <a:p>
            <a:pPr indent="-425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Trained / Retrained a total of 4 times</a:t>
            </a:r>
            <a:endParaRPr sz="3100"/>
          </a:p>
          <a:p>
            <a:pPr indent="-425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300 training cycles completed</a:t>
            </a:r>
            <a:endParaRPr sz="3100"/>
          </a:p>
          <a:p>
            <a:pPr indent="-425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100"/>
              <a:buChar char="▪"/>
            </a:pPr>
            <a:r>
              <a:rPr lang="en-US" sz="3100"/>
              <a:t>Took over 30 hours to complete each training</a:t>
            </a:r>
            <a:endParaRPr sz="3100"/>
          </a:p>
        </p:txBody>
      </p:sp>
      <p:pic>
        <p:nvPicPr>
          <p:cNvPr id="136" name="Google Shape;136;g29debf8623d_0_24"/>
          <p:cNvPicPr preferRelativeResize="0"/>
          <p:nvPr/>
        </p:nvPicPr>
        <p:blipFill rotWithShape="1">
          <a:blip r:embed="rId3">
            <a:alphaModFix/>
          </a:blip>
          <a:srcRect b="0" l="7227" r="0" t="0"/>
          <a:stretch/>
        </p:blipFill>
        <p:spPr>
          <a:xfrm>
            <a:off x="7742900" y="2241937"/>
            <a:ext cx="4449099" cy="2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ebf8623d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Management</a:t>
            </a:r>
            <a:endParaRPr/>
          </a:p>
        </p:txBody>
      </p:sp>
      <p:sp>
        <p:nvSpPr>
          <p:cNvPr id="142" name="Google Shape;142;g29debf8623d_0_34"/>
          <p:cNvSpPr txBox="1"/>
          <p:nvPr>
            <p:ph idx="1" type="body"/>
          </p:nvPr>
        </p:nvSpPr>
        <p:spPr>
          <a:xfrm>
            <a:off x="838200" y="1845725"/>
            <a:ext cx="10515600" cy="37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Need to get data from vision detection to Unreal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MongoDB is the database we decided to use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First step was getting C++ and python to connect to MongoDB</a:t>
            </a:r>
            <a:endParaRPr/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Getting Unreal to use the MongoDB Plugin was the next step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l Branding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2020-11-13T15:26:56Z</dcterms:created>
  <dc:creator>Michael Murphy</dc:creator>
</cp:coreProperties>
</file>