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6" r:id="rId6"/>
    <p:sldId id="273" r:id="rId7"/>
    <p:sldId id="262" r:id="rId8"/>
    <p:sldId id="274" r:id="rId9"/>
    <p:sldId id="275" r:id="rId10"/>
    <p:sldId id="276" r:id="rId11"/>
    <p:sldId id="277" r:id="rId12"/>
    <p:sldId id="280" r:id="rId13"/>
    <p:sldId id="27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8AAF6A-D2DB-5D46-9F29-A465F84470F9}" name="Mehul Parsana" initials="MP" userId="S::mparsana@microsoft.com::a3dfcffa-07b2-48e0-bdf5-60708e8fb3cb" providerId="AD"/>
  <p188:author id="{7CBBD76D-19C5-74A8-38EC-50911A215010}" name="Erik Anderson" initials="EA" userId="S::erikan@ntdev.microsoft.com::96099684-0ab5-4f25-be0f-b31108123650" providerId="AD"/>
  <p188:author id="{C49CB895-81AC-149A-6965-3694C00A7253}" name="Arvind Murching" initials="AM" userId="S::arvindm@ntdev.microsoft.com::8dd8f12b-637e-454e-bb03-bab4fe352b10" providerId="AD"/>
  <p188:author id="{2EB50697-834E-384A-A65D-B095F207FA32}" name="Harneet Sidhana" initials="HS" userId="S::harneets@microsoft.com::aa6a4762-5634-4ae2-b47f-bce18e13f9bc" providerId="AD"/>
  <p188:author id="{EB45ECB8-46C7-0333-1CB5-F1493A8FAC3E}" name="Kelda Anderson" initials="KA" userId="S::kanderson@microsoft.com::79442ff5-1ecc-4579-99d9-39d3ded3c4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FAE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6" dt="2021-04-27T17:19:56.274"/>
    <p1510:client id="{1DF2216A-DB6E-4E79-983C-8A25173BECD3}" v="134" dt="2021-04-26T17:53:49.018"/>
    <p1510:client id="{F0B2CCA2-8BA0-4F7B-B936-AAD4B01A44AB}" v="1570" dt="2021-04-27T15:00:23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4B07-FE77-42BE-B7AA-17CF29D0735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3947A-600A-41B4-882B-1E1F9D91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roject/ezpc-easy-secure-multi-party-comput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3947A-600A-41B4-882B-1E1F9D91EC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3947A-600A-41B4-882B-1E1F9D91EC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3947A-600A-41B4-882B-1E1F9D91EC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CrypTFlow2: Practical 2-Party Secure Inference</a:t>
            </a:r>
          </a:p>
          <a:p>
            <a:r>
              <a:rPr lang="en-US" sz="1200" b="0" i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Rathee, Deevashwer and Rathee, Mayank and Kumar, Nishant and Chandran, Nishanth and Gupta, Divya and Rastogi, </a:t>
            </a:r>
            <a:r>
              <a:rPr lang="en-US" sz="1200" b="0" i="1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Aseem</a:t>
            </a:r>
            <a:r>
              <a:rPr lang="en-US" sz="1200" b="0" i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and Sharma, Rahul</a:t>
            </a:r>
          </a:p>
          <a:p>
            <a:r>
              <a:rPr lang="en-US" sz="12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CCS '20: Proceedings of the 2020 ACM SIGSAC Conference on Computer and Communications Security</a:t>
            </a:r>
          </a:p>
          <a:p>
            <a:r>
              <a:rPr lang="en-US" sz="12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  <a:hlinkClick r:id="rId3"/>
              </a:rPr>
              <a:t>https://www.microsoft.com/en-us/research/project/ezpc-easy-secure-multi-party-computation/</a:t>
            </a:r>
            <a:r>
              <a:rPr lang="en-US" sz="120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3947A-600A-41B4-882B-1E1F9D91EC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A0A9-9819-4BA6-AB8B-75B355D96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42D6E-A17D-4352-A301-A762AB30F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99D7-DACA-4F65-A434-7070F29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5D62B-1D55-4BAC-8ED5-BFE85B00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E02D-72E8-46D4-A9FE-82EE9F40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5965-63AD-4401-BF0C-24BD1D58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9F82E-2DA1-4256-9ABC-C623103F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F136-9622-432C-89B8-DA2459B4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ED74-D5EF-483D-8E6D-F83E394E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E4178-9082-4F5A-AE49-2133F6A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B8515-6DBE-485A-9F1D-6799931E2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C83FF-5A12-47C7-904C-D4854999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0B5E-0BD6-4EFE-93B1-C62A1F17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B660-5B5B-4C01-8A14-642C94E8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2747-03CA-413F-97CF-25BFA029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3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4652-D07A-4579-B95F-DAFC5FC9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00A5-6118-4A2C-84D3-7555C7C4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6F80-81FF-47F3-8A53-1FAC6200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B803-B93C-43D4-90E5-7949239B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20DE-49D5-46C2-BC8B-4414273F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CC12-23BB-4B7E-BEF5-0D8E2746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33AE-4C5F-474C-B345-01362816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2D5D-3354-4ED9-850B-603FA56D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466B6-A0F5-4C3A-BF3E-4C236B79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DCB5-5829-4005-87E0-F7C21A67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0C80-1E63-4369-A372-F0FA6F29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F185-3306-452F-8F44-910E18588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CB3C7-389F-4268-BB7B-58F6C691A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96733-0C9A-4D8A-9F4B-78DF2C42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DD772-7C13-4C16-9959-E7C94292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41147-5E0B-4F57-B2C8-33B4F3C2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F58B-1A88-4444-9509-0E6D8225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3F69-A54D-4D6F-8A8F-83128D57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84BE2-92A6-4026-8366-7F4DD1DB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B1359-6F99-41C8-B60E-0B10037B6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CBD2B-07F6-403E-927B-63D3837BC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19F47-EA35-43A3-B629-B658AAB4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7ECAE-CB6B-4664-86BB-04C7BDF7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68731-5551-42A0-BE9E-37F14D1F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742-5783-43B2-900D-DB25D004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7FEC7-D534-4A32-AB4B-F00342A5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62567-5FB9-43D5-A39D-E01206E0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EEFF0-CF7C-4E0B-B55C-DAD5382C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389BA-4826-47F1-AED9-94172E10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83C0E-522C-44E0-BD96-61B1C93B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146E-6D95-40A1-8313-8D2B2F9D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351C-40DB-44CD-B8BE-840BABBE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72A2-5941-41C8-9668-30E9F5C8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D9215-7692-4C4D-B2BC-FBC82ABE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D0B0-C8A5-4100-BB42-93DA8722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000A0-E28D-4815-93A3-0FFAA72B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0FEB-3A39-4231-8FAF-0CCF3E28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0F24-A01F-44DC-99B3-10A91FE3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D5BD5-7E41-432A-8FFB-194A652D9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ACAC3-1F5E-4D60-8CF4-652DED413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ED6C6-A976-40C9-B05A-8C1F5F5D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FBE0B-5D67-4397-AB9A-E154C3A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FFF9-A8AB-4543-8453-CE374682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5E482-F5C6-4B03-9861-B2147DA3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FC06-94B0-4BCE-AFF1-E1846360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BC26-E50F-4B29-B7C9-D00129BE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1C4D-DD9D-4DBE-ABD8-570819D282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8C4D-37D2-4AFD-9CB9-BECBC8ABF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AB52-10A4-42DD-8FD9-40D767684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69EA-99F8-4914-89F0-26F1E69E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CG/privacy-preserving-ads/issues/3" TargetMode="External"/><Relationship Id="rId2" Type="http://schemas.openxmlformats.org/officeDocument/2006/relationships/hyperlink" Target="https://github.com/WICG/privacy-preserving-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6.jpe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64A-F19C-4D20-B626-A2EC53BA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101"/>
            <a:ext cx="9144000" cy="1785796"/>
          </a:xfrm>
        </p:spPr>
        <p:txBody>
          <a:bodyPr/>
          <a:lstStyle/>
          <a:p>
            <a:r>
              <a:rPr lang="en-US">
                <a:latin typeface="+mn-lt"/>
              </a:rPr>
              <a:t>Privacy Preserving Ads</a:t>
            </a: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600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4AB6-678D-4469-B291-A2C164BA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91" y="265328"/>
            <a:ext cx="10515600" cy="804482"/>
          </a:xfrm>
        </p:spPr>
        <p:txBody>
          <a:bodyPr/>
          <a:lstStyle/>
          <a:p>
            <a:r>
              <a:rPr lang="en-US" b="1"/>
              <a:t>PARAKEET test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3C9A-3DEF-4BBF-8E7B-DC675385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91" y="1234402"/>
            <a:ext cx="11232106" cy="504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Polyfill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library for ad interests, ad request and rendering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23A260-FDA9-46CF-A521-34079EE29A03}"/>
              </a:ext>
            </a:extLst>
          </p:cNvPr>
          <p:cNvSpPr txBox="1">
            <a:spLocks/>
          </p:cNvSpPr>
          <p:nvPr/>
        </p:nvSpPr>
        <p:spPr>
          <a:xfrm>
            <a:off x="6096000" y="1943101"/>
            <a:ext cx="5972032" cy="481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Goal: 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Implement ad serving flows – user features in browser and runtime read access 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Provide robust ad parameter setup – placement size, location, device etc.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Data flows and key management for user feature encryption/decryption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850EDC-07EF-4C37-A497-7A796B668CE8}"/>
              </a:ext>
            </a:extLst>
          </p:cNvPr>
          <p:cNvSpPr txBox="1">
            <a:spLocks/>
          </p:cNvSpPr>
          <p:nvPr/>
        </p:nvSpPr>
        <p:spPr>
          <a:xfrm>
            <a:off x="368491" y="1815084"/>
            <a:ext cx="5431808" cy="4901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sz="3200" b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Request: </a:t>
            </a:r>
          </a:p>
          <a:p>
            <a:pPr>
              <a:lnSpc>
                <a:spcPct val="160000"/>
              </a:lnSpc>
            </a:pPr>
            <a:r>
              <a:rPr lang="en-US" sz="2900">
                <a:latin typeface="Segoe UI Light" panose="020B0502040204020203" pitchFamily="34" charset="0"/>
                <a:cs typeface="Segoe UI Light" panose="020B0502040204020203" pitchFamily="34" charset="0"/>
              </a:rPr>
              <a:t>Participants for alpha trials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900" b="1">
                <a:latin typeface="Segoe UI Light" panose="020B0502040204020203" pitchFamily="34" charset="0"/>
                <a:cs typeface="Segoe UI Light" panose="020B0502040204020203" pitchFamily="34" charset="0"/>
              </a:rPr>
              <a:t>Dev setup</a:t>
            </a:r>
          </a:p>
          <a:p>
            <a:pPr>
              <a:lnSpc>
                <a:spcPct val="160000"/>
              </a:lnSpc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Advertiser.com JS changes to leverage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polyfill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library to handle user features </a:t>
            </a:r>
          </a:p>
          <a:p>
            <a:pPr>
              <a:lnSpc>
                <a:spcPct val="160000"/>
              </a:lnSpc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Ad Request changes to access user features </a:t>
            </a:r>
          </a:p>
          <a:p>
            <a:pPr>
              <a:lnSpc>
                <a:spcPct val="160000"/>
              </a:lnSpc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Ad server changes to accept user features in request (instead of cookie), and enable ad serving</a:t>
            </a:r>
          </a:p>
        </p:txBody>
      </p:sp>
    </p:spTree>
    <p:extLst>
      <p:ext uri="{BB962C8B-B14F-4D97-AF65-F5344CB8AC3E}">
        <p14:creationId xmlns:p14="http://schemas.microsoft.com/office/powerpoint/2010/main" val="78810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824-B834-43D0-A230-C6642DD4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436"/>
          </a:xfrm>
        </p:spPr>
        <p:txBody>
          <a:bodyPr/>
          <a:lstStyle/>
          <a:p>
            <a:r>
              <a:rPr lang="en-US" b="1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743B-A490-4563-8837-339E5BF6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7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Post your questions or issues via </a:t>
            </a:r>
            <a:r>
              <a:rPr lang="en-US" dirty="0">
                <a:latin typeface="+mj-lt"/>
                <a:hlinkClick r:id="rId2"/>
              </a:rPr>
              <a:t>GitHub repo</a:t>
            </a:r>
            <a:endParaRPr lang="en-US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We’ll provide regular updates on progress on development, test and design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Participate in the design discussions in </a:t>
            </a:r>
            <a:r>
              <a:rPr lang="en-US" dirty="0">
                <a:latin typeface="+mj-lt"/>
                <a:hlinkClick r:id="rId3"/>
              </a:rPr>
              <a:t>bi-weekly calls</a:t>
            </a:r>
            <a:endParaRPr lang="en-US" dirty="0">
              <a:latin typeface="+mj-lt"/>
              <a:cs typeface="Calibri Light"/>
              <a:hlinkClick r:id="rId3"/>
            </a:endParaRP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213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DF5C1B-296D-4284-BC43-9C2ECFDD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49" y="2806767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771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D3C0-FDAE-4345-8239-69C19E66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30" y="596508"/>
            <a:ext cx="10515600" cy="612505"/>
          </a:xfrm>
        </p:spPr>
        <p:txBody>
          <a:bodyPr>
            <a:normAutofit fontScale="90000"/>
          </a:bodyPr>
          <a:lstStyle/>
          <a:p>
            <a:r>
              <a:rPr lang="en-US" b="1"/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1DB3D2-2651-4276-8271-CAD2AF9C45AE}"/>
              </a:ext>
            </a:extLst>
          </p:cNvPr>
          <p:cNvSpPr txBox="1">
            <a:spLocks/>
          </p:cNvSpPr>
          <p:nvPr/>
        </p:nvSpPr>
        <p:spPr>
          <a:xfrm>
            <a:off x="776830" y="1736470"/>
            <a:ext cx="10515600" cy="37635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>
                <a:latin typeface="+mj-lt"/>
                <a:cs typeface="Calibri Light"/>
              </a:rPr>
              <a:t>Quick Recap of PARAKEET</a:t>
            </a:r>
          </a:p>
          <a:p>
            <a:pPr>
              <a:lnSpc>
                <a:spcPct val="150000"/>
              </a:lnSpc>
            </a:pPr>
            <a:r>
              <a:rPr lang="en-US" sz="3600" dirty="0" err="1">
                <a:latin typeface="+mj-lt"/>
                <a:cs typeface="Calibri Light"/>
              </a:rPr>
              <a:t>MaCAW</a:t>
            </a:r>
            <a:endParaRPr lang="en-US" sz="3600" dirty="0"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+mj-lt"/>
                <a:cs typeface="Calibri Light"/>
              </a:rPr>
              <a:t>Test setup update for PARAKEET </a:t>
            </a:r>
          </a:p>
        </p:txBody>
      </p:sp>
    </p:spTree>
    <p:extLst>
      <p:ext uri="{BB962C8B-B14F-4D97-AF65-F5344CB8AC3E}">
        <p14:creationId xmlns:p14="http://schemas.microsoft.com/office/powerpoint/2010/main" val="232674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92FE2D80-B0A4-4B95-BA83-C337EC26FC16}"/>
              </a:ext>
            </a:extLst>
          </p:cNvPr>
          <p:cNvSpPr txBox="1"/>
          <p:nvPr/>
        </p:nvSpPr>
        <p:spPr>
          <a:xfrm>
            <a:off x="7276861" y="6225889"/>
            <a:ext cx="484342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LEGEND: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publisher context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C’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anonymized publisher context - link scrubbing, keywords and category scrubbing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S’–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differentially private user targeting and features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E4602AAD-1203-0E41-B641-709CB011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08" y="56320"/>
            <a:ext cx="11450581" cy="525982"/>
          </a:xfrm>
        </p:spPr>
        <p:txBody>
          <a:bodyPr>
            <a:normAutofit fontScale="90000"/>
          </a:bodyPr>
          <a:lstStyle/>
          <a:p>
            <a:r>
              <a:rPr lang="en-US" sz="3200" b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PARAKEET </a:t>
            </a:r>
            <a:r>
              <a:rPr kumimoji="0" lang="en-US" sz="1800" b="1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rivate and </a:t>
            </a:r>
            <a:r>
              <a:rPr kumimoji="0" lang="en-US" sz="1800" b="1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A</a:t>
            </a:r>
            <a:r>
              <a:rPr kumimoji="0" lang="en-US" sz="1800" b="0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nonymized </a:t>
            </a:r>
            <a:r>
              <a:rPr kumimoji="0" lang="en-US" sz="1800" b="1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R</a:t>
            </a:r>
            <a:r>
              <a:rPr kumimoji="0" lang="en-US" sz="1800" b="0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equests for </a:t>
            </a:r>
            <a:r>
              <a:rPr kumimoji="0" lang="en-US" sz="1800" b="1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A</a:t>
            </a:r>
            <a:r>
              <a:rPr kumimoji="0" lang="en-US" sz="1800" b="0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ds that </a:t>
            </a:r>
            <a:r>
              <a:rPr kumimoji="0" lang="en-US" sz="1800" b="1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K</a:t>
            </a:r>
            <a:r>
              <a:rPr kumimoji="0" lang="en-US" sz="1800" b="0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eep Ad </a:t>
            </a:r>
            <a:r>
              <a:rPr kumimoji="0" lang="en-US" sz="1800" b="1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E</a:t>
            </a:r>
            <a:r>
              <a:rPr kumimoji="0" lang="en-US" sz="1800" b="0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fficiency and </a:t>
            </a:r>
            <a:r>
              <a:rPr kumimoji="0" lang="en-US" sz="1800" b="1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E</a:t>
            </a:r>
            <a:r>
              <a:rPr kumimoji="0" lang="en-US" sz="1800" b="0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nhance </a:t>
            </a:r>
            <a:r>
              <a:rPr kumimoji="0" lang="en-US" sz="1800" b="1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ransparency</a:t>
            </a:r>
            <a:endParaRPr lang="en-US" sz="3200">
              <a:ln w="3175">
                <a:noFill/>
              </a:ln>
              <a:solidFill>
                <a:schemeClr val="accent1"/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4">
                <a:extLst>
                  <a:ext uri="{FF2B5EF4-FFF2-40B4-BE49-F238E27FC236}">
                    <a16:creationId xmlns:a16="http://schemas.microsoft.com/office/drawing/2014/main" id="{50E0B437-8D80-472B-90E5-45BDCB7DF7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954" y="837525"/>
                <a:ext cx="4813223" cy="2797683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Summary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Anonymized context and Differentially Private segments </a:t>
                </a:r>
                <a14:m>
                  <m:oMath xmlns:m="http://schemas.openxmlformats.org/officeDocument/2006/math">
                    <m:r>
                      <a: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sSup>
                      <m:sSupPr>
                        <m:ctrlPr>
                          <a:rPr kumimoji="0" lang="en-US" sz="1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𝐜</m:t>
                        </m:r>
                      </m:e>
                      <m:sup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sz="1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𝐬</m:t>
                        </m:r>
                      </m:e>
                      <m:sup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</m:oMath>
                </a14:m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in the ad request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supports retrieval, ranking, bid model, auction on Ad network, DSP and SSP servers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Proxy service to control fingerprinting in ad request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Direct trade-off between monetization efficacy and privacy parameters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Less disruptive changes in ads ecosystem and improves privacy through anonymization</a:t>
                </a:r>
              </a:p>
            </p:txBody>
          </p:sp>
        </mc:Choice>
        <mc:Fallback xmlns="">
          <p:sp>
            <p:nvSpPr>
              <p:cNvPr id="65" name="Content Placeholder 4">
                <a:extLst>
                  <a:ext uri="{FF2B5EF4-FFF2-40B4-BE49-F238E27FC236}">
                    <a16:creationId xmlns:a16="http://schemas.microsoft.com/office/drawing/2014/main" id="{50E0B437-8D80-472B-90E5-45BDCB7DF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4" y="837525"/>
                <a:ext cx="4813223" cy="2797683"/>
              </a:xfrm>
              <a:prstGeom prst="rect">
                <a:avLst/>
              </a:prstGeom>
              <a:blipFill>
                <a:blip r:embed="rId3"/>
                <a:stretch>
                  <a:fillRect l="-505" t="-2386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4">
                <a:extLst>
                  <a:ext uri="{FF2B5EF4-FFF2-40B4-BE49-F238E27FC236}">
                    <a16:creationId xmlns:a16="http://schemas.microsoft.com/office/drawing/2014/main" id="{92EDCBDF-A0EC-4406-94F4-C57C11F09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68" y="3871326"/>
                <a:ext cx="4813223" cy="2061248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Limitation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sSup>
                      <m:sSupPr>
                        <m:ctrlPr>
                          <a:rPr kumimoji="0" lang="en-US" sz="1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𝐜</m:t>
                        </m:r>
                      </m:e>
                      <m:sup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sz="1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𝐬</m:t>
                        </m:r>
                      </m:e>
                      <m:sup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</m:oMath>
                </a14:m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are in plaintext in ad request – prone to adversarial privacy attacks – Issue </a:t>
                </a:r>
              </a:p>
              <a:p>
                <a:pPr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Privacy</a:t>
                </a:r>
                <a:r>
                  <a:rPr lang="en-US" sz="160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functions on 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targeting profile and user features </a:t>
                </a: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impact Bid models, Ranking and Auction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Anonymity thresholds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6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𝐜</m:t>
                        </m:r>
                      </m:e>
                      <m:sup>
                        <m:r>
                          <a:rPr kumimoji="0" lang="en-US" sz="16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impact brand safety controls</a:t>
                </a:r>
              </a:p>
            </p:txBody>
          </p:sp>
        </mc:Choice>
        <mc:Fallback xmlns="">
          <p:sp>
            <p:nvSpPr>
              <p:cNvPr id="73" name="Content Placeholder 4">
                <a:extLst>
                  <a:ext uri="{FF2B5EF4-FFF2-40B4-BE49-F238E27FC236}">
                    <a16:creationId xmlns:a16="http://schemas.microsoft.com/office/drawing/2014/main" id="{92EDCBDF-A0EC-4406-94F4-C57C11F09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68" y="3871326"/>
                <a:ext cx="4813223" cy="2061248"/>
              </a:xfrm>
              <a:prstGeom prst="rect">
                <a:avLst/>
              </a:prstGeom>
              <a:blipFill>
                <a:blip r:embed="rId4"/>
                <a:stretch>
                  <a:fillRect l="-884" t="-2353" b="-2059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1DA6D19-7F73-4E0E-AEA8-5A7305AB2580}"/>
              </a:ext>
            </a:extLst>
          </p:cNvPr>
          <p:cNvGrpSpPr/>
          <p:nvPr/>
        </p:nvGrpSpPr>
        <p:grpSpPr>
          <a:xfrm>
            <a:off x="4951773" y="995819"/>
            <a:ext cx="7111953" cy="5156126"/>
            <a:chOff x="68464" y="1396543"/>
            <a:chExt cx="6889361" cy="451323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76FC20C-5D9C-4853-ACEA-B92540D79C4B}"/>
                </a:ext>
              </a:extLst>
            </p:cNvPr>
            <p:cNvSpPr/>
            <p:nvPr/>
          </p:nvSpPr>
          <p:spPr>
            <a:xfrm>
              <a:off x="1001034" y="1396543"/>
              <a:ext cx="1849729" cy="4513238"/>
            </a:xfrm>
            <a:prstGeom prst="roundRect">
              <a:avLst>
                <a:gd name="adj" fmla="val 382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BROWSER</a:t>
              </a: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0C7691-F52A-4F67-B1DD-FB473C0101D2}"/>
                </a:ext>
              </a:extLst>
            </p:cNvPr>
            <p:cNvSpPr/>
            <p:nvPr/>
          </p:nvSpPr>
          <p:spPr>
            <a:xfrm>
              <a:off x="1147599" y="1687876"/>
              <a:ext cx="1589675" cy="7327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PUBLISHER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0EEC2-8716-49CF-B1EC-4AD6FCDA8128}"/>
                </a:ext>
              </a:extLst>
            </p:cNvPr>
            <p:cNvSpPr/>
            <p:nvPr/>
          </p:nvSpPr>
          <p:spPr>
            <a:xfrm>
              <a:off x="1077328" y="5421338"/>
              <a:ext cx="1651728" cy="38678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ADVERTISER 123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B10101-FD60-42DD-8FB4-FD6BD5155FCB}"/>
                </a:ext>
              </a:extLst>
            </p:cNvPr>
            <p:cNvSpPr/>
            <p:nvPr/>
          </p:nvSpPr>
          <p:spPr>
            <a:xfrm>
              <a:off x="5648047" y="2774745"/>
              <a:ext cx="1237441" cy="141991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SSP/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>
                  <a:solidFill>
                    <a:prstClr val="black"/>
                  </a:solidFill>
                  <a:latin typeface="Calibri" panose="020F0502020204030204"/>
                </a:rPr>
                <a:t>DSP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8BDA5BE-1C94-4444-9F7B-1BFE59C72998}"/>
                </a:ext>
              </a:extLst>
            </p:cNvPr>
            <p:cNvCxnSpPr>
              <a:cxnSpLocks/>
              <a:stCxn id="51" idx="2"/>
              <a:endCxn id="9" idx="1"/>
            </p:cNvCxnSpPr>
            <p:nvPr/>
          </p:nvCxnSpPr>
          <p:spPr>
            <a:xfrm rot="16200000" flipH="1">
              <a:off x="-114213" y="4423191"/>
              <a:ext cx="1663036" cy="7200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477F47D-A450-4CD8-A30B-D67578881BE4}"/>
                </a:ext>
              </a:extLst>
            </p:cNvPr>
            <p:cNvCxnSpPr>
              <a:cxnSpLocks/>
              <a:stCxn id="51" idx="0"/>
              <a:endCxn id="8" idx="1"/>
            </p:cNvCxnSpPr>
            <p:nvPr/>
          </p:nvCxnSpPr>
          <p:spPr>
            <a:xfrm rot="5400000" flipH="1" flipV="1">
              <a:off x="92533" y="2318996"/>
              <a:ext cx="1319815" cy="790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10D6E3-6120-437A-B373-18548D711627}"/>
                </a:ext>
              </a:extLst>
            </p:cNvPr>
            <p:cNvGrpSpPr/>
            <p:nvPr/>
          </p:nvGrpSpPr>
          <p:grpSpPr>
            <a:xfrm>
              <a:off x="1797527" y="3536550"/>
              <a:ext cx="939749" cy="189652"/>
              <a:chOff x="4827113" y="2929688"/>
              <a:chExt cx="899512" cy="177950"/>
            </a:xfrm>
            <a:no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97AF498-735A-4555-ADF3-7628148A7335}"/>
                  </a:ext>
                </a:extLst>
              </p:cNvPr>
              <p:cNvSpPr/>
              <p:nvPr/>
            </p:nvSpPr>
            <p:spPr>
              <a:xfrm>
                <a:off x="4827113" y="2929688"/>
                <a:ext cx="153223" cy="17794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CDD4B4-1086-4F7D-BAC9-402C5AC52311}"/>
                  </a:ext>
                </a:extLst>
              </p:cNvPr>
              <p:cNvSpPr/>
              <p:nvPr/>
            </p:nvSpPr>
            <p:spPr>
              <a:xfrm>
                <a:off x="4980335" y="2929689"/>
                <a:ext cx="746290" cy="17794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AdReq</a:t>
                </a:r>
                <a:r>
                  <a: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(C),</a:t>
                </a:r>
                <a:r>
                  <a:rPr kumimoji="0" 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S’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0EFAE3-D0D7-4E00-A6F0-483BB8081C16}"/>
                </a:ext>
              </a:extLst>
            </p:cNvPr>
            <p:cNvSpPr txBox="1"/>
            <p:nvPr/>
          </p:nvSpPr>
          <p:spPr>
            <a:xfrm>
              <a:off x="5679160" y="3699633"/>
              <a:ext cx="12574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Retrieval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Ranking &amp; Pricing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Budget Control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6343C8-9F98-4AD7-BAB5-497341F5C579}"/>
                </a:ext>
              </a:extLst>
            </p:cNvPr>
            <p:cNvSpPr/>
            <p:nvPr/>
          </p:nvSpPr>
          <p:spPr>
            <a:xfrm>
              <a:off x="5568064" y="2670713"/>
              <a:ext cx="1389761" cy="215867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43153F-AB12-4BED-8030-11FF234FCDC2}"/>
                </a:ext>
              </a:extLst>
            </p:cNvPr>
            <p:cNvSpPr/>
            <p:nvPr/>
          </p:nvSpPr>
          <p:spPr>
            <a:xfrm>
              <a:off x="3178349" y="4182900"/>
              <a:ext cx="1033873" cy="56870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Privacy Analysis &amp; Targeting Anonymization 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4365F4-5512-4D6A-853C-0323C51BC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910" y="5042424"/>
              <a:ext cx="0" cy="36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67DDD8-DE70-4204-A0A1-E313ED23063B}"/>
                </a:ext>
              </a:extLst>
            </p:cNvPr>
            <p:cNvSpPr/>
            <p:nvPr/>
          </p:nvSpPr>
          <p:spPr>
            <a:xfrm>
              <a:off x="1467872" y="5182493"/>
              <a:ext cx="653120" cy="131142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{s1, s2}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71DF5CD-A151-4ADB-80F3-309B35BF5C00}"/>
                </a:ext>
              </a:extLst>
            </p:cNvPr>
            <p:cNvSpPr/>
            <p:nvPr/>
          </p:nvSpPr>
          <p:spPr>
            <a:xfrm>
              <a:off x="1077137" y="4165550"/>
              <a:ext cx="1453051" cy="876874"/>
            </a:xfrm>
            <a:prstGeom prst="roundRect">
              <a:avLst>
                <a:gd name="adj" fmla="val 848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Browser User Segment and feature Storage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94D0973-70F5-4728-996A-F431AB584923}"/>
                </a:ext>
              </a:extLst>
            </p:cNvPr>
            <p:cNvGrpSpPr/>
            <p:nvPr/>
          </p:nvGrpSpPr>
          <p:grpSpPr>
            <a:xfrm>
              <a:off x="1327269" y="4765961"/>
              <a:ext cx="993512" cy="193608"/>
              <a:chOff x="2327031" y="5124724"/>
              <a:chExt cx="993512" cy="19360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15E2248-A952-4359-ABA3-065B59F31F49}"/>
                  </a:ext>
                </a:extLst>
              </p:cNvPr>
              <p:cNvGrpSpPr/>
              <p:nvPr/>
            </p:nvGrpSpPr>
            <p:grpSpPr>
              <a:xfrm>
                <a:off x="2327031" y="5124726"/>
                <a:ext cx="433531" cy="193606"/>
                <a:chOff x="4902806" y="5107009"/>
                <a:chExt cx="285945" cy="13923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F9D4F9-F324-410F-AC97-248D73FE540A}"/>
                    </a:ext>
                  </a:extLst>
                </p:cNvPr>
                <p:cNvSpPr/>
                <p:nvPr/>
              </p:nvSpPr>
              <p:spPr>
                <a:xfrm>
                  <a:off x="5008170" y="5107021"/>
                  <a:ext cx="180581" cy="13922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rPr>
                    <a:t>s1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58C4987-F769-499A-A917-BB37AE1EAA98}"/>
                    </a:ext>
                  </a:extLst>
                </p:cNvPr>
                <p:cNvSpPr/>
                <p:nvPr/>
              </p:nvSpPr>
              <p:spPr>
                <a:xfrm>
                  <a:off x="4902801" y="5107020"/>
                  <a:ext cx="99334" cy="13922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rPr>
                    <a:t>U</a:t>
                  </a:r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ADB5FA1-D5B3-44A0-A57B-9C0F1AF29291}"/>
                  </a:ext>
                </a:extLst>
              </p:cNvPr>
              <p:cNvSpPr/>
              <p:nvPr/>
            </p:nvSpPr>
            <p:spPr>
              <a:xfrm>
                <a:off x="2760553" y="5124724"/>
                <a:ext cx="279312" cy="1935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4100925-DB84-42E7-9088-E42074A3CA41}"/>
                  </a:ext>
                </a:extLst>
              </p:cNvPr>
              <p:cNvSpPr/>
              <p:nvPr/>
            </p:nvSpPr>
            <p:spPr>
              <a:xfrm>
                <a:off x="3038450" y="5124724"/>
                <a:ext cx="282093" cy="1935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sn</a:t>
                </a:r>
                <a:endPara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34800D-C300-4CFF-AE5D-CEA8C7CCB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892" y="3248258"/>
              <a:ext cx="1457125" cy="19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EFB75F9-3E75-4F8C-9C0C-967DCC60C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9079" y="3595330"/>
              <a:ext cx="1451919" cy="1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54DF79-3657-49E3-B559-A36557A40380}"/>
                </a:ext>
              </a:extLst>
            </p:cNvPr>
            <p:cNvSpPr/>
            <p:nvPr/>
          </p:nvSpPr>
          <p:spPr>
            <a:xfrm>
              <a:off x="2425281" y="5475970"/>
              <a:ext cx="266077" cy="24179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JS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DE21F7-0089-4BC5-8C94-80C237322D06}"/>
                </a:ext>
              </a:extLst>
            </p:cNvPr>
            <p:cNvSpPr/>
            <p:nvPr/>
          </p:nvSpPr>
          <p:spPr>
            <a:xfrm>
              <a:off x="4446793" y="3202593"/>
              <a:ext cx="962284" cy="1663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AdReq</a:t>
              </a: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(C’, S’)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DD196E-AA36-4491-BA1C-553AD665846F}"/>
                </a:ext>
              </a:extLst>
            </p:cNvPr>
            <p:cNvSpPr/>
            <p:nvPr/>
          </p:nvSpPr>
          <p:spPr>
            <a:xfrm>
              <a:off x="4442906" y="3542986"/>
              <a:ext cx="962284" cy="146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537453-76E0-4786-AC5B-6B5724098B6D}"/>
                </a:ext>
              </a:extLst>
            </p:cNvPr>
            <p:cNvSpPr/>
            <p:nvPr/>
          </p:nvSpPr>
          <p:spPr>
            <a:xfrm>
              <a:off x="3185825" y="3108238"/>
              <a:ext cx="1010303" cy="7492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Request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 Anonymization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+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Proxy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09D788-E8CA-48C7-9702-410B150B07FE}"/>
                </a:ext>
              </a:extLst>
            </p:cNvPr>
            <p:cNvSpPr/>
            <p:nvPr/>
          </p:nvSpPr>
          <p:spPr>
            <a:xfrm>
              <a:off x="2152833" y="3067600"/>
              <a:ext cx="623533" cy="197696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Winner Ad</a:t>
              </a:r>
            </a:p>
          </p:txBody>
        </p:sp>
        <p:sp>
          <p:nvSpPr>
            <p:cNvPr id="48" name="Callout: Line with Accent Bar 47">
              <a:extLst>
                <a:ext uri="{FF2B5EF4-FFF2-40B4-BE49-F238E27FC236}">
                  <a16:creationId xmlns:a16="http://schemas.microsoft.com/office/drawing/2014/main" id="{E8C1079E-D2AF-4ACF-8260-7EDE6616CFC0}"/>
                </a:ext>
              </a:extLst>
            </p:cNvPr>
            <p:cNvSpPr/>
            <p:nvPr/>
          </p:nvSpPr>
          <p:spPr>
            <a:xfrm>
              <a:off x="4737970" y="2959521"/>
              <a:ext cx="778983" cy="160955"/>
            </a:xfrm>
            <a:prstGeom prst="accentCallout1">
              <a:avLst>
                <a:gd name="adj1" fmla="val 18750"/>
                <a:gd name="adj2" fmla="val -8333"/>
                <a:gd name="adj3" fmla="val 156058"/>
                <a:gd name="adj4" fmla="val -2895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Anon Request</a:t>
              </a:r>
            </a:p>
          </p:txBody>
        </p:sp>
        <p:pic>
          <p:nvPicPr>
            <p:cNvPr id="51" name="Graphic 50" descr="User">
              <a:extLst>
                <a:ext uri="{FF2B5EF4-FFF2-40B4-BE49-F238E27FC236}">
                  <a16:creationId xmlns:a16="http://schemas.microsoft.com/office/drawing/2014/main" id="{05CBA8D0-1D75-4CEE-83A3-F464AF805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464" y="3374061"/>
              <a:ext cx="577635" cy="577635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EE5AEF2-BBD2-4481-AC76-9948C6A9A65B}"/>
                </a:ext>
              </a:extLst>
            </p:cNvPr>
            <p:cNvCxnSpPr>
              <a:cxnSpLocks/>
              <a:stCxn id="26" idx="1"/>
              <a:endCxn id="32" idx="3"/>
            </p:cNvCxnSpPr>
            <p:nvPr/>
          </p:nvCxnSpPr>
          <p:spPr>
            <a:xfrm flipH="1">
              <a:off x="2530188" y="4467255"/>
              <a:ext cx="648161" cy="13673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4B6A804-39CF-4F6B-BABE-2B7081076CE3}"/>
                </a:ext>
              </a:extLst>
            </p:cNvPr>
            <p:cNvGrpSpPr/>
            <p:nvPr/>
          </p:nvGrpSpPr>
          <p:grpSpPr>
            <a:xfrm>
              <a:off x="1327269" y="4470128"/>
              <a:ext cx="1005765" cy="170440"/>
              <a:chOff x="4902801" y="5123669"/>
              <a:chExt cx="671591" cy="12257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75926CD-55E9-4E3A-8984-DFD020653F88}"/>
                  </a:ext>
                </a:extLst>
              </p:cNvPr>
              <p:cNvSpPr/>
              <p:nvPr/>
            </p:nvSpPr>
            <p:spPr>
              <a:xfrm>
                <a:off x="5008170" y="5129207"/>
                <a:ext cx="566222" cy="1170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S’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04BD0B-07EE-4220-A35F-EDA40B48C782}"/>
                  </a:ext>
                </a:extLst>
              </p:cNvPr>
              <p:cNvSpPr/>
              <p:nvPr/>
            </p:nvSpPr>
            <p:spPr>
              <a:xfrm>
                <a:off x="4902801" y="5123669"/>
                <a:ext cx="99334" cy="1225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U</a:t>
                </a:r>
              </a:p>
            </p:txBody>
          </p:sp>
        </p:grp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098F4E31-6130-4A08-A448-A21000EA23E4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1678289" y="2342187"/>
              <a:ext cx="1507536" cy="1140660"/>
            </a:xfrm>
            <a:prstGeom prst="bentConnector3">
              <a:avLst>
                <a:gd name="adj1" fmla="val -3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1EA193A7-DDB8-4FE9-BE31-34F9BD86DA76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1678289" y="3482847"/>
              <a:ext cx="1507536" cy="657552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E57DDC8E-672E-4EA4-9E3B-221D6B76EDC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92201" y="2347553"/>
              <a:ext cx="1187822" cy="9508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CE9175CD-7638-4354-B6F7-C09A9BB9EBDF}"/>
                </a:ext>
              </a:extLst>
            </p:cNvPr>
            <p:cNvSpPr/>
            <p:nvPr/>
          </p:nvSpPr>
          <p:spPr>
            <a:xfrm>
              <a:off x="3073099" y="2945428"/>
              <a:ext cx="1227090" cy="1936182"/>
            </a:xfrm>
            <a:prstGeom prst="roundRect">
              <a:avLst>
                <a:gd name="adj" fmla="val 4666"/>
              </a:avLst>
            </a:prstGeom>
            <a:noFill/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2DC0313E-693B-4330-8DFA-9D1A28ED460B}"/>
                </a:ext>
              </a:extLst>
            </p:cNvPr>
            <p:cNvSpPr/>
            <p:nvPr/>
          </p:nvSpPr>
          <p:spPr>
            <a:xfrm>
              <a:off x="499587" y="5423409"/>
              <a:ext cx="138414" cy="149638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65DC1BD-18A0-4E81-916D-BC85F6C99EDC}"/>
                </a:ext>
              </a:extLst>
            </p:cNvPr>
            <p:cNvSpPr/>
            <p:nvPr/>
          </p:nvSpPr>
          <p:spPr>
            <a:xfrm>
              <a:off x="2729055" y="4537729"/>
              <a:ext cx="138414" cy="149638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A42B0C98-A34A-4209-8D48-FDEA99BBEC26}"/>
                </a:ext>
              </a:extLst>
            </p:cNvPr>
            <p:cNvSpPr/>
            <p:nvPr/>
          </p:nvSpPr>
          <p:spPr>
            <a:xfrm>
              <a:off x="1629304" y="3536550"/>
              <a:ext cx="138414" cy="149638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96B460CA-434E-4FCD-B68D-0DCC23EFF59D}"/>
                </a:ext>
              </a:extLst>
            </p:cNvPr>
            <p:cNvSpPr/>
            <p:nvPr/>
          </p:nvSpPr>
          <p:spPr>
            <a:xfrm>
              <a:off x="4337853" y="3384412"/>
              <a:ext cx="153091" cy="159743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3FFAB66-FE8F-41F7-A717-A1BC4057A9D9}"/>
                </a:ext>
              </a:extLst>
            </p:cNvPr>
            <p:cNvSpPr/>
            <p:nvPr/>
          </p:nvSpPr>
          <p:spPr>
            <a:xfrm>
              <a:off x="2033665" y="3078167"/>
              <a:ext cx="138414" cy="149638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A5A1A8-41D5-42E8-9ED0-B9AF641D8F94}"/>
                </a:ext>
              </a:extLst>
            </p:cNvPr>
            <p:cNvSpPr/>
            <p:nvPr/>
          </p:nvSpPr>
          <p:spPr>
            <a:xfrm>
              <a:off x="6288631" y="4339315"/>
              <a:ext cx="590638" cy="4043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 Xchange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DB2261-A9A9-4E7C-8D38-E2AE43465E15}"/>
                </a:ext>
              </a:extLst>
            </p:cNvPr>
            <p:cNvSpPr/>
            <p:nvPr/>
          </p:nvSpPr>
          <p:spPr>
            <a:xfrm>
              <a:off x="5640017" y="4339315"/>
              <a:ext cx="546156" cy="41229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DSP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Flowchart: Decision 63">
                  <a:extLst>
                    <a:ext uri="{FF2B5EF4-FFF2-40B4-BE49-F238E27FC236}">
                      <a16:creationId xmlns:a16="http://schemas.microsoft.com/office/drawing/2014/main" id="{C2960370-61E4-41B9-B19A-DBF581AF6C2E}"/>
                    </a:ext>
                  </a:extLst>
                </p:cNvPr>
                <p:cNvSpPr/>
                <p:nvPr/>
              </p:nvSpPr>
              <p:spPr>
                <a:xfrm>
                  <a:off x="6105568" y="3234471"/>
                  <a:ext cx="752268" cy="450123"/>
                </a:xfrm>
                <a:prstGeom prst="flowChartDecision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𝑭</m:t>
                        </m:r>
                      </m:oMath>
                    </m:oMathPara>
                  </a14:m>
                  <a:endParaRPr kumimoji="0" lang="en-US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Flowchart: Decision 63">
                  <a:extLst>
                    <a:ext uri="{FF2B5EF4-FFF2-40B4-BE49-F238E27FC236}">
                      <a16:creationId xmlns:a16="http://schemas.microsoft.com/office/drawing/2014/main" id="{C2960370-61E4-41B9-B19A-DBF581AF6C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568" y="3234471"/>
                  <a:ext cx="752268" cy="450123"/>
                </a:xfrm>
                <a:prstGeom prst="flowChartDecision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14C69DF-1A51-4134-87BC-1B50AEEDFAF6}"/>
                </a:ext>
              </a:extLst>
            </p:cNvPr>
            <p:cNvCxnSpPr>
              <a:cxnSpLocks/>
              <a:stCxn id="34" idx="0"/>
              <a:endCxn id="90" idx="2"/>
            </p:cNvCxnSpPr>
            <p:nvPr/>
          </p:nvCxnSpPr>
          <p:spPr>
            <a:xfrm flipV="1">
              <a:off x="1900447" y="4640554"/>
              <a:ext cx="8604" cy="125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Flowchart: Decision 82">
                  <a:extLst>
                    <a:ext uri="{FF2B5EF4-FFF2-40B4-BE49-F238E27FC236}">
                      <a16:creationId xmlns:a16="http://schemas.microsoft.com/office/drawing/2014/main" id="{B9EB78A6-BA9F-43E3-A083-F69785E4F524}"/>
                    </a:ext>
                  </a:extLst>
                </p:cNvPr>
                <p:cNvSpPr/>
                <p:nvPr/>
              </p:nvSpPr>
              <p:spPr>
                <a:xfrm>
                  <a:off x="5767056" y="4554857"/>
                  <a:ext cx="342490" cy="174924"/>
                </a:xfrm>
                <a:prstGeom prst="flowChartDecision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oMath>
                    </m:oMathPara>
                  </a14:m>
                  <a:endParaRPr kumimoji="0" lang="en-US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Flowchart: Decision 82">
                  <a:extLst>
                    <a:ext uri="{FF2B5EF4-FFF2-40B4-BE49-F238E27FC236}">
                      <a16:creationId xmlns:a16="http://schemas.microsoft.com/office/drawing/2014/main" id="{B9EB78A6-BA9F-43E3-A083-F69785E4F5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056" y="4554857"/>
                  <a:ext cx="342490" cy="174924"/>
                </a:xfrm>
                <a:prstGeom prst="flowChartDecision">
                  <a:avLst/>
                </a:prstGeom>
                <a:blipFill>
                  <a:blip r:embed="rId8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0E72799-FA12-4360-9602-EE81114390F1}"/>
                </a:ext>
              </a:extLst>
            </p:cNvPr>
            <p:cNvSpPr/>
            <p:nvPr/>
          </p:nvSpPr>
          <p:spPr>
            <a:xfrm>
              <a:off x="1523820" y="1946740"/>
              <a:ext cx="901461" cy="3922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7E93B6F-3A53-402D-832C-16F2BBB78587}"/>
                </a:ext>
              </a:extLst>
            </p:cNvPr>
            <p:cNvSpPr/>
            <p:nvPr/>
          </p:nvSpPr>
          <p:spPr>
            <a:xfrm>
              <a:off x="1501064" y="1918405"/>
              <a:ext cx="949098" cy="439269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01129DF-A40D-4001-A0CA-02AE19CE5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6618" y="4640554"/>
              <a:ext cx="2821446" cy="1053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A5E186B-C99E-44A4-8BAF-64DB1C93E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9101" y="4537729"/>
              <a:ext cx="2828963" cy="1048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C7E8640-3390-4ED6-8E52-49E5799E2ADF}"/>
                </a:ext>
              </a:extLst>
            </p:cNvPr>
            <p:cNvSpPr/>
            <p:nvPr/>
          </p:nvSpPr>
          <p:spPr>
            <a:xfrm>
              <a:off x="3825112" y="5118453"/>
              <a:ext cx="750474" cy="1834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{s1, s2, …}</a:t>
              </a:r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EABCB91-A5B8-446E-9A02-2A3CB3E087A0}"/>
                </a:ext>
              </a:extLst>
            </p:cNvPr>
            <p:cNvSpPr/>
            <p:nvPr/>
          </p:nvSpPr>
          <p:spPr>
            <a:xfrm>
              <a:off x="3611157" y="5132970"/>
              <a:ext cx="182976" cy="168979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637620E-7634-4674-B1CC-CE0F4EE797BB}"/>
                </a:ext>
              </a:extLst>
            </p:cNvPr>
            <p:cNvSpPr/>
            <p:nvPr/>
          </p:nvSpPr>
          <p:spPr>
            <a:xfrm>
              <a:off x="478495" y="1963049"/>
              <a:ext cx="138414" cy="149638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5BBCC6C-F997-415F-B855-11E00933ED0C}"/>
                </a:ext>
              </a:extLst>
            </p:cNvPr>
            <p:cNvCxnSpPr>
              <a:cxnSpLocks/>
              <a:stCxn id="10" idx="2"/>
              <a:endCxn id="53" idx="0"/>
            </p:cNvCxnSpPr>
            <p:nvPr/>
          </p:nvCxnSpPr>
          <p:spPr>
            <a:xfrm flipH="1">
              <a:off x="5913095" y="4194656"/>
              <a:ext cx="353673" cy="144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E01A36-DA62-42CE-857E-275BE7A449E5}"/>
                </a:ext>
              </a:extLst>
            </p:cNvPr>
            <p:cNvCxnSpPr>
              <a:cxnSpLocks/>
              <a:stCxn id="10" idx="2"/>
              <a:endCxn id="52" idx="0"/>
            </p:cNvCxnSpPr>
            <p:nvPr/>
          </p:nvCxnSpPr>
          <p:spPr>
            <a:xfrm>
              <a:off x="6266768" y="4194656"/>
              <a:ext cx="317182" cy="144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D309412-5313-4B7B-B0C6-8A6581E7DE71}"/>
                </a:ext>
              </a:extLst>
            </p:cNvPr>
            <p:cNvCxnSpPr>
              <a:cxnSpLocks/>
              <a:stCxn id="52" idx="1"/>
              <a:endCxn id="53" idx="3"/>
            </p:cNvCxnSpPr>
            <p:nvPr/>
          </p:nvCxnSpPr>
          <p:spPr>
            <a:xfrm flipH="1">
              <a:off x="6186173" y="4541496"/>
              <a:ext cx="102458" cy="3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parakeet">
            <a:extLst>
              <a:ext uri="{FF2B5EF4-FFF2-40B4-BE49-F238E27FC236}">
                <a16:creationId xmlns:a16="http://schemas.microsoft.com/office/drawing/2014/main" id="{5F7FD17A-E61F-46B3-A9EB-39DDCFD6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748" y="80451"/>
            <a:ext cx="1376535" cy="14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75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D3C0-FDAE-4345-8239-69C19E66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50" y="294406"/>
            <a:ext cx="11428759" cy="619078"/>
          </a:xfrm>
        </p:spPr>
        <p:txBody>
          <a:bodyPr>
            <a:noAutofit/>
          </a:bodyPr>
          <a:lstStyle/>
          <a:p>
            <a:r>
              <a:rPr lang="en-US" sz="3600" b="1"/>
              <a:t>PARAKEET simplified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58819B-C329-4C79-A24E-75D4F7483865}"/>
              </a:ext>
            </a:extLst>
          </p:cNvPr>
          <p:cNvSpPr/>
          <p:nvPr/>
        </p:nvSpPr>
        <p:spPr>
          <a:xfrm>
            <a:off x="1843975" y="1232599"/>
            <a:ext cx="1856316" cy="4492470"/>
          </a:xfrm>
          <a:prstGeom prst="roundRect">
            <a:avLst>
              <a:gd name="adj" fmla="val 8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050" b="1"/>
              <a:t>BROWSER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0C88E-CB27-4F89-9ADF-ACB0DE221398}"/>
              </a:ext>
            </a:extLst>
          </p:cNvPr>
          <p:cNvSpPr/>
          <p:nvPr/>
        </p:nvSpPr>
        <p:spPr>
          <a:xfrm>
            <a:off x="2055101" y="1509408"/>
            <a:ext cx="1466453" cy="748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050" b="1"/>
              <a:t>PUBLISHER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BC154-9807-481F-896D-4CAC39A0F1B8}"/>
              </a:ext>
            </a:extLst>
          </p:cNvPr>
          <p:cNvSpPr/>
          <p:nvPr/>
        </p:nvSpPr>
        <p:spPr>
          <a:xfrm>
            <a:off x="1984830" y="5213806"/>
            <a:ext cx="1536724" cy="386788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050" b="1"/>
              <a:t>ADVERTISER</a:t>
            </a:r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4F683-528F-4C78-845A-DA6F65923180}"/>
              </a:ext>
            </a:extLst>
          </p:cNvPr>
          <p:cNvSpPr/>
          <p:nvPr/>
        </p:nvSpPr>
        <p:spPr>
          <a:xfrm>
            <a:off x="7525236" y="2258153"/>
            <a:ext cx="2033179" cy="23416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050" b="1"/>
              <a:t>Ad Servers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895867-6C1D-4C27-8917-D3642E3B4EA2}"/>
              </a:ext>
            </a:extLst>
          </p:cNvPr>
          <p:cNvCxnSpPr>
            <a:cxnSpLocks/>
            <a:stCxn id="35" idx="2"/>
            <a:endCxn id="9" idx="1"/>
          </p:cNvCxnSpPr>
          <p:nvPr/>
        </p:nvCxnSpPr>
        <p:spPr>
          <a:xfrm rot="16200000" flipH="1">
            <a:off x="730911" y="4153281"/>
            <a:ext cx="1663174" cy="84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3915895-B2C7-4FF5-87EF-850F6C4146B6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rot="5400000" flipH="1" flipV="1">
            <a:off x="956329" y="2067619"/>
            <a:ext cx="1282610" cy="914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596527-B9C2-40CD-BACC-BAF51EE1D500}"/>
              </a:ext>
            </a:extLst>
          </p:cNvPr>
          <p:cNvSpPr/>
          <p:nvPr/>
        </p:nvSpPr>
        <p:spPr>
          <a:xfrm>
            <a:off x="2308679" y="1754354"/>
            <a:ext cx="888641" cy="3922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835527-8E4B-4D7A-8E05-6098FF580506}"/>
              </a:ext>
            </a:extLst>
          </p:cNvPr>
          <p:cNvCxnSpPr>
            <a:cxnSpLocks/>
          </p:cNvCxnSpPr>
          <p:nvPr/>
        </p:nvCxnSpPr>
        <p:spPr>
          <a:xfrm flipV="1">
            <a:off x="2347863" y="4834890"/>
            <a:ext cx="0" cy="37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B6A934-0E64-4E0D-97D4-02D8269E876D}"/>
                  </a:ext>
                </a:extLst>
              </p:cNvPr>
              <p:cNvSpPr/>
              <p:nvPr/>
            </p:nvSpPr>
            <p:spPr>
              <a:xfrm>
                <a:off x="2350635" y="4982302"/>
                <a:ext cx="1080987" cy="155796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70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B6A934-0E64-4E0D-97D4-02D8269E8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35" y="4982302"/>
                <a:ext cx="1080987" cy="155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50234B-05FC-41CA-A9F7-B072788AD2C5}"/>
              </a:ext>
            </a:extLst>
          </p:cNvPr>
          <p:cNvSpPr/>
          <p:nvPr/>
        </p:nvSpPr>
        <p:spPr>
          <a:xfrm>
            <a:off x="1984639" y="3958018"/>
            <a:ext cx="1536724" cy="876874"/>
          </a:xfrm>
          <a:prstGeom prst="roundRect">
            <a:avLst>
              <a:gd name="adj" fmla="val 20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Browser Targeting Storage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5D0DF-D913-4E02-BDAD-330EF9489566}"/>
              </a:ext>
            </a:extLst>
          </p:cNvPr>
          <p:cNvGrpSpPr/>
          <p:nvPr/>
        </p:nvGrpSpPr>
        <p:grpSpPr>
          <a:xfrm>
            <a:off x="2394525" y="4558421"/>
            <a:ext cx="837688" cy="193597"/>
            <a:chOff x="2486785" y="5124716"/>
            <a:chExt cx="837688" cy="19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30F5DE7-036A-4B1D-823D-C7392B1594F5}"/>
                    </a:ext>
                  </a:extLst>
                </p:cNvPr>
                <p:cNvSpPr/>
                <p:nvPr/>
              </p:nvSpPr>
              <p:spPr>
                <a:xfrm>
                  <a:off x="2486785" y="5124716"/>
                  <a:ext cx="273785" cy="1935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8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30F5DE7-036A-4B1D-823D-C7392B159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85" y="5124716"/>
                  <a:ext cx="273785" cy="193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0C534D3-78B1-42E1-9EBC-6384AA4B4E9A}"/>
                    </a:ext>
                  </a:extLst>
                </p:cNvPr>
                <p:cNvSpPr/>
                <p:nvPr/>
              </p:nvSpPr>
              <p:spPr>
                <a:xfrm>
                  <a:off x="2760553" y="5124724"/>
                  <a:ext cx="279312" cy="1935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0C534D3-78B1-42E1-9EBC-6384AA4B4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553" y="5124724"/>
                  <a:ext cx="279312" cy="1935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2D17D3C-DDDA-40B6-B52C-4354F8097819}"/>
                    </a:ext>
                  </a:extLst>
                </p:cNvPr>
                <p:cNvSpPr/>
                <p:nvPr/>
              </p:nvSpPr>
              <p:spPr>
                <a:xfrm>
                  <a:off x="3042380" y="5124724"/>
                  <a:ext cx="282093" cy="1935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2D17D3C-DDDA-40B6-B52C-4354F80978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380" y="5124724"/>
                  <a:ext cx="282093" cy="1935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3A3857-9F61-46F2-9530-4FF68C3CD91C}"/>
              </a:ext>
            </a:extLst>
          </p:cNvPr>
          <p:cNvCxnSpPr>
            <a:cxnSpLocks/>
          </p:cNvCxnSpPr>
          <p:nvPr/>
        </p:nvCxnSpPr>
        <p:spPr>
          <a:xfrm flipV="1">
            <a:off x="5497700" y="2798432"/>
            <a:ext cx="2033180" cy="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3261B-3F0C-4B4D-B2B0-A11FE367A803}"/>
              </a:ext>
            </a:extLst>
          </p:cNvPr>
          <p:cNvSpPr/>
          <p:nvPr/>
        </p:nvSpPr>
        <p:spPr>
          <a:xfrm>
            <a:off x="2109297" y="5271012"/>
            <a:ext cx="266077" cy="2417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800" b="1"/>
              <a:t>JS</a:t>
            </a:r>
            <a:endParaRPr lang="en-US" b="1"/>
          </a:p>
        </p:txBody>
      </p: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9060A7EF-C6A3-4D20-9817-94D3E9E11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1349" y="3166391"/>
            <a:ext cx="577635" cy="5776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D57CF9F-0E69-4F2F-9693-832769636126}"/>
              </a:ext>
            </a:extLst>
          </p:cNvPr>
          <p:cNvSpPr/>
          <p:nvPr/>
        </p:nvSpPr>
        <p:spPr>
          <a:xfrm>
            <a:off x="2394508" y="4239433"/>
            <a:ext cx="858468" cy="19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>
                <a:latin typeface="+mj-lt"/>
              </a:rPr>
              <a:t>s’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FD60524-F0B2-4113-BAF9-508086CC7A71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3013488" y="1886140"/>
            <a:ext cx="763198" cy="12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6395AC4-C417-4B42-8C48-350341D9BA51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2870991" y="2791836"/>
            <a:ext cx="1048192" cy="128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2951CE6-25C6-4E7A-91D3-E1B70E66B1C9}"/>
              </a:ext>
            </a:extLst>
          </p:cNvPr>
          <p:cNvSpPr/>
          <p:nvPr/>
        </p:nvSpPr>
        <p:spPr>
          <a:xfrm>
            <a:off x="3938144" y="2226066"/>
            <a:ext cx="1667916" cy="2341692"/>
          </a:xfrm>
          <a:prstGeom prst="roundRect">
            <a:avLst>
              <a:gd name="adj" fmla="val 4666"/>
            </a:avLst>
          </a:prstGeom>
          <a:noFill/>
          <a:ln w="31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AF00756-DD43-4053-8CAB-C12F8484F260}"/>
              </a:ext>
            </a:extLst>
          </p:cNvPr>
          <p:cNvSpPr/>
          <p:nvPr/>
        </p:nvSpPr>
        <p:spPr>
          <a:xfrm>
            <a:off x="2243204" y="4965566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57C366-D44C-426A-9BCD-938F3BE88710}"/>
              </a:ext>
            </a:extLst>
          </p:cNvPr>
          <p:cNvCxnSpPr>
            <a:cxnSpLocks/>
          </p:cNvCxnSpPr>
          <p:nvPr/>
        </p:nvCxnSpPr>
        <p:spPr>
          <a:xfrm>
            <a:off x="1437319" y="3670243"/>
            <a:ext cx="542111" cy="719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6F424B4-3331-4DCA-80DF-20A7222605B0}"/>
              </a:ext>
            </a:extLst>
          </p:cNvPr>
          <p:cNvSpPr/>
          <p:nvPr/>
        </p:nvSpPr>
        <p:spPr>
          <a:xfrm>
            <a:off x="1286176" y="3843482"/>
            <a:ext cx="509600" cy="242286"/>
          </a:xfrm>
          <a:prstGeom prst="rect">
            <a:avLst/>
          </a:prstGeom>
          <a:ln w="31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FAA413-DF2E-440B-8011-1E1D86A9A10B}"/>
                  </a:ext>
                </a:extLst>
              </p:cNvPr>
              <p:cNvSpPr txBox="1"/>
              <p:nvPr/>
            </p:nvSpPr>
            <p:spPr>
              <a:xfrm>
                <a:off x="870991" y="5825066"/>
                <a:ext cx="4843422" cy="738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>
                    <a:latin typeface="Consolas" panose="020B0609020204030204" pitchFamily="49" charset="0"/>
                  </a:rPr>
                  <a:t>LEGEND:</a:t>
                </a:r>
              </a:p>
              <a:p>
                <a14:m>
                  <m:oMath xmlns:m="http://schemas.openxmlformats.org/officeDocument/2006/math"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 : publisher context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7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7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7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anonymized publisher context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differentially private user segments/features set</a:t>
                </a:r>
              </a:p>
              <a:p>
                <a:r>
                  <a:rPr lang="en-US" sz="700" b="1"/>
                  <a:t>B</a:t>
                </a:r>
                <a14:m>
                  <m:oMath xmlns:m="http://schemas.openxmlformats.org/officeDocument/2006/math"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bid functions, executed by DSP servers</a:t>
                </a:r>
              </a:p>
              <a:p>
                <a:r>
                  <a:rPr lang="en-US" sz="700" b="1"/>
                  <a:t>R</a:t>
                </a:r>
                <a14:m>
                  <m:oMath xmlns:m="http://schemas.openxmlformats.org/officeDocument/2006/math"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ranking function, executed by SSP servers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FAA413-DF2E-440B-8011-1E1D86A9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91" y="5825066"/>
                <a:ext cx="4843422" cy="738664"/>
              </a:xfrm>
              <a:prstGeom prst="rect">
                <a:avLst/>
              </a:prstGeom>
              <a:blipFill>
                <a:blip r:embed="rId9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43A04987-8C4A-4A36-9720-700AF7577975}"/>
              </a:ext>
            </a:extLst>
          </p:cNvPr>
          <p:cNvSpPr/>
          <p:nvPr/>
        </p:nvSpPr>
        <p:spPr>
          <a:xfrm>
            <a:off x="4037174" y="2479982"/>
            <a:ext cx="1453050" cy="56683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>
                <a:latin typeface="+mj-lt"/>
              </a:rPr>
              <a:t>Anonymization &amp; Proxy 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2DD3B23-5EB2-4584-B054-B43E611029BC}"/>
              </a:ext>
            </a:extLst>
          </p:cNvPr>
          <p:cNvCxnSpPr>
            <a:cxnSpLocks/>
          </p:cNvCxnSpPr>
          <p:nvPr/>
        </p:nvCxnSpPr>
        <p:spPr>
          <a:xfrm flipH="1">
            <a:off x="5482880" y="2912687"/>
            <a:ext cx="2033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6E4FD4-AC23-4DF8-8FBF-CBF54D67700A}"/>
                  </a:ext>
                </a:extLst>
              </p:cNvPr>
              <p:cNvSpPr txBox="1"/>
              <p:nvPr/>
            </p:nvSpPr>
            <p:spPr>
              <a:xfrm>
                <a:off x="7530880" y="2642709"/>
                <a:ext cx="20331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3.1 Retrieve candidate ads using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8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800" b="0"/>
              </a:p>
              <a:p>
                <a:r>
                  <a:rPr lang="en-US" sz="800"/>
                  <a:t>3.2 DSP: Compute bids </a:t>
                </a:r>
                <a:r>
                  <a:rPr lang="en-US" sz="800" b="1"/>
                  <a:t>B(.) </a:t>
                </a:r>
                <a:r>
                  <a:rPr lang="en-US" sz="800"/>
                  <a:t>and selects creatives</a:t>
                </a:r>
              </a:p>
              <a:p>
                <a:r>
                  <a:rPr lang="en-US" sz="800"/>
                  <a:t>3.3 SSP: executes ad Quality controls, auction </a:t>
                </a:r>
                <a:r>
                  <a:rPr lang="en-US" sz="800" b="1"/>
                  <a:t>R(.) </a:t>
                </a:r>
                <a:r>
                  <a:rPr lang="en-US" sz="800"/>
                  <a:t>and provide winning ad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6E4FD4-AC23-4DF8-8FBF-CBF54D67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880" y="2642709"/>
                <a:ext cx="2033126" cy="707886"/>
              </a:xfrm>
              <a:prstGeom prst="rect">
                <a:avLst/>
              </a:prstGeom>
              <a:blipFill>
                <a:blip r:embed="rId10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3782D93-5E8C-4174-99A2-9E0ACEBFB848}"/>
              </a:ext>
            </a:extLst>
          </p:cNvPr>
          <p:cNvCxnSpPr>
            <a:cxnSpLocks/>
          </p:cNvCxnSpPr>
          <p:nvPr/>
        </p:nvCxnSpPr>
        <p:spPr>
          <a:xfrm rot="10800000">
            <a:off x="2963216" y="2154997"/>
            <a:ext cx="1073958" cy="487711"/>
          </a:xfrm>
          <a:prstGeom prst="bentConnector3">
            <a:avLst>
              <a:gd name="adj1" fmla="val 1000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F855343-EA00-4BA5-9A33-6A0C09294330}"/>
              </a:ext>
            </a:extLst>
          </p:cNvPr>
          <p:cNvSpPr/>
          <p:nvPr/>
        </p:nvSpPr>
        <p:spPr>
          <a:xfrm>
            <a:off x="2984996" y="2738656"/>
            <a:ext cx="763494" cy="12117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AdReq(c), s’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3A14F8-75CD-424D-978B-F96F09CEBF6C}"/>
                  </a:ext>
                </a:extLst>
              </p:cNvPr>
              <p:cNvSpPr/>
              <p:nvPr/>
            </p:nvSpPr>
            <p:spPr>
              <a:xfrm>
                <a:off x="5841251" y="2710818"/>
                <a:ext cx="1456005" cy="2829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b="1"/>
              </a:p>
              <a:p>
                <a:r>
                  <a:rPr lang="en-US" sz="800" b="1"/>
                  <a:t>Ad Set A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3A14F8-75CD-424D-978B-F96F09CEB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51" y="2710818"/>
                <a:ext cx="1456005" cy="282903"/>
              </a:xfrm>
              <a:prstGeom prst="rect">
                <a:avLst/>
              </a:prstGeom>
              <a:blipFill>
                <a:blip r:embed="rId11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7DA65B0-28B9-4154-BA1B-D35D821A1DEE}"/>
              </a:ext>
            </a:extLst>
          </p:cNvPr>
          <p:cNvSpPr/>
          <p:nvPr/>
        </p:nvSpPr>
        <p:spPr>
          <a:xfrm>
            <a:off x="5823300" y="2602447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3806FA9-CD6C-47AF-8E28-2922CA212E94}"/>
              </a:ext>
            </a:extLst>
          </p:cNvPr>
          <p:cNvSpPr/>
          <p:nvPr/>
        </p:nvSpPr>
        <p:spPr>
          <a:xfrm>
            <a:off x="2902821" y="2686483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22342D-EBFD-4770-9E73-17D3878C0CC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2823350" y="4433022"/>
            <a:ext cx="392" cy="12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5D75C5-022B-4E01-A4A7-2D8B0B75BAE2}"/>
              </a:ext>
            </a:extLst>
          </p:cNvPr>
          <p:cNvSpPr txBox="1"/>
          <p:nvPr/>
        </p:nvSpPr>
        <p:spPr>
          <a:xfrm>
            <a:off x="4232249" y="2205697"/>
            <a:ext cx="143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BROWSER SERVICE</a:t>
            </a:r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7F6107-66F6-41CF-ADFA-9EE1533CCF5A}"/>
              </a:ext>
            </a:extLst>
          </p:cNvPr>
          <p:cNvSpPr/>
          <p:nvPr/>
        </p:nvSpPr>
        <p:spPr>
          <a:xfrm>
            <a:off x="3343132" y="2395013"/>
            <a:ext cx="345398" cy="197696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/>
              <a:t>Ad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D6D4842F-5E64-4CE8-9575-A1D2826C9185}"/>
              </a:ext>
            </a:extLst>
          </p:cNvPr>
          <p:cNvSpPr/>
          <p:nvPr/>
        </p:nvSpPr>
        <p:spPr>
          <a:xfrm>
            <a:off x="3268797" y="2404580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2C0809-3D40-41EF-BB5E-15DEA0B124BB}"/>
              </a:ext>
            </a:extLst>
          </p:cNvPr>
          <p:cNvCxnSpPr>
            <a:cxnSpLocks/>
          </p:cNvCxnSpPr>
          <p:nvPr/>
        </p:nvCxnSpPr>
        <p:spPr>
          <a:xfrm flipH="1">
            <a:off x="2196329" y="2264103"/>
            <a:ext cx="17319" cy="169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783ED2-2439-47CF-A1CA-737726EEB4A6}"/>
              </a:ext>
            </a:extLst>
          </p:cNvPr>
          <p:cNvSpPr/>
          <p:nvPr/>
        </p:nvSpPr>
        <p:spPr>
          <a:xfrm>
            <a:off x="7543848" y="2459613"/>
            <a:ext cx="762005" cy="21023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b="1"/>
              <a:t>SSP+DSP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6060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E0368-E92D-4A80-AD3B-54C52C13EA6B}"/>
              </a:ext>
            </a:extLst>
          </p:cNvPr>
          <p:cNvSpPr/>
          <p:nvPr/>
        </p:nvSpPr>
        <p:spPr>
          <a:xfrm>
            <a:off x="6644472" y="3973570"/>
            <a:ext cx="1311342" cy="21023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b="1"/>
              <a:t>SSP</a:t>
            </a:r>
            <a:endParaRPr lang="en-US" b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453A3C-5E68-484D-B91A-8D0857341D6E}"/>
              </a:ext>
            </a:extLst>
          </p:cNvPr>
          <p:cNvSpPr/>
          <p:nvPr/>
        </p:nvSpPr>
        <p:spPr>
          <a:xfrm>
            <a:off x="6634583" y="3377012"/>
            <a:ext cx="496039" cy="21023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b="1"/>
              <a:t>DSP</a:t>
            </a:r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8D3C0-FDAE-4345-8239-69C19E66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42" y="168945"/>
            <a:ext cx="10211224" cy="895670"/>
          </a:xfrm>
        </p:spPr>
        <p:txBody>
          <a:bodyPr>
            <a:noAutofit/>
          </a:bodyPr>
          <a:lstStyle/>
          <a:p>
            <a:r>
              <a:rPr lang="en-US" sz="3600" err="1"/>
              <a:t>MaCAW</a:t>
            </a:r>
            <a:r>
              <a:rPr lang="en-US" sz="3600"/>
              <a:t> – Multi-party Computation of Ads on the Web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58819B-C329-4C79-A24E-75D4F7483865}"/>
              </a:ext>
            </a:extLst>
          </p:cNvPr>
          <p:cNvSpPr/>
          <p:nvPr/>
        </p:nvSpPr>
        <p:spPr>
          <a:xfrm>
            <a:off x="1005775" y="1288898"/>
            <a:ext cx="1856316" cy="4492470"/>
          </a:xfrm>
          <a:prstGeom prst="roundRect">
            <a:avLst>
              <a:gd name="adj" fmla="val 8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050" b="1"/>
              <a:t>BROWSER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0C88E-CB27-4F89-9ADF-ACB0DE221398}"/>
              </a:ext>
            </a:extLst>
          </p:cNvPr>
          <p:cNvSpPr/>
          <p:nvPr/>
        </p:nvSpPr>
        <p:spPr>
          <a:xfrm>
            <a:off x="1216901" y="1565707"/>
            <a:ext cx="1466453" cy="748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050" b="1"/>
              <a:t>PUBLISHER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BC154-9807-481F-896D-4CAC39A0F1B8}"/>
              </a:ext>
            </a:extLst>
          </p:cNvPr>
          <p:cNvSpPr/>
          <p:nvPr/>
        </p:nvSpPr>
        <p:spPr>
          <a:xfrm>
            <a:off x="1146630" y="5270105"/>
            <a:ext cx="1536724" cy="386788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050" b="1"/>
              <a:t>ADVERTISER</a:t>
            </a:r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4F683-528F-4C78-845A-DA6F65923180}"/>
              </a:ext>
            </a:extLst>
          </p:cNvPr>
          <p:cNvSpPr/>
          <p:nvPr/>
        </p:nvSpPr>
        <p:spPr>
          <a:xfrm>
            <a:off x="6687036" y="2314452"/>
            <a:ext cx="1812877" cy="23416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050" b="1"/>
              <a:t>Ad Servers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895867-6C1D-4C27-8917-D3642E3B4EA2}"/>
              </a:ext>
            </a:extLst>
          </p:cNvPr>
          <p:cNvCxnSpPr>
            <a:cxnSpLocks/>
            <a:stCxn id="35" idx="2"/>
            <a:endCxn id="9" idx="1"/>
          </p:cNvCxnSpPr>
          <p:nvPr/>
        </p:nvCxnSpPr>
        <p:spPr>
          <a:xfrm rot="16200000" flipH="1">
            <a:off x="-107289" y="4209580"/>
            <a:ext cx="1663174" cy="84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3915895-B2C7-4FF5-87EF-850F6C4146B6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rot="5400000" flipH="1" flipV="1">
            <a:off x="118129" y="2123918"/>
            <a:ext cx="1282610" cy="914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596527-B9C2-40CD-BACC-BAF51EE1D500}"/>
              </a:ext>
            </a:extLst>
          </p:cNvPr>
          <p:cNvSpPr/>
          <p:nvPr/>
        </p:nvSpPr>
        <p:spPr>
          <a:xfrm>
            <a:off x="1470479" y="1810653"/>
            <a:ext cx="888641" cy="3922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835527-8E4B-4D7A-8E05-6098FF580506}"/>
              </a:ext>
            </a:extLst>
          </p:cNvPr>
          <p:cNvCxnSpPr>
            <a:cxnSpLocks/>
          </p:cNvCxnSpPr>
          <p:nvPr/>
        </p:nvCxnSpPr>
        <p:spPr>
          <a:xfrm flipV="1">
            <a:off x="1509663" y="4891189"/>
            <a:ext cx="0" cy="37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B6A934-0E64-4E0D-97D4-02D8269E876D}"/>
                  </a:ext>
                </a:extLst>
              </p:cNvPr>
              <p:cNvSpPr/>
              <p:nvPr/>
            </p:nvSpPr>
            <p:spPr>
              <a:xfrm>
                <a:off x="1512435" y="5038601"/>
                <a:ext cx="1080987" cy="155796"/>
              </a:xfrm>
              <a:prstGeom prst="rect">
                <a:avLst/>
              </a:prstGeom>
              <a:ln w="31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7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70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B6A934-0E64-4E0D-97D4-02D8269E8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435" y="5038601"/>
                <a:ext cx="1080987" cy="155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50234B-05FC-41CA-A9F7-B072788AD2C5}"/>
              </a:ext>
            </a:extLst>
          </p:cNvPr>
          <p:cNvSpPr/>
          <p:nvPr/>
        </p:nvSpPr>
        <p:spPr>
          <a:xfrm>
            <a:off x="1146439" y="4014317"/>
            <a:ext cx="1536724" cy="876874"/>
          </a:xfrm>
          <a:prstGeom prst="roundRect">
            <a:avLst>
              <a:gd name="adj" fmla="val 20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Browser Targeting Storage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5D0DF-D913-4E02-BDAD-330EF9489566}"/>
              </a:ext>
            </a:extLst>
          </p:cNvPr>
          <p:cNvGrpSpPr/>
          <p:nvPr/>
        </p:nvGrpSpPr>
        <p:grpSpPr>
          <a:xfrm>
            <a:off x="1556325" y="4614720"/>
            <a:ext cx="837688" cy="193597"/>
            <a:chOff x="2486785" y="5124716"/>
            <a:chExt cx="837688" cy="19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30F5DE7-036A-4B1D-823D-C7392B1594F5}"/>
                    </a:ext>
                  </a:extLst>
                </p:cNvPr>
                <p:cNvSpPr/>
                <p:nvPr/>
              </p:nvSpPr>
              <p:spPr>
                <a:xfrm>
                  <a:off x="2486785" y="5124716"/>
                  <a:ext cx="273785" cy="1935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8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30F5DE7-036A-4B1D-823D-C7392B159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85" y="5124716"/>
                  <a:ext cx="273785" cy="193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0C534D3-78B1-42E1-9EBC-6384AA4B4E9A}"/>
                    </a:ext>
                  </a:extLst>
                </p:cNvPr>
                <p:cNvSpPr/>
                <p:nvPr/>
              </p:nvSpPr>
              <p:spPr>
                <a:xfrm>
                  <a:off x="2760553" y="5124724"/>
                  <a:ext cx="279312" cy="1935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0C534D3-78B1-42E1-9EBC-6384AA4B4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553" y="5124724"/>
                  <a:ext cx="279312" cy="1935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2D17D3C-DDDA-40B6-B52C-4354F8097819}"/>
                    </a:ext>
                  </a:extLst>
                </p:cNvPr>
                <p:cNvSpPr/>
                <p:nvPr/>
              </p:nvSpPr>
              <p:spPr>
                <a:xfrm>
                  <a:off x="3042380" y="5124724"/>
                  <a:ext cx="282093" cy="1935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2D17D3C-DDDA-40B6-B52C-4354F80978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380" y="5124724"/>
                  <a:ext cx="282093" cy="1935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3A3857-9F61-46F2-9530-4FF68C3CD91C}"/>
              </a:ext>
            </a:extLst>
          </p:cNvPr>
          <p:cNvCxnSpPr>
            <a:cxnSpLocks/>
          </p:cNvCxnSpPr>
          <p:nvPr/>
        </p:nvCxnSpPr>
        <p:spPr>
          <a:xfrm flipV="1">
            <a:off x="4659500" y="2854731"/>
            <a:ext cx="2033180" cy="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3261B-3F0C-4B4D-B2B0-A11FE367A803}"/>
              </a:ext>
            </a:extLst>
          </p:cNvPr>
          <p:cNvSpPr/>
          <p:nvPr/>
        </p:nvSpPr>
        <p:spPr>
          <a:xfrm>
            <a:off x="1271097" y="5327311"/>
            <a:ext cx="266077" cy="2417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800" b="1"/>
              <a:t>JS</a:t>
            </a:r>
            <a:endParaRPr lang="en-US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96D9D7-B670-46B3-8A24-5B8B2693563B}"/>
              </a:ext>
            </a:extLst>
          </p:cNvPr>
          <p:cNvSpPr/>
          <p:nvPr/>
        </p:nvSpPr>
        <p:spPr>
          <a:xfrm>
            <a:off x="3204744" y="3222688"/>
            <a:ext cx="1453050" cy="126663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>
                <a:latin typeface="+mj-lt"/>
              </a:rPr>
              <a:t>Secure Compute</a:t>
            </a:r>
          </a:p>
        </p:txBody>
      </p: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9060A7EF-C6A3-4D20-9817-94D3E9E11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49" y="3222690"/>
            <a:ext cx="577635" cy="57763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D57CF9F-0E69-4F2F-9693-832769636126}"/>
              </a:ext>
            </a:extLst>
          </p:cNvPr>
          <p:cNvSpPr/>
          <p:nvPr/>
        </p:nvSpPr>
        <p:spPr>
          <a:xfrm>
            <a:off x="1556308" y="4295732"/>
            <a:ext cx="858468" cy="193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>
                <a:latin typeface="+mj-lt"/>
              </a:rPr>
              <a:t>s’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FD60524-F0B2-4113-BAF9-508086CC7A71}"/>
              </a:ext>
            </a:extLst>
          </p:cNvPr>
          <p:cNvCxnSpPr>
            <a:cxnSpLocks/>
            <a:stCxn id="16" idx="2"/>
            <a:endCxn id="79" idx="1"/>
          </p:cNvCxnSpPr>
          <p:nvPr/>
        </p:nvCxnSpPr>
        <p:spPr>
          <a:xfrm rot="16200000" flipH="1">
            <a:off x="2232756" y="1884971"/>
            <a:ext cx="648262" cy="12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6395AC4-C417-4B42-8C48-350341D9BA51}"/>
              </a:ext>
            </a:extLst>
          </p:cNvPr>
          <p:cNvCxnSpPr>
            <a:cxnSpLocks/>
            <a:stCxn id="22" idx="0"/>
            <a:endCxn id="79" idx="1"/>
          </p:cNvCxnSpPr>
          <p:nvPr/>
        </p:nvCxnSpPr>
        <p:spPr>
          <a:xfrm rot="5400000" flipH="1" flipV="1">
            <a:off x="1975323" y="2790667"/>
            <a:ext cx="1163128" cy="128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2951CE6-25C6-4E7A-91D3-E1B70E66B1C9}"/>
              </a:ext>
            </a:extLst>
          </p:cNvPr>
          <p:cNvSpPr/>
          <p:nvPr/>
        </p:nvSpPr>
        <p:spPr>
          <a:xfrm>
            <a:off x="3099944" y="2282365"/>
            <a:ext cx="1667916" cy="2341692"/>
          </a:xfrm>
          <a:prstGeom prst="roundRect">
            <a:avLst>
              <a:gd name="adj" fmla="val 4666"/>
            </a:avLst>
          </a:prstGeom>
          <a:noFill/>
          <a:ln w="31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AF00756-DD43-4053-8CAB-C12F8484F260}"/>
              </a:ext>
            </a:extLst>
          </p:cNvPr>
          <p:cNvSpPr/>
          <p:nvPr/>
        </p:nvSpPr>
        <p:spPr>
          <a:xfrm>
            <a:off x="1405004" y="5021865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57C366-D44C-426A-9BCD-938F3BE88710}"/>
              </a:ext>
            </a:extLst>
          </p:cNvPr>
          <p:cNvCxnSpPr>
            <a:cxnSpLocks/>
          </p:cNvCxnSpPr>
          <p:nvPr/>
        </p:nvCxnSpPr>
        <p:spPr>
          <a:xfrm>
            <a:off x="599119" y="3726542"/>
            <a:ext cx="542111" cy="719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6F424B4-3331-4DCA-80DF-20A7222605B0}"/>
              </a:ext>
            </a:extLst>
          </p:cNvPr>
          <p:cNvSpPr/>
          <p:nvPr/>
        </p:nvSpPr>
        <p:spPr>
          <a:xfrm>
            <a:off x="447976" y="3899781"/>
            <a:ext cx="509600" cy="242286"/>
          </a:xfrm>
          <a:prstGeom prst="rect">
            <a:avLst/>
          </a:prstGeom>
          <a:ln w="31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FAA413-DF2E-440B-8011-1E1D86A9A10B}"/>
                  </a:ext>
                </a:extLst>
              </p:cNvPr>
              <p:cNvSpPr txBox="1"/>
              <p:nvPr/>
            </p:nvSpPr>
            <p:spPr>
              <a:xfrm>
                <a:off x="32791" y="5881365"/>
                <a:ext cx="4843422" cy="9541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>
                    <a:latin typeface="Consolas" panose="020B0609020204030204" pitchFamily="49" charset="0"/>
                  </a:rPr>
                  <a:t>LEGEND:</a:t>
                </a:r>
              </a:p>
              <a:p>
                <a14:m>
                  <m:oMath xmlns:m="http://schemas.openxmlformats.org/officeDocument/2006/math"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 : publisher context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7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7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7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anonymized publisher context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differentially private user segments/features set</a:t>
                </a:r>
              </a:p>
              <a:p>
                <a14:m>
                  <m:oMath xmlns:m="http://schemas.openxmlformats.org/officeDocument/2006/math"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encrypted user targeting and features</a:t>
                </a:r>
              </a:p>
              <a:p>
                <a14:m>
                  <m:oMath xmlns:m="http://schemas.openxmlformats.org/officeDocument/2006/math"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encrypted publisher context features</a:t>
                </a:r>
              </a:p>
              <a:p>
                <a:r>
                  <a:rPr lang="en-US" sz="700" b="1"/>
                  <a:t>B</a:t>
                </a:r>
                <a14:m>
                  <m:oMath xmlns:m="http://schemas.openxmlformats.org/officeDocument/2006/math"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bid functions, executed by DSP servers</a:t>
                </a:r>
              </a:p>
              <a:p>
                <a:r>
                  <a:rPr lang="en-US" sz="700" b="1"/>
                  <a:t>R</a:t>
                </a:r>
                <a14:m>
                  <m:oMath xmlns:m="http://schemas.openxmlformats.org/officeDocument/2006/math">
                    <m:r>
                      <a:rPr lang="en-US" sz="700" b="1" i="1" dirty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sz="700">
                    <a:latin typeface="Consolas" panose="020B0609020204030204" pitchFamily="49" charset="0"/>
                  </a:rPr>
                  <a:t>: ranking function, executed by SSP servers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FAA413-DF2E-440B-8011-1E1D86A9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1" y="5881365"/>
                <a:ext cx="4843422" cy="954107"/>
              </a:xfrm>
              <a:prstGeom prst="rect">
                <a:avLst/>
              </a:prstGeom>
              <a:blipFill>
                <a:blip r:embed="rId9"/>
                <a:stretch>
                  <a:fillRect b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43A04987-8C4A-4A36-9720-700AF7577975}"/>
              </a:ext>
            </a:extLst>
          </p:cNvPr>
          <p:cNvSpPr/>
          <p:nvPr/>
        </p:nvSpPr>
        <p:spPr>
          <a:xfrm>
            <a:off x="3198974" y="2599263"/>
            <a:ext cx="1453050" cy="50385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>
                <a:latin typeface="+mj-lt"/>
              </a:rPr>
              <a:t>Anonymization &amp; Proxy 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2DD3B23-5EB2-4584-B054-B43E611029BC}"/>
              </a:ext>
            </a:extLst>
          </p:cNvPr>
          <p:cNvCxnSpPr>
            <a:cxnSpLocks/>
          </p:cNvCxnSpPr>
          <p:nvPr/>
        </p:nvCxnSpPr>
        <p:spPr>
          <a:xfrm flipH="1">
            <a:off x="4644680" y="2968986"/>
            <a:ext cx="2033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6E4FD4-AC23-4DF8-8FBF-CBF54D67700A}"/>
                  </a:ext>
                </a:extLst>
              </p:cNvPr>
              <p:cNvSpPr txBox="1"/>
              <p:nvPr/>
            </p:nvSpPr>
            <p:spPr>
              <a:xfrm>
                <a:off x="6705648" y="2764663"/>
                <a:ext cx="17496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3.1 Retrieve candidate ads using 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80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6E4FD4-AC23-4DF8-8FBF-CBF54D67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48" y="2764663"/>
                <a:ext cx="1749651" cy="215444"/>
              </a:xfrm>
              <a:prstGeom prst="rect">
                <a:avLst/>
              </a:prstGeom>
              <a:blipFill>
                <a:blip r:embed="rId10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31B14B8-0C8F-488C-B4DB-FACDE43BF68A}"/>
                  </a:ext>
                </a:extLst>
              </p:cNvPr>
              <p:cNvSpPr txBox="1"/>
              <p:nvPr/>
            </p:nvSpPr>
            <p:spPr>
              <a:xfrm>
                <a:off x="3256172" y="4055961"/>
                <a:ext cx="1329372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Encrypt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800"/>
              </a:p>
              <a:p>
                <a:r>
                  <a:rPr lang="en-US" sz="800"/>
                  <a:t>Decrypt R(.)</a:t>
                </a:r>
              </a:p>
              <a:p>
                <a:r>
                  <a:rPr lang="en-US" sz="800"/>
                  <a:t>Identify</a:t>
                </a:r>
                <a:r>
                  <a:rPr lang="en-US" sz="800" b="1"/>
                  <a:t> </a:t>
                </a:r>
                <a:r>
                  <a:rPr lang="en-US" sz="800"/>
                  <a:t>ad w/ max R(.)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31B14B8-0C8F-488C-B4DB-FACDE43BF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172" y="4055961"/>
                <a:ext cx="1329372" cy="472694"/>
              </a:xfrm>
              <a:prstGeom prst="rect">
                <a:avLst/>
              </a:prstGeom>
              <a:blipFill>
                <a:blip r:embed="rId11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3782D93-5E8C-4174-99A2-9E0ACEBFB848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2125016" y="2211295"/>
            <a:ext cx="1079728" cy="1644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F855343-EA00-4BA5-9A33-6A0C09294330}"/>
              </a:ext>
            </a:extLst>
          </p:cNvPr>
          <p:cNvSpPr/>
          <p:nvPr/>
        </p:nvSpPr>
        <p:spPr>
          <a:xfrm>
            <a:off x="2194376" y="2699006"/>
            <a:ext cx="754139" cy="12355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AdReq(c), s’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15B9457E-CE5E-4EC8-9551-3E479FFFC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97952" y="1292519"/>
                <a:ext cx="3307733" cy="4034792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200" b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Efficient and generalized secure compute for ad serving</a:t>
                </a:r>
              </a:p>
              <a:p>
                <a:pPr marL="0" indent="0">
                  <a:buNone/>
                  <a:defRPr/>
                </a:pPr>
                <a:endParaRPr lang="en-US" sz="1600" b="1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kumimoji="0" lang="en-US" sz="1600" b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Step</a:t>
                </a:r>
                <a:r>
                  <a:rPr kumimoji="0" lang="en-US" sz="1600" b="1" u="none" strike="noStrike" kern="1200" cap="none" spc="0" normalizeH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</a:t>
                </a:r>
                <a:r>
                  <a:rPr kumimoji="0" lang="en-US" sz="1600" u="none" strike="noStrike" kern="1200" cap="none" spc="0" normalizeH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n-US" sz="160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Anonymized</a:t>
                </a:r>
                <a:r>
                  <a:rPr kumimoji="0" lang="en-US" sz="1600" b="1" u="none" strike="noStrike" kern="1200" cap="none" spc="0" normalizeH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′,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′&gt;</m:t>
                    </m:r>
                  </m:oMath>
                </a14:m>
                <a:r>
                  <a:rPr kumimoji="0" lang="en-US" sz="1600" b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160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retrieval to limit computation complexity</a:t>
                </a:r>
              </a:p>
              <a:p>
                <a:pPr marL="0" indent="0">
                  <a:buNone/>
                  <a:defRPr/>
                </a:pPr>
                <a:endParaRPr lang="en-US" sz="1600" b="1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1600" b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Step 2: </a:t>
                </a:r>
                <a:r>
                  <a:rPr lang="en-US" sz="160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Two-Party Secure Compute for accurate bid</a:t>
                </a:r>
                <a:r>
                  <a:rPr lang="en-US" sz="1600">
                    <a:solidFill>
                      <a:srgbClr val="00B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:r>
                  <a:rPr kumimoji="0" lang="en-US" sz="160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ranking, brand controls and auction</a:t>
                </a:r>
                <a:r>
                  <a:rPr lang="en-US" sz="160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using</a:t>
                </a:r>
                <a:r>
                  <a:rPr lang="en-US" sz="1600">
                    <a:solidFill>
                      <a:srgbClr val="00B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&lt;</m:t>
                    </m:r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𝑐</m:t>
                    </m:r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𝑠</m:t>
                    </m:r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&gt;</m:t>
                    </m:r>
                  </m:oMath>
                </a14:m>
                <a:endParaRPr kumimoji="0" lang="en-US" sz="160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20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15B9457E-CE5E-4EC8-9551-3E479FFFC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952" y="1292519"/>
                <a:ext cx="3307733" cy="4034792"/>
              </a:xfrm>
              <a:prstGeom prst="rect">
                <a:avLst/>
              </a:prstGeom>
              <a:blipFill>
                <a:blip r:embed="rId12"/>
                <a:stretch>
                  <a:fillRect l="-2202" t="-1657" r="-183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3A14F8-75CD-424D-978B-F96F09CEBF6C}"/>
                  </a:ext>
                </a:extLst>
              </p:cNvPr>
              <p:cNvSpPr/>
              <p:nvPr/>
            </p:nvSpPr>
            <p:spPr>
              <a:xfrm>
                <a:off x="5003051" y="2767117"/>
                <a:ext cx="1456005" cy="2829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b="1"/>
              </a:p>
              <a:p>
                <a:r>
                  <a:rPr lang="en-US" sz="800" b="1"/>
                  <a:t>Ad Set A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3A14F8-75CD-424D-978B-F96F09CEB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51" y="2767117"/>
                <a:ext cx="1456005" cy="282903"/>
              </a:xfrm>
              <a:prstGeom prst="rect">
                <a:avLst/>
              </a:prstGeom>
              <a:blipFill>
                <a:blip r:embed="rId13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D897A9-2151-4C91-846E-9958EB5A978E}"/>
              </a:ext>
            </a:extLst>
          </p:cNvPr>
          <p:cNvCxnSpPr>
            <a:cxnSpLocks/>
          </p:cNvCxnSpPr>
          <p:nvPr/>
        </p:nvCxnSpPr>
        <p:spPr>
          <a:xfrm flipV="1">
            <a:off x="4655195" y="3617167"/>
            <a:ext cx="2030095" cy="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16457-B9CB-4508-8310-22303430BB93}"/>
              </a:ext>
            </a:extLst>
          </p:cNvPr>
          <p:cNvCxnSpPr>
            <a:cxnSpLocks/>
          </p:cNvCxnSpPr>
          <p:nvPr/>
        </p:nvCxnSpPr>
        <p:spPr>
          <a:xfrm flipH="1">
            <a:off x="4661818" y="3884453"/>
            <a:ext cx="2000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7DA65B0-28B9-4154-BA1B-D35D821A1DEE}"/>
              </a:ext>
            </a:extLst>
          </p:cNvPr>
          <p:cNvSpPr/>
          <p:nvPr/>
        </p:nvSpPr>
        <p:spPr>
          <a:xfrm>
            <a:off x="4985100" y="2658746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336230-09E0-4938-8445-99F84A9724B7}"/>
                  </a:ext>
                </a:extLst>
              </p:cNvPr>
              <p:cNvSpPr txBox="1"/>
              <p:nvPr/>
            </p:nvSpPr>
            <p:spPr>
              <a:xfrm>
                <a:off x="6634583" y="3545008"/>
                <a:ext cx="1907894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4.1 Evaluate </a:t>
                </a:r>
                <a14:m>
                  <m:oMath xmlns:m="http://schemas.openxmlformats.org/officeDocument/2006/math">
                    <m:r>
                      <a:rPr lang="en-US" sz="800" b="0" i="0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800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800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</m:d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800" b="1" i="1" dirty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8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1" i="0" dirty="0" smtClean="0">
                        <a:latin typeface="Cambria Math" panose="02040503050406030204" pitchFamily="18" charset="0"/>
                      </a:rPr>
                      <m:t>𝐞</m:t>
                    </m:r>
                    <m:d>
                      <m:dPr>
                        <m:ctrlPr>
                          <a:rPr lang="en-US" sz="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sz="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/>
              </a:p>
              <a:p>
                <a:r>
                  <a:rPr lang="en-US" sz="800"/>
                  <a:t>4.2 Compress and share partial values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336230-09E0-4938-8445-99F84A97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83" y="3545008"/>
                <a:ext cx="1907894" cy="354392"/>
              </a:xfrm>
              <a:prstGeom prst="rect">
                <a:avLst/>
              </a:prstGeom>
              <a:blipFill>
                <a:blip r:embed="rId1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E19F0A7C-F4D2-45E3-85DB-EB78F4E0F276}"/>
              </a:ext>
            </a:extLst>
          </p:cNvPr>
          <p:cNvSpPr/>
          <p:nvPr/>
        </p:nvSpPr>
        <p:spPr>
          <a:xfrm>
            <a:off x="3201414" y="4319707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3806FA9-CD6C-47AF-8E28-2922CA212E94}"/>
              </a:ext>
            </a:extLst>
          </p:cNvPr>
          <p:cNvSpPr/>
          <p:nvPr/>
        </p:nvSpPr>
        <p:spPr>
          <a:xfrm>
            <a:off x="2198120" y="2608772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5" name="Callout: Line with Accent Bar 84">
            <a:extLst>
              <a:ext uri="{FF2B5EF4-FFF2-40B4-BE49-F238E27FC236}">
                <a16:creationId xmlns:a16="http://schemas.microsoft.com/office/drawing/2014/main" id="{025AF209-99E8-418B-92ED-9D60517553FA}"/>
              </a:ext>
            </a:extLst>
          </p:cNvPr>
          <p:cNvSpPr/>
          <p:nvPr/>
        </p:nvSpPr>
        <p:spPr>
          <a:xfrm>
            <a:off x="5532078" y="3304369"/>
            <a:ext cx="1017063" cy="249937"/>
          </a:xfrm>
          <a:prstGeom prst="accentCallout1">
            <a:avLst>
              <a:gd name="adj1" fmla="val 18750"/>
              <a:gd name="adj2" fmla="val -8333"/>
              <a:gd name="adj3" fmla="val 120883"/>
              <a:gd name="adj4" fmla="val -25038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2-party SC for bid, advertiser checks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E15B7-F99F-4E66-B5FD-B0504009D7E0}"/>
                  </a:ext>
                </a:extLst>
              </p:cNvPr>
              <p:cNvSpPr txBox="1"/>
              <p:nvPr/>
            </p:nvSpPr>
            <p:spPr>
              <a:xfrm>
                <a:off x="6659693" y="4103822"/>
                <a:ext cx="1864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5.1 Evaluate </a:t>
                </a:r>
                <a14:m>
                  <m:oMath xmlns:m="http://schemas.openxmlformats.org/officeDocument/2006/math">
                    <m:r>
                      <a:rPr lang="en-US" sz="800" b="1" i="1" dirty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8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sz="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8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800"/>
              </a:p>
              <a:p>
                <a:r>
                  <a:rPr lang="en-US" sz="800"/>
                  <a:t>5.2 Compress and share partial values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E15B7-F99F-4E66-B5FD-B0504009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93" y="4103822"/>
                <a:ext cx="1864080" cy="338554"/>
              </a:xfrm>
              <a:prstGeom prst="rect">
                <a:avLst/>
              </a:prstGeom>
              <a:blipFill>
                <a:blip r:embed="rId1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3F0D2-D1B8-459B-9C22-9DFF6038BB48}"/>
              </a:ext>
            </a:extLst>
          </p:cNvPr>
          <p:cNvCxnSpPr>
            <a:cxnSpLocks/>
          </p:cNvCxnSpPr>
          <p:nvPr/>
        </p:nvCxnSpPr>
        <p:spPr>
          <a:xfrm flipV="1">
            <a:off x="4674292" y="4164802"/>
            <a:ext cx="2030095" cy="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0CB7AA-A818-4D06-8797-865FB2CA08B9}"/>
              </a:ext>
            </a:extLst>
          </p:cNvPr>
          <p:cNvCxnSpPr>
            <a:cxnSpLocks/>
          </p:cNvCxnSpPr>
          <p:nvPr/>
        </p:nvCxnSpPr>
        <p:spPr>
          <a:xfrm flipH="1">
            <a:off x="4674292" y="4425840"/>
            <a:ext cx="2000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llout: Line with Accent Bar 16">
            <a:extLst>
              <a:ext uri="{FF2B5EF4-FFF2-40B4-BE49-F238E27FC236}">
                <a16:creationId xmlns:a16="http://schemas.microsoft.com/office/drawing/2014/main" id="{7464A8D0-C6C1-4250-B847-F22E52AE2EF7}"/>
              </a:ext>
            </a:extLst>
          </p:cNvPr>
          <p:cNvSpPr/>
          <p:nvPr/>
        </p:nvSpPr>
        <p:spPr>
          <a:xfrm>
            <a:off x="5551733" y="4506667"/>
            <a:ext cx="1159087" cy="249937"/>
          </a:xfrm>
          <a:prstGeom prst="accentCallout1">
            <a:avLst>
              <a:gd name="adj1" fmla="val 73307"/>
              <a:gd name="adj2" fmla="val -5911"/>
              <a:gd name="adj3" fmla="val -37475"/>
              <a:gd name="adj4" fmla="val -22821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2-party SC for auction, publisher control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CD4365-6423-4738-A4B2-751EA935120F}"/>
              </a:ext>
            </a:extLst>
          </p:cNvPr>
          <p:cNvCxnSpPr>
            <a:cxnSpLocks/>
          </p:cNvCxnSpPr>
          <p:nvPr/>
        </p:nvCxnSpPr>
        <p:spPr>
          <a:xfrm flipH="1" flipV="1">
            <a:off x="4655350" y="3697927"/>
            <a:ext cx="2024174" cy="66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9BC2A3-8B77-447D-AA3F-23AE9405E4A6}"/>
              </a:ext>
            </a:extLst>
          </p:cNvPr>
          <p:cNvCxnSpPr>
            <a:cxnSpLocks/>
          </p:cNvCxnSpPr>
          <p:nvPr/>
        </p:nvCxnSpPr>
        <p:spPr>
          <a:xfrm flipV="1">
            <a:off x="4653717" y="3784890"/>
            <a:ext cx="2030095" cy="45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95B646-E1C8-45C7-B6B0-594BE146EFB1}"/>
                  </a:ext>
                </a:extLst>
              </p:cNvPr>
              <p:cNvSpPr/>
              <p:nvPr/>
            </p:nvSpPr>
            <p:spPr>
              <a:xfrm>
                <a:off x="5003052" y="3586029"/>
                <a:ext cx="1456005" cy="3453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d>
                            <m:dPr>
                              <m:ctrlP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d>
                            <m:dPr>
                              <m:ctrlP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8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800" b="1" i="1" dirty="0" smtClean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  ∀</m:t>
                      </m:r>
                      <m:sSub>
                        <m:sSubPr>
                          <m:ctrlPr>
                            <a:rPr lang="en-US" sz="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800"/>
              </a:p>
              <a:p>
                <a:r>
                  <a:rPr lang="en-US" sz="800" b="1"/>
                  <a:t> </a:t>
                </a:r>
                <a14:m>
                  <m:oMath xmlns:m="http://schemas.openxmlformats.org/officeDocument/2006/math"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endParaRPr lang="en-US" sz="800" b="1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95B646-E1C8-45C7-B6B0-594BE146E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52" y="3586029"/>
                <a:ext cx="1456005" cy="3453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188FC387-F285-4232-AB03-FBCB2CF5B3CA}"/>
              </a:ext>
            </a:extLst>
          </p:cNvPr>
          <p:cNvSpPr/>
          <p:nvPr/>
        </p:nvSpPr>
        <p:spPr>
          <a:xfrm>
            <a:off x="4945911" y="3482129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BE98EB-D2C5-4EC3-A063-41C56B30AC5E}"/>
              </a:ext>
            </a:extLst>
          </p:cNvPr>
          <p:cNvCxnSpPr>
            <a:cxnSpLocks/>
          </p:cNvCxnSpPr>
          <p:nvPr/>
        </p:nvCxnSpPr>
        <p:spPr>
          <a:xfrm flipH="1" flipV="1">
            <a:off x="4664328" y="4243292"/>
            <a:ext cx="2024174" cy="66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7C6825-380E-47E7-93FD-C99E226237EF}"/>
              </a:ext>
            </a:extLst>
          </p:cNvPr>
          <p:cNvCxnSpPr>
            <a:cxnSpLocks/>
          </p:cNvCxnSpPr>
          <p:nvPr/>
        </p:nvCxnSpPr>
        <p:spPr>
          <a:xfrm flipV="1">
            <a:off x="4664173" y="4338277"/>
            <a:ext cx="2030095" cy="45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B2E9EA6-6D6B-4757-AFD0-4B382A4CB5FB}"/>
                  </a:ext>
                </a:extLst>
              </p:cNvPr>
              <p:cNvSpPr/>
              <p:nvPr/>
            </p:nvSpPr>
            <p:spPr>
              <a:xfrm>
                <a:off x="5022149" y="4097565"/>
                <a:ext cx="1456005" cy="3766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t"/>
              <a:lstStyle/>
              <a:p>
                <a:r>
                  <a:rPr lang="en-US" sz="800" b="1"/>
                  <a:t> </a:t>
                </a:r>
                <a14:m>
                  <m:oMath xmlns:m="http://schemas.openxmlformats.org/officeDocument/2006/math">
                    <m:r>
                      <a:rPr lang="en-US" sz="800" b="1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800" b="1"/>
              </a:p>
              <a:p>
                <a:r>
                  <a:rPr lang="en-US" sz="800" b="1"/>
                  <a:t> </a:t>
                </a:r>
                <a14:m>
                  <m:oMath xmlns:m="http://schemas.openxmlformats.org/officeDocument/2006/math">
                    <m:r>
                      <a:rPr lang="en-US" sz="800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sz="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800" b="1" i="1" smtClean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endParaRPr lang="en-US" sz="800" b="1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B2E9EA6-6D6B-4757-AFD0-4B382A4CB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49" y="4097565"/>
                <a:ext cx="1456005" cy="3766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807D921-A264-460B-B770-D29C99010EAC}"/>
              </a:ext>
            </a:extLst>
          </p:cNvPr>
          <p:cNvSpPr/>
          <p:nvPr/>
        </p:nvSpPr>
        <p:spPr>
          <a:xfrm>
            <a:off x="4967420" y="3994264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22342D-EBFD-4770-9E73-17D3878C0CC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985150" y="4489321"/>
            <a:ext cx="392" cy="12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F614AC6-EC93-4D50-AAF9-10AAA5F9B058}"/>
                  </a:ext>
                </a:extLst>
              </p:cNvPr>
              <p:cNvSpPr txBox="1"/>
              <p:nvPr/>
            </p:nvSpPr>
            <p:spPr>
              <a:xfrm>
                <a:off x="3260103" y="3551743"/>
                <a:ext cx="1200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Encrypt </a:t>
                </a:r>
                <a14:m>
                  <m:oMath xmlns:m="http://schemas.openxmlformats.org/officeDocument/2006/math"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8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800" b="1"/>
              </a:p>
              <a:p>
                <a:r>
                  <a:rPr lang="en-US" sz="800"/>
                  <a:t>Decrypt B(.)</a:t>
                </a:r>
              </a:p>
              <a:p>
                <a:r>
                  <a:rPr lang="en-US" sz="800" i="1"/>
                  <a:t>Filter ads with 0 bid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F614AC6-EC93-4D50-AAF9-10AAA5F9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103" y="3551743"/>
                <a:ext cx="1200719" cy="461665"/>
              </a:xfrm>
              <a:prstGeom prst="rect">
                <a:avLst/>
              </a:prstGeom>
              <a:blipFill>
                <a:blip r:embed="rId1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C75D75C5-022B-4E01-A4A7-2D8B0B75BAE2}"/>
              </a:ext>
            </a:extLst>
          </p:cNvPr>
          <p:cNvSpPr txBox="1"/>
          <p:nvPr/>
        </p:nvSpPr>
        <p:spPr>
          <a:xfrm>
            <a:off x="3394049" y="2261996"/>
            <a:ext cx="143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BROWSER SERVICE</a:t>
            </a:r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7F6107-66F6-41CF-ADFA-9EE1533CCF5A}"/>
              </a:ext>
            </a:extLst>
          </p:cNvPr>
          <p:cNvSpPr/>
          <p:nvPr/>
        </p:nvSpPr>
        <p:spPr>
          <a:xfrm>
            <a:off x="2320633" y="3629679"/>
            <a:ext cx="345398" cy="197696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/>
              <a:t>Ad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D6D4842F-5E64-4CE8-9575-A1D2826C9185}"/>
              </a:ext>
            </a:extLst>
          </p:cNvPr>
          <p:cNvSpPr/>
          <p:nvPr/>
        </p:nvSpPr>
        <p:spPr>
          <a:xfrm>
            <a:off x="2246298" y="3639246"/>
            <a:ext cx="138414" cy="14963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2C0809-3D40-41EF-BB5E-15DEA0B124BB}"/>
              </a:ext>
            </a:extLst>
          </p:cNvPr>
          <p:cNvCxnSpPr>
            <a:cxnSpLocks/>
          </p:cNvCxnSpPr>
          <p:nvPr/>
        </p:nvCxnSpPr>
        <p:spPr>
          <a:xfrm flipH="1">
            <a:off x="1358129" y="2320402"/>
            <a:ext cx="17319" cy="169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783ED2-2439-47CF-A1CA-737726EEB4A6}"/>
              </a:ext>
            </a:extLst>
          </p:cNvPr>
          <p:cNvSpPr/>
          <p:nvPr/>
        </p:nvSpPr>
        <p:spPr>
          <a:xfrm>
            <a:off x="6705595" y="2612325"/>
            <a:ext cx="762005" cy="21023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b="1"/>
              <a:t>SSP+DSP</a:t>
            </a:r>
            <a:endParaRPr lang="en-US" b="1"/>
          </a:p>
        </p:txBody>
      </p:sp>
      <p:pic>
        <p:nvPicPr>
          <p:cNvPr id="3074" name="Picture 2" descr="Image result for Macaw Bird">
            <a:extLst>
              <a:ext uri="{FF2B5EF4-FFF2-40B4-BE49-F238E27FC236}">
                <a16:creationId xmlns:a16="http://schemas.microsoft.com/office/drawing/2014/main" id="{F724D055-7FB8-476A-B6CF-A9D07C9B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707" y="112287"/>
            <a:ext cx="1531978" cy="10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13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1C2B-1BB9-438E-8285-0A1C386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65126"/>
            <a:ext cx="10515600" cy="806450"/>
          </a:xfrm>
        </p:spPr>
        <p:txBody>
          <a:bodyPr/>
          <a:lstStyle/>
          <a:p>
            <a:r>
              <a:rPr lang="en-US" b="1"/>
              <a:t>Ad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28F3-6D49-455C-87E4-47D1DA07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84273"/>
            <a:ext cx="10658475" cy="530860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const </a:t>
            </a:r>
            <a:r>
              <a:rPr lang="en-US" sz="1200" err="1">
                <a:latin typeface="Consolas" panose="020B0609020204030204" pitchFamily="49" charset="0"/>
              </a:rPr>
              <a:t>adResponse</a:t>
            </a:r>
            <a:r>
              <a:rPr lang="en-US" sz="1200"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'ads': [{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  creative-id: '</a:t>
            </a:r>
            <a:r>
              <a:rPr lang="en-US" sz="1200" err="1">
                <a:latin typeface="Consolas" panose="020B0609020204030204" pitchFamily="49" charset="0"/>
              </a:rPr>
              <a:t>hashid</a:t>
            </a:r>
            <a:r>
              <a:rPr lang="en-US" sz="120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  creative: 'https://ad-</a:t>
            </a:r>
            <a:r>
              <a:rPr lang="en-US" sz="1200" err="1">
                <a:latin typeface="Consolas" panose="020B0609020204030204" pitchFamily="49" charset="0"/>
              </a:rPr>
              <a:t>creative.cdn</a:t>
            </a:r>
            <a:r>
              <a:rPr lang="en-US" sz="1200">
                <a:latin typeface="Consolas" panose="020B06090202040302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      bid-inference-origin: 'https://dsp.example',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      bid-model-format: 'https://dsp.example/bidmodel-structure-for-service.out',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      contextual-signal-processor: 'https://dsp.example/feature-processing.js'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  fallback-bid: 1.00,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  lang: '</a:t>
            </a:r>
            <a:r>
              <a:rPr lang="en-US" sz="1200" err="1">
                <a:latin typeface="Consolas" panose="020B0609020204030204" pitchFamily="49" charset="0"/>
              </a:rPr>
              <a:t>en</a:t>
            </a:r>
            <a:r>
              <a:rPr lang="en-US" sz="1200">
                <a:latin typeface="Consolas" panose="020B0609020204030204" pitchFamily="49" charset="0"/>
              </a:rPr>
              <a:t>-us',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  </a:t>
            </a:r>
            <a:r>
              <a:rPr lang="en-US" sz="1200" err="1">
                <a:latin typeface="Consolas" panose="020B0609020204030204" pitchFamily="49" charset="0"/>
              </a:rPr>
              <a:t>adtype</a:t>
            </a:r>
            <a:r>
              <a:rPr lang="en-US" sz="1200">
                <a:latin typeface="Consolas" panose="020B0609020204030204" pitchFamily="49" charset="0"/>
              </a:rPr>
              <a:t>: 'image/native'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],</a:t>
            </a:r>
          </a:p>
          <a:p>
            <a:pPr marL="0" indent="0">
              <a:buNone/>
            </a:pPr>
            <a:r>
              <a:rPr lang="en-US" sz="1200" b="1"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auction-inference-origin: 'https://ssp.ad-</a:t>
            </a:r>
            <a:r>
              <a:rPr lang="en-US" sz="1200" b="1" err="1">
                <a:solidFill>
                  <a:srgbClr val="0070C0"/>
                </a:solidFill>
                <a:latin typeface="Consolas" panose="020B0609020204030204" pitchFamily="49" charset="0"/>
              </a:rPr>
              <a:t>network.example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    auction-model-format: 'https://dsp.example/rankingmodel-structure-for-service.out',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fallback-ranking: 'highest-bid'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    ad-signal-processor: 'https://ssp.example/feature-processing.js'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    ranking-signals: ['coarse-geolocation', 'coarse-</a:t>
            </a:r>
            <a:r>
              <a:rPr lang="en-US" sz="1200" err="1">
                <a:latin typeface="Consolas" panose="020B0609020204030204" pitchFamily="49" charset="0"/>
              </a:rPr>
              <a:t>ua</a:t>
            </a:r>
            <a:r>
              <a:rPr lang="en-US" sz="1200">
                <a:latin typeface="Consolas" panose="020B0609020204030204" pitchFamily="49" charset="0"/>
              </a:rPr>
              <a:t>', 'encrypted-ad', 'encrypted-bid']</a:t>
            </a:r>
          </a:p>
          <a:p>
            <a:pPr marL="0" indent="0">
              <a:buNone/>
            </a:pPr>
            <a:r>
              <a:rPr lang="en-US" sz="12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50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1C2B-1BB9-438E-8285-0A1C386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365126"/>
            <a:ext cx="11371657" cy="806450"/>
          </a:xfrm>
        </p:spPr>
        <p:txBody>
          <a:bodyPr>
            <a:normAutofit/>
          </a:bodyPr>
          <a:lstStyle/>
          <a:p>
            <a:r>
              <a:rPr lang="en-US" b="1"/>
              <a:t>Working with 2 party secure compute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009EF-09B5-4546-ACAF-9D0A67191A8D}"/>
              </a:ext>
            </a:extLst>
          </p:cNvPr>
          <p:cNvSpPr txBox="1"/>
          <p:nvPr/>
        </p:nvSpPr>
        <p:spPr>
          <a:xfrm>
            <a:off x="341708" y="5869373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 Server model training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6A559DD-F52F-4640-8E62-7E282A590316}"/>
              </a:ext>
            </a:extLst>
          </p:cNvPr>
          <p:cNvSpPr/>
          <p:nvPr/>
        </p:nvSpPr>
        <p:spPr>
          <a:xfrm>
            <a:off x="4675582" y="5730874"/>
            <a:ext cx="1114425" cy="76200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model.pb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BDE19-1ED7-4540-9FC6-3CAB7F7D6719}"/>
              </a:ext>
            </a:extLst>
          </p:cNvPr>
          <p:cNvSpPr txBox="1"/>
          <p:nvPr/>
        </p:nvSpPr>
        <p:spPr>
          <a:xfrm>
            <a:off x="3103958" y="5730874"/>
            <a:ext cx="11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Training process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D54EA-4D42-4E67-A48A-167D039A7540}"/>
              </a:ext>
            </a:extLst>
          </p:cNvPr>
          <p:cNvCxnSpPr>
            <a:endCxn id="7" idx="1"/>
          </p:cNvCxnSpPr>
          <p:nvPr/>
        </p:nvCxnSpPr>
        <p:spPr>
          <a:xfrm>
            <a:off x="4285058" y="6111874"/>
            <a:ext cx="39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EA6139-0263-47CF-A83A-622B2FBD35F4}"/>
              </a:ext>
            </a:extLst>
          </p:cNvPr>
          <p:cNvSpPr/>
          <p:nvPr/>
        </p:nvSpPr>
        <p:spPr>
          <a:xfrm>
            <a:off x="1300159" y="4039739"/>
            <a:ext cx="7865271" cy="11623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/>
              <a:t>Compiler</a:t>
            </a:r>
          </a:p>
          <a:p>
            <a:pPr algn="ctr"/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6FDEE-0DE2-4C3F-9D45-508FDAA642CF}"/>
              </a:ext>
            </a:extLst>
          </p:cNvPr>
          <p:cNvSpPr txBox="1"/>
          <p:nvPr/>
        </p:nvSpPr>
        <p:spPr>
          <a:xfrm>
            <a:off x="1385887" y="4361866"/>
            <a:ext cx="7779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python path/to/EzPC/Athos/CompileTFGraph.py --config </a:t>
            </a:r>
            <a:r>
              <a:rPr lang="en-US" sz="1400" err="1">
                <a:latin typeface="Consolas" panose="020B0609020204030204" pitchFamily="49" charset="0"/>
              </a:rPr>
              <a:t>config.json</a:t>
            </a:r>
            <a:r>
              <a:rPr lang="en-US" sz="1400">
                <a:latin typeface="Consolas" panose="020B0609020204030204" pitchFamily="49" charset="0"/>
              </a:rPr>
              <a:t> --role server/client</a:t>
            </a:r>
          </a:p>
          <a:p>
            <a:r>
              <a:rPr lang="en-US" sz="1400">
                <a:latin typeface="Consolas" panose="020B0609020204030204" pitchFamily="49" charset="0"/>
              </a:rPr>
              <a:t>"</a:t>
            </a:r>
            <a:r>
              <a:rPr lang="en-US" sz="1400" err="1">
                <a:latin typeface="Consolas" panose="020B0609020204030204" pitchFamily="49" charset="0"/>
              </a:rPr>
              <a:t>model_name</a:t>
            </a:r>
            <a:r>
              <a:rPr lang="en-US" sz="1400">
                <a:latin typeface="Consolas" panose="020B0609020204030204" pitchFamily="49" charset="0"/>
              </a:rPr>
              <a:t>": "</a:t>
            </a:r>
            <a:r>
              <a:rPr lang="en-US" sz="1400" err="1">
                <a:latin typeface="Consolas" panose="020B0609020204030204" pitchFamily="49" charset="0"/>
              </a:rPr>
              <a:t>model.pb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7A88DA-FAD5-4CE4-859C-B4F16C02DDC0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V="1">
            <a:off x="5232795" y="5202045"/>
            <a:ext cx="0" cy="52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FA9F979-8212-4B88-BB1E-288FCB201515}"/>
              </a:ext>
            </a:extLst>
          </p:cNvPr>
          <p:cNvSpPr/>
          <p:nvPr/>
        </p:nvSpPr>
        <p:spPr>
          <a:xfrm>
            <a:off x="647699" y="1682749"/>
            <a:ext cx="2695575" cy="13409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/>
              <a:t>Browser Service</a:t>
            </a:r>
          </a:p>
          <a:p>
            <a:pPr algn="ctr"/>
            <a:endParaRPr lang="en-US" b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9A748C-B477-4096-9574-76E135D76330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H="1" flipV="1">
            <a:off x="1995487" y="3023702"/>
            <a:ext cx="3237308" cy="101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726760E-4745-40C8-BAC1-2F47867C7E61}"/>
              </a:ext>
            </a:extLst>
          </p:cNvPr>
          <p:cNvSpPr/>
          <p:nvPr/>
        </p:nvSpPr>
        <p:spPr>
          <a:xfrm>
            <a:off x="6574631" y="1682749"/>
            <a:ext cx="2590800" cy="1374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/>
              <a:t>Ad Server</a:t>
            </a:r>
          </a:p>
          <a:p>
            <a:pPr algn="ctr"/>
            <a:endParaRPr lang="en-US" b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CD89F1-431F-466F-BFE6-1322A71AF338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5232795" y="3057624"/>
            <a:ext cx="2637236" cy="98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8F4703AF-930D-4F0F-A669-18E2EFF9F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527" y="3466537"/>
            <a:ext cx="1164431" cy="184666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err="1">
                <a:ln>
                  <a:noFill/>
                </a:ln>
                <a:effectLst/>
                <a:latin typeface="SFMono-Regular"/>
              </a:rPr>
              <a:t>model.out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2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EB2B1E-C92C-4A14-A38B-7E3976DC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852" y="3446160"/>
            <a:ext cx="1164431" cy="353943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err="1">
                <a:ln>
                  <a:noFill/>
                </a:ln>
                <a:effectLst/>
                <a:latin typeface="SFMono-Regular"/>
              </a:rPr>
              <a:t>model.out</a:t>
            </a:r>
            <a:endParaRPr kumimoji="0" lang="en-US" altLang="en-US" sz="1200" b="1" i="0" u="none" strike="noStrike" cap="none" normalizeH="0" baseline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1100" b="1" i="0" u="none" strike="noStrike" cap="none" normalizeH="0" baseline="0" err="1">
                <a:ln>
                  <a:noFill/>
                </a:ln>
                <a:effectLst/>
              </a:rPr>
              <a:t>model.weights</a:t>
            </a:r>
            <a:endParaRPr kumimoji="0" lang="en-US" altLang="en-US" sz="32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57FD30-FACA-4463-A118-F83B249C7F94}"/>
              </a:ext>
            </a:extLst>
          </p:cNvPr>
          <p:cNvCxnSpPr>
            <a:cxnSpLocks/>
          </p:cNvCxnSpPr>
          <p:nvPr/>
        </p:nvCxnSpPr>
        <p:spPr>
          <a:xfrm>
            <a:off x="3343274" y="2025649"/>
            <a:ext cx="32313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38B9B5-4414-4923-A2DC-4CE7FAF9F925}"/>
              </a:ext>
            </a:extLst>
          </p:cNvPr>
          <p:cNvCxnSpPr>
            <a:cxnSpLocks/>
          </p:cNvCxnSpPr>
          <p:nvPr/>
        </p:nvCxnSpPr>
        <p:spPr>
          <a:xfrm>
            <a:off x="3343274" y="2471315"/>
            <a:ext cx="32313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C31DBC-B0C2-4FF4-B184-EED2DA6ADCAB}"/>
              </a:ext>
            </a:extLst>
          </p:cNvPr>
          <p:cNvCxnSpPr>
            <a:cxnSpLocks/>
          </p:cNvCxnSpPr>
          <p:nvPr/>
        </p:nvCxnSpPr>
        <p:spPr>
          <a:xfrm flipH="1">
            <a:off x="3330177" y="2661816"/>
            <a:ext cx="32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9B4333-FA72-4A14-A623-5BA6CA2F4FE6}"/>
              </a:ext>
            </a:extLst>
          </p:cNvPr>
          <p:cNvCxnSpPr>
            <a:cxnSpLocks/>
          </p:cNvCxnSpPr>
          <p:nvPr/>
        </p:nvCxnSpPr>
        <p:spPr>
          <a:xfrm flipH="1">
            <a:off x="3343274" y="2194579"/>
            <a:ext cx="32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4BF568-C48A-42E7-AF09-8748B9C02D96}"/>
              </a:ext>
            </a:extLst>
          </p:cNvPr>
          <p:cNvSpPr txBox="1"/>
          <p:nvPr/>
        </p:nvSpPr>
        <p:spPr>
          <a:xfrm>
            <a:off x="9678590" y="1943043"/>
            <a:ext cx="2159793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3600"/>
              <a:t>Leverage </a:t>
            </a:r>
            <a:r>
              <a:rPr lang="en-US" sz="3600" err="1"/>
              <a:t>EzPC</a:t>
            </a:r>
            <a:r>
              <a:rPr lang="en-US" sz="3600"/>
              <a:t> complier for generic code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40DF70-1722-44BC-96E8-F86831FC238D}"/>
              </a:ext>
            </a:extLst>
          </p:cNvPr>
          <p:cNvCxnSpPr/>
          <p:nvPr/>
        </p:nvCxnSpPr>
        <p:spPr>
          <a:xfrm>
            <a:off x="9444036" y="1242080"/>
            <a:ext cx="0" cy="541019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5BAD-D5EE-43BF-A6AF-9CD2FA2B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03213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b="1"/>
              <a:t>Key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1C24-907D-41BA-9E29-6CFF982D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075532"/>
            <a:ext cx="10515600" cy="44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Performance and Comm requirements for 2PC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862485-3992-4EEE-8751-C3B377FA3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18809"/>
              </p:ext>
            </p:extLst>
          </p:nvPr>
        </p:nvGraphicFramePr>
        <p:xfrm>
          <a:off x="576262" y="1516857"/>
          <a:ext cx="10035656" cy="1712913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862692">
                  <a:extLst>
                    <a:ext uri="{9D8B030D-6E8A-4147-A177-3AD203B41FA5}">
                      <a16:colId xmlns:a16="http://schemas.microsoft.com/office/drawing/2014/main" val="836088963"/>
                    </a:ext>
                  </a:extLst>
                </a:gridCol>
                <a:gridCol w="1393036">
                  <a:extLst>
                    <a:ext uri="{9D8B030D-6E8A-4147-A177-3AD203B41FA5}">
                      <a16:colId xmlns:a16="http://schemas.microsoft.com/office/drawing/2014/main" val="1185667136"/>
                    </a:ext>
                  </a:extLst>
                </a:gridCol>
                <a:gridCol w="2207007">
                  <a:extLst>
                    <a:ext uri="{9D8B030D-6E8A-4147-A177-3AD203B41FA5}">
                      <a16:colId xmlns:a16="http://schemas.microsoft.com/office/drawing/2014/main" val="699172104"/>
                    </a:ext>
                  </a:extLst>
                </a:gridCol>
                <a:gridCol w="2847308">
                  <a:extLst>
                    <a:ext uri="{9D8B030D-6E8A-4147-A177-3AD203B41FA5}">
                      <a16:colId xmlns:a16="http://schemas.microsoft.com/office/drawing/2014/main" val="1719482735"/>
                    </a:ext>
                  </a:extLst>
                </a:gridCol>
                <a:gridCol w="2725613">
                  <a:extLst>
                    <a:ext uri="{9D8B030D-6E8A-4147-A177-3AD203B41FA5}">
                      <a16:colId xmlns:a16="http://schemas.microsoft.com/office/drawing/2014/main" val="538378705"/>
                    </a:ext>
                  </a:extLst>
                </a:gridCol>
              </a:tblGrid>
              <a:tr h="4780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Time (</a:t>
                      </a:r>
                      <a:r>
                        <a:rPr lang="en-US" sz="1800" b="0" u="none" strike="noStrike" err="1">
                          <a:effectLst/>
                        </a:rPr>
                        <a:t>ms</a:t>
                      </a:r>
                      <a:r>
                        <a:rPr lang="en-US" sz="1800" b="0" u="none" strike="noStrike">
                          <a:effectLst/>
                        </a:rPr>
                        <a:t>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Total Comm (MiB)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Peak Mem Server (MiB)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Peak Mem Client (MiB)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585311"/>
                  </a:ext>
                </a:extLst>
              </a:tr>
              <a:tr h="4116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400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201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51.46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65.73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50.89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3752195"/>
                  </a:ext>
                </a:extLst>
              </a:tr>
              <a:tr h="4116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1600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2585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804.73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693.43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378.01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46104066"/>
                  </a:ext>
                </a:extLst>
              </a:tr>
              <a:tr h="4116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3200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9913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3215.76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2654.21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1365.53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432967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239466-0499-439F-87E7-ED91FCD7F8AC}"/>
              </a:ext>
            </a:extLst>
          </p:cNvPr>
          <p:cNvSpPr txBox="1"/>
          <p:nvPr/>
        </p:nvSpPr>
        <p:spPr>
          <a:xfrm>
            <a:off x="542925" y="3659526"/>
            <a:ext cx="927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Mixed mode computation – random subset of variables are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3PC – non-colluding helper party to support secure compute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4103A7-7585-4E09-BE0E-CDD204D46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10151"/>
              </p:ext>
            </p:extLst>
          </p:nvPr>
        </p:nvGraphicFramePr>
        <p:xfrm>
          <a:off x="542925" y="4716466"/>
          <a:ext cx="10102331" cy="1838321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721081">
                  <a:extLst>
                    <a:ext uri="{9D8B030D-6E8A-4147-A177-3AD203B41FA5}">
                      <a16:colId xmlns:a16="http://schemas.microsoft.com/office/drawing/2014/main" val="1793499954"/>
                    </a:ext>
                  </a:extLst>
                </a:gridCol>
                <a:gridCol w="1129480">
                  <a:extLst>
                    <a:ext uri="{9D8B030D-6E8A-4147-A177-3AD203B41FA5}">
                      <a16:colId xmlns:a16="http://schemas.microsoft.com/office/drawing/2014/main" val="2549742251"/>
                    </a:ext>
                  </a:extLst>
                </a:gridCol>
                <a:gridCol w="1375295">
                  <a:extLst>
                    <a:ext uri="{9D8B030D-6E8A-4147-A177-3AD203B41FA5}">
                      <a16:colId xmlns:a16="http://schemas.microsoft.com/office/drawing/2014/main" val="272069176"/>
                    </a:ext>
                  </a:extLst>
                </a:gridCol>
                <a:gridCol w="1375295">
                  <a:extLst>
                    <a:ext uri="{9D8B030D-6E8A-4147-A177-3AD203B41FA5}">
                      <a16:colId xmlns:a16="http://schemas.microsoft.com/office/drawing/2014/main" val="438714776"/>
                    </a:ext>
                  </a:extLst>
                </a:gridCol>
                <a:gridCol w="1375295">
                  <a:extLst>
                    <a:ext uri="{9D8B030D-6E8A-4147-A177-3AD203B41FA5}">
                      <a16:colId xmlns:a16="http://schemas.microsoft.com/office/drawing/2014/main" val="2303914603"/>
                    </a:ext>
                  </a:extLst>
                </a:gridCol>
                <a:gridCol w="1375295">
                  <a:extLst>
                    <a:ext uri="{9D8B030D-6E8A-4147-A177-3AD203B41FA5}">
                      <a16:colId xmlns:a16="http://schemas.microsoft.com/office/drawing/2014/main" val="291319706"/>
                    </a:ext>
                  </a:extLst>
                </a:gridCol>
                <a:gridCol w="1375295">
                  <a:extLst>
                    <a:ext uri="{9D8B030D-6E8A-4147-A177-3AD203B41FA5}">
                      <a16:colId xmlns:a16="http://schemas.microsoft.com/office/drawing/2014/main" val="1365920509"/>
                    </a:ext>
                  </a:extLst>
                </a:gridCol>
                <a:gridCol w="1375295">
                  <a:extLst>
                    <a:ext uri="{9D8B030D-6E8A-4147-A177-3AD203B41FA5}">
                      <a16:colId xmlns:a16="http://schemas.microsoft.com/office/drawing/2014/main" val="2732550322"/>
                    </a:ext>
                  </a:extLst>
                </a:gridCol>
              </a:tblGrid>
              <a:tr h="76390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effectLst/>
                        </a:rPr>
                        <a:t>Time (</a:t>
                      </a:r>
                      <a:r>
                        <a:rPr lang="en-US" sz="1600" b="1" u="none" strike="noStrike" err="1">
                          <a:effectLst/>
                        </a:rPr>
                        <a:t>ms</a:t>
                      </a:r>
                      <a:r>
                        <a:rPr lang="en-US" sz="1600" b="1" u="none" strike="noStrike">
                          <a:effectLst/>
                        </a:rPr>
                        <a:t>)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effectLst/>
                        </a:rPr>
                        <a:t>Client Total Comm (MiB)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effectLst/>
                        </a:rPr>
                        <a:t>Server Total Comm (MiB)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effectLst/>
                        </a:rPr>
                        <a:t>Helper Total Comm (MiB)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effectLst/>
                        </a:rPr>
                        <a:t>Peak Mem Client (MiB)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effectLst/>
                        </a:rPr>
                        <a:t>Peak Mem Server (MiB)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effectLst/>
                        </a:rPr>
                        <a:t>Peak Mem Helper (MiB)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677452"/>
                  </a:ext>
                </a:extLst>
              </a:tr>
              <a:tr h="32726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2.44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2.45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0.003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17.39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17.44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17.46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90574"/>
                  </a:ext>
                </a:extLst>
              </a:tr>
              <a:tr h="32726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1600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677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39.08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39.09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0.012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148.38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148.02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128.84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94978"/>
                  </a:ext>
                </a:extLst>
              </a:tr>
              <a:tr h="32726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3200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1661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156.29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156.32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0.024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558.01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558.57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482.54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41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64A-F19C-4D20-B626-A2EC53BA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101"/>
            <a:ext cx="9144000" cy="1785796"/>
          </a:xfrm>
        </p:spPr>
        <p:txBody>
          <a:bodyPr/>
          <a:lstStyle/>
          <a:p>
            <a:r>
              <a:rPr lang="en-US">
                <a:latin typeface="+mn-lt"/>
              </a:rPr>
              <a:t>PARAKEET test setup</a:t>
            </a:r>
          </a:p>
        </p:txBody>
      </p:sp>
    </p:spTree>
    <p:extLst>
      <p:ext uri="{BB962C8B-B14F-4D97-AF65-F5344CB8AC3E}">
        <p14:creationId xmlns:p14="http://schemas.microsoft.com/office/powerpoint/2010/main" val="258281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d9cf43b4-e6bc-48d2-9adb-d6ca5bc0547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A22333FA8C804BAAB95BEFD636B31D" ma:contentTypeVersion="17" ma:contentTypeDescription="Create a new document." ma:contentTypeScope="" ma:versionID="96a023c93b0e2348417e8e078b285ddf">
  <xsd:schema xmlns:xsd="http://www.w3.org/2001/XMLSchema" xmlns:xs="http://www.w3.org/2001/XMLSchema" xmlns:p="http://schemas.microsoft.com/office/2006/metadata/properties" xmlns:ns1="http://schemas.microsoft.com/sharepoint/v3" xmlns:ns3="2d676676-9311-43de-b097-426b64b9ad53" xmlns:ns4="d9cf43b4-e6bc-48d2-9adb-d6ca5bc0547a" targetNamespace="http://schemas.microsoft.com/office/2006/metadata/properties" ma:root="true" ma:fieldsID="226cc62d637d417cd30a6295b5357ad5" ns1:_="" ns3:_="" ns4:_="">
    <xsd:import namespace="http://schemas.microsoft.com/sharepoint/v3"/>
    <xsd:import namespace="2d676676-9311-43de-b097-426b64b9ad53"/>
    <xsd:import namespace="d9cf43b4-e6bc-48d2-9adb-d6ca5bc0547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76676-9311-43de-b097-426b64b9ad5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f43b4-e6bc-48d2-9adb-d6ca5bc05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6CB2E4-6BAC-4EAC-8388-91C7690037E3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d9cf43b4-e6bc-48d2-9adb-d6ca5bc0547a"/>
    <ds:schemaRef ds:uri="2d676676-9311-43de-b097-426b64b9ad53"/>
  </ds:schemaRefs>
</ds:datastoreItem>
</file>

<file path=customXml/itemProps2.xml><?xml version="1.0" encoding="utf-8"?>
<ds:datastoreItem xmlns:ds="http://schemas.openxmlformats.org/officeDocument/2006/customXml" ds:itemID="{EE649EE2-25CE-4971-9685-2D37269A97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DAF420-8C6D-4A29-BC82-D18CB1E3B6A7}">
  <ds:schemaRefs>
    <ds:schemaRef ds:uri="2d676676-9311-43de-b097-426b64b9ad53"/>
    <ds:schemaRef ds:uri="d9cf43b4-e6bc-48d2-9adb-d6ca5bc054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Microsoft Office PowerPoint</Application>
  <PresentationFormat>Widescreen</PresentationFormat>
  <Paragraphs>271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 New</vt:lpstr>
      <vt:lpstr>Segoe UI</vt:lpstr>
      <vt:lpstr>Segoe UI Light</vt:lpstr>
      <vt:lpstr>Segoe UI Semibold</vt:lpstr>
      <vt:lpstr>Segoe UI Semilight</vt:lpstr>
      <vt:lpstr>SFMono-Regular</vt:lpstr>
      <vt:lpstr>Wingdings</vt:lpstr>
      <vt:lpstr>Office Theme</vt:lpstr>
      <vt:lpstr>Privacy Preserving Ads </vt:lpstr>
      <vt:lpstr>Agenda</vt:lpstr>
      <vt:lpstr>PARAKEET Private and Anonymized Requests for Ads that Keep Ad Efficiency and Enhance Transparency</vt:lpstr>
      <vt:lpstr>PARAKEET simplified  </vt:lpstr>
      <vt:lpstr>MaCAW – Multi-party Computation of Ads on the Web</vt:lpstr>
      <vt:lpstr>Ad Response</vt:lpstr>
      <vt:lpstr>Working with 2 party secure compute</vt:lpstr>
      <vt:lpstr>Key Considerations </vt:lpstr>
      <vt:lpstr>PARAKEET test setup</vt:lpstr>
      <vt:lpstr>PARAKEET test setup</vt:lpstr>
      <vt:lpstr>Next Steps 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Ads </dc:title>
  <dc:creator>Mehul Parsana</dc:creator>
  <cp:lastModifiedBy>Kelda Anderson</cp:lastModifiedBy>
  <cp:revision>7</cp:revision>
  <dcterms:created xsi:type="dcterms:W3CDTF">2021-01-15T06:12:41Z</dcterms:created>
  <dcterms:modified xsi:type="dcterms:W3CDTF">2021-04-27T17:21:37Z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0x010100FAA22333FA8C804BAAB95BEFD636B31D</vt:lpwstr>
  </property>
</Properties>
</file>