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22" r:id="rId5"/>
    <p:sldId id="373" r:id="rId6"/>
    <p:sldId id="377" r:id="rId7"/>
    <p:sldId id="374" r:id="rId8"/>
    <p:sldId id="358" r:id="rId9"/>
    <p:sldId id="378" r:id="rId10"/>
    <p:sldId id="380" r:id="rId11"/>
    <p:sldId id="375" r:id="rId12"/>
    <p:sldId id="376" r:id="rId13"/>
    <p:sldId id="381" r:id="rId14"/>
    <p:sldId id="294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2B6A"/>
    <a:srgbClr val="701E5A"/>
    <a:srgbClr val="701E5E"/>
    <a:srgbClr val="7123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69532" autoAdjust="0"/>
  </p:normalViewPr>
  <p:slideViewPr>
    <p:cSldViewPr snapToGrid="0" showGuides="1">
      <p:cViewPr varScale="1">
        <p:scale>
          <a:sx n="110" d="100"/>
          <a:sy n="110" d="100"/>
        </p:scale>
        <p:origin x="100" y="84"/>
      </p:cViewPr>
      <p:guideLst>
        <p:guide orient="horz" pos="2113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6FD0E-37A4-47AC-904C-7F4A16CE07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1E140-2A83-41FB-BBBE-3165915FA9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6CFEB2-F9BF-404D-9C55-D4A27C8180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1E140-2A83-41FB-BBBE-3165915FA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1E140-2A83-41FB-BBBE-3165915FA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1E140-2A83-41FB-BBBE-3165915FA9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179FA90-D01C-4C56-BD10-9364D31456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30309" y="6603677"/>
            <a:ext cx="11078624" cy="266467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 dirty="0"/>
          </a:p>
        </p:txBody>
      </p:sp>
      <p:sp>
        <p:nvSpPr>
          <p:cNvPr id="10" name="矩形 9"/>
          <p:cNvSpPr/>
          <p:nvPr userDrawn="1"/>
        </p:nvSpPr>
        <p:spPr>
          <a:xfrm>
            <a:off x="3" y="6603677"/>
            <a:ext cx="1130308" cy="2664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2" y="6569386"/>
            <a:ext cx="12208932" cy="0"/>
          </a:xfrm>
          <a:prstGeom prst="line">
            <a:avLst/>
          </a:prstGeom>
          <a:ln w="12700">
            <a:solidFill>
              <a:srgbClr val="013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://c.hiphotos.baidu.com/baike/w%3D268/sign=e9f9a012cb8065387beaa315afdca115/e4dde71190ef76c6dd05de779c16fdfaae516792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7" y="187167"/>
            <a:ext cx="1225077" cy="11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130309" y="6603677"/>
            <a:ext cx="11078624" cy="266467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 dirty="0"/>
          </a:p>
        </p:txBody>
      </p:sp>
      <p:sp>
        <p:nvSpPr>
          <p:cNvPr id="8" name="矩形 7"/>
          <p:cNvSpPr/>
          <p:nvPr userDrawn="1"/>
        </p:nvSpPr>
        <p:spPr>
          <a:xfrm>
            <a:off x="3" y="6603677"/>
            <a:ext cx="1130308" cy="2664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160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2" y="6569386"/>
            <a:ext cx="12208932" cy="0"/>
          </a:xfrm>
          <a:prstGeom prst="line">
            <a:avLst/>
          </a:prstGeom>
          <a:ln w="12700">
            <a:solidFill>
              <a:srgbClr val="013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 advClick="0" advTm="0">
    <p:pull/>
  </p:transition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9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9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9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背景音乐 - 学校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2322224" y="-977890"/>
            <a:ext cx="731520" cy="731520"/>
          </a:xfrm>
          <a:prstGeom prst="rect">
            <a:avLst/>
          </a:prstGeom>
        </p:spPr>
      </p:pic>
      <p:sp>
        <p:nvSpPr>
          <p:cNvPr id="22" name="Rectangle 33"/>
          <p:cNvSpPr/>
          <p:nvPr/>
        </p:nvSpPr>
        <p:spPr>
          <a:xfrm>
            <a:off x="-15240" y="0"/>
            <a:ext cx="12207240" cy="3688229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txBody>
          <a:bodyPr anchor="ctr"/>
          <a:lstStyle/>
          <a:p>
            <a:pPr algn="ctr" defTabSz="1097280"/>
            <a:endParaRPr lang="en-US" sz="2160" dirty="0">
              <a:solidFill>
                <a:srgbClr val="712355"/>
              </a:solidFill>
              <a:latin typeface="宋体" pitchFamily="2" charset="-122"/>
            </a:endParaRPr>
          </a:p>
        </p:txBody>
      </p:sp>
      <p:sp>
        <p:nvSpPr>
          <p:cNvPr id="6" name="文本框 6"/>
          <p:cNvSpPr>
            <a:spLocks noChangeArrowheads="1"/>
          </p:cNvSpPr>
          <p:nvPr/>
        </p:nvSpPr>
        <p:spPr bwMode="auto">
          <a:xfrm>
            <a:off x="0" y="1193924"/>
            <a:ext cx="12192000" cy="1743075"/>
          </a:xfrm>
          <a:prstGeom prst="rect">
            <a:avLst/>
          </a:prstGeom>
          <a:noFill/>
          <a:ln>
            <a:noFill/>
          </a:ln>
        </p:spPr>
        <p:txBody>
          <a:bodyPr wrap="square" lIns="82296" tIns="41148" rIns="82296" bIns="41148">
            <a:spAutoFit/>
          </a:bodyPr>
          <a:lstStyle/>
          <a:p>
            <a:pPr algn="ctr" defTabSz="1097280"/>
            <a:r>
              <a:rPr lang="zh-CN" altLang="en-US" sz="6000" b="1" spc="3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本科毕业设计答辩</a:t>
            </a:r>
            <a:endParaRPr lang="en-US" altLang="zh-CN" sz="6000" b="1" spc="3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  <a:p>
            <a:pPr algn="ctr" defTabSz="1097280"/>
            <a:r>
              <a:rPr lang="zh-CN" altLang="en-US" sz="4800" b="1" spc="3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面向</a:t>
            </a:r>
            <a:r>
              <a:rPr lang="en-US" altLang="zh-CN" sz="4800" b="1" spc="3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Rel4</a:t>
            </a:r>
            <a:r>
              <a:rPr lang="zh-CN" altLang="en-US" sz="4800" b="1" spc="3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操作系统的用户态中断机制研究</a:t>
            </a:r>
            <a:endParaRPr lang="zh-CN" altLang="en-US" sz="4800" b="1" spc="3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1577" y="3728690"/>
            <a:ext cx="503866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/>
            <a:r>
              <a:rPr lang="zh-CN" altLang="en-US" sz="36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计算机学院</a:t>
            </a:r>
            <a:endParaRPr lang="en-US" altLang="zh-CN" sz="36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097280"/>
            <a:endParaRPr lang="en-US" altLang="zh-CN" sz="20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097280"/>
            <a:r>
              <a:rPr lang="zh-CN" altLang="en-US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魏靖轩</a:t>
            </a:r>
            <a:endParaRPr lang="zh-CN" altLang="en-US" sz="20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097280"/>
            <a:r>
              <a:rPr lang="zh-CN" altLang="en-US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宫晓利</a:t>
            </a:r>
            <a:r>
              <a:rPr lang="en-US" altLang="zh-CN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  <a:endParaRPr lang="zh-CN" altLang="en-US" sz="20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566"/>
            <a:ext cx="2491077" cy="6112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133475" y="6569919"/>
            <a:ext cx="11058525" cy="288082"/>
          </a:xfrm>
          <a:prstGeom prst="rect">
            <a:avLst/>
          </a:prstGeom>
          <a:solidFill>
            <a:srgbClr val="802B6A"/>
          </a:solidFill>
          <a:ln>
            <a:solidFill>
              <a:srgbClr val="802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audio>
              <p:cMediaNode vol="80000" numSld="40" showWhenStopped="0">
                <p:cTn id="2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3475" y="6569919"/>
            <a:ext cx="11058525" cy="288082"/>
          </a:xfrm>
          <a:prstGeom prst="rect">
            <a:avLst/>
          </a:prstGeom>
          <a:solidFill>
            <a:srgbClr val="802B6A"/>
          </a:solidFill>
          <a:ln>
            <a:solidFill>
              <a:srgbClr val="802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1430"/>
            <a:ext cx="1669373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95073" y="483791"/>
            <a:ext cx="4448612" cy="612714"/>
            <a:chOff x="1080848" y="330681"/>
            <a:chExt cx="3707176" cy="510595"/>
          </a:xfrm>
          <a:solidFill>
            <a:srgbClr val="712355"/>
          </a:solidFill>
        </p:grpSpPr>
        <p:sp>
          <p:nvSpPr>
            <p:cNvPr id="2" name="五边形 1"/>
            <p:cNvSpPr/>
            <p:nvPr/>
          </p:nvSpPr>
          <p:spPr>
            <a:xfrm>
              <a:off x="1115616" y="337220"/>
              <a:ext cx="3672408" cy="504056"/>
            </a:xfrm>
            <a:prstGeom prst="homePlate">
              <a:avLst/>
            </a:prstGeom>
            <a:grpFill/>
            <a:ln>
              <a:solidFill>
                <a:srgbClr val="7123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0848" y="330681"/>
              <a:ext cx="3456384" cy="445029"/>
            </a:xfrm>
            <a:prstGeom prst="rect">
              <a:avLst/>
            </a:prstGeom>
            <a:grpFill/>
            <a:ln>
              <a:solidFill>
                <a:srgbClr val="712355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1097280"/>
              <a:r>
                <a:rPr lang="en-US" altLang="zh-CN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Ping-Pong</a:t>
              </a:r>
              <a:r>
                <a:rPr lang="zh-CN" altLang="en-US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实验</a:t>
              </a:r>
              <a:endParaRPr lang="zh-CN" altLang="en-US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15" y="-277202"/>
            <a:ext cx="1812326" cy="1812326"/>
          </a:xfrm>
          <a:prstGeom prst="rect">
            <a:avLst/>
          </a:prstGeom>
        </p:spPr>
      </p:pic>
      <p:pic>
        <p:nvPicPr>
          <p:cNvPr id="6" name="图片 5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35430"/>
            <a:ext cx="4864100" cy="3670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4370" y="5515610"/>
            <a:ext cx="4685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表</a:t>
            </a:r>
            <a:r>
              <a:rPr lang="en-US" altLang="zh-CN"/>
              <a:t>1. Rel4 </a:t>
            </a:r>
            <a:r>
              <a:rPr lang="zh-CN" altLang="en-US"/>
              <a:t>中</a:t>
            </a:r>
            <a:r>
              <a:rPr lang="en-US" altLang="zh-CN"/>
              <a:t> IPC </a:t>
            </a:r>
            <a:r>
              <a:rPr lang="zh-CN" altLang="en-US"/>
              <a:t>与</a:t>
            </a:r>
            <a:r>
              <a:rPr lang="en-US" altLang="zh-CN"/>
              <a:t> Uintr </a:t>
            </a:r>
            <a:r>
              <a:rPr lang="zh-CN" altLang="en-US"/>
              <a:t>的一次</a:t>
            </a:r>
            <a:r>
              <a:rPr lang="en-US" altLang="zh-CN"/>
              <a:t>Ping-Pong </a:t>
            </a:r>
            <a:r>
              <a:rPr lang="zh-CN" altLang="en-US"/>
              <a:t>时延</a:t>
            </a:r>
            <a:endParaRPr lang="zh-CN" altLang="en-US"/>
          </a:p>
          <a:p>
            <a:pPr algn="ctr"/>
            <a:r>
              <a:rPr lang="zh-CN" altLang="en-US"/>
              <a:t>单位：</a:t>
            </a:r>
            <a:r>
              <a:rPr lang="en-US" altLang="zh-CN"/>
              <a:t>CPU Cycles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973445" y="1570355"/>
            <a:ext cx="5036185" cy="3945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dirty="0"/>
              <a:t>本文对</a:t>
            </a:r>
            <a:r>
              <a:rPr lang="en-US" altLang="zh-CN" dirty="0"/>
              <a:t> Rel4 </a:t>
            </a:r>
            <a:r>
              <a:rPr lang="zh-CN" altLang="en-US" dirty="0"/>
              <a:t>中原有的</a:t>
            </a:r>
            <a:r>
              <a:rPr lang="en-US" altLang="zh-CN" dirty="0"/>
              <a:t> IPC </a:t>
            </a:r>
            <a:r>
              <a:rPr lang="zh-CN" altLang="en-US" dirty="0"/>
              <a:t>方式与用户态中断（</a:t>
            </a:r>
            <a:r>
              <a:rPr lang="en-US" altLang="zh-CN" dirty="0"/>
              <a:t>Uintr</a:t>
            </a:r>
            <a:r>
              <a:rPr lang="zh-CN" altLang="en-US" dirty="0"/>
              <a:t>）进行</a:t>
            </a:r>
            <a:r>
              <a:rPr lang="en-US" altLang="zh-CN" dirty="0"/>
              <a:t> Ping-Pong </a:t>
            </a:r>
            <a:r>
              <a:rPr lang="zh-CN" altLang="en-US" dirty="0"/>
              <a:t>实验，测试各个</a:t>
            </a:r>
            <a:r>
              <a:rPr lang="en-US" altLang="zh-CN" dirty="0"/>
              <a:t> IPC </a:t>
            </a:r>
            <a:r>
              <a:rPr lang="zh-CN" altLang="en-US" dirty="0"/>
              <a:t>的通信时延。实验结果如左表所示。</a:t>
            </a:r>
            <a:endParaRPr lang="zh-CN" altLang="en-US" dirty="0"/>
          </a:p>
          <a:p>
            <a:pPr indent="457200"/>
            <a:r>
              <a:rPr lang="zh-CN" altLang="en-US" dirty="0">
                <a:sym typeface="+mn-ea"/>
              </a:rPr>
              <a:t>如上表所示，</a:t>
            </a:r>
            <a:r>
              <a:rPr lang="en-US" altLang="zh-CN" dirty="0">
                <a:sym typeface="+mn-ea"/>
              </a:rPr>
              <a:t>reL4 </a:t>
            </a:r>
            <a:r>
              <a:rPr lang="zh-CN" altLang="en-US" dirty="0">
                <a:sym typeface="+mn-ea"/>
              </a:rPr>
              <a:t>中的</a:t>
            </a:r>
            <a:r>
              <a:rPr lang="en-US" altLang="zh-CN" dirty="0">
                <a:sym typeface="+mn-ea"/>
              </a:rPr>
              <a:t> Slowpath </a:t>
            </a:r>
            <a:r>
              <a:rPr lang="zh-CN" altLang="en-US" dirty="0">
                <a:sym typeface="+mn-ea"/>
              </a:rPr>
              <a:t>路径最慢，而</a:t>
            </a:r>
            <a:r>
              <a:rPr lang="en-US" altLang="zh-CN" dirty="0">
                <a:sym typeface="+mn-ea"/>
              </a:rPr>
              <a:t> Fastpath </a:t>
            </a:r>
            <a:r>
              <a:rPr lang="zh-CN" altLang="en-US" dirty="0">
                <a:sym typeface="+mn-ea"/>
              </a:rPr>
              <a:t>的时钟周期数减少到了</a:t>
            </a:r>
            <a:r>
              <a:rPr lang="en-US" altLang="zh-CN" dirty="0">
                <a:sym typeface="+mn-ea"/>
              </a:rPr>
              <a:t> Slowpath </a:t>
            </a:r>
            <a:r>
              <a:rPr lang="zh-CN" altLang="en-US" dirty="0">
                <a:sym typeface="+mn-ea"/>
              </a:rPr>
              <a:t>的一半，优化效果非常显著。</a:t>
            </a:r>
            <a:endParaRPr lang="zh-CN" altLang="en-US" dirty="0">
              <a:sym typeface="+mn-ea"/>
            </a:endParaRPr>
          </a:p>
          <a:p>
            <a:pPr indent="457200"/>
            <a:r>
              <a:rPr lang="zh-CN" altLang="en-US" dirty="0">
                <a:sym typeface="+mn-ea"/>
              </a:rPr>
              <a:t>而</a:t>
            </a:r>
            <a:r>
              <a:rPr lang="en-US" altLang="zh-CN" dirty="0">
                <a:sym typeface="+mn-ea"/>
              </a:rPr>
              <a:t> Uintr </a:t>
            </a:r>
            <a:r>
              <a:rPr lang="zh-CN" altLang="en-US" dirty="0">
                <a:sym typeface="+mn-ea"/>
              </a:rPr>
              <a:t>的实验结果产生了比较大的方差，最低可以做到</a:t>
            </a:r>
            <a:r>
              <a:rPr lang="en-US" altLang="zh-CN" dirty="0">
                <a:sym typeface="+mn-ea"/>
              </a:rPr>
              <a:t> 276916 </a:t>
            </a:r>
            <a:r>
              <a:rPr lang="zh-CN" altLang="en-US" dirty="0">
                <a:sym typeface="+mn-ea"/>
              </a:rPr>
              <a:t>个时钟周期即可送达，但大部分情况下是劣化到与</a:t>
            </a:r>
            <a:r>
              <a:rPr lang="en-US" altLang="zh-CN" dirty="0">
                <a:sym typeface="+mn-ea"/>
              </a:rPr>
              <a:t> Fastpath </a:t>
            </a:r>
            <a:r>
              <a:rPr lang="zh-CN" altLang="en-US" dirty="0">
                <a:sym typeface="+mn-ea"/>
              </a:rPr>
              <a:t>基本相当的性能水平。分析其原因，因为内核运行中还有一些其他的行为在进行，如可能因为调度产生的陷入内核，时钟中断的产生导致必须进入内核处理等等。这些都要求进入内核态，而用户态中断对特权级有要求，进而导致用户态中断的延后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 advClick="0" advTm="0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3475" y="6569919"/>
            <a:ext cx="11058525" cy="288082"/>
          </a:xfrm>
          <a:prstGeom prst="rect">
            <a:avLst/>
          </a:prstGeom>
          <a:solidFill>
            <a:srgbClr val="802B6A"/>
          </a:solidFill>
          <a:ln>
            <a:solidFill>
              <a:srgbClr val="802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1430"/>
            <a:ext cx="1669373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95073" y="483791"/>
            <a:ext cx="4448612" cy="612714"/>
            <a:chOff x="1080848" y="330681"/>
            <a:chExt cx="3707176" cy="510595"/>
          </a:xfrm>
          <a:solidFill>
            <a:srgbClr val="712355"/>
          </a:solidFill>
        </p:grpSpPr>
        <p:sp>
          <p:nvSpPr>
            <p:cNvPr id="2" name="五边形 1"/>
            <p:cNvSpPr/>
            <p:nvPr/>
          </p:nvSpPr>
          <p:spPr>
            <a:xfrm>
              <a:off x="1115616" y="337220"/>
              <a:ext cx="3672408" cy="504056"/>
            </a:xfrm>
            <a:prstGeom prst="homePlate">
              <a:avLst/>
            </a:prstGeom>
            <a:grpFill/>
            <a:ln>
              <a:solidFill>
                <a:srgbClr val="7123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0848" y="330681"/>
              <a:ext cx="3456384" cy="445029"/>
            </a:xfrm>
            <a:prstGeom prst="rect">
              <a:avLst/>
            </a:prstGeom>
            <a:grpFill/>
            <a:ln>
              <a:solidFill>
                <a:srgbClr val="712355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1097280"/>
              <a:r>
                <a:rPr lang="en-US" altLang="zh-CN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I/O </a:t>
              </a:r>
              <a:r>
                <a:rPr lang="zh-CN" altLang="en-US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实验</a:t>
              </a:r>
              <a:endParaRPr lang="zh-CN" altLang="en-US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15" y="-277202"/>
            <a:ext cx="1812326" cy="1812326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642485"/>
            <a:ext cx="4396740" cy="1365885"/>
          </a:xfrm>
          <a:prstGeom prst="rect">
            <a:avLst/>
          </a:prstGeom>
        </p:spPr>
      </p:pic>
      <p:pic>
        <p:nvPicPr>
          <p:cNvPr id="7" name="图片 6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" y="1366520"/>
            <a:ext cx="4797425" cy="27463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6055" y="4209415"/>
            <a:ext cx="479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</a:t>
            </a:r>
            <a:r>
              <a:rPr lang="en-US" altLang="zh-CN"/>
              <a:t>1. </a:t>
            </a:r>
            <a:r>
              <a:rPr lang="zh-CN" altLang="en-US"/>
              <a:t>三个测试组别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6690" y="6104890"/>
            <a:ext cx="479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表</a:t>
            </a:r>
            <a:r>
              <a:rPr lang="en-US" altLang="zh-CN"/>
              <a:t>1. </a:t>
            </a:r>
            <a:r>
              <a:rPr lang="zh-CN" altLang="en-US"/>
              <a:t>三个测试组别的时延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34685" y="1116965"/>
            <a:ext cx="5036185" cy="4907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dirty="0"/>
              <a:t>本文设置以下三组实验组。如图</a:t>
            </a:r>
            <a:r>
              <a:rPr lang="en-US" altLang="zh-CN" dirty="0"/>
              <a:t>1</a:t>
            </a:r>
            <a:r>
              <a:rPr lang="zh-CN" altLang="en-US" dirty="0"/>
              <a:t>所示</a:t>
            </a:r>
            <a:r>
              <a:rPr lang="zh-CN" dirty="0"/>
              <a:t>：</a:t>
            </a:r>
            <a:endParaRPr lang="zh-CN" dirty="0"/>
          </a:p>
          <a:p>
            <a:pPr indent="457200"/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普通的同步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方式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仅使用同步的方式完成</a:t>
            </a:r>
            <a:r>
              <a:rPr lang="en-US" altLang="zh-CN" dirty="0">
                <a:sym typeface="+mn-ea"/>
              </a:rPr>
              <a:t> I/O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indent="457200"/>
            <a:r>
              <a:rPr lang="en-US" altLang="zh-CN" dirty="0">
                <a:sym typeface="+mn-ea"/>
              </a:rPr>
              <a:t>2.io_uring + SQPOLL, </a:t>
            </a:r>
            <a:r>
              <a:rPr lang="zh-CN" altLang="en-US" dirty="0">
                <a:sym typeface="+mn-ea"/>
              </a:rPr>
              <a:t>用户程序异步完成</a:t>
            </a:r>
            <a:r>
              <a:rPr lang="en-US" altLang="zh-CN" dirty="0">
                <a:sym typeface="+mn-ea"/>
              </a:rPr>
              <a:t> I/O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indent="457200"/>
            <a:r>
              <a:rPr lang="en-US" altLang="zh-CN" dirty="0">
                <a:sym typeface="+mn-ea"/>
              </a:rPr>
              <a:t>3.io_uring + SQPOLL + Uintr, </a:t>
            </a:r>
            <a:r>
              <a:rPr lang="zh-CN" altLang="en-US" dirty="0">
                <a:sym typeface="+mn-ea"/>
              </a:rPr>
              <a:t>用户程序异步提交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到请求队列</a:t>
            </a:r>
            <a:r>
              <a:rPr lang="en-US" altLang="zh-CN" dirty="0">
                <a:sym typeface="+mn-ea"/>
              </a:rPr>
              <a:t>, I/O </a:t>
            </a:r>
            <a:r>
              <a:rPr lang="zh-CN" altLang="en-US" dirty="0">
                <a:sym typeface="+mn-ea"/>
              </a:rPr>
              <a:t>完成后由</a:t>
            </a:r>
            <a:r>
              <a:rPr lang="en-US" altLang="zh-CN" dirty="0">
                <a:sym typeface="+mn-ea"/>
              </a:rPr>
              <a:t> SQ </a:t>
            </a:r>
            <a:r>
              <a:rPr lang="zh-CN" altLang="en-US" dirty="0">
                <a:sym typeface="+mn-ea"/>
              </a:rPr>
              <a:t>线程放入完成队列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同时利用用户态中断的机制进行提醒。</a:t>
            </a:r>
            <a:endParaRPr lang="zh-CN" altLang="en-US" dirty="0">
              <a:sym typeface="+mn-ea"/>
            </a:endParaRPr>
          </a:p>
          <a:p>
            <a:pPr indent="457200"/>
            <a:r>
              <a:rPr lang="zh-CN" altLang="en-US" dirty="0">
                <a:sym typeface="+mn-ea"/>
              </a:rPr>
              <a:t>实验结果如左表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所示。</a:t>
            </a:r>
            <a:endParaRPr lang="zh-CN" altLang="en-US" dirty="0">
              <a:sym typeface="+mn-ea"/>
            </a:endParaRPr>
          </a:p>
          <a:p>
            <a:pPr indent="457200"/>
            <a:r>
              <a:rPr lang="zh-CN" altLang="en-US" dirty="0">
                <a:sym typeface="+mn-ea"/>
              </a:rPr>
              <a:t>从实验结果可以看出实验符合预期，普通任务具有最长的总任务时长，且</a:t>
            </a:r>
            <a:r>
              <a:rPr lang="en-US" altLang="zh-CN" dirty="0">
                <a:sym typeface="+mn-ea"/>
              </a:rPr>
              <a:t>I/O </a:t>
            </a:r>
            <a:r>
              <a:rPr lang="zh-CN" altLang="en-US" dirty="0">
                <a:sym typeface="+mn-ea"/>
              </a:rPr>
              <a:t>任务因为使用同步</a:t>
            </a:r>
            <a:r>
              <a:rPr lang="en-US" altLang="zh-CN" dirty="0">
                <a:sym typeface="+mn-ea"/>
              </a:rPr>
              <a:t> IPC </a:t>
            </a:r>
            <a:r>
              <a:rPr lang="zh-CN" altLang="en-US" dirty="0">
                <a:sym typeface="+mn-ea"/>
              </a:rPr>
              <a:t>通路完成</a:t>
            </a:r>
            <a:r>
              <a:rPr lang="en-US" altLang="zh-CN" dirty="0">
                <a:sym typeface="+mn-ea"/>
              </a:rPr>
              <a:t> I/O</a:t>
            </a:r>
            <a:r>
              <a:rPr lang="zh-CN" altLang="en-US" dirty="0">
                <a:sym typeface="+mn-ea"/>
              </a:rPr>
              <a:t>，使得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任务时间较长。引入</a:t>
            </a:r>
            <a:r>
              <a:rPr lang="en-US" altLang="zh-CN" dirty="0">
                <a:sym typeface="+mn-ea"/>
              </a:rPr>
              <a:t> io_uring</a:t>
            </a:r>
            <a:r>
              <a:rPr lang="zh-CN" altLang="en-US" dirty="0">
                <a:sym typeface="+mn-ea"/>
              </a:rPr>
              <a:t>之后，省去了</a:t>
            </a:r>
            <a:r>
              <a:rPr lang="en-US" altLang="zh-CN" dirty="0">
                <a:sym typeface="+mn-ea"/>
              </a:rPr>
              <a:t> IPC </a:t>
            </a:r>
            <a:r>
              <a:rPr lang="zh-CN" altLang="en-US" dirty="0">
                <a:sym typeface="+mn-ea"/>
              </a:rPr>
              <a:t>的开销，但是因为计算任务的阻塞导致延后一段时间后才能获取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结果，使得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时延上升。而引入</a:t>
            </a:r>
            <a:r>
              <a:rPr lang="en-US" altLang="zh-CN" dirty="0">
                <a:sym typeface="+mn-ea"/>
              </a:rPr>
              <a:t> Uintr </a:t>
            </a:r>
            <a:r>
              <a:rPr lang="zh-CN" altLang="en-US" dirty="0">
                <a:sym typeface="+mn-ea"/>
              </a:rPr>
              <a:t>之后，在保持异步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缩短总时长的情况下，通过中断的特殊通知特性，能够及时的完成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任务且没有同步任务的</a:t>
            </a:r>
            <a:r>
              <a:rPr lang="en-US" altLang="zh-CN" dirty="0">
                <a:sym typeface="+mn-ea"/>
              </a:rPr>
              <a:t> IPC </a:t>
            </a:r>
            <a:r>
              <a:rPr lang="zh-CN" altLang="en-US" dirty="0">
                <a:sym typeface="+mn-ea"/>
              </a:rPr>
              <a:t>开销，具有最短的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时延。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 advClick="0" advTm="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3"/>
          <p:cNvSpPr/>
          <p:nvPr/>
        </p:nvSpPr>
        <p:spPr>
          <a:xfrm>
            <a:off x="0" y="1182499"/>
            <a:ext cx="12192000" cy="4493002"/>
          </a:xfrm>
          <a:prstGeom prst="rect">
            <a:avLst/>
          </a:prstGeom>
          <a:solidFill>
            <a:srgbClr val="701E5E"/>
          </a:solidFill>
          <a:ln>
            <a:solidFill>
              <a:srgbClr val="802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822960"/>
            <a:endParaRPr lang="en-US" sz="3600" dirty="0">
              <a:solidFill>
                <a:srgbClr val="712355"/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9806" y="2819602"/>
            <a:ext cx="4272388" cy="1218795"/>
          </a:xfrm>
          <a:prstGeom prst="rect">
            <a:avLst/>
          </a:prstGeom>
          <a:noFill/>
        </p:spPr>
        <p:txBody>
          <a:bodyPr wrap="none" lIns="109728" tIns="54864" rIns="109728" bIns="54864">
            <a:spAutoFit/>
          </a:bodyPr>
          <a:lstStyle/>
          <a:p>
            <a:pPr algn="ctr" defTabSz="1097280"/>
            <a:r>
              <a:rPr lang="en-US" altLang="zh-CN" sz="7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7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anose="020F050202020403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2B6A"/>
          </a:solidFill>
          <a:ln>
            <a:solidFill>
              <a:srgbClr val="701E5A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71869" y="2829470"/>
            <a:ext cx="8248261" cy="119888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 defTabSz="1097280"/>
            <a:r>
              <a:rPr lang="zh-CN" alt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3475" y="6569919"/>
            <a:ext cx="11058525" cy="288082"/>
          </a:xfrm>
          <a:prstGeom prst="rect">
            <a:avLst/>
          </a:prstGeom>
          <a:solidFill>
            <a:srgbClr val="802B6A"/>
          </a:solidFill>
          <a:ln>
            <a:solidFill>
              <a:srgbClr val="802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1430"/>
            <a:ext cx="1669373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95073" y="483791"/>
            <a:ext cx="4448612" cy="612714"/>
            <a:chOff x="1080848" y="330681"/>
            <a:chExt cx="3707176" cy="510595"/>
          </a:xfrm>
          <a:solidFill>
            <a:srgbClr val="712355"/>
          </a:solidFill>
        </p:grpSpPr>
        <p:sp>
          <p:nvSpPr>
            <p:cNvPr id="2" name="五边形 1"/>
            <p:cNvSpPr/>
            <p:nvPr/>
          </p:nvSpPr>
          <p:spPr>
            <a:xfrm>
              <a:off x="1115616" y="337220"/>
              <a:ext cx="3672408" cy="504056"/>
            </a:xfrm>
            <a:prstGeom prst="homePlate">
              <a:avLst/>
            </a:prstGeom>
            <a:grpFill/>
            <a:ln>
              <a:solidFill>
                <a:srgbClr val="7123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0848" y="330681"/>
              <a:ext cx="3456384" cy="445029"/>
            </a:xfrm>
            <a:prstGeom prst="rect">
              <a:avLst/>
            </a:prstGeom>
            <a:grpFill/>
            <a:ln>
              <a:solidFill>
                <a:srgbClr val="712355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1097280"/>
              <a:r>
                <a:rPr lang="zh-CN" altLang="en-US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微内核</a:t>
              </a:r>
              <a:r>
                <a:rPr lang="en-US" altLang="zh-CN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Rel4 </a:t>
              </a:r>
              <a:r>
                <a:rPr lang="zh-CN" altLang="en-US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与</a:t>
              </a:r>
              <a:r>
                <a:rPr lang="en-US" altLang="zh-CN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IPC</a:t>
              </a:r>
              <a:endParaRPr lang="en-US" altLang="zh-CN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15" y="-277202"/>
            <a:ext cx="1812326" cy="18123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7485" y="5163185"/>
            <a:ext cx="11797665" cy="1308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en-US" altLang="zh-CN" dirty="0"/>
              <a:t>Rel4 </a:t>
            </a:r>
            <a:r>
              <a:rPr lang="zh-CN" altLang="en-US" dirty="0"/>
              <a:t>为微内核架构，其架构与设计原则不同于典型的宏内核</a:t>
            </a:r>
            <a:r>
              <a:rPr lang="en-US" altLang="zh-CN" dirty="0"/>
              <a:t>Linux</a:t>
            </a:r>
            <a:r>
              <a:rPr lang="zh-CN" altLang="en-US" dirty="0"/>
              <a:t>，它的各个功能模块均处于用户态。使用各个模块之间的通信</a:t>
            </a:r>
            <a:r>
              <a:rPr lang="en-US" altLang="zh-CN" dirty="0"/>
              <a:t> IPC </a:t>
            </a:r>
            <a:r>
              <a:rPr lang="zh-CN" altLang="en-US" dirty="0"/>
              <a:t>来完成对应用的服务，如图</a:t>
            </a:r>
            <a:r>
              <a:rPr lang="en-US" altLang="zh-CN" dirty="0"/>
              <a:t>1</a:t>
            </a:r>
            <a:r>
              <a:rPr lang="zh-CN" altLang="en-US" dirty="0"/>
              <a:t>所示。且</a:t>
            </a:r>
            <a:r>
              <a:rPr lang="en-US" altLang="zh-CN" dirty="0"/>
              <a:t> IPC </a:t>
            </a:r>
            <a:r>
              <a:rPr lang="zh-CN" altLang="en-US" dirty="0"/>
              <a:t>作为微内核的热点路径，如图</a:t>
            </a:r>
            <a:r>
              <a:rPr lang="en-US" altLang="zh-CN" dirty="0"/>
              <a:t>2</a:t>
            </a:r>
            <a:r>
              <a:rPr lang="zh-CN" altLang="en-US" dirty="0"/>
              <a:t>所示，在一次应用运行中会有</a:t>
            </a:r>
            <a:r>
              <a:rPr lang="en-US" altLang="zh-CN" dirty="0"/>
              <a:t> 20% ~ 40% 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时间被用于了</a:t>
            </a:r>
            <a:r>
              <a:rPr lang="en-US" altLang="zh-CN" dirty="0"/>
              <a:t> IPC</a:t>
            </a:r>
            <a:r>
              <a:rPr lang="zh-CN" altLang="en-US" dirty="0"/>
              <a:t>。因此</a:t>
            </a:r>
            <a:r>
              <a:rPr lang="en-US" altLang="zh-CN" dirty="0"/>
              <a:t> IPC </a:t>
            </a:r>
            <a:r>
              <a:rPr lang="zh-CN" altLang="en-US" dirty="0"/>
              <a:t>的功能多样性和高性能一直是微内核领域的研究热点。</a:t>
            </a:r>
            <a:endParaRPr lang="zh-CN" altLang="en-US" dirty="0"/>
          </a:p>
        </p:txBody>
      </p:sp>
      <p:pic>
        <p:nvPicPr>
          <p:cNvPr id="33" name="图片 3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467485"/>
            <a:ext cx="5671185" cy="2917190"/>
          </a:xfrm>
          <a:prstGeom prst="rect">
            <a:avLst/>
          </a:prstGeom>
        </p:spPr>
      </p:pic>
      <p:pic>
        <p:nvPicPr>
          <p:cNvPr id="48" name="图片 47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20" y="1871345"/>
            <a:ext cx="5617210" cy="210883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176780" y="4483735"/>
            <a:ext cx="2308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1. </a:t>
            </a:r>
            <a:r>
              <a:rPr lang="zh-CN" altLang="en-US"/>
              <a:t>微内核与宏内核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6756400" y="4079875"/>
            <a:ext cx="468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</a:t>
            </a:r>
            <a:r>
              <a:rPr lang="en-US" altLang="zh-CN"/>
              <a:t>2. </a:t>
            </a:r>
            <a:r>
              <a:rPr lang="zh-CN" altLang="en-US"/>
              <a:t>微内核运行过程中</a:t>
            </a:r>
            <a:r>
              <a:rPr lang="en-US" altLang="zh-CN"/>
              <a:t> IPC </a:t>
            </a:r>
            <a:r>
              <a:rPr lang="zh-CN" altLang="en-US"/>
              <a:t>的占比</a:t>
            </a:r>
            <a:r>
              <a:rPr lang="en-US" altLang="zh-CN" baseline="30000"/>
              <a:t>[1]</a:t>
            </a:r>
            <a:endParaRPr lang="en-US" altLang="zh-CN" sz="1000"/>
          </a:p>
        </p:txBody>
      </p:sp>
      <p:sp>
        <p:nvSpPr>
          <p:cNvPr id="59" name="文本框 58"/>
          <p:cNvSpPr txBox="1"/>
          <p:nvPr/>
        </p:nvSpPr>
        <p:spPr>
          <a:xfrm>
            <a:off x="285750" y="6212840"/>
            <a:ext cx="11250295" cy="25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ym typeface="+mn-ea"/>
              </a:rPr>
              <a:t>[1]</a:t>
            </a:r>
            <a:r>
              <a:rPr lang="zh-CN" altLang="en-US" sz="1400">
                <a:sym typeface="+mn-ea"/>
              </a:rPr>
              <a:t>引自</a:t>
            </a:r>
            <a:r>
              <a:rPr lang="en-US" altLang="zh-CN" sz="1400">
                <a:sym typeface="+mn-ea"/>
              </a:rPr>
              <a:t>XPC: Architectural Support for Secure and Efficient Cross Process Call</a:t>
            </a: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ISCA 2019</a:t>
            </a:r>
            <a:r>
              <a:rPr lang="zh-CN" altLang="en-US" sz="1400">
                <a:sym typeface="+mn-ea"/>
              </a:rPr>
              <a:t>）</a:t>
            </a:r>
            <a:endParaRPr lang="en-US" altLang="zh-CN" sz="1400"/>
          </a:p>
          <a:p>
            <a:endParaRPr lang="zh-CN" altLang="en-US" sz="1400"/>
          </a:p>
        </p:txBody>
      </p:sp>
    </p:spTree>
  </p:cSld>
  <p:clrMapOvr>
    <a:masterClrMapping/>
  </p:clrMapOvr>
  <p:transition spd="slow" advClick="0" advTm="0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3475" y="6569919"/>
            <a:ext cx="11058525" cy="288082"/>
          </a:xfrm>
          <a:prstGeom prst="rect">
            <a:avLst/>
          </a:prstGeom>
          <a:solidFill>
            <a:srgbClr val="802B6A"/>
          </a:solidFill>
          <a:ln>
            <a:solidFill>
              <a:srgbClr val="802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1430"/>
            <a:ext cx="1669373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95073" y="483791"/>
            <a:ext cx="4448612" cy="612714"/>
            <a:chOff x="1080848" y="330681"/>
            <a:chExt cx="3707176" cy="510595"/>
          </a:xfrm>
          <a:solidFill>
            <a:srgbClr val="712355"/>
          </a:solidFill>
        </p:grpSpPr>
        <p:sp>
          <p:nvSpPr>
            <p:cNvPr id="2" name="五边形 1"/>
            <p:cNvSpPr/>
            <p:nvPr/>
          </p:nvSpPr>
          <p:spPr>
            <a:xfrm>
              <a:off x="1115616" y="337220"/>
              <a:ext cx="3672408" cy="504056"/>
            </a:xfrm>
            <a:prstGeom prst="homePlate">
              <a:avLst/>
            </a:prstGeom>
            <a:grpFill/>
            <a:ln>
              <a:solidFill>
                <a:srgbClr val="7123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0848" y="330681"/>
              <a:ext cx="3456384" cy="445029"/>
            </a:xfrm>
            <a:prstGeom prst="rect">
              <a:avLst/>
            </a:prstGeom>
            <a:grpFill/>
            <a:ln>
              <a:solidFill>
                <a:srgbClr val="712355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1097280"/>
              <a:r>
                <a:rPr lang="zh-CN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用户态中断</a:t>
              </a:r>
              <a:r>
                <a:rPr lang="en-US" altLang="zh-CN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Uintr</a:t>
              </a:r>
              <a:endParaRPr lang="en-US" altLang="zh-CN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15" y="-277202"/>
            <a:ext cx="1812326" cy="18123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9550" y="4267835"/>
            <a:ext cx="11717655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 dirty="0"/>
              <a:t>用户态中断是</a:t>
            </a:r>
            <a:r>
              <a:rPr lang="en-US" altLang="zh-CN" dirty="0"/>
              <a:t> Intel </a:t>
            </a:r>
            <a:r>
              <a:rPr lang="zh-CN" altLang="en-US" dirty="0"/>
              <a:t>为</a:t>
            </a:r>
            <a:r>
              <a:rPr lang="en-US" altLang="zh-CN" dirty="0"/>
              <a:t> x86 </a:t>
            </a:r>
            <a:r>
              <a:rPr lang="zh-CN" altLang="en-US" dirty="0"/>
              <a:t>架构添加的一种新的硬件特性，支持在用户态发送并接收中断，区别于传统的中断，它不需要切换特权级，也不需要内核参与收发过程。如图</a:t>
            </a:r>
            <a:r>
              <a:rPr lang="en-US" altLang="zh-CN" dirty="0"/>
              <a:t>1</a:t>
            </a:r>
            <a:r>
              <a:rPr lang="zh-CN" altLang="en-US" dirty="0"/>
              <a:t>所示，内核仅做双方的资源注册与必要的寄存器状态初始化，这些工作往往是需要跨进程资源边界的。</a:t>
            </a:r>
            <a:endParaRPr lang="zh-CN" altLang="en-US" dirty="0"/>
          </a:p>
          <a:p>
            <a:pPr indent="457200"/>
            <a:r>
              <a:rPr lang="zh-CN" altLang="en-US" dirty="0"/>
              <a:t>用户态中断具有非常优异的性能表现，如图</a:t>
            </a:r>
            <a:r>
              <a:rPr lang="en-US" altLang="zh-CN" dirty="0"/>
              <a:t>2</a:t>
            </a:r>
            <a:r>
              <a:rPr lang="zh-CN" altLang="en-US" dirty="0"/>
              <a:t>所示，</a:t>
            </a:r>
            <a:r>
              <a:rPr lang="en-US" altLang="zh-CN" dirty="0"/>
              <a:t>Intel </a:t>
            </a:r>
            <a:r>
              <a:rPr lang="zh-CN" altLang="en-US" dirty="0"/>
              <a:t>与</a:t>
            </a:r>
            <a:r>
              <a:rPr lang="en-US" altLang="zh-CN" dirty="0"/>
              <a:t> Linux </a:t>
            </a:r>
            <a:r>
              <a:rPr lang="zh-CN" altLang="en-US" dirty="0"/>
              <a:t>社区证明了其在</a:t>
            </a:r>
            <a:r>
              <a:rPr lang="en-US" altLang="zh-CN" dirty="0"/>
              <a:t> Linux </a:t>
            </a:r>
            <a:r>
              <a:rPr lang="zh-CN" altLang="en-US" dirty="0"/>
              <a:t>中大约可以达到现有方式的</a:t>
            </a:r>
            <a:r>
              <a:rPr lang="en-US" altLang="zh-CN" dirty="0"/>
              <a:t> 8 ~ 9 </a:t>
            </a:r>
            <a:r>
              <a:rPr lang="zh-CN" altLang="en-US" dirty="0"/>
              <a:t>倍性能提升，且中断的功能性也能提供更多的</a:t>
            </a:r>
            <a:r>
              <a:rPr lang="en-US" altLang="zh-CN" dirty="0"/>
              <a:t> IPC </a:t>
            </a:r>
            <a:r>
              <a:rPr lang="zh-CN" altLang="en-US" dirty="0"/>
              <a:t>方式。这一点对微内核而言是有很大的研究和应用价值的。</a:t>
            </a:r>
            <a:endParaRPr lang="zh-CN" altLang="en-US" dirty="0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" y="1390015"/>
            <a:ext cx="5380355" cy="2265680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735" y="226695"/>
            <a:ext cx="4305300" cy="342900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33705" y="3777615"/>
            <a:ext cx="538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</a:t>
            </a:r>
            <a:r>
              <a:rPr lang="en-US" altLang="zh-CN"/>
              <a:t>1. </a:t>
            </a:r>
            <a:r>
              <a:rPr lang="zh-CN" altLang="en-US"/>
              <a:t>用户态中断的使用流程</a:t>
            </a:r>
            <a:r>
              <a:rPr lang="en-US" altLang="zh-CN" baseline="30000"/>
              <a:t>[1]</a:t>
            </a:r>
            <a:endParaRPr lang="en-US" altLang="zh-CN" baseline="30000"/>
          </a:p>
        </p:txBody>
      </p:sp>
      <p:sp>
        <p:nvSpPr>
          <p:cNvPr id="8" name="文本框 7"/>
          <p:cNvSpPr txBox="1"/>
          <p:nvPr/>
        </p:nvSpPr>
        <p:spPr>
          <a:xfrm>
            <a:off x="6388735" y="3777615"/>
            <a:ext cx="430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图</a:t>
            </a:r>
            <a:r>
              <a:rPr lang="en-US" altLang="zh-CN"/>
              <a:t>2. Linux</a:t>
            </a:r>
            <a:r>
              <a:rPr lang="zh-CN" altLang="en-US"/>
              <a:t>下用户态中断的性能表现</a:t>
            </a:r>
            <a:r>
              <a:rPr lang="en-US" altLang="zh-CN" baseline="30000"/>
              <a:t>[1]</a:t>
            </a:r>
            <a:endParaRPr lang="en-US" altLang="zh-CN" baseline="30000"/>
          </a:p>
        </p:txBody>
      </p:sp>
      <p:sp>
        <p:nvSpPr>
          <p:cNvPr id="59" name="文本框 58"/>
          <p:cNvSpPr txBox="1"/>
          <p:nvPr/>
        </p:nvSpPr>
        <p:spPr>
          <a:xfrm>
            <a:off x="285750" y="6212840"/>
            <a:ext cx="6667500" cy="258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sym typeface="+mn-ea"/>
              </a:rPr>
              <a:t>[1]</a:t>
            </a:r>
            <a:r>
              <a:rPr lang="zh-CN" altLang="en-US" sz="1400">
                <a:sym typeface="+mn-ea"/>
              </a:rPr>
              <a:t>引自</a:t>
            </a:r>
            <a:r>
              <a:rPr lang="en-US" altLang="zh-CN" sz="1400">
                <a:sym typeface="+mn-ea"/>
              </a:rPr>
              <a:t>User_Interrupts_LPC_2021</a:t>
            </a:r>
            <a:r>
              <a:rPr lang="zh-CN" altLang="en-US" sz="1400">
                <a:sym typeface="+mn-ea"/>
              </a:rPr>
              <a:t>（</a:t>
            </a:r>
            <a:r>
              <a:rPr lang="en-US" altLang="zh-CN" sz="1400">
                <a:sym typeface="+mn-ea"/>
              </a:rPr>
              <a:t>Linux conference</a:t>
            </a:r>
            <a:r>
              <a:rPr lang="zh-CN" altLang="en-US" sz="1400">
                <a:sym typeface="+mn-ea"/>
              </a:rPr>
              <a:t>）</a:t>
            </a:r>
            <a:endParaRPr lang="en-US" altLang="zh-CN" sz="1400"/>
          </a:p>
          <a:p>
            <a:endParaRPr lang="zh-CN" altLang="en-US" sz="1400"/>
          </a:p>
        </p:txBody>
      </p:sp>
    </p:spTree>
  </p:cSld>
  <p:clrMapOvr>
    <a:masterClrMapping/>
  </p:clrMapOvr>
  <p:transition spd="slow" advClick="0" advTm="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2B6A"/>
          </a:solidFill>
          <a:ln>
            <a:solidFill>
              <a:srgbClr val="701E5A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71869" y="2829470"/>
            <a:ext cx="8248261" cy="119888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 defTabSz="1097280"/>
            <a:r>
              <a:rPr lang="zh-CN" alt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3475" y="6569919"/>
            <a:ext cx="11058525" cy="288082"/>
          </a:xfrm>
          <a:prstGeom prst="rect">
            <a:avLst/>
          </a:prstGeom>
          <a:solidFill>
            <a:srgbClr val="802B6A"/>
          </a:solidFill>
          <a:ln>
            <a:solidFill>
              <a:srgbClr val="802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1430"/>
            <a:ext cx="1669373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95073" y="483791"/>
            <a:ext cx="4448612" cy="612714"/>
            <a:chOff x="1080848" y="330681"/>
            <a:chExt cx="3707176" cy="510595"/>
          </a:xfrm>
          <a:solidFill>
            <a:srgbClr val="712355"/>
          </a:solidFill>
        </p:grpSpPr>
        <p:sp>
          <p:nvSpPr>
            <p:cNvPr id="2" name="五边形 1"/>
            <p:cNvSpPr/>
            <p:nvPr/>
          </p:nvSpPr>
          <p:spPr>
            <a:xfrm>
              <a:off x="1115616" y="337220"/>
              <a:ext cx="3672408" cy="504056"/>
            </a:xfrm>
            <a:prstGeom prst="homePlate">
              <a:avLst/>
            </a:prstGeom>
            <a:grpFill/>
            <a:ln>
              <a:solidFill>
                <a:srgbClr val="7123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0848" y="330681"/>
              <a:ext cx="3456384" cy="445029"/>
            </a:xfrm>
            <a:prstGeom prst="rect">
              <a:avLst/>
            </a:prstGeom>
            <a:grpFill/>
            <a:ln>
              <a:solidFill>
                <a:srgbClr val="712355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1097280"/>
              <a:r>
                <a:rPr lang="zh-CN" altLang="en-US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用户态中断系统实现</a:t>
              </a:r>
              <a:endParaRPr lang="zh-CN" altLang="en-US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15" y="-277202"/>
            <a:ext cx="1812326" cy="181232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9550" y="4485005"/>
            <a:ext cx="11717655" cy="1960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dirty="0"/>
              <a:t>本文为</a:t>
            </a:r>
            <a:r>
              <a:rPr lang="en-US" altLang="zh-CN" dirty="0"/>
              <a:t> Rel4 </a:t>
            </a:r>
            <a:r>
              <a:rPr lang="zh-CN" altLang="en-US" dirty="0"/>
              <a:t>适配了用户态中断特性，在内核层与用户层均完善了用户态中断的使用。</a:t>
            </a:r>
            <a:endParaRPr lang="zh-CN" altLang="en-US" dirty="0"/>
          </a:p>
          <a:p>
            <a:pPr indent="457200"/>
            <a:r>
              <a:rPr lang="zh-CN" altLang="en-US" dirty="0"/>
              <a:t>不同于宏内核</a:t>
            </a:r>
            <a:r>
              <a:rPr lang="en-US" altLang="zh-CN" dirty="0"/>
              <a:t> Linux </a:t>
            </a:r>
            <a:r>
              <a:rPr lang="zh-CN" altLang="en-US" dirty="0"/>
              <a:t>的实现，本文根据微内核特性，以更适配微内核的方式为</a:t>
            </a:r>
            <a:r>
              <a:rPr lang="en-US" altLang="zh-CN" dirty="0"/>
              <a:t> reL4 </a:t>
            </a:r>
            <a:r>
              <a:rPr lang="zh-CN" altLang="en-US" dirty="0"/>
              <a:t>实现了用户态中断相关的系统调用，作为内核与用户程序的接口层，来完成使用前需要的用户注册与</a:t>
            </a:r>
            <a:r>
              <a:rPr lang="en-US" altLang="zh-CN" dirty="0"/>
              <a:t> CPU </a:t>
            </a:r>
            <a:r>
              <a:rPr lang="zh-CN" altLang="en-US" dirty="0"/>
              <a:t>寄存器状态设置，并根据接收线程是否被阻塞（即是否处于用户态）实现了两条内核通路。</a:t>
            </a:r>
            <a:endParaRPr lang="zh-CN" altLang="en-US" dirty="0"/>
          </a:p>
          <a:p>
            <a:pPr indent="457200"/>
            <a:r>
              <a:rPr lang="zh-CN" altLang="en-US" dirty="0"/>
              <a:t>最终为微内核的用户程序提供了一个用户态中断的使用范式，让用户程序可以在用户态通过中断的方式来传递消息或做通知使用。</a:t>
            </a:r>
            <a:endParaRPr lang="zh-CN" altLang="en-US" dirty="0"/>
          </a:p>
        </p:txBody>
      </p:sp>
      <p:pic>
        <p:nvPicPr>
          <p:cNvPr id="7" name="图片 6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202690"/>
            <a:ext cx="2520315" cy="2947035"/>
          </a:xfrm>
          <a:prstGeom prst="rect">
            <a:avLst/>
          </a:prstGeom>
        </p:spPr>
      </p:pic>
      <p:pic>
        <p:nvPicPr>
          <p:cNvPr id="10" name="图片 9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202690"/>
            <a:ext cx="5377815" cy="294132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3475" y="6569919"/>
            <a:ext cx="11058525" cy="288082"/>
          </a:xfrm>
          <a:prstGeom prst="rect">
            <a:avLst/>
          </a:prstGeom>
          <a:solidFill>
            <a:srgbClr val="802B6A"/>
          </a:solidFill>
          <a:ln>
            <a:solidFill>
              <a:srgbClr val="802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1430"/>
            <a:ext cx="1669373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95073" y="483791"/>
            <a:ext cx="4448612" cy="612714"/>
            <a:chOff x="1080848" y="330681"/>
            <a:chExt cx="3707176" cy="510595"/>
          </a:xfrm>
          <a:solidFill>
            <a:srgbClr val="712355"/>
          </a:solidFill>
        </p:grpSpPr>
        <p:sp>
          <p:nvSpPr>
            <p:cNvPr id="2" name="五边形 1"/>
            <p:cNvSpPr/>
            <p:nvPr/>
          </p:nvSpPr>
          <p:spPr>
            <a:xfrm>
              <a:off x="1115616" y="337220"/>
              <a:ext cx="3672408" cy="504056"/>
            </a:xfrm>
            <a:prstGeom prst="homePlate">
              <a:avLst/>
            </a:prstGeom>
            <a:grpFill/>
            <a:ln>
              <a:solidFill>
                <a:srgbClr val="7123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0848" y="330681"/>
              <a:ext cx="3456384" cy="445029"/>
            </a:xfrm>
            <a:prstGeom prst="rect">
              <a:avLst/>
            </a:prstGeom>
            <a:grpFill/>
            <a:ln>
              <a:solidFill>
                <a:srgbClr val="712355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1097280"/>
              <a:r>
                <a:rPr lang="zh-CN" altLang="en-US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支持用户态中断的</a:t>
              </a:r>
              <a:r>
                <a:rPr lang="en-US" altLang="zh-CN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I/O</a:t>
              </a:r>
              <a:endParaRPr lang="en-US" altLang="zh-CN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15" y="-277202"/>
            <a:ext cx="1812326" cy="1812326"/>
          </a:xfrm>
          <a:prstGeom prst="rect">
            <a:avLst/>
          </a:prstGeom>
        </p:spPr>
      </p:pic>
      <p:pic>
        <p:nvPicPr>
          <p:cNvPr id="9" name="图片 8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" y="1855470"/>
            <a:ext cx="6364605" cy="40265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91020" y="1740535"/>
            <a:ext cx="5036185" cy="4008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dirty="0"/>
              <a:t>本文将用户态中断的使用范围进一步扩大，将其引入到</a:t>
            </a:r>
            <a:r>
              <a:rPr lang="en-US" altLang="zh-CN" dirty="0"/>
              <a:t> I/O </a:t>
            </a:r>
            <a:r>
              <a:rPr lang="zh-CN" altLang="en-US" dirty="0"/>
              <a:t>过程中，用于</a:t>
            </a:r>
            <a:r>
              <a:rPr lang="en-US" altLang="zh-CN" dirty="0"/>
              <a:t> I/O </a:t>
            </a:r>
            <a:r>
              <a:rPr lang="zh-CN" altLang="en-US" dirty="0"/>
              <a:t>完成时的通知。</a:t>
            </a:r>
            <a:endParaRPr lang="zh-CN" altLang="en-US" dirty="0"/>
          </a:p>
          <a:p>
            <a:pPr indent="457200"/>
            <a:r>
              <a:rPr lang="en-US" altLang="zh-CN" dirty="0"/>
              <a:t> </a:t>
            </a:r>
            <a:r>
              <a:rPr lang="zh-CN" altLang="en-US" dirty="0"/>
              <a:t>本文为</a:t>
            </a:r>
            <a:r>
              <a:rPr lang="en-US" altLang="zh-CN" dirty="0"/>
              <a:t> reL4 </a:t>
            </a:r>
            <a:r>
              <a:rPr lang="zh-CN" altLang="en-US" dirty="0"/>
              <a:t>实现了一个异步</a:t>
            </a:r>
            <a:r>
              <a:rPr lang="en-US" altLang="zh-CN" dirty="0"/>
              <a:t> I/O </a:t>
            </a:r>
            <a:r>
              <a:rPr lang="zh-CN" altLang="en-US" dirty="0"/>
              <a:t>框架，它借鉴了</a:t>
            </a:r>
            <a:r>
              <a:rPr lang="en-US" altLang="zh-CN" dirty="0"/>
              <a:t> Linux </a:t>
            </a:r>
            <a:r>
              <a:rPr lang="zh-CN" altLang="en-US" dirty="0"/>
              <a:t>的最新高性能异步</a:t>
            </a:r>
            <a:r>
              <a:rPr lang="en-US" altLang="zh-CN" dirty="0"/>
              <a:t> I/O </a:t>
            </a:r>
            <a:r>
              <a:rPr lang="zh-CN" altLang="en-US" dirty="0"/>
              <a:t>框架</a:t>
            </a:r>
            <a:r>
              <a:rPr lang="en-US" altLang="zh-CN" dirty="0"/>
              <a:t> </a:t>
            </a:r>
            <a:r>
              <a:rPr lang="en-US" altLang="en-US" dirty="0"/>
              <a:t>­</a:t>
            </a:r>
            <a:r>
              <a:rPr lang="en-US" altLang="zh-CN" dirty="0"/>
              <a:t> io_uring</a:t>
            </a:r>
            <a:r>
              <a:rPr lang="zh-CN" altLang="en-US" dirty="0"/>
              <a:t>，但根据微内核的架构设计和微内核与宏内核的差别进行了改进，让其更符合微内核的执行逻辑和规范。</a:t>
            </a:r>
            <a:endParaRPr lang="zh-CN" altLang="en-US" dirty="0"/>
          </a:p>
          <a:p>
            <a:pPr indent="457200"/>
            <a:r>
              <a:rPr lang="zh-CN" altLang="en-US" dirty="0"/>
              <a:t>且本文为此框架实现了两种</a:t>
            </a:r>
            <a:r>
              <a:rPr lang="en-US" altLang="zh-CN" dirty="0"/>
              <a:t> I/O </a:t>
            </a:r>
            <a:r>
              <a:rPr lang="zh-CN" altLang="en-US" dirty="0"/>
              <a:t>完成时的通知方式：用户程序主动轮询查看</a:t>
            </a:r>
            <a:r>
              <a:rPr lang="en-US" altLang="zh-CN" dirty="0"/>
              <a:t> I/O </a:t>
            </a:r>
            <a:r>
              <a:rPr lang="zh-CN" altLang="en-US" dirty="0"/>
              <a:t>是否完成；</a:t>
            </a:r>
            <a:r>
              <a:rPr lang="en-US" altLang="zh-CN" dirty="0"/>
              <a:t>I/O </a:t>
            </a:r>
            <a:r>
              <a:rPr lang="zh-CN" altLang="en-US" dirty="0"/>
              <a:t>完成后发送用户态中断，用户线程被中断打断进入中断处理函数，在中断处理函数中完成</a:t>
            </a:r>
            <a:r>
              <a:rPr lang="en-US" altLang="zh-CN" dirty="0"/>
              <a:t> I/O </a:t>
            </a:r>
            <a:r>
              <a:rPr lang="zh-CN" altLang="en-US" dirty="0"/>
              <a:t>任务。</a:t>
            </a:r>
            <a:endParaRPr lang="zh-CN" altLang="en-US" dirty="0"/>
          </a:p>
          <a:p>
            <a:pPr indent="457200"/>
            <a:r>
              <a:rPr lang="zh-CN" altLang="en-US" dirty="0"/>
              <a:t>如左图所示即为</a:t>
            </a:r>
            <a:r>
              <a:rPr lang="zh-CN" altLang="en-US" dirty="0">
                <a:sym typeface="+mn-ea"/>
              </a:rPr>
              <a:t>用户程序主动轮询查看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是否完成的通知方式。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3475" y="6569919"/>
            <a:ext cx="11058525" cy="288082"/>
          </a:xfrm>
          <a:prstGeom prst="rect">
            <a:avLst/>
          </a:prstGeom>
          <a:solidFill>
            <a:srgbClr val="802B6A"/>
          </a:solidFill>
          <a:ln>
            <a:solidFill>
              <a:srgbClr val="802B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1430"/>
            <a:ext cx="1669373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95073" y="483791"/>
            <a:ext cx="4448612" cy="612714"/>
            <a:chOff x="1080848" y="330681"/>
            <a:chExt cx="3707176" cy="510595"/>
          </a:xfrm>
          <a:solidFill>
            <a:srgbClr val="712355"/>
          </a:solidFill>
        </p:grpSpPr>
        <p:sp>
          <p:nvSpPr>
            <p:cNvPr id="2" name="五边形 1"/>
            <p:cNvSpPr/>
            <p:nvPr/>
          </p:nvSpPr>
          <p:spPr>
            <a:xfrm>
              <a:off x="1115616" y="337220"/>
              <a:ext cx="3672408" cy="504056"/>
            </a:xfrm>
            <a:prstGeom prst="homePlate">
              <a:avLst/>
            </a:prstGeom>
            <a:grpFill/>
            <a:ln>
              <a:solidFill>
                <a:srgbClr val="7123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/>
              <a:endParaRPr lang="zh-CN" altLang="en-US" sz="2160">
                <a:solidFill>
                  <a:prstClr val="white"/>
                </a:solidFill>
                <a:latin typeface="Calibri" panose="020F0502020204030204"/>
                <a:ea typeface="宋体" pitchFamily="2" charset="-122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80848" y="330681"/>
              <a:ext cx="3456384" cy="445029"/>
            </a:xfrm>
            <a:prstGeom prst="rect">
              <a:avLst/>
            </a:prstGeom>
            <a:grpFill/>
            <a:ln>
              <a:solidFill>
                <a:srgbClr val="712355"/>
              </a:solidFill>
            </a:ln>
          </p:spPr>
          <p:txBody>
            <a:bodyPr wrap="square" rtlCol="0">
              <a:spAutoFit/>
            </a:bodyPr>
            <a:lstStyle/>
            <a:p>
              <a:pPr algn="ctr" defTabSz="1097280"/>
              <a:r>
                <a:rPr lang="zh-CN" altLang="en-US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支持用户态中断的</a:t>
              </a:r>
              <a:r>
                <a:rPr lang="en-US" altLang="zh-CN" sz="288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I/O</a:t>
              </a:r>
              <a:endParaRPr lang="en-US" altLang="zh-CN" sz="288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915" y="-277202"/>
            <a:ext cx="1812326" cy="1812326"/>
          </a:xfrm>
          <a:prstGeom prst="rect">
            <a:avLst/>
          </a:prstGeom>
        </p:spPr>
      </p:pic>
      <p:pic>
        <p:nvPicPr>
          <p:cNvPr id="6" name="图片 5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" y="1816100"/>
            <a:ext cx="6443980" cy="4034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91020" y="2420620"/>
            <a:ext cx="5036185" cy="2613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dirty="0"/>
              <a:t>如左图所示，</a:t>
            </a:r>
            <a:r>
              <a:rPr lang="zh-CN" altLang="en-US" dirty="0">
                <a:sym typeface="+mn-ea"/>
              </a:rPr>
              <a:t>即为使用用户态中断的通知方式：当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完成后</a:t>
            </a:r>
            <a:r>
              <a:rPr lang="en-US" altLang="zh-CN" dirty="0">
                <a:sym typeface="+mn-ea"/>
              </a:rPr>
              <a:t> SQ </a:t>
            </a:r>
            <a:r>
              <a:rPr lang="zh-CN" altLang="en-US" dirty="0">
                <a:sym typeface="+mn-ea"/>
              </a:rPr>
              <a:t>线程发送用户态中断，用户线程被中断打断进入中断处理函数，在中断处理函数中完成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任务。</a:t>
            </a:r>
            <a:endParaRPr lang="zh-CN" altLang="en-US" dirty="0">
              <a:sym typeface="+mn-ea"/>
            </a:endParaRPr>
          </a:p>
          <a:p>
            <a:pPr indent="457200"/>
            <a:r>
              <a:rPr lang="zh-CN" altLang="en-US" dirty="0">
                <a:sym typeface="+mn-ea"/>
              </a:rPr>
              <a:t>采用用户态中断的通知方式，可以避免应用被其他任务（如</a:t>
            </a:r>
            <a:r>
              <a:rPr lang="en-US" altLang="zh-CN" dirty="0">
                <a:sym typeface="+mn-ea"/>
              </a:rPr>
              <a:t> CPU </a:t>
            </a:r>
            <a:r>
              <a:rPr lang="zh-CN" altLang="en-US" dirty="0">
                <a:sym typeface="+mn-ea"/>
              </a:rPr>
              <a:t>密集型任务）所阻塞，无法及时完成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任务结算，导致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任务的时延上升。而中断的实时打断特性可以让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任务完成后就进入结算路径，缩短</a:t>
            </a:r>
            <a:r>
              <a:rPr lang="en-US" altLang="zh-CN" dirty="0">
                <a:sym typeface="+mn-ea"/>
              </a:rPr>
              <a:t> I/O </a:t>
            </a:r>
            <a:r>
              <a:rPr lang="zh-CN" altLang="en-US" dirty="0">
                <a:sym typeface="+mn-ea"/>
              </a:rPr>
              <a:t>的时延。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 advClick="0" advTm="0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2B6A"/>
          </a:solidFill>
          <a:ln>
            <a:solidFill>
              <a:srgbClr val="701E5A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71869" y="2829470"/>
            <a:ext cx="8248261" cy="119888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 defTabSz="1097280"/>
            <a:r>
              <a:rPr lang="zh-CN" altLang="en-US" sz="7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7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pull/>
  </p:transition>
</p:sld>
</file>

<file path=ppt/tags/tag1.xml><?xml version="1.0" encoding="utf-8"?>
<p:tagLst xmlns:p="http://schemas.openxmlformats.org/presentationml/2006/main">
  <p:tag name="COMMONDATA" val="eyJoZGlkIjoiNDc2MDE5NzZkZjM3OTgwMWM3NjA2MWY2MjdiODUxYzYifQ=="/>
  <p:tag name="commondata" val="eyJoZGlkIjoiMWQ5MDhjMWMwMmVjYzk0ZjU2NDRjZjQxNDcwYTFmMDcifQ==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2291</Words>
  <Application>WPS 演示</Application>
  <PresentationFormat>宽屏</PresentationFormat>
  <Paragraphs>79</Paragraphs>
  <Slides>12</Slides>
  <Notes>21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</vt:lpstr>
      <vt:lpstr>Segoe UI</vt:lpstr>
      <vt:lpstr>Calibri</vt:lpstr>
      <vt:lpstr>Helvetica Neue</vt:lpstr>
      <vt:lpstr>汉仪书宋二KW</vt:lpstr>
      <vt:lpstr>宋体</vt:lpstr>
      <vt:lpstr>Arial Unicode MS</vt:lpstr>
      <vt:lpstr>等线</vt:lpstr>
      <vt:lpstr>汉仪中等线KW</vt:lpstr>
      <vt:lpstr>苹方-简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许宸</dc:creator>
  <cp:keywords>锐旗设计; https:/9ppt.taobao.com</cp:keywords>
  <cp:category>锐旗设计;https://9ppt.taobao.com</cp:category>
  <cp:lastModifiedBy>愿来生没有ddl</cp:lastModifiedBy>
  <cp:revision>104</cp:revision>
  <dcterms:created xsi:type="dcterms:W3CDTF">2025-05-22T01:46:27Z</dcterms:created>
  <dcterms:modified xsi:type="dcterms:W3CDTF">2025-05-22T01:46:27Z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DBADDAF573B842CA82CDCE0C16D05C8A_12</vt:lpwstr>
  </property>
  <property fmtid="{D5CDD505-2E9C-101B-9397-08002B2CF9AE}" pid="3" name="KSOProductBuildVer">
    <vt:lpwstr>2052-6.11.0.8885</vt:lpwstr>
  </property>
</Properties>
</file>